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2"/>
  </p:notesMasterIdLst>
  <p:handoutMasterIdLst>
    <p:handoutMasterId r:id="rId73"/>
  </p:handoutMasterIdLst>
  <p:sldIdLst>
    <p:sldId id="303" r:id="rId2"/>
    <p:sldId id="263" r:id="rId3"/>
    <p:sldId id="372" r:id="rId4"/>
    <p:sldId id="373" r:id="rId5"/>
    <p:sldId id="374" r:id="rId6"/>
    <p:sldId id="375" r:id="rId7"/>
    <p:sldId id="376" r:id="rId8"/>
    <p:sldId id="377" r:id="rId9"/>
    <p:sldId id="378" r:id="rId10"/>
    <p:sldId id="379" r:id="rId11"/>
    <p:sldId id="380" r:id="rId12"/>
    <p:sldId id="382" r:id="rId13"/>
    <p:sldId id="383" r:id="rId14"/>
    <p:sldId id="384" r:id="rId15"/>
    <p:sldId id="385" r:id="rId16"/>
    <p:sldId id="386" r:id="rId17"/>
    <p:sldId id="387" r:id="rId18"/>
    <p:sldId id="388" r:id="rId19"/>
    <p:sldId id="389" r:id="rId20"/>
    <p:sldId id="390" r:id="rId21"/>
    <p:sldId id="391" r:id="rId22"/>
    <p:sldId id="393" r:id="rId23"/>
    <p:sldId id="394" r:id="rId24"/>
    <p:sldId id="392"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8" r:id="rId47"/>
    <p:sldId id="419" r:id="rId48"/>
    <p:sldId id="416" r:id="rId49"/>
    <p:sldId id="417" r:id="rId50"/>
    <p:sldId id="420" r:id="rId51"/>
    <p:sldId id="421" r:id="rId52"/>
    <p:sldId id="422" r:id="rId53"/>
    <p:sldId id="423" r:id="rId54"/>
    <p:sldId id="424" r:id="rId55"/>
    <p:sldId id="425" r:id="rId56"/>
    <p:sldId id="426" r:id="rId57"/>
    <p:sldId id="427" r:id="rId58"/>
    <p:sldId id="428" r:id="rId59"/>
    <p:sldId id="429" r:id="rId60"/>
    <p:sldId id="430" r:id="rId61"/>
    <p:sldId id="431" r:id="rId62"/>
    <p:sldId id="432" r:id="rId63"/>
    <p:sldId id="433" r:id="rId64"/>
    <p:sldId id="434" r:id="rId65"/>
    <p:sldId id="435" r:id="rId66"/>
    <p:sldId id="436" r:id="rId67"/>
    <p:sldId id="437" r:id="rId68"/>
    <p:sldId id="438" r:id="rId69"/>
    <p:sldId id="439" r:id="rId70"/>
    <p:sldId id="37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88032" autoAdjust="0"/>
  </p:normalViewPr>
  <p:slideViewPr>
    <p:cSldViewPr>
      <p:cViewPr varScale="1">
        <p:scale>
          <a:sx n="68" d="100"/>
          <a:sy n="68" d="100"/>
        </p:scale>
        <p:origin x="120" y="66"/>
      </p:cViewPr>
      <p:guideLst>
        <p:guide orient="horz" pos="2160"/>
        <p:guide pos="2880"/>
      </p:guideLst>
    </p:cSldViewPr>
  </p:slideViewPr>
  <p:outlineViewPr>
    <p:cViewPr>
      <p:scale>
        <a:sx n="33" d="100"/>
        <a:sy n="33" d="100"/>
      </p:scale>
      <p:origin x="0" y="1854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If this slide</a:t>
            </a:r>
            <a:r>
              <a:rPr lang="en-US" baseline="0" dirty="0"/>
              <a:t> was not included in the original PPT, it should be added.</a:t>
            </a: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70</a:t>
            </a:fld>
            <a:endParaRPr lang="en-US"/>
          </a:p>
        </p:txBody>
      </p:sp>
    </p:spTree>
    <p:extLst>
      <p:ext uri="{BB962C8B-B14F-4D97-AF65-F5344CB8AC3E}">
        <p14:creationId xmlns:p14="http://schemas.microsoft.com/office/powerpoint/2010/main" val="167890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44391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1"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609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60487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8192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149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659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9714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3067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Tree>
    <p:extLst>
      <p:ext uri="{BB962C8B-B14F-4D97-AF65-F5344CB8AC3E}">
        <p14:creationId xmlns:p14="http://schemas.microsoft.com/office/powerpoint/2010/main" val="406805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0441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25133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991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40466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Tree>
    <p:extLst>
      <p:ext uri="{BB962C8B-B14F-4D97-AF65-F5344CB8AC3E}">
        <p14:creationId xmlns:p14="http://schemas.microsoft.com/office/powerpoint/2010/main" val="3143648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22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2645746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625346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121090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3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860684290"/>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58" r:id="rId3"/>
    <p:sldLayoutId id="2147483660" r:id="rId4"/>
    <p:sldLayoutId id="2147483662" r:id="rId5"/>
    <p:sldLayoutId id="2147483663" r:id="rId6"/>
    <p:sldLayoutId id="2147483664" r:id="rId7"/>
    <p:sldLayoutId id="2147483665" r:id="rId8"/>
    <p:sldLayoutId id="2147483668"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0" r:id="rId27"/>
    <p:sldLayoutId id="2147483691" r:id="rId2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p:cNvSpPr>
            <a:spLocks noGrp="1"/>
          </p:cNvSpPr>
          <p:nvPr>
            <p:ph type="body" sz="quarter" idx="4294967295"/>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
        <p:nvSpPr>
          <p:cNvPr id="10" name="Text Placeholder 9"/>
          <p:cNvSpPr>
            <a:spLocks noGrp="1"/>
          </p:cNvSpPr>
          <p:nvPr>
            <p:ph type="body" sz="quarter" idx="15"/>
          </p:nvPr>
        </p:nvSpPr>
        <p:spPr/>
        <p:txBody>
          <a:bodyPr/>
          <a:lstStyle/>
          <a:p>
            <a:pPr lvl="1" indent="-20638">
              <a:lnSpc>
                <a:spcPct val="90000"/>
              </a:lnSpc>
            </a:pPr>
            <a:r>
              <a:rPr lang="en-AU" sz="2000" dirty="0"/>
              <a:t>DevOps and Code Management</a:t>
            </a:r>
            <a:endParaRPr lang="en-CA" altLang="en-US" sz="2000" dirty="0"/>
          </a:p>
        </p:txBody>
      </p:sp>
      <p:sp>
        <p:nvSpPr>
          <p:cNvPr id="9" name="Text Placeholder 8"/>
          <p:cNvSpPr>
            <a:spLocks noGrp="1"/>
          </p:cNvSpPr>
          <p:nvPr>
            <p:ph type="body" sz="quarter" idx="14"/>
          </p:nvPr>
        </p:nvSpPr>
        <p:spPr/>
        <p:txBody>
          <a:bodyPr/>
          <a:lstStyle/>
          <a:p>
            <a:r>
              <a:rPr lang="en-US" dirty="0"/>
              <a:t>Chapter 10</a:t>
            </a:r>
          </a:p>
        </p:txBody>
      </p:sp>
      <p:pic>
        <p:nvPicPr>
          <p:cNvPr id="12" name="Picture 11" descr="Engineering Software Products, First Edition by Ian Sommervil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44600"/>
            <a:ext cx="3784445" cy="4680000"/>
          </a:xfrm>
          <a:prstGeom prst="rect">
            <a:avLst/>
          </a:prstGeom>
        </p:spPr>
      </p:pic>
      <p:sp>
        <p:nvSpPr>
          <p:cNvPr id="8" name="Text Placeholder 7"/>
          <p:cNvSpPr>
            <a:spLocks noGrp="1"/>
          </p:cNvSpPr>
          <p:nvPr>
            <p:ph type="body" sz="quarter" idx="13"/>
          </p:nvPr>
        </p:nvSpPr>
        <p:spPr>
          <a:xfrm>
            <a:off x="381000" y="1156613"/>
            <a:ext cx="8229600" cy="478970"/>
          </a:xfrm>
        </p:spPr>
        <p:txBody>
          <a:bodyPr/>
          <a:lstStyle/>
          <a:p>
            <a:r>
              <a:rPr lang="en-US" dirty="0"/>
              <a:t>First Edition</a:t>
            </a:r>
          </a:p>
        </p:txBody>
      </p:sp>
      <p:sp>
        <p:nvSpPr>
          <p:cNvPr id="2" name="Title 1"/>
          <p:cNvSpPr>
            <a:spLocks noGrp="1"/>
          </p:cNvSpPr>
          <p:nvPr>
            <p:ph type="title"/>
          </p:nvPr>
        </p:nvSpPr>
        <p:spPr>
          <a:xfrm>
            <a:off x="381000" y="215372"/>
            <a:ext cx="8382000" cy="851428"/>
          </a:xfrm>
        </p:spPr>
        <p:txBody>
          <a:bodyPr/>
          <a:lstStyle/>
          <a:p>
            <a:r>
              <a:rPr lang="en-AU" dirty="0"/>
              <a:t>Engineering Software Products</a:t>
            </a:r>
          </a:p>
        </p:txBody>
      </p:sp>
    </p:spTree>
    <p:extLst>
      <p:ext uri="{BB962C8B-B14F-4D97-AF65-F5344CB8AC3E}">
        <p14:creationId xmlns:p14="http://schemas.microsoft.com/office/powerpoint/2010/main" val="23179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648200"/>
          </a:xfrm>
        </p:spPr>
        <p:txBody>
          <a:bodyPr/>
          <a:lstStyle/>
          <a:p>
            <a:r>
              <a:rPr lang="en-US" dirty="0"/>
              <a:t>During the development of a software product, the development team will probably create tens of thousands of lines of code and automated tests. </a:t>
            </a:r>
          </a:p>
          <a:p>
            <a:r>
              <a:rPr lang="en-US" dirty="0"/>
              <a:t>These will be organized into hundreds of files. Dozens of libraries may be used, and several, different programs may be involved in creating and running the code. </a:t>
            </a:r>
          </a:p>
          <a:p>
            <a:r>
              <a:rPr lang="en-US" dirty="0"/>
              <a:t>Code management is a set of software-supported practices that is used to manage an evolving codebase. </a:t>
            </a:r>
          </a:p>
        </p:txBody>
      </p:sp>
      <p:sp>
        <p:nvSpPr>
          <p:cNvPr id="4" name="Title 3"/>
          <p:cNvSpPr>
            <a:spLocks noGrp="1"/>
          </p:cNvSpPr>
          <p:nvPr>
            <p:ph type="title"/>
          </p:nvPr>
        </p:nvSpPr>
        <p:spPr>
          <a:xfrm>
            <a:off x="457200" y="215372"/>
            <a:ext cx="8229600" cy="622828"/>
          </a:xfrm>
        </p:spPr>
        <p:txBody>
          <a:bodyPr/>
          <a:lstStyle/>
          <a:p>
            <a:r>
              <a:rPr lang="en-AU" dirty="0"/>
              <a:t>Code management</a:t>
            </a:r>
            <a:r>
              <a:rPr lang="en-AU" sz="2000" dirty="0"/>
              <a:t> </a:t>
            </a:r>
            <a:r>
              <a:rPr lang="en-AU" sz="2000" b="0" dirty="0"/>
              <a:t>(1 of 2)</a:t>
            </a:r>
          </a:p>
        </p:txBody>
      </p:sp>
    </p:spTree>
    <p:extLst>
      <p:ext uri="{BB962C8B-B14F-4D97-AF65-F5344CB8AC3E}">
        <p14:creationId xmlns:p14="http://schemas.microsoft.com/office/powerpoint/2010/main" val="408031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648200"/>
          </a:xfrm>
        </p:spPr>
        <p:txBody>
          <a:bodyPr/>
          <a:lstStyle/>
          <a:p>
            <a:r>
              <a:rPr lang="en-US" dirty="0"/>
              <a:t>You need code management to ensure that changes made by different developers do not interfere with each other, and to create different product versions. </a:t>
            </a:r>
          </a:p>
          <a:p>
            <a:r>
              <a:rPr lang="en-US" dirty="0"/>
              <a:t>Code management tools make it easy to create an executable product from its source code files and to run automated tests on that product.</a:t>
            </a:r>
          </a:p>
        </p:txBody>
      </p:sp>
      <p:sp>
        <p:nvSpPr>
          <p:cNvPr id="4" name="Title 3"/>
          <p:cNvSpPr>
            <a:spLocks noGrp="1"/>
          </p:cNvSpPr>
          <p:nvPr>
            <p:ph type="title"/>
          </p:nvPr>
        </p:nvSpPr>
        <p:spPr/>
        <p:txBody>
          <a:bodyPr/>
          <a:lstStyle/>
          <a:p>
            <a:r>
              <a:rPr lang="en-AU" dirty="0"/>
              <a:t>Code management</a:t>
            </a:r>
            <a:r>
              <a:rPr lang="en-AU" sz="2000" dirty="0"/>
              <a:t> </a:t>
            </a:r>
            <a:r>
              <a:rPr lang="en-AU" sz="2000" b="0" dirty="0"/>
              <a:t>(2 of 2)</a:t>
            </a:r>
            <a:endParaRPr lang="en-AU" sz="2000" dirty="0"/>
          </a:p>
        </p:txBody>
      </p:sp>
    </p:spTree>
    <p:extLst>
      <p:ext uri="{BB962C8B-B14F-4D97-AF65-F5344CB8AC3E}">
        <p14:creationId xmlns:p14="http://schemas.microsoft.com/office/powerpoint/2010/main" val="49504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The textbox reads as follows. Alice and Bob worked for a company called Finance Made Simple and were team members involved in developing a personal finance product. Alice discovered a bug in a module called Tax Return Preparation. The bug was that a tax return was reported as filed but sometimes it was not actually sent to the tax office. She edited the module to fix the bug. Bob was working on the user interface for the system and was also working on Tax Return Preparation. Unfortunately, he took a copy before Alice had fixed the bug and, after making his changes, he saved the module. This overwrote Alice’s changes, but she was not aware of this. The product tests did not reveal the bug, as it was an intermittent failure that depended on the sections of the tax return form that had been completed. The product was launched with the bug. For most users, everything worked OK. However, for a small number of users, their tax returns were not filed and they were fined by the revenue service. The subsequent investigation showed the software company was negligent. This was widely publicized and, as well as a fine from the tax authorities, users lost confidence in the software. Many switched to a rival product. Finance Made Simple failed and both Bob and Alice lost their jobs."/>
          <p:cNvGraphicFramePr>
            <a:graphicFrameLocks noGrp="1"/>
          </p:cNvGraphicFramePr>
          <p:nvPr>
            <p:extLst>
              <p:ext uri="{D42A27DB-BD31-4B8C-83A1-F6EECF244321}">
                <p14:modId xmlns:p14="http://schemas.microsoft.com/office/powerpoint/2010/main" val="473894458"/>
              </p:ext>
            </p:extLst>
          </p:nvPr>
        </p:nvGraphicFramePr>
        <p:xfrm>
          <a:off x="457200" y="1600200"/>
          <a:ext cx="8305800" cy="4724400"/>
        </p:xfrm>
        <a:graphic>
          <a:graphicData uri="http://schemas.openxmlformats.org/drawingml/2006/table">
            <a:tbl>
              <a:tblPr firstRow="1" bandRow="1">
                <a:tableStyleId>{3B4B98B0-60AC-42C2-AFA5-B58CD77FA1E5}</a:tableStyleId>
              </a:tblPr>
              <a:tblGrid>
                <a:gridCol w="8305800">
                  <a:extLst>
                    <a:ext uri="{9D8B030D-6E8A-4147-A177-3AD203B41FA5}">
                      <a16:colId xmlns:a16="http://schemas.microsoft.com/office/drawing/2014/main" val="20000"/>
                    </a:ext>
                  </a:extLst>
                </a:gridCol>
              </a:tblGrid>
              <a:tr h="472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dirty="0"/>
                        <a:t>Alice and Bob worked for a company called FinanceMadeSimple and were team members involved in developing a personal finance product. Alice discovered a bug in a module called </a:t>
                      </a:r>
                      <a:r>
                        <a:rPr lang="en-US" sz="1700" b="0" dirty="0" err="1"/>
                        <a:t>TaxReturnPreparation.The</a:t>
                      </a:r>
                      <a:r>
                        <a:rPr lang="en-US" sz="1700" b="0" dirty="0"/>
                        <a:t> bug was that a tax return was reported as filed but sometimes it was not actually sent to the tax office. She edited the module to fix the bug. Bob was working on the user interface for the system and was also working on TaxReturnPreparation. Unfortunately, he took a copy before Alice had fixed the bug and, after making his changes, he saved the module.This overwrote Alice’s changes, but she was not aware of this.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700" b="0" dirty="0"/>
                        <a:t>The product tests did not reveal the bug, as it was an intermittent failure that depended on the sections of the tax return form that had been completed. The product was launched with the bug. For most users, everything worked OK. However, for a small number of users, their tax returns were not filed and they were fined by the revenue service. The subsequent investigation showed the software company was negligent. This was widely publicized and, as well as a fine from the tax authorities, users lost confidence in the software. Many  switched to a rival product. FinanceMadeSimple failed and both Bob and Alice lost their jobs.</a:t>
                      </a:r>
                      <a:endParaRPr lang="en-AU" sz="17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p:txBody>
          <a:bodyPr/>
          <a:lstStyle/>
          <a:p>
            <a:r>
              <a:rPr lang="fr-FR" dirty="0"/>
              <a:t>Table 10.3 A code management problem</a:t>
            </a:r>
            <a:endParaRPr lang="en-AU" dirty="0"/>
          </a:p>
        </p:txBody>
      </p:sp>
    </p:spTree>
    <p:extLst>
      <p:ext uri="{BB962C8B-B14F-4D97-AF65-F5344CB8AC3E}">
        <p14:creationId xmlns:p14="http://schemas.microsoft.com/office/powerpoint/2010/main" val="6787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66018"/>
            <a:ext cx="8229600" cy="4525963"/>
          </a:xfrm>
        </p:spPr>
        <p:txBody>
          <a:bodyPr/>
          <a:lstStyle/>
          <a:p>
            <a:pPr>
              <a:spcBef>
                <a:spcPts val="600"/>
              </a:spcBef>
            </a:pPr>
            <a:r>
              <a:rPr lang="en-US" sz="2500" dirty="0"/>
              <a:t>Source code management, combined with automated system building, is essential for professional software engineering. </a:t>
            </a:r>
          </a:p>
          <a:p>
            <a:pPr>
              <a:spcBef>
                <a:spcPts val="600"/>
              </a:spcBef>
            </a:pPr>
            <a:r>
              <a:rPr lang="en-US" sz="2500" dirty="0"/>
              <a:t>In companies that use DevOps, a modern code management system is a fundamental requirement for ‘automating everything’. </a:t>
            </a:r>
          </a:p>
          <a:p>
            <a:pPr>
              <a:spcBef>
                <a:spcPts val="600"/>
              </a:spcBef>
            </a:pPr>
            <a:r>
              <a:rPr lang="en-US" sz="2500" dirty="0"/>
              <a:t>Not only does it store the project code that is ultimately deployed, it also stores all other information that is used in DevOps processes. </a:t>
            </a:r>
          </a:p>
          <a:p>
            <a:pPr>
              <a:spcBef>
                <a:spcPts val="600"/>
              </a:spcBef>
            </a:pPr>
            <a:r>
              <a:rPr lang="en-US" sz="2500" dirty="0"/>
              <a:t>DevOps automation and measurement tools all interact with the code management system</a:t>
            </a:r>
          </a:p>
        </p:txBody>
      </p:sp>
      <p:sp>
        <p:nvSpPr>
          <p:cNvPr id="4" name="Title 3"/>
          <p:cNvSpPr>
            <a:spLocks noGrp="1"/>
          </p:cNvSpPr>
          <p:nvPr>
            <p:ph type="title"/>
          </p:nvPr>
        </p:nvSpPr>
        <p:spPr>
          <a:xfrm>
            <a:off x="457200" y="215372"/>
            <a:ext cx="8229600" cy="699028"/>
          </a:xfrm>
        </p:spPr>
        <p:txBody>
          <a:bodyPr/>
          <a:lstStyle/>
          <a:p>
            <a:r>
              <a:rPr lang="en-AU" dirty="0"/>
              <a:t>Code management and DevOps</a:t>
            </a:r>
          </a:p>
        </p:txBody>
      </p:sp>
    </p:spTree>
    <p:extLst>
      <p:ext uri="{BB962C8B-B14F-4D97-AF65-F5344CB8AC3E}">
        <p14:creationId xmlns:p14="http://schemas.microsoft.com/office/powerpoint/2010/main" val="143195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Code management and DevOps</a:t>
            </a:r>
          </a:p>
        </p:txBody>
      </p:sp>
      <p:pic>
        <p:nvPicPr>
          <p:cNvPr id="6" name="Picture 5" descr="The attributes of Dev Ops automation are as follows.&#10;• Continuous integration.&#10;• Continuous deployment.&#10;• Continuous delivery.&#10;• Infrastructure as code.&#10;The attributes of Dev Ops measurement are as follows.&#10;• Data collection.&#10;• Data analysis.&#10;• Report generation.&#10;Both Dev Ops automation and measurement interact with the code management system, which constitutes a code repository with the following attributes.&#10;• Branching and merging.&#10;• Save and retrieve versions.&#10;• Transfer code to and from developer’s file store.&#10;• Data collection.&#10;">
            <a:extLst>
              <a:ext uri="{FF2B5EF4-FFF2-40B4-BE49-F238E27FC236}">
                <a16:creationId xmlns:a16="http://schemas.microsoft.com/office/drawing/2014/main" id="{7F99FF15-11DB-8E48-A408-4134F764839A}"/>
              </a:ext>
            </a:extLst>
          </p:cNvPr>
          <p:cNvPicPr>
            <a:picLocks noChangeAspect="1"/>
          </p:cNvPicPr>
          <p:nvPr/>
        </p:nvPicPr>
        <p:blipFill rotWithShape="1">
          <a:blip r:embed="rId2">
            <a:extLst>
              <a:ext uri="{28A0092B-C50C-407E-A947-70E740481C1C}">
                <a14:useLocalDpi xmlns:a14="http://schemas.microsoft.com/office/drawing/2010/main" val="0"/>
              </a:ext>
            </a:extLst>
          </a:blip>
          <a:srcRect l="6361" t="8539" r="8310" b="45912"/>
          <a:stretch/>
        </p:blipFill>
        <p:spPr>
          <a:xfrm>
            <a:off x="1524000" y="990600"/>
            <a:ext cx="6248400" cy="4528456"/>
          </a:xfrm>
          <a:prstGeom prst="rect">
            <a:avLst/>
          </a:prstGeom>
        </p:spPr>
      </p:pic>
      <p:sp>
        <p:nvSpPr>
          <p:cNvPr id="4" name="Title 3"/>
          <p:cNvSpPr>
            <a:spLocks noGrp="1"/>
          </p:cNvSpPr>
          <p:nvPr>
            <p:ph type="title"/>
          </p:nvPr>
        </p:nvSpPr>
        <p:spPr/>
        <p:txBody>
          <a:bodyPr/>
          <a:lstStyle/>
          <a:p>
            <a:r>
              <a:rPr lang="en-AU" dirty="0"/>
              <a:t>Figure 10.3</a:t>
            </a:r>
          </a:p>
        </p:txBody>
      </p:sp>
    </p:spTree>
    <p:extLst>
      <p:ext uri="{BB962C8B-B14F-4D97-AF65-F5344CB8AC3E}">
        <p14:creationId xmlns:p14="http://schemas.microsoft.com/office/powerpoint/2010/main" val="292734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4855" y="1166018"/>
            <a:ext cx="8229600" cy="4525963"/>
          </a:xfrm>
        </p:spPr>
        <p:txBody>
          <a:bodyPr/>
          <a:lstStyle/>
          <a:p>
            <a:r>
              <a:rPr lang="en-US" sz="2500" dirty="0"/>
              <a:t>Code management systems provide a set of features that support four general areas:</a:t>
            </a:r>
          </a:p>
          <a:p>
            <a:pPr lvl="1"/>
            <a:r>
              <a:rPr lang="en-US" sz="2100" b="1" dirty="0"/>
              <a:t>Code transfer </a:t>
            </a:r>
            <a:r>
              <a:rPr lang="en-US" sz="2100" dirty="0"/>
              <a:t>Developers take code into their personal file store to work on it then return it to the shared code management system.</a:t>
            </a:r>
          </a:p>
          <a:p>
            <a:pPr lvl="1"/>
            <a:r>
              <a:rPr lang="en-US" sz="2100" b="1" dirty="0"/>
              <a:t>Version storage and retrieval </a:t>
            </a:r>
            <a:r>
              <a:rPr lang="en-US" sz="2100" dirty="0"/>
              <a:t>Files may be stored in several different versions and specific versions of these files can be retrieved.</a:t>
            </a:r>
          </a:p>
          <a:p>
            <a:pPr lvl="1"/>
            <a:r>
              <a:rPr lang="en-US" sz="2100" b="1" dirty="0"/>
              <a:t>Merging and branching </a:t>
            </a:r>
            <a:r>
              <a:rPr lang="en-US" sz="2100" dirty="0"/>
              <a:t>Parallel development branches may be created for concurrent working. Changes made by developers in different branches may be merged.</a:t>
            </a:r>
          </a:p>
          <a:p>
            <a:pPr lvl="1"/>
            <a:r>
              <a:rPr lang="en-US" sz="2100" b="1" dirty="0"/>
              <a:t>Version information </a:t>
            </a:r>
            <a:r>
              <a:rPr lang="en-US" sz="2100" dirty="0"/>
              <a:t>Information about the different versions maintained in the system may be stored and retrieved</a:t>
            </a:r>
          </a:p>
          <a:p>
            <a:endParaRPr lang="en-AU" sz="2000" dirty="0"/>
          </a:p>
        </p:txBody>
      </p:sp>
      <p:sp>
        <p:nvSpPr>
          <p:cNvPr id="4" name="Title 3"/>
          <p:cNvSpPr>
            <a:spLocks noGrp="1"/>
          </p:cNvSpPr>
          <p:nvPr>
            <p:ph type="title"/>
          </p:nvPr>
        </p:nvSpPr>
        <p:spPr>
          <a:xfrm>
            <a:off x="457200" y="215372"/>
            <a:ext cx="8229600" cy="699028"/>
          </a:xfrm>
        </p:spPr>
        <p:txBody>
          <a:bodyPr/>
          <a:lstStyle/>
          <a:p>
            <a:r>
              <a:rPr lang="en-AU" dirty="0"/>
              <a:t>Code management fundamentals</a:t>
            </a:r>
          </a:p>
        </p:txBody>
      </p:sp>
    </p:spTree>
    <p:extLst>
      <p:ext uri="{BB962C8B-B14F-4D97-AF65-F5344CB8AC3E}">
        <p14:creationId xmlns:p14="http://schemas.microsoft.com/office/powerpoint/2010/main" val="181935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800600"/>
          </a:xfrm>
        </p:spPr>
        <p:txBody>
          <a:bodyPr/>
          <a:lstStyle/>
          <a:p>
            <a:r>
              <a:rPr lang="en-US" dirty="0"/>
              <a:t>All source code management systems have the general form shown in Figure 10.3. with a shared repository and a set of features to manage the files in that repository:</a:t>
            </a:r>
          </a:p>
          <a:p>
            <a:pPr lvl="1"/>
            <a:r>
              <a:rPr lang="en-US" dirty="0"/>
              <a:t>All source code files and file versions are stored in the repository, as are other artefacts such as configuration files, build scripts, shared libraries and versions of tools used. </a:t>
            </a:r>
          </a:p>
          <a:p>
            <a:pPr lvl="1"/>
            <a:r>
              <a:rPr lang="en-US" dirty="0"/>
              <a:t>The repository includes a database of information about the stored files such as version information, information about who has changed the files, what changes were made at what times, and so on.</a:t>
            </a:r>
          </a:p>
        </p:txBody>
      </p:sp>
      <p:sp>
        <p:nvSpPr>
          <p:cNvPr id="4" name="Title 3"/>
          <p:cNvSpPr>
            <a:spLocks noGrp="1"/>
          </p:cNvSpPr>
          <p:nvPr>
            <p:ph type="title"/>
          </p:nvPr>
        </p:nvSpPr>
        <p:spPr>
          <a:xfrm>
            <a:off x="457200" y="215372"/>
            <a:ext cx="8229600" cy="775228"/>
          </a:xfrm>
        </p:spPr>
        <p:txBody>
          <a:bodyPr/>
          <a:lstStyle/>
          <a:p>
            <a:r>
              <a:rPr lang="en-AU" dirty="0"/>
              <a:t>Code repository</a:t>
            </a:r>
            <a:r>
              <a:rPr lang="en-AU" sz="2000" dirty="0"/>
              <a:t> </a:t>
            </a:r>
            <a:r>
              <a:rPr lang="en-AU" sz="2000" b="0" dirty="0"/>
              <a:t>(1 of 2)</a:t>
            </a:r>
          </a:p>
        </p:txBody>
      </p:sp>
    </p:spTree>
    <p:extLst>
      <p:ext uri="{BB962C8B-B14F-4D97-AF65-F5344CB8AC3E}">
        <p14:creationId xmlns:p14="http://schemas.microsoft.com/office/powerpoint/2010/main" val="110788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lstStyle/>
          <a:p>
            <a:r>
              <a:rPr lang="en-US" dirty="0"/>
              <a:t>Files can be transferred to and from the repository and information about the different versions of files and their relationships may be updated. </a:t>
            </a:r>
          </a:p>
          <a:p>
            <a:pPr lvl="1"/>
            <a:r>
              <a:rPr lang="en-US" dirty="0"/>
              <a:t>Specific versions of files and information about these versions can always be retrieved from the repository.</a:t>
            </a:r>
          </a:p>
        </p:txBody>
      </p:sp>
      <p:sp>
        <p:nvSpPr>
          <p:cNvPr id="4" name="Title 3"/>
          <p:cNvSpPr>
            <a:spLocks noGrp="1"/>
          </p:cNvSpPr>
          <p:nvPr>
            <p:ph type="title"/>
          </p:nvPr>
        </p:nvSpPr>
        <p:spPr/>
        <p:txBody>
          <a:bodyPr/>
          <a:lstStyle/>
          <a:p>
            <a:r>
              <a:rPr lang="en-AU" dirty="0"/>
              <a:t>Code repository</a:t>
            </a:r>
            <a:r>
              <a:rPr lang="en-AU" sz="2000" dirty="0"/>
              <a:t> </a:t>
            </a:r>
            <a:r>
              <a:rPr lang="en-AU" sz="2000" b="0" dirty="0"/>
              <a:t>(2 of 2)</a:t>
            </a:r>
          </a:p>
        </p:txBody>
      </p:sp>
    </p:spTree>
    <p:extLst>
      <p:ext uri="{BB962C8B-B14F-4D97-AF65-F5344CB8AC3E}">
        <p14:creationId xmlns:p14="http://schemas.microsoft.com/office/powerpoint/2010/main" val="344550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describes the features of source code management systems."/>
          <p:cNvGraphicFramePr>
            <a:graphicFrameLocks noGrp="1"/>
          </p:cNvGraphicFramePr>
          <p:nvPr>
            <p:extLst>
              <p:ext uri="{D42A27DB-BD31-4B8C-83A1-F6EECF244321}">
                <p14:modId xmlns:p14="http://schemas.microsoft.com/office/powerpoint/2010/main" val="140867207"/>
              </p:ext>
            </p:extLst>
          </p:nvPr>
        </p:nvGraphicFramePr>
        <p:xfrm>
          <a:off x="533400" y="1524000"/>
          <a:ext cx="8305800" cy="4495800"/>
        </p:xfrm>
        <a:graphic>
          <a:graphicData uri="http://schemas.openxmlformats.org/drawingml/2006/table">
            <a:tbl>
              <a:tblPr firstRow="1" bandRow="1">
                <a:tableStyleId>{3B4B98B0-60AC-42C2-AFA5-B58CD77FA1E5}</a:tableStyleId>
              </a:tblPr>
              <a:tblGrid>
                <a:gridCol w="26670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423167">
                <a:tc>
                  <a:txBody>
                    <a:bodyPr/>
                    <a:lstStyle/>
                    <a:p>
                      <a:r>
                        <a:rPr lang="en-AU" dirty="0"/>
                        <a:t>Feature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24633">
                <a:tc>
                  <a:txBody>
                    <a:bodyPr/>
                    <a:lstStyle/>
                    <a:p>
                      <a:r>
                        <a:rPr lang="en-AU" sz="1600" dirty="0"/>
                        <a:t>Version and release</a:t>
                      </a:r>
                    </a:p>
                    <a:p>
                      <a:r>
                        <a:rPr lang="en-AU" sz="1600" dirty="0"/>
                        <a:t>Identification</a:t>
                      </a:r>
                    </a:p>
                  </a:txBody>
                  <a:tcPr>
                    <a:lnT w="12700" cap="flat" cmpd="sng" algn="ctr">
                      <a:solidFill>
                        <a:schemeClr val="tx1"/>
                      </a:solidFill>
                      <a:prstDash val="solid"/>
                      <a:round/>
                      <a:headEnd type="none" w="med" len="med"/>
                      <a:tailEnd type="none" w="med" len="med"/>
                    </a:lnT>
                    <a:noFill/>
                  </a:tcPr>
                </a:tc>
                <a:tc>
                  <a:txBody>
                    <a:bodyPr/>
                    <a:lstStyle/>
                    <a:p>
                      <a:r>
                        <a:rPr lang="en-US" sz="1600" dirty="0"/>
                        <a:t>Managed versions of a code file are uniquely identified when they are submitted to the system and can be retrieved using their identifier and other file attributes.</a:t>
                      </a:r>
                      <a:endParaRPr lang="en-AU" sz="16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423167">
                <a:tc>
                  <a:txBody>
                    <a:bodyPr/>
                    <a:lstStyle/>
                    <a:p>
                      <a:r>
                        <a:rPr lang="en-AU" sz="1600" b="0" i="0" u="none" strike="noStrike" kern="1200" baseline="0" dirty="0">
                          <a:solidFill>
                            <a:schemeClr val="tx1"/>
                          </a:solidFill>
                          <a:latin typeface="+mn-lt"/>
                          <a:ea typeface="+mn-ea"/>
                          <a:cs typeface="+mn-cs"/>
                        </a:rPr>
                        <a:t>Change history recording</a:t>
                      </a:r>
                      <a:endParaRPr lang="en-AU" sz="1600" dirty="0"/>
                    </a:p>
                  </a:txBody>
                  <a:tcPr/>
                </a:tc>
                <a:tc>
                  <a:txBody>
                    <a:bodyPr/>
                    <a:lstStyle/>
                    <a:p>
                      <a:r>
                        <a:rPr lang="en-US" sz="1600" dirty="0"/>
                        <a:t>The reasons changes to a code file have been made are recorded and maintained.</a:t>
                      </a:r>
                      <a:endParaRPr lang="en-AU" sz="1600" dirty="0"/>
                    </a:p>
                  </a:txBody>
                  <a:tcPr/>
                </a:tc>
                <a:extLst>
                  <a:ext uri="{0D108BD9-81ED-4DB2-BD59-A6C34878D82A}">
                    <a16:rowId xmlns:a16="http://schemas.microsoft.com/office/drawing/2014/main" val="10002"/>
                  </a:ext>
                </a:extLst>
              </a:tr>
              <a:tr h="423167">
                <a:tc>
                  <a:txBody>
                    <a:bodyPr/>
                    <a:lstStyle/>
                    <a:p>
                      <a:r>
                        <a:rPr lang="en-AU" sz="1600" dirty="0"/>
                        <a:t>Independent development</a:t>
                      </a:r>
                    </a:p>
                  </a:txBody>
                  <a:tcPr>
                    <a:noFill/>
                  </a:tcPr>
                </a:tc>
                <a:tc>
                  <a:txBody>
                    <a:bodyPr/>
                    <a:lstStyle/>
                    <a:p>
                      <a:r>
                        <a:rPr lang="en-US" sz="1600" dirty="0"/>
                        <a:t>Several developers can work on the same code file at the same time. When this is submitted to the code management system, a new version is created</a:t>
                      </a:r>
                      <a:endParaRPr lang="en-AU" sz="1600" dirty="0"/>
                    </a:p>
                  </a:txBody>
                  <a:tcPr>
                    <a:noFill/>
                  </a:tcPr>
                </a:tc>
                <a:extLst>
                  <a:ext uri="{0D108BD9-81ED-4DB2-BD59-A6C34878D82A}">
                    <a16:rowId xmlns:a16="http://schemas.microsoft.com/office/drawing/2014/main" val="10003"/>
                  </a:ext>
                </a:extLst>
              </a:tr>
              <a:tr h="423167">
                <a:tc>
                  <a:txBody>
                    <a:bodyPr/>
                    <a:lstStyle/>
                    <a:p>
                      <a:r>
                        <a:rPr lang="en-AU" sz="1600" dirty="0"/>
                        <a:t>Project support</a:t>
                      </a:r>
                    </a:p>
                  </a:txBody>
                  <a:tcPr/>
                </a:tc>
                <a:tc>
                  <a:txBody>
                    <a:bodyPr/>
                    <a:lstStyle/>
                    <a:p>
                      <a:r>
                        <a:rPr lang="en-US" sz="1600" dirty="0"/>
                        <a:t>All of the files associated with a project may be checked out at the same time. There is no need to check out files one at a time.</a:t>
                      </a:r>
                      <a:endParaRPr lang="en-AU" sz="1600" dirty="0"/>
                    </a:p>
                  </a:txBody>
                  <a:tcPr/>
                </a:tc>
                <a:extLst>
                  <a:ext uri="{0D108BD9-81ED-4DB2-BD59-A6C34878D82A}">
                    <a16:rowId xmlns:a16="http://schemas.microsoft.com/office/drawing/2014/main" val="10004"/>
                  </a:ext>
                </a:extLst>
              </a:tr>
              <a:tr h="423167">
                <a:tc>
                  <a:txBody>
                    <a:bodyPr/>
                    <a:lstStyle/>
                    <a:p>
                      <a:r>
                        <a:rPr lang="en-AU" sz="1600" dirty="0"/>
                        <a:t>Storage management</a:t>
                      </a:r>
                    </a:p>
                  </a:txBody>
                  <a:tcPr>
                    <a:lnB w="12700" cap="flat" cmpd="sng" algn="ctr">
                      <a:solidFill>
                        <a:schemeClr val="tx1"/>
                      </a:solidFill>
                      <a:prstDash val="solid"/>
                      <a:round/>
                      <a:headEnd type="none" w="med" len="med"/>
                      <a:tailEnd type="none" w="med" len="med"/>
                    </a:lnB>
                    <a:noFill/>
                  </a:tcPr>
                </a:tc>
                <a:tc>
                  <a:txBody>
                    <a:bodyPr/>
                    <a:lstStyle/>
                    <a:p>
                      <a:r>
                        <a:rPr lang="en-US" sz="1600" dirty="0"/>
                        <a:t>The code management system includes efficient storage mechanisms so that it doesn’t keep multiple copies of files that have only small differences.</a:t>
                      </a:r>
                      <a:endParaRPr lang="en-AU" sz="16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p:txBody>
          <a:bodyPr/>
          <a:lstStyle/>
          <a:p>
            <a:r>
              <a:rPr lang="en-US" dirty="0"/>
              <a:t>Table 10.4 Features of code management systems</a:t>
            </a:r>
            <a:endParaRPr lang="en-AU" dirty="0"/>
          </a:p>
        </p:txBody>
      </p:sp>
    </p:spTree>
    <p:extLst>
      <p:ext uri="{BB962C8B-B14F-4D97-AF65-F5344CB8AC3E}">
        <p14:creationId xmlns:p14="http://schemas.microsoft.com/office/powerpoint/2010/main" val="14485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4785" y="1143000"/>
            <a:ext cx="8229600" cy="4876800"/>
          </a:xfrm>
        </p:spPr>
        <p:txBody>
          <a:bodyPr/>
          <a:lstStyle/>
          <a:p>
            <a:pPr>
              <a:spcBef>
                <a:spcPts val="1100"/>
              </a:spcBef>
            </a:pPr>
            <a:r>
              <a:rPr lang="en-US" sz="2500" dirty="0"/>
              <a:t>In 2005, Linus Torvalds, the developer of Linux, revolutionized source code management by developing a distributed version control system (DVCS) called Git to manage the code of the Linux kernel. </a:t>
            </a:r>
          </a:p>
          <a:p>
            <a:pPr>
              <a:spcBef>
                <a:spcPts val="1100"/>
              </a:spcBef>
            </a:pPr>
            <a:r>
              <a:rPr lang="en-US" sz="2500" dirty="0"/>
              <a:t>This was geared to supporting large-scale open source development. It took advantage of the fact that storage costs had fallen to such an extent that most users did not have to be concerned with local storage management. </a:t>
            </a:r>
          </a:p>
          <a:p>
            <a:pPr>
              <a:spcBef>
                <a:spcPts val="1100"/>
              </a:spcBef>
            </a:pPr>
            <a:r>
              <a:rPr lang="en-US" sz="2500" dirty="0"/>
              <a:t>Instead of only keeping the copies of the files that users are working on, Git maintains a clone of the repository on every user’s computer.</a:t>
            </a:r>
          </a:p>
        </p:txBody>
      </p:sp>
      <p:sp>
        <p:nvSpPr>
          <p:cNvPr id="4" name="Title 3"/>
          <p:cNvSpPr>
            <a:spLocks noGrp="1"/>
          </p:cNvSpPr>
          <p:nvPr>
            <p:ph type="title"/>
          </p:nvPr>
        </p:nvSpPr>
        <p:spPr>
          <a:xfrm>
            <a:off x="457200" y="215372"/>
            <a:ext cx="8229600" cy="622828"/>
          </a:xfrm>
        </p:spPr>
        <p:txBody>
          <a:bodyPr/>
          <a:lstStyle/>
          <a:p>
            <a:r>
              <a:rPr lang="en-AU" dirty="0"/>
              <a:t>Git</a:t>
            </a:r>
          </a:p>
        </p:txBody>
      </p:sp>
    </p:spTree>
    <p:extLst>
      <p:ext uri="{BB962C8B-B14F-4D97-AF65-F5344CB8AC3E}">
        <p14:creationId xmlns:p14="http://schemas.microsoft.com/office/powerpoint/2010/main" val="185770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a:spcBef>
                <a:spcPts val="1200"/>
              </a:spcBef>
            </a:pPr>
            <a:r>
              <a:rPr lang="en-US" dirty="0"/>
              <a:t>Traditionally, separate teams were responsible software development, software release and software support. </a:t>
            </a:r>
          </a:p>
          <a:p>
            <a:pPr>
              <a:spcBef>
                <a:spcPts val="1200"/>
              </a:spcBef>
            </a:pPr>
            <a:r>
              <a:rPr lang="en-US" dirty="0"/>
              <a:t>The development team passed over a ‘final’ version of the software to a release team. This team then built a release version, tested this and prepared release documentation before releasing the software to customers. </a:t>
            </a:r>
          </a:p>
        </p:txBody>
      </p:sp>
      <p:sp>
        <p:nvSpPr>
          <p:cNvPr id="2" name="Title 1"/>
          <p:cNvSpPr>
            <a:spLocks noGrp="1"/>
          </p:cNvSpPr>
          <p:nvPr>
            <p:ph type="title"/>
          </p:nvPr>
        </p:nvSpPr>
        <p:spPr/>
        <p:txBody>
          <a:bodyPr/>
          <a:lstStyle/>
          <a:p>
            <a:r>
              <a:rPr lang="en-AU" dirty="0"/>
              <a:t>Software support</a:t>
            </a:r>
            <a:r>
              <a:rPr lang="en-AU" sz="2000" dirty="0"/>
              <a:t> </a:t>
            </a:r>
            <a:r>
              <a:rPr lang="en-AU" sz="2000" b="0" dirty="0"/>
              <a:t>(1 of 2)</a:t>
            </a:r>
            <a:endParaRPr lang="en-US" sz="2000" b="0" dirty="0"/>
          </a:p>
        </p:txBody>
      </p:sp>
    </p:spTree>
    <p:extLst>
      <p:ext uri="{BB962C8B-B14F-4D97-AF65-F5344CB8AC3E}">
        <p14:creationId xmlns:p14="http://schemas.microsoft.com/office/powerpoint/2010/main" val="368469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AU" sz="1400" dirty="0"/>
              <a:t>Repository cloning in Git</a:t>
            </a:r>
          </a:p>
        </p:txBody>
      </p:sp>
      <p:pic>
        <p:nvPicPr>
          <p:cNvPr id="11" name="Picture 10" descr="The shared Git repository has master branch, branch 1, branch 2, and commit and branch information blocks. &#10;The master branch in shared Git repository has six rows.&#10;• Row 1. F 1, F 2, F 3, F 4, F 5, F6&#10;• Row 2. F 7, F 8, F 9, F 10, F 11&#10;• Row 3. F 12, F 13, F 14, F 15&#10;• Row 4. F 16, F 17, F 18, F19&#10;• Row 5. F 20, F 21, F 22, F 23&#10;• Row 6. F 24, F 25, F 26, F 27&#10;• The branch 1 has f 7, F 9, and F 21&#10;• The branch 2 has F 2 and F3&#10;• The commit and branch information block transfers information to all the three branches.&#10;The shared Git repository clones to Alice’s repository.&#10;The Alice’s repository has master branch and commit and branch information blocks. The master branch in Alice’s repository has six rows.&#10;• Row 1. F 1, F 2, F 3, F 4, F 5, F6&#10;• Row 2. F 7, F 8, F 9, F 10, F 11&#10;• Row 3. F 12, F 13, F 14, F 15&#10;• Row 4. F 16, F 17, F 18, F19&#10;• Row 5. F 20, F 21, F 22, F 23&#10;• Row 6. F 24, F 25, F 26, F 27&#10;The master branch receives information from the commit and branch information block.&#10;">
            <a:extLst>
              <a:ext uri="{FF2B5EF4-FFF2-40B4-BE49-F238E27FC236}">
                <a16:creationId xmlns:a16="http://schemas.microsoft.com/office/drawing/2014/main" id="{BC80D5A1-40FB-424E-955D-35F868B34199}"/>
              </a:ext>
            </a:extLst>
          </p:cNvPr>
          <p:cNvPicPr>
            <a:picLocks noChangeAspect="1"/>
          </p:cNvPicPr>
          <p:nvPr/>
        </p:nvPicPr>
        <p:blipFill rotWithShape="1">
          <a:blip r:embed="rId2">
            <a:extLst>
              <a:ext uri="{28A0092B-C50C-407E-A947-70E740481C1C}">
                <a14:useLocalDpi xmlns:a14="http://schemas.microsoft.com/office/drawing/2010/main" val="0"/>
              </a:ext>
            </a:extLst>
          </a:blip>
          <a:srcRect l="12605" t="16203" r="12176" b="22919"/>
          <a:stretch/>
        </p:blipFill>
        <p:spPr>
          <a:xfrm>
            <a:off x="2590800" y="266114"/>
            <a:ext cx="5105400" cy="5609886"/>
          </a:xfrm>
          <a:prstGeom prst="rect">
            <a:avLst/>
          </a:prstGeom>
        </p:spPr>
      </p:pic>
      <p:sp>
        <p:nvSpPr>
          <p:cNvPr id="9" name="Title 8"/>
          <p:cNvSpPr>
            <a:spLocks noGrp="1"/>
          </p:cNvSpPr>
          <p:nvPr>
            <p:ph type="title"/>
          </p:nvPr>
        </p:nvSpPr>
        <p:spPr/>
        <p:txBody>
          <a:bodyPr/>
          <a:lstStyle/>
          <a:p>
            <a:r>
              <a:rPr lang="en-US" dirty="0"/>
              <a:t>Figure 10.5</a:t>
            </a:r>
            <a:endParaRPr lang="en-AU" dirty="0"/>
          </a:p>
        </p:txBody>
      </p:sp>
    </p:spTree>
    <p:extLst>
      <p:ext uri="{BB962C8B-B14F-4D97-AF65-F5344CB8AC3E}">
        <p14:creationId xmlns:p14="http://schemas.microsoft.com/office/powerpoint/2010/main" val="336367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Resilience</a:t>
            </a:r>
          </a:p>
          <a:p>
            <a:pPr lvl="1"/>
            <a:r>
              <a:rPr lang="en-US" dirty="0"/>
              <a:t>Everyone working on a project has their own copy of the repository. If the shared repository is damaged or subjected to a </a:t>
            </a:r>
            <a:r>
              <a:rPr lang="en-US" dirty="0" err="1"/>
              <a:t>cyberattack</a:t>
            </a:r>
            <a:r>
              <a:rPr lang="en-US" dirty="0"/>
              <a:t>, work can continue, and the clones can be used to restore the shared repository. People can work offline if they don’t have a network connection.</a:t>
            </a:r>
          </a:p>
          <a:p>
            <a:r>
              <a:rPr lang="en-US" dirty="0"/>
              <a:t>Speed</a:t>
            </a:r>
          </a:p>
          <a:p>
            <a:pPr lvl="1"/>
            <a:r>
              <a:rPr lang="en-US" dirty="0"/>
              <a:t>Committing changes to the repository is a fast, local operation and does not need data to be transferred over the network. </a:t>
            </a:r>
          </a:p>
          <a:p>
            <a:endParaRPr lang="en-AU" dirty="0"/>
          </a:p>
        </p:txBody>
      </p:sp>
      <p:sp>
        <p:nvSpPr>
          <p:cNvPr id="4" name="Title 3"/>
          <p:cNvSpPr>
            <a:spLocks noGrp="1"/>
          </p:cNvSpPr>
          <p:nvPr>
            <p:ph type="title"/>
          </p:nvPr>
        </p:nvSpPr>
        <p:spPr/>
        <p:txBody>
          <a:bodyPr/>
          <a:lstStyle/>
          <a:p>
            <a:r>
              <a:rPr lang="en-US" dirty="0"/>
              <a:t>Benefits of distributed code management</a:t>
            </a:r>
            <a:r>
              <a:rPr lang="en-US" sz="2000" dirty="0"/>
              <a:t> </a:t>
            </a:r>
            <a:r>
              <a:rPr lang="en-US" sz="2000" b="0" dirty="0"/>
              <a:t>(1 of 2)</a:t>
            </a:r>
            <a:endParaRPr lang="en-AU" sz="2000" b="0" dirty="0"/>
          </a:p>
        </p:txBody>
      </p:sp>
    </p:spTree>
    <p:extLst>
      <p:ext uri="{BB962C8B-B14F-4D97-AF65-F5344CB8AC3E}">
        <p14:creationId xmlns:p14="http://schemas.microsoft.com/office/powerpoint/2010/main" val="3382062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Flexibility</a:t>
            </a:r>
          </a:p>
          <a:p>
            <a:pPr lvl="1"/>
            <a:r>
              <a:rPr lang="en-US" dirty="0"/>
              <a:t>Local experimentation is much simpler. Developers can safely experiment and try different approaches without exposing these to other project members. With a centralized system, this may only be possible by working outside the code management system.</a:t>
            </a:r>
          </a:p>
        </p:txBody>
      </p:sp>
      <p:sp>
        <p:nvSpPr>
          <p:cNvPr id="4" name="Title 3"/>
          <p:cNvSpPr>
            <a:spLocks noGrp="1"/>
          </p:cNvSpPr>
          <p:nvPr>
            <p:ph type="title"/>
          </p:nvPr>
        </p:nvSpPr>
        <p:spPr/>
        <p:txBody>
          <a:bodyPr/>
          <a:lstStyle/>
          <a:p>
            <a:r>
              <a:rPr lang="en-US" dirty="0"/>
              <a:t>Benefits of distributed code management</a:t>
            </a:r>
            <a:r>
              <a:rPr lang="en-US" sz="2000" dirty="0"/>
              <a:t> </a:t>
            </a:r>
            <a:r>
              <a:rPr lang="en-AU" sz="2000" b="0" dirty="0"/>
              <a:t>(2 of 2)</a:t>
            </a:r>
            <a:endParaRPr lang="en-AU" sz="2000" dirty="0"/>
          </a:p>
        </p:txBody>
      </p:sp>
    </p:spTree>
    <p:extLst>
      <p:ext uri="{BB962C8B-B14F-4D97-AF65-F5344CB8AC3E}">
        <p14:creationId xmlns:p14="http://schemas.microsoft.com/office/powerpoint/2010/main" val="946957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Git repositories</a:t>
            </a:r>
          </a:p>
        </p:txBody>
      </p:sp>
      <p:pic>
        <p:nvPicPr>
          <p:cNvPr id="7" name="Picture 6" descr="The Github consists of the following repositories.&#10;• R P 1.&#10;• R P 2.&#10;• R P 3.&#10;• R P 4.&#10;The different projects and their shared repositories are as follows.&#10;• Project 1. R P 1 a, R P 1 b, R P 1 c, and R P 1 d.&#10;• Project 2. R P 2 a, R P 2 p, and R P 2 r.&#10;• Project 3. R P 3 a, R P 3 b, R P 3 c, and R P 3 f.&#10;• Project 4. R P 4 j and R P 4 k.&#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800685"/>
            <a:ext cx="5943600" cy="5161057"/>
          </a:xfrm>
          <a:prstGeom prst="rect">
            <a:avLst/>
          </a:prstGeom>
        </p:spPr>
      </p:pic>
      <p:sp>
        <p:nvSpPr>
          <p:cNvPr id="4" name="Title 3"/>
          <p:cNvSpPr>
            <a:spLocks noGrp="1"/>
          </p:cNvSpPr>
          <p:nvPr>
            <p:ph type="title"/>
          </p:nvPr>
        </p:nvSpPr>
        <p:spPr/>
        <p:txBody>
          <a:bodyPr/>
          <a:lstStyle/>
          <a:p>
            <a:r>
              <a:rPr lang="en-AU" dirty="0"/>
              <a:t>Figure 10.6</a:t>
            </a:r>
          </a:p>
        </p:txBody>
      </p:sp>
    </p:spTree>
    <p:extLst>
      <p:ext uri="{BB962C8B-B14F-4D97-AF65-F5344CB8AC3E}">
        <p14:creationId xmlns:p14="http://schemas.microsoft.com/office/powerpoint/2010/main" val="2698334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Branching and merging are fundamental ideas that are supported by all code management systems. </a:t>
            </a:r>
          </a:p>
          <a:p>
            <a:r>
              <a:rPr lang="en-US" dirty="0"/>
              <a:t>A branch is an independent, stand-alone version that is created when a developer wishes to change a file. </a:t>
            </a:r>
          </a:p>
          <a:p>
            <a:r>
              <a:rPr lang="en-US" dirty="0"/>
              <a:t>The changes made by developers in their own branches may be merged to create a new shared branch. </a:t>
            </a:r>
          </a:p>
        </p:txBody>
      </p:sp>
      <p:sp>
        <p:nvSpPr>
          <p:cNvPr id="4" name="Title 3"/>
          <p:cNvSpPr>
            <a:spLocks noGrp="1"/>
          </p:cNvSpPr>
          <p:nvPr>
            <p:ph type="title"/>
          </p:nvPr>
        </p:nvSpPr>
        <p:spPr/>
        <p:txBody>
          <a:bodyPr/>
          <a:lstStyle/>
          <a:p>
            <a:r>
              <a:rPr lang="en-AU" dirty="0"/>
              <a:t>Branching and merging</a:t>
            </a:r>
            <a:r>
              <a:rPr lang="en-AU" sz="2000" dirty="0"/>
              <a:t> </a:t>
            </a:r>
            <a:r>
              <a:rPr lang="en-AU" sz="2000" b="0" dirty="0"/>
              <a:t>(1 of 2)</a:t>
            </a:r>
          </a:p>
        </p:txBody>
      </p:sp>
    </p:spTree>
    <p:extLst>
      <p:ext uri="{BB962C8B-B14F-4D97-AF65-F5344CB8AC3E}">
        <p14:creationId xmlns:p14="http://schemas.microsoft.com/office/powerpoint/2010/main" val="338983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200"/>
              </a:spcBef>
            </a:pPr>
            <a:r>
              <a:rPr lang="en-US" dirty="0"/>
              <a:t>The repository ensures that branch files that have been changed cannot overwrite repository files without a merge operation.</a:t>
            </a:r>
          </a:p>
          <a:p>
            <a:pPr lvl="1">
              <a:spcBef>
                <a:spcPts val="1200"/>
              </a:spcBef>
            </a:pPr>
            <a:r>
              <a:rPr lang="en-US" dirty="0"/>
              <a:t>If Alice or Bob make mistakes on the branch they are working on, they can easily revert to the master file. </a:t>
            </a:r>
          </a:p>
          <a:p>
            <a:pPr lvl="1">
              <a:spcBef>
                <a:spcPts val="1200"/>
              </a:spcBef>
            </a:pPr>
            <a:r>
              <a:rPr lang="en-US" dirty="0"/>
              <a:t>If they commit changes, while working, they can revert to earlier versions of the work they have done. When they have finished and tested their code, they can then replace the master file by merging the work they have done with the master branch</a:t>
            </a:r>
          </a:p>
        </p:txBody>
      </p:sp>
      <p:sp>
        <p:nvSpPr>
          <p:cNvPr id="4" name="Title 3"/>
          <p:cNvSpPr>
            <a:spLocks noGrp="1"/>
          </p:cNvSpPr>
          <p:nvPr>
            <p:ph type="title"/>
          </p:nvPr>
        </p:nvSpPr>
        <p:spPr/>
        <p:txBody>
          <a:bodyPr/>
          <a:lstStyle/>
          <a:p>
            <a:r>
              <a:rPr lang="en-AU" dirty="0"/>
              <a:t>Branching and merging</a:t>
            </a:r>
            <a:r>
              <a:rPr lang="en-AU" sz="2000" dirty="0"/>
              <a:t> </a:t>
            </a:r>
            <a:r>
              <a:rPr lang="en-AU" sz="2000" b="0" dirty="0"/>
              <a:t>(2 of 2)</a:t>
            </a:r>
          </a:p>
        </p:txBody>
      </p:sp>
    </p:spTree>
    <p:extLst>
      <p:ext uri="{BB962C8B-B14F-4D97-AF65-F5344CB8AC3E}">
        <p14:creationId xmlns:p14="http://schemas.microsoft.com/office/powerpoint/2010/main" val="4215976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AU" sz="1400" dirty="0"/>
              <a:t>Branching and merging</a:t>
            </a:r>
          </a:p>
        </p:txBody>
      </p:sp>
      <p:pic>
        <p:nvPicPr>
          <p:cNvPr id="8" name="Picture 7" descr="Two branches split from the Master branch.&#10;• Alice’s branch is labeled, Feature experiment branch. This is an independent branch.&#10;• Bob’s branch is labeled, Bug fix branch. This branch merges with the Master branch.&#10;&#10;">
            <a:extLst>
              <a:ext uri="{FF2B5EF4-FFF2-40B4-BE49-F238E27FC236}">
                <a16:creationId xmlns:a16="http://schemas.microsoft.com/office/drawing/2014/main" id="{1AEA6C38-029A-5540-8F8E-D01CDD226DC6}"/>
              </a:ext>
            </a:extLst>
          </p:cNvPr>
          <p:cNvPicPr>
            <a:picLocks noChangeAspect="1"/>
          </p:cNvPicPr>
          <p:nvPr/>
        </p:nvPicPr>
        <p:blipFill rotWithShape="1">
          <a:blip r:embed="rId2">
            <a:extLst>
              <a:ext uri="{28A0092B-C50C-407E-A947-70E740481C1C}">
                <a14:useLocalDpi xmlns:a14="http://schemas.microsoft.com/office/drawing/2010/main" val="0"/>
              </a:ext>
            </a:extLst>
          </a:blip>
          <a:srcRect l="11415" t="12919" r="15446" b="57080"/>
          <a:stretch/>
        </p:blipFill>
        <p:spPr>
          <a:xfrm>
            <a:off x="762000" y="914400"/>
            <a:ext cx="7997263" cy="4453760"/>
          </a:xfrm>
          <a:prstGeom prst="rect">
            <a:avLst/>
          </a:prstGeom>
        </p:spPr>
      </p:pic>
      <p:sp>
        <p:nvSpPr>
          <p:cNvPr id="6" name="Title 5"/>
          <p:cNvSpPr>
            <a:spLocks noGrp="1"/>
          </p:cNvSpPr>
          <p:nvPr>
            <p:ph type="title"/>
          </p:nvPr>
        </p:nvSpPr>
        <p:spPr/>
        <p:txBody>
          <a:bodyPr/>
          <a:lstStyle/>
          <a:p>
            <a:r>
              <a:rPr lang="en-US" dirty="0"/>
              <a:t>Figure 10.7</a:t>
            </a:r>
            <a:endParaRPr lang="en-AU" dirty="0"/>
          </a:p>
        </p:txBody>
      </p:sp>
    </p:spTree>
    <p:extLst>
      <p:ext uri="{BB962C8B-B14F-4D97-AF65-F5344CB8AC3E}">
        <p14:creationId xmlns:p14="http://schemas.microsoft.com/office/powerpoint/2010/main" val="304842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6578" y="1166018"/>
            <a:ext cx="8229600" cy="4525963"/>
          </a:xfrm>
        </p:spPr>
        <p:txBody>
          <a:bodyPr/>
          <a:lstStyle/>
          <a:p>
            <a:pPr>
              <a:spcBef>
                <a:spcPts val="1200"/>
              </a:spcBef>
            </a:pPr>
            <a:r>
              <a:rPr lang="en-US" sz="2300" dirty="0"/>
              <a:t>By using DevOps with automated support, you can dramatically reduce the time and costs for integration, deployment and delivery.</a:t>
            </a:r>
          </a:p>
          <a:p>
            <a:pPr>
              <a:spcBef>
                <a:spcPts val="1200"/>
              </a:spcBef>
            </a:pPr>
            <a:r>
              <a:rPr lang="en-US" sz="2300" i="1" dirty="0"/>
              <a:t>Everything that can be, should be automated is a </a:t>
            </a:r>
            <a:r>
              <a:rPr lang="en-US" sz="2300" dirty="0"/>
              <a:t>fundamental principle of DevOps. </a:t>
            </a:r>
          </a:p>
          <a:p>
            <a:pPr>
              <a:spcBef>
                <a:spcPts val="1200"/>
              </a:spcBef>
            </a:pPr>
            <a:r>
              <a:rPr lang="en-US" sz="2300" dirty="0"/>
              <a:t>As well as reducing the costs and time required for integration, deployment and delivery, process automation also makes these processes more reliable and reproducible. </a:t>
            </a:r>
          </a:p>
          <a:p>
            <a:pPr>
              <a:spcBef>
                <a:spcPts val="1200"/>
              </a:spcBef>
            </a:pPr>
            <a:r>
              <a:rPr lang="en-US" sz="2300" dirty="0"/>
              <a:t>Automation information is encoded in scripts and system models that can be checked, reviewed, versioned and stored in the project repository.</a:t>
            </a:r>
          </a:p>
        </p:txBody>
      </p:sp>
      <p:sp>
        <p:nvSpPr>
          <p:cNvPr id="4" name="Title 3"/>
          <p:cNvSpPr>
            <a:spLocks noGrp="1"/>
          </p:cNvSpPr>
          <p:nvPr>
            <p:ph type="title"/>
          </p:nvPr>
        </p:nvSpPr>
        <p:spPr>
          <a:xfrm>
            <a:off x="457200" y="215372"/>
            <a:ext cx="8229600" cy="699028"/>
          </a:xfrm>
        </p:spPr>
        <p:txBody>
          <a:bodyPr/>
          <a:lstStyle/>
          <a:p>
            <a:r>
              <a:rPr lang="en-AU" dirty="0"/>
              <a:t>DevOps automation</a:t>
            </a:r>
          </a:p>
        </p:txBody>
      </p:sp>
    </p:spTree>
    <p:extLst>
      <p:ext uri="{BB962C8B-B14F-4D97-AF65-F5344CB8AC3E}">
        <p14:creationId xmlns:p14="http://schemas.microsoft.com/office/powerpoint/2010/main" val="1500181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describes the aspects of Dev Ops automation."/>
          <p:cNvGraphicFramePr>
            <a:graphicFrameLocks noGrp="1"/>
          </p:cNvGraphicFramePr>
          <p:nvPr>
            <p:extLst>
              <p:ext uri="{D42A27DB-BD31-4B8C-83A1-F6EECF244321}">
                <p14:modId xmlns:p14="http://schemas.microsoft.com/office/powerpoint/2010/main" val="480386638"/>
              </p:ext>
            </p:extLst>
          </p:nvPr>
        </p:nvGraphicFramePr>
        <p:xfrm>
          <a:off x="533400" y="1524000"/>
          <a:ext cx="8229600" cy="4572000"/>
        </p:xfrm>
        <a:graphic>
          <a:graphicData uri="http://schemas.openxmlformats.org/drawingml/2006/table">
            <a:tbl>
              <a:tblPr firstRow="1" bandRow="1">
                <a:tableStyleId>{3B4B98B0-60AC-42C2-AFA5-B58CD77FA1E5}</a:tableStyleId>
              </a:tblPr>
              <a:tblGrid>
                <a:gridCol w="27432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09366">
                <a:tc>
                  <a:txBody>
                    <a:bodyPr/>
                    <a:lstStyle/>
                    <a:p>
                      <a:r>
                        <a:rPr lang="en-AU" dirty="0"/>
                        <a:t>Aspect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38434">
                <a:tc>
                  <a:txBody>
                    <a:bodyPr/>
                    <a:lstStyle/>
                    <a:p>
                      <a:r>
                        <a:rPr lang="en-AU" sz="1700" dirty="0"/>
                        <a:t>Continuous integration</a:t>
                      </a:r>
                    </a:p>
                  </a:txBody>
                  <a:tcPr>
                    <a:lnT w="12700" cap="flat" cmpd="sng" algn="ctr">
                      <a:solidFill>
                        <a:schemeClr val="tx1"/>
                      </a:solidFill>
                      <a:prstDash val="solid"/>
                      <a:round/>
                      <a:headEnd type="none" w="med" len="med"/>
                      <a:tailEnd type="none" w="med" len="med"/>
                    </a:lnT>
                    <a:noFill/>
                  </a:tcPr>
                </a:tc>
                <a:tc>
                  <a:txBody>
                    <a:bodyPr/>
                    <a:lstStyle/>
                    <a:p>
                      <a:r>
                        <a:rPr lang="en-US" sz="1700" dirty="0"/>
                        <a:t>Each time a developer commits a change to the project’s master branch, an executable version of the system is built and tested.</a:t>
                      </a:r>
                      <a:endParaRPr lang="en-AU" sz="17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509366">
                <a:tc>
                  <a:txBody>
                    <a:bodyPr/>
                    <a:lstStyle/>
                    <a:p>
                      <a:r>
                        <a:rPr lang="en-AU" sz="1700" dirty="0"/>
                        <a:t>Continuous delivery</a:t>
                      </a:r>
                    </a:p>
                  </a:txBody>
                  <a:tcPr/>
                </a:tc>
                <a:tc>
                  <a:txBody>
                    <a:bodyPr/>
                    <a:lstStyle/>
                    <a:p>
                      <a:r>
                        <a:rPr lang="en-US" sz="1700" dirty="0"/>
                        <a:t>A simulation of the product’s operating environment is created and the executable software version is tested.</a:t>
                      </a:r>
                      <a:endParaRPr lang="en-AU" sz="1700" dirty="0"/>
                    </a:p>
                  </a:txBody>
                  <a:tcPr/>
                </a:tc>
                <a:extLst>
                  <a:ext uri="{0D108BD9-81ED-4DB2-BD59-A6C34878D82A}">
                    <a16:rowId xmlns:a16="http://schemas.microsoft.com/office/drawing/2014/main" val="10002"/>
                  </a:ext>
                </a:extLst>
              </a:tr>
              <a:tr h="509366">
                <a:tc>
                  <a:txBody>
                    <a:bodyPr/>
                    <a:lstStyle/>
                    <a:p>
                      <a:r>
                        <a:rPr lang="en-AU" sz="1700" dirty="0"/>
                        <a:t>Continuous deployment</a:t>
                      </a:r>
                    </a:p>
                  </a:txBody>
                  <a:tcPr>
                    <a:noFill/>
                  </a:tcPr>
                </a:tc>
                <a:tc>
                  <a:txBody>
                    <a:bodyPr/>
                    <a:lstStyle/>
                    <a:p>
                      <a:r>
                        <a:rPr lang="en-US" sz="1700" dirty="0"/>
                        <a:t>A new release of the system is made available to users every time a change is made to the master branch of the software.</a:t>
                      </a:r>
                      <a:endParaRPr lang="en-AU" sz="1700" dirty="0"/>
                    </a:p>
                  </a:txBody>
                  <a:tcPr>
                    <a:noFill/>
                  </a:tcPr>
                </a:tc>
                <a:extLst>
                  <a:ext uri="{0D108BD9-81ED-4DB2-BD59-A6C34878D82A}">
                    <a16:rowId xmlns:a16="http://schemas.microsoft.com/office/drawing/2014/main" val="10003"/>
                  </a:ext>
                </a:extLst>
              </a:tr>
              <a:tr h="509366">
                <a:tc>
                  <a:txBody>
                    <a:bodyPr/>
                    <a:lstStyle/>
                    <a:p>
                      <a:r>
                        <a:rPr lang="en-AU" sz="1700" dirty="0"/>
                        <a:t>Infrastructure as code</a:t>
                      </a:r>
                    </a:p>
                  </a:txBody>
                  <a:tcPr>
                    <a:lnB w="12700" cap="flat" cmpd="sng" algn="ctr">
                      <a:solidFill>
                        <a:schemeClr val="tx1"/>
                      </a:solidFill>
                      <a:prstDash val="solid"/>
                      <a:round/>
                      <a:headEnd type="none" w="med" len="med"/>
                      <a:tailEnd type="none" w="med" len="med"/>
                    </a:lnB>
                  </a:tcPr>
                </a:tc>
                <a:tc>
                  <a:txBody>
                    <a:bodyPr/>
                    <a:lstStyle/>
                    <a:p>
                      <a:r>
                        <a:rPr lang="en-US" sz="1700" dirty="0"/>
                        <a:t>Machine-readable models of the infrastructure (network, servers, routers, etc.) on which the product executes are used by configuration management tools to build the software’s execution platform. The software to be installed, such as compilers and libraries and a DBMS, are included in the infastructure model.</a:t>
                      </a:r>
                      <a:endParaRPr lang="en-AU" sz="17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US" dirty="0"/>
              <a:t>Table 10.5 Aspects of DevOps automation</a:t>
            </a:r>
            <a:endParaRPr lang="en-AU" dirty="0"/>
          </a:p>
        </p:txBody>
      </p:sp>
    </p:spTree>
    <p:extLst>
      <p:ext uri="{BB962C8B-B14F-4D97-AF65-F5344CB8AC3E}">
        <p14:creationId xmlns:p14="http://schemas.microsoft.com/office/powerpoint/2010/main" val="1391289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System integration (system building) is the process of gathering all of the elements required in a working system, moving them into the right directories, and putting them together to create an operational system. </a:t>
            </a:r>
          </a:p>
        </p:txBody>
      </p:sp>
      <p:sp>
        <p:nvSpPr>
          <p:cNvPr id="4" name="Title 3"/>
          <p:cNvSpPr>
            <a:spLocks noGrp="1"/>
          </p:cNvSpPr>
          <p:nvPr>
            <p:ph type="title"/>
          </p:nvPr>
        </p:nvSpPr>
        <p:spPr/>
        <p:txBody>
          <a:bodyPr/>
          <a:lstStyle/>
          <a:p>
            <a:r>
              <a:rPr lang="en-AU" dirty="0"/>
              <a:t>System integration</a:t>
            </a:r>
            <a:r>
              <a:rPr lang="en-AU" sz="2000" dirty="0"/>
              <a:t> </a:t>
            </a:r>
            <a:r>
              <a:rPr lang="en-AU" sz="2000" b="0" dirty="0"/>
              <a:t>(1 of 2)</a:t>
            </a:r>
          </a:p>
        </p:txBody>
      </p:sp>
    </p:spTree>
    <p:extLst>
      <p:ext uri="{BB962C8B-B14F-4D97-AF65-F5344CB8AC3E}">
        <p14:creationId xmlns:p14="http://schemas.microsoft.com/office/powerpoint/2010/main" val="390284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a:spcBef>
                <a:spcPts val="1800"/>
              </a:spcBef>
            </a:pPr>
            <a:r>
              <a:rPr lang="en-US" dirty="0"/>
              <a:t>A third team was responsible for providing customer support.</a:t>
            </a:r>
          </a:p>
          <a:p>
            <a:pPr lvl="1">
              <a:spcBef>
                <a:spcPts val="1800"/>
              </a:spcBef>
            </a:pPr>
            <a:r>
              <a:rPr lang="en-US" dirty="0"/>
              <a:t>The original development team were sometimes also responsible for implementing software changes. </a:t>
            </a:r>
          </a:p>
          <a:p>
            <a:pPr lvl="1">
              <a:spcBef>
                <a:spcPts val="1800"/>
              </a:spcBef>
            </a:pPr>
            <a:r>
              <a:rPr lang="en-US" dirty="0"/>
              <a:t>Alternatively, the software may have been maintained by a separate ‘maintenance team’.</a:t>
            </a:r>
          </a:p>
        </p:txBody>
      </p:sp>
      <p:sp>
        <p:nvSpPr>
          <p:cNvPr id="2" name="Title 1"/>
          <p:cNvSpPr>
            <a:spLocks noGrp="1"/>
          </p:cNvSpPr>
          <p:nvPr>
            <p:ph type="title"/>
          </p:nvPr>
        </p:nvSpPr>
        <p:spPr/>
        <p:txBody>
          <a:bodyPr/>
          <a:lstStyle/>
          <a:p>
            <a:r>
              <a:rPr lang="en-AU" dirty="0"/>
              <a:t>Software support</a:t>
            </a:r>
            <a:r>
              <a:rPr lang="en-AU" sz="2000" dirty="0"/>
              <a:t> </a:t>
            </a:r>
            <a:r>
              <a:rPr lang="en-AU" sz="2000" b="0" dirty="0"/>
              <a:t>(2 of 2)</a:t>
            </a:r>
            <a:endParaRPr lang="en-US" sz="2000" b="0" dirty="0"/>
          </a:p>
        </p:txBody>
      </p:sp>
    </p:spTree>
    <p:extLst>
      <p:ext uri="{BB962C8B-B14F-4D97-AF65-F5344CB8AC3E}">
        <p14:creationId xmlns:p14="http://schemas.microsoft.com/office/powerpoint/2010/main" val="2067314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0646" y="1166018"/>
            <a:ext cx="8229600" cy="4525963"/>
          </a:xfrm>
        </p:spPr>
        <p:txBody>
          <a:bodyPr/>
          <a:lstStyle/>
          <a:p>
            <a:r>
              <a:rPr lang="en-US" sz="2500" dirty="0"/>
              <a:t>Typical activities that are part of the system integration process include:</a:t>
            </a:r>
          </a:p>
          <a:p>
            <a:pPr lvl="1"/>
            <a:r>
              <a:rPr lang="en-US" sz="2100" dirty="0"/>
              <a:t>Installing database software and setting up the database with the appropriate schema.</a:t>
            </a:r>
          </a:p>
          <a:p>
            <a:pPr lvl="1"/>
            <a:r>
              <a:rPr lang="en-US" sz="2100" dirty="0"/>
              <a:t>Loading test data into the database.</a:t>
            </a:r>
          </a:p>
          <a:p>
            <a:pPr lvl="1"/>
            <a:r>
              <a:rPr lang="en-US" sz="2100" dirty="0"/>
              <a:t>Compiling the files that make up the product.</a:t>
            </a:r>
          </a:p>
          <a:p>
            <a:pPr lvl="1"/>
            <a:r>
              <a:rPr lang="en-US" sz="2100" dirty="0"/>
              <a:t>Linking the compiled code with the libraries and other components used.</a:t>
            </a:r>
          </a:p>
          <a:p>
            <a:pPr lvl="1"/>
            <a:r>
              <a:rPr lang="en-US" sz="2100" dirty="0"/>
              <a:t>Checking that external services used are operational. </a:t>
            </a:r>
          </a:p>
          <a:p>
            <a:pPr lvl="1"/>
            <a:r>
              <a:rPr lang="en-US" sz="2100" dirty="0"/>
              <a:t>Deleting old configuration files and moving configuration files to the correct locations.</a:t>
            </a:r>
          </a:p>
          <a:p>
            <a:pPr lvl="1"/>
            <a:r>
              <a:rPr lang="en-US" sz="2100" dirty="0"/>
              <a:t>Running a set of system tests to check that the integration has been successful.</a:t>
            </a:r>
          </a:p>
        </p:txBody>
      </p:sp>
      <p:sp>
        <p:nvSpPr>
          <p:cNvPr id="4" name="Title 3"/>
          <p:cNvSpPr>
            <a:spLocks noGrp="1"/>
          </p:cNvSpPr>
          <p:nvPr>
            <p:ph type="title"/>
          </p:nvPr>
        </p:nvSpPr>
        <p:spPr>
          <a:xfrm>
            <a:off x="457200" y="215372"/>
            <a:ext cx="8229600" cy="775228"/>
          </a:xfrm>
        </p:spPr>
        <p:txBody>
          <a:bodyPr/>
          <a:lstStyle/>
          <a:p>
            <a:r>
              <a:rPr lang="en-AU" dirty="0"/>
              <a:t>System integration</a:t>
            </a:r>
            <a:r>
              <a:rPr lang="en-AU" sz="2000" dirty="0"/>
              <a:t> </a:t>
            </a:r>
            <a:r>
              <a:rPr lang="en-AU" sz="2000" b="0" dirty="0"/>
              <a:t>(2 of 2)</a:t>
            </a:r>
          </a:p>
        </p:txBody>
      </p:sp>
    </p:spTree>
    <p:extLst>
      <p:ext uri="{BB962C8B-B14F-4D97-AF65-F5344CB8AC3E}">
        <p14:creationId xmlns:p14="http://schemas.microsoft.com/office/powerpoint/2010/main" val="727567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724400"/>
          </a:xfrm>
        </p:spPr>
        <p:txBody>
          <a:bodyPr/>
          <a:lstStyle/>
          <a:p>
            <a:r>
              <a:rPr lang="en-US" dirty="0"/>
              <a:t>Continuous integration simply means that an integrated version of the system is created and tested every time a change is pushed to the system’s shared repository. </a:t>
            </a:r>
          </a:p>
          <a:p>
            <a:r>
              <a:rPr lang="en-US" dirty="0"/>
              <a:t>On completion of the push operation, the repository sends a message to an integration server to build a new version of the product</a:t>
            </a:r>
          </a:p>
          <a:p>
            <a:r>
              <a:rPr lang="en-US" dirty="0"/>
              <a:t>The advantage of continuous integration compared to less frequent integration is that it is faster to find and fix bugs in the system. </a:t>
            </a:r>
          </a:p>
        </p:txBody>
      </p:sp>
      <p:sp>
        <p:nvSpPr>
          <p:cNvPr id="4" name="Title 3"/>
          <p:cNvSpPr>
            <a:spLocks noGrp="1"/>
          </p:cNvSpPr>
          <p:nvPr>
            <p:ph type="title"/>
          </p:nvPr>
        </p:nvSpPr>
        <p:spPr>
          <a:xfrm>
            <a:off x="457200" y="215372"/>
            <a:ext cx="8229600" cy="775228"/>
          </a:xfrm>
        </p:spPr>
        <p:txBody>
          <a:bodyPr/>
          <a:lstStyle/>
          <a:p>
            <a:r>
              <a:rPr lang="en-AU" dirty="0"/>
              <a:t>Continuous integration</a:t>
            </a:r>
            <a:r>
              <a:rPr lang="en-AU" sz="2000" dirty="0"/>
              <a:t> </a:t>
            </a:r>
            <a:r>
              <a:rPr lang="en-AU" sz="2000" b="0" dirty="0"/>
              <a:t>(1 of 2)</a:t>
            </a:r>
          </a:p>
        </p:txBody>
      </p:sp>
    </p:spTree>
    <p:extLst>
      <p:ext uri="{BB962C8B-B14F-4D97-AF65-F5344CB8AC3E}">
        <p14:creationId xmlns:p14="http://schemas.microsoft.com/office/powerpoint/2010/main" val="18967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dirty="0"/>
              <a:t>If you make a small change and some system tests then fail, the problem almost certainly lies in the new code that you have pushed to the project repo. </a:t>
            </a:r>
          </a:p>
          <a:p>
            <a:r>
              <a:rPr lang="en-US" dirty="0"/>
              <a:t>You can focus on this code to find the bug that’s causing the problem. </a:t>
            </a:r>
          </a:p>
        </p:txBody>
      </p:sp>
      <p:sp>
        <p:nvSpPr>
          <p:cNvPr id="4" name="Title 3"/>
          <p:cNvSpPr>
            <a:spLocks noGrp="1"/>
          </p:cNvSpPr>
          <p:nvPr>
            <p:ph type="title"/>
          </p:nvPr>
        </p:nvSpPr>
        <p:spPr/>
        <p:txBody>
          <a:bodyPr/>
          <a:lstStyle/>
          <a:p>
            <a:r>
              <a:rPr lang="en-AU" dirty="0"/>
              <a:t>Continuous integration</a:t>
            </a:r>
            <a:r>
              <a:rPr lang="en-AU" sz="2000" dirty="0"/>
              <a:t> </a:t>
            </a:r>
            <a:r>
              <a:rPr lang="en-AU" sz="2000" b="0" dirty="0"/>
              <a:t>(2 of 2)</a:t>
            </a:r>
          </a:p>
        </p:txBody>
      </p:sp>
    </p:spTree>
    <p:extLst>
      <p:ext uri="{BB962C8B-B14F-4D97-AF65-F5344CB8AC3E}">
        <p14:creationId xmlns:p14="http://schemas.microsoft.com/office/powerpoint/2010/main" val="285237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Continuous integration</a:t>
            </a:r>
          </a:p>
        </p:txBody>
      </p:sp>
      <p:pic>
        <p:nvPicPr>
          <p:cNvPr id="6" name="Picture 5" descr="The stages are as follows.&#10;• Stage 1. Get. Two functions. 1. Source code files from code management. 2. Trigger from repository.&#10;• Stage 2. Compile and build using database files, libraries, and configuration files.&#10;• Stage 3. Executable system.&#10;• Stage 4. Test. Executable tests.&#10;• Stage 5. Deployable system.&#10;&#10;">
            <a:extLst>
              <a:ext uri="{FF2B5EF4-FFF2-40B4-BE49-F238E27FC236}">
                <a16:creationId xmlns:a16="http://schemas.microsoft.com/office/drawing/2014/main" id="{4B7C4756-CAFA-FA45-ACF6-A67A2890DDD8}"/>
              </a:ext>
            </a:extLst>
          </p:cNvPr>
          <p:cNvPicPr>
            <a:picLocks noChangeAspect="1"/>
          </p:cNvPicPr>
          <p:nvPr/>
        </p:nvPicPr>
        <p:blipFill rotWithShape="1">
          <a:blip r:embed="rId2">
            <a:extLst>
              <a:ext uri="{28A0092B-C50C-407E-A947-70E740481C1C}">
                <a14:useLocalDpi xmlns:a14="http://schemas.microsoft.com/office/drawing/2010/main" val="0"/>
              </a:ext>
            </a:extLst>
          </a:blip>
          <a:srcRect l="6064" t="10510" r="6526" b="57300"/>
          <a:stretch/>
        </p:blipFill>
        <p:spPr>
          <a:xfrm>
            <a:off x="304799" y="1100960"/>
            <a:ext cx="8534402" cy="4267200"/>
          </a:xfrm>
          <a:prstGeom prst="rect">
            <a:avLst/>
          </a:prstGeom>
        </p:spPr>
      </p:pic>
      <p:sp>
        <p:nvSpPr>
          <p:cNvPr id="4" name="Title 3"/>
          <p:cNvSpPr>
            <a:spLocks noGrp="1"/>
          </p:cNvSpPr>
          <p:nvPr>
            <p:ph type="title"/>
          </p:nvPr>
        </p:nvSpPr>
        <p:spPr/>
        <p:txBody>
          <a:bodyPr/>
          <a:lstStyle/>
          <a:p>
            <a:r>
              <a:rPr lang="en-AU" dirty="0"/>
              <a:t>Figure 10.9</a:t>
            </a:r>
          </a:p>
        </p:txBody>
      </p:sp>
    </p:spTree>
    <p:extLst>
      <p:ext uri="{BB962C8B-B14F-4D97-AF65-F5344CB8AC3E}">
        <p14:creationId xmlns:p14="http://schemas.microsoft.com/office/powerpoint/2010/main" val="1518371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In a continuous integration environment, developers have to make sure that they don’t ‘break the build’. </a:t>
            </a:r>
          </a:p>
          <a:p>
            <a:r>
              <a:rPr lang="en-US" dirty="0"/>
              <a:t>Breaking the build means pushing code to the project repository which, when integrated, causes some of the system tests to fail. </a:t>
            </a:r>
          </a:p>
          <a:p>
            <a:r>
              <a:rPr lang="en-US" dirty="0"/>
              <a:t>If this happens to you, your priority should be to discover and fix the problem so that normal development can continue. </a:t>
            </a:r>
          </a:p>
        </p:txBody>
      </p:sp>
      <p:sp>
        <p:nvSpPr>
          <p:cNvPr id="4" name="Title 3"/>
          <p:cNvSpPr>
            <a:spLocks noGrp="1"/>
          </p:cNvSpPr>
          <p:nvPr>
            <p:ph type="title"/>
          </p:nvPr>
        </p:nvSpPr>
        <p:spPr/>
        <p:txBody>
          <a:bodyPr/>
          <a:lstStyle/>
          <a:p>
            <a:r>
              <a:rPr lang="en-AU" dirty="0"/>
              <a:t>Breaking the build</a:t>
            </a:r>
            <a:r>
              <a:rPr lang="en-AU" sz="2000" dirty="0"/>
              <a:t> </a:t>
            </a:r>
            <a:r>
              <a:rPr lang="en-AU" sz="2000" b="0" dirty="0"/>
              <a:t>(1 of 2)</a:t>
            </a:r>
          </a:p>
        </p:txBody>
      </p:sp>
    </p:spTree>
    <p:extLst>
      <p:ext uri="{BB962C8B-B14F-4D97-AF65-F5344CB8AC3E}">
        <p14:creationId xmlns:p14="http://schemas.microsoft.com/office/powerpoint/2010/main" val="153115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To avoid breaking the build, you should always adopt an ‘integrate twice’ approach to system integration. </a:t>
            </a:r>
          </a:p>
          <a:p>
            <a:pPr lvl="1"/>
            <a:r>
              <a:rPr lang="en-US" dirty="0"/>
              <a:t>You should integrate and test on your own computer before pushing code to the project repository to trigger the integration server </a:t>
            </a:r>
          </a:p>
        </p:txBody>
      </p:sp>
      <p:sp>
        <p:nvSpPr>
          <p:cNvPr id="4" name="Title 3"/>
          <p:cNvSpPr>
            <a:spLocks noGrp="1"/>
          </p:cNvSpPr>
          <p:nvPr>
            <p:ph type="title"/>
          </p:nvPr>
        </p:nvSpPr>
        <p:spPr/>
        <p:txBody>
          <a:bodyPr/>
          <a:lstStyle/>
          <a:p>
            <a:r>
              <a:rPr lang="en-AU" dirty="0"/>
              <a:t>Breaking the build</a:t>
            </a:r>
            <a:r>
              <a:rPr lang="en-AU" sz="2000" dirty="0"/>
              <a:t> </a:t>
            </a:r>
            <a:r>
              <a:rPr lang="en-AU" sz="2000" b="0" dirty="0"/>
              <a:t>(2 of 2)</a:t>
            </a:r>
          </a:p>
        </p:txBody>
      </p:sp>
    </p:spTree>
    <p:extLst>
      <p:ext uri="{BB962C8B-B14F-4D97-AF65-F5344CB8AC3E}">
        <p14:creationId xmlns:p14="http://schemas.microsoft.com/office/powerpoint/2010/main" val="838563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AU" sz="1400" dirty="0"/>
              <a:t>Local integration</a:t>
            </a:r>
          </a:p>
        </p:txBody>
      </p:sp>
      <p:pic>
        <p:nvPicPr>
          <p:cNvPr id="8" name="Picture 7" descr="The stages are as follows.&#10;• Stage 1. Make changes to code.&#10;• Stage 2. Commit changes to local repository.&#10;• Stage 3. Pull changes to master branch from project repository.&#10;• Stage 4. Merge master with local repository.&#10;• Stage 5. Compile and build system.&#10;• Stage 6. Executable system.&#10;• Stage 7. Test system. Executable tests. If test is success, proceed to stage 8, else, proceed to stage 1.&#10;• Stage 8. Push code to project repository.&#10;">
            <a:extLst>
              <a:ext uri="{FF2B5EF4-FFF2-40B4-BE49-F238E27FC236}">
                <a16:creationId xmlns:a16="http://schemas.microsoft.com/office/drawing/2014/main" id="{8E62D35F-6787-874E-ACFA-3D6033F59EE9}"/>
              </a:ext>
            </a:extLst>
          </p:cNvPr>
          <p:cNvPicPr>
            <a:picLocks noChangeAspect="1"/>
          </p:cNvPicPr>
          <p:nvPr/>
        </p:nvPicPr>
        <p:blipFill rotWithShape="1">
          <a:blip r:embed="rId2">
            <a:extLst>
              <a:ext uri="{28A0092B-C50C-407E-A947-70E740481C1C}">
                <a14:useLocalDpi xmlns:a14="http://schemas.microsoft.com/office/drawing/2010/main" val="0"/>
              </a:ext>
            </a:extLst>
          </a:blip>
          <a:srcRect l="8442" t="10948" r="7419" b="51606"/>
          <a:stretch/>
        </p:blipFill>
        <p:spPr>
          <a:xfrm>
            <a:off x="457200" y="914400"/>
            <a:ext cx="7848600" cy="4742440"/>
          </a:xfrm>
          <a:prstGeom prst="rect">
            <a:avLst/>
          </a:prstGeom>
        </p:spPr>
      </p:pic>
      <p:sp>
        <p:nvSpPr>
          <p:cNvPr id="6" name="Title 5"/>
          <p:cNvSpPr>
            <a:spLocks noGrp="1"/>
          </p:cNvSpPr>
          <p:nvPr>
            <p:ph type="title"/>
          </p:nvPr>
        </p:nvSpPr>
        <p:spPr/>
        <p:txBody>
          <a:bodyPr/>
          <a:lstStyle/>
          <a:p>
            <a:r>
              <a:rPr lang="en-AU" dirty="0"/>
              <a:t>Figure 10.10</a:t>
            </a:r>
          </a:p>
        </p:txBody>
      </p:sp>
    </p:spTree>
    <p:extLst>
      <p:ext uri="{BB962C8B-B14F-4D97-AF65-F5344CB8AC3E}">
        <p14:creationId xmlns:p14="http://schemas.microsoft.com/office/powerpoint/2010/main" val="3026487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229600" cy="622828"/>
          </a:xfrm>
        </p:spPr>
        <p:txBody>
          <a:bodyPr/>
          <a:lstStyle/>
          <a:p>
            <a:r>
              <a:rPr lang="en-AU" dirty="0"/>
              <a:t>System building</a:t>
            </a:r>
          </a:p>
        </p:txBody>
      </p:sp>
      <p:sp>
        <p:nvSpPr>
          <p:cNvPr id="5" name="Content Placeholder 4"/>
          <p:cNvSpPr>
            <a:spLocks noGrp="1"/>
          </p:cNvSpPr>
          <p:nvPr>
            <p:ph idx="1"/>
          </p:nvPr>
        </p:nvSpPr>
        <p:spPr>
          <a:xfrm>
            <a:off x="440788" y="1001990"/>
            <a:ext cx="8229600" cy="4525963"/>
          </a:xfrm>
        </p:spPr>
        <p:txBody>
          <a:bodyPr/>
          <a:lstStyle/>
          <a:p>
            <a:pPr>
              <a:spcBef>
                <a:spcPts val="1000"/>
              </a:spcBef>
            </a:pPr>
            <a:r>
              <a:rPr lang="en-US" sz="2400" dirty="0"/>
              <a:t>Continuous integration is only effective if the integration process is fast and developers do not have to wait for the results of their tests of the integrated system. </a:t>
            </a:r>
          </a:p>
          <a:p>
            <a:pPr>
              <a:spcBef>
                <a:spcPts val="1000"/>
              </a:spcBef>
            </a:pPr>
            <a:r>
              <a:rPr lang="en-US" sz="2400" dirty="0"/>
              <a:t>However, some activities in the build process, such as populating a database or compiling hundreds of system files, are inherently slow. </a:t>
            </a:r>
          </a:p>
          <a:p>
            <a:pPr>
              <a:spcBef>
                <a:spcPts val="1000"/>
              </a:spcBef>
            </a:pPr>
            <a:r>
              <a:rPr lang="en-US" sz="2400" dirty="0"/>
              <a:t>It is therefore essential to have an automated build process that minimizes the time spent on these activities. </a:t>
            </a:r>
          </a:p>
          <a:p>
            <a:pPr>
              <a:spcBef>
                <a:spcPts val="1000"/>
              </a:spcBef>
            </a:pPr>
            <a:r>
              <a:rPr lang="en-US" sz="2400" dirty="0"/>
              <a:t>Fast system building is achieved using a process of incremental building, where only those parts of the system that have been changed are rebuilt</a:t>
            </a:r>
          </a:p>
        </p:txBody>
      </p:sp>
    </p:spTree>
    <p:extLst>
      <p:ext uri="{BB962C8B-B14F-4D97-AF65-F5344CB8AC3E}">
        <p14:creationId xmlns:p14="http://schemas.microsoft.com/office/powerpoint/2010/main" val="72414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A dependency model</a:t>
            </a:r>
          </a:p>
        </p:txBody>
      </p:sp>
      <p:pic>
        <p:nvPicPr>
          <p:cNvPr id="6" name="Picture 5" descr="At the bottom is the test execution, which depends on the following two files.&#10;• Program object code files, which in turn depends on program source code files.&#10;• Test object code files, which in turn depends on test source code files.&#10;">
            <a:extLst>
              <a:ext uri="{FF2B5EF4-FFF2-40B4-BE49-F238E27FC236}">
                <a16:creationId xmlns:a16="http://schemas.microsoft.com/office/drawing/2014/main" id="{905982FB-0365-794F-8384-5B478E1087E1}"/>
              </a:ext>
            </a:extLst>
          </p:cNvPr>
          <p:cNvPicPr>
            <a:picLocks noChangeAspect="1"/>
          </p:cNvPicPr>
          <p:nvPr/>
        </p:nvPicPr>
        <p:blipFill rotWithShape="1">
          <a:blip r:embed="rId2">
            <a:extLst>
              <a:ext uri="{28A0092B-C50C-407E-A947-70E740481C1C}">
                <a14:useLocalDpi xmlns:a14="http://schemas.microsoft.com/office/drawing/2010/main" val="0"/>
              </a:ext>
            </a:extLst>
          </a:blip>
          <a:srcRect l="19741" t="8320" r="23473" b="59927"/>
          <a:stretch/>
        </p:blipFill>
        <p:spPr>
          <a:xfrm>
            <a:off x="1545763" y="838200"/>
            <a:ext cx="6052474" cy="4594810"/>
          </a:xfrm>
          <a:prstGeom prst="rect">
            <a:avLst/>
          </a:prstGeom>
        </p:spPr>
      </p:pic>
      <p:sp>
        <p:nvSpPr>
          <p:cNvPr id="4" name="Title 3"/>
          <p:cNvSpPr>
            <a:spLocks noGrp="1"/>
          </p:cNvSpPr>
          <p:nvPr>
            <p:ph type="title"/>
          </p:nvPr>
        </p:nvSpPr>
        <p:spPr/>
        <p:txBody>
          <a:bodyPr/>
          <a:lstStyle/>
          <a:p>
            <a:r>
              <a:rPr lang="en-US" dirty="0"/>
              <a:t>Figure 10.11</a:t>
            </a:r>
            <a:endParaRPr lang="en-AU" dirty="0"/>
          </a:p>
        </p:txBody>
      </p:sp>
    </p:spTree>
    <p:extLst>
      <p:ext uri="{BB962C8B-B14F-4D97-AF65-F5344CB8AC3E}">
        <p14:creationId xmlns:p14="http://schemas.microsoft.com/office/powerpoint/2010/main" val="4110623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229600" cy="775228"/>
          </a:xfrm>
        </p:spPr>
        <p:txBody>
          <a:bodyPr/>
          <a:lstStyle/>
          <a:p>
            <a:r>
              <a:rPr lang="en-AU" dirty="0"/>
              <a:t>Dependencies</a:t>
            </a:r>
            <a:r>
              <a:rPr lang="en-AU" sz="2000" dirty="0"/>
              <a:t> </a:t>
            </a:r>
            <a:r>
              <a:rPr lang="en-AU" sz="2000" b="0" dirty="0"/>
              <a:t>(1 of 2)</a:t>
            </a:r>
          </a:p>
        </p:txBody>
      </p:sp>
      <p:sp>
        <p:nvSpPr>
          <p:cNvPr id="5" name="Content Placeholder 4"/>
          <p:cNvSpPr>
            <a:spLocks noGrp="1"/>
          </p:cNvSpPr>
          <p:nvPr>
            <p:ph idx="1"/>
          </p:nvPr>
        </p:nvSpPr>
        <p:spPr>
          <a:xfrm>
            <a:off x="482991" y="1295400"/>
            <a:ext cx="8229600" cy="4525963"/>
          </a:xfrm>
        </p:spPr>
        <p:txBody>
          <a:bodyPr/>
          <a:lstStyle/>
          <a:p>
            <a:r>
              <a:rPr lang="en-US" dirty="0"/>
              <a:t>Figure 10.11 is a dependency model that shows the dependencies for test execution. </a:t>
            </a:r>
          </a:p>
          <a:p>
            <a:r>
              <a:rPr lang="en-US" dirty="0"/>
              <a:t>The upward-pointing arrow means ‘depends on’ and shows the information required to complete the task shown in the rectangle at the base of the model. </a:t>
            </a:r>
          </a:p>
          <a:p>
            <a:r>
              <a:rPr lang="en-US" dirty="0"/>
              <a:t>Running a set of system tests depends on the existence of executable object code for both the program being tested and the system tests. </a:t>
            </a:r>
          </a:p>
        </p:txBody>
      </p:sp>
    </p:spTree>
    <p:extLst>
      <p:ext uri="{BB962C8B-B14F-4D97-AF65-F5344CB8AC3E}">
        <p14:creationId xmlns:p14="http://schemas.microsoft.com/office/powerpoint/2010/main" val="103202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sz="1400" dirty="0"/>
              <a:t>Development, release and support</a:t>
            </a:r>
            <a:endParaRPr lang="en-AU" sz="1400" dirty="0"/>
          </a:p>
        </p:txBody>
      </p:sp>
      <p:pic>
        <p:nvPicPr>
          <p:cNvPr id="5" name="Picture 4" descr="The steps of the process are as follows.&#10;• Development.&#10;• Tested software ready for release.&#10;• Release.&#10;• Deployed software ready for use.&#10;• Support.&#10;• Problem and bug reports.&#10;">
            <a:extLst>
              <a:ext uri="{FF2B5EF4-FFF2-40B4-BE49-F238E27FC236}">
                <a16:creationId xmlns:a16="http://schemas.microsoft.com/office/drawing/2014/main" id="{AAAD9A45-AE53-1043-A95C-7BFB445D6B6C}"/>
              </a:ext>
            </a:extLst>
          </p:cNvPr>
          <p:cNvPicPr>
            <a:picLocks noChangeAspect="1"/>
          </p:cNvPicPr>
          <p:nvPr/>
        </p:nvPicPr>
        <p:blipFill rotWithShape="1">
          <a:blip r:embed="rId2">
            <a:extLst>
              <a:ext uri="{28A0092B-C50C-407E-A947-70E740481C1C}">
                <a14:useLocalDpi xmlns:a14="http://schemas.microsoft.com/office/drawing/2010/main" val="0"/>
              </a:ext>
            </a:extLst>
          </a:blip>
          <a:srcRect l="12289" t="9853" r="16040" b="62336"/>
          <a:stretch/>
        </p:blipFill>
        <p:spPr>
          <a:xfrm>
            <a:off x="685800" y="1143000"/>
            <a:ext cx="7810413" cy="4114800"/>
          </a:xfrm>
          <a:prstGeom prst="rect">
            <a:avLst/>
          </a:prstGeom>
        </p:spPr>
      </p:pic>
      <p:sp>
        <p:nvSpPr>
          <p:cNvPr id="2" name="Title 1"/>
          <p:cNvSpPr>
            <a:spLocks noGrp="1"/>
          </p:cNvSpPr>
          <p:nvPr>
            <p:ph type="title"/>
          </p:nvPr>
        </p:nvSpPr>
        <p:spPr/>
        <p:txBody>
          <a:bodyPr/>
          <a:lstStyle/>
          <a:p>
            <a:r>
              <a:rPr lang="en-US" dirty="0"/>
              <a:t>Figure 10.1</a:t>
            </a:r>
            <a:endParaRPr lang="en-AU" dirty="0"/>
          </a:p>
        </p:txBody>
      </p:sp>
    </p:spTree>
    <p:extLst>
      <p:ext uri="{BB962C8B-B14F-4D97-AF65-F5344CB8AC3E}">
        <p14:creationId xmlns:p14="http://schemas.microsoft.com/office/powerpoint/2010/main" val="1045377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In turn, these depend on the source code for the system and the tests that are compiled to create the object code. </a:t>
            </a:r>
          </a:p>
          <a:p>
            <a:r>
              <a:rPr lang="en-US" dirty="0"/>
              <a:t>Figure 10.12 is a lower-level dependency model that shows the dependencies involved in creating the object code for a source code files called </a:t>
            </a:r>
            <a:r>
              <a:rPr lang="en-US" dirty="0" err="1"/>
              <a:t>Mycode</a:t>
            </a:r>
            <a:r>
              <a:rPr lang="en-US" dirty="0"/>
              <a:t>.</a:t>
            </a:r>
          </a:p>
        </p:txBody>
      </p:sp>
      <p:sp>
        <p:nvSpPr>
          <p:cNvPr id="4" name="Title 3"/>
          <p:cNvSpPr>
            <a:spLocks noGrp="1"/>
          </p:cNvSpPr>
          <p:nvPr>
            <p:ph type="title"/>
          </p:nvPr>
        </p:nvSpPr>
        <p:spPr/>
        <p:txBody>
          <a:bodyPr/>
          <a:lstStyle/>
          <a:p>
            <a:r>
              <a:rPr lang="en-AU" dirty="0"/>
              <a:t>Dependencies</a:t>
            </a:r>
            <a:r>
              <a:rPr lang="en-AU" sz="2000" dirty="0"/>
              <a:t> </a:t>
            </a:r>
            <a:r>
              <a:rPr lang="en-AU" sz="2000" b="0" dirty="0"/>
              <a:t>(2 of 2)</a:t>
            </a:r>
          </a:p>
        </p:txBody>
      </p:sp>
    </p:spTree>
    <p:extLst>
      <p:ext uri="{BB962C8B-B14F-4D97-AF65-F5344CB8AC3E}">
        <p14:creationId xmlns:p14="http://schemas.microsoft.com/office/powerpoint/2010/main" val="2959104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sz="1400" dirty="0"/>
              <a:t>File dependencies</a:t>
            </a:r>
          </a:p>
        </p:txBody>
      </p:sp>
      <p:pic>
        <p:nvPicPr>
          <p:cNvPr id="7" name="Picture 6" descr="At the bottom is the compiled My code, which depends on the source My code. The source My code depends on Lib 1, Lib 2, and compiled Class def.&#10;">
            <a:extLst>
              <a:ext uri="{FF2B5EF4-FFF2-40B4-BE49-F238E27FC236}">
                <a16:creationId xmlns:a16="http://schemas.microsoft.com/office/drawing/2014/main" id="{C0796965-8423-8D4B-BD37-95671870BBC9}"/>
              </a:ext>
            </a:extLst>
          </p:cNvPr>
          <p:cNvPicPr>
            <a:picLocks noChangeAspect="1"/>
          </p:cNvPicPr>
          <p:nvPr/>
        </p:nvPicPr>
        <p:blipFill rotWithShape="1">
          <a:blip r:embed="rId2">
            <a:extLst>
              <a:ext uri="{28A0092B-C50C-407E-A947-70E740481C1C}">
                <a14:useLocalDpi xmlns:a14="http://schemas.microsoft.com/office/drawing/2010/main" val="0"/>
              </a:ext>
            </a:extLst>
          </a:blip>
          <a:srcRect l="20335" t="10072" r="17527" b="63317"/>
          <a:stretch/>
        </p:blipFill>
        <p:spPr>
          <a:xfrm>
            <a:off x="946150" y="762000"/>
            <a:ext cx="7251700" cy="4216400"/>
          </a:xfrm>
          <a:prstGeom prst="rect">
            <a:avLst/>
          </a:prstGeom>
        </p:spPr>
      </p:pic>
      <p:sp>
        <p:nvSpPr>
          <p:cNvPr id="4" name="Title 3"/>
          <p:cNvSpPr>
            <a:spLocks noGrp="1"/>
          </p:cNvSpPr>
          <p:nvPr>
            <p:ph type="title"/>
          </p:nvPr>
        </p:nvSpPr>
        <p:spPr/>
        <p:txBody>
          <a:bodyPr/>
          <a:lstStyle/>
          <a:p>
            <a:r>
              <a:rPr lang="en-AU" dirty="0"/>
              <a:t>Figure 10.12</a:t>
            </a:r>
          </a:p>
        </p:txBody>
      </p:sp>
    </p:spTree>
    <p:extLst>
      <p:ext uri="{BB962C8B-B14F-4D97-AF65-F5344CB8AC3E}">
        <p14:creationId xmlns:p14="http://schemas.microsoft.com/office/powerpoint/2010/main" val="3330293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4525963"/>
          </a:xfrm>
        </p:spPr>
        <p:txBody>
          <a:bodyPr/>
          <a:lstStyle/>
          <a:p>
            <a:r>
              <a:rPr lang="en-US" sz="2200" dirty="0"/>
              <a:t>An automated build system uses the specification of dependencies to work out what needs to be done. It uses the file modification timestamp to decide if a source code file has been changed. </a:t>
            </a:r>
          </a:p>
          <a:p>
            <a:pPr lvl="1"/>
            <a:r>
              <a:rPr lang="en-US" sz="1800" dirty="0"/>
              <a:t>The modification date of the compiled code is after the modification date of the source code. The build system infers that no changes have been made to the source code and does nothing.</a:t>
            </a:r>
          </a:p>
          <a:p>
            <a:pPr lvl="1"/>
            <a:r>
              <a:rPr lang="en-US" sz="1800" dirty="0"/>
              <a:t>The modification date of the compiled code is before the modification date of the compiled code. The build system recompiles the source and replaces the existing file of compiled code with an updated version.</a:t>
            </a:r>
          </a:p>
          <a:p>
            <a:pPr lvl="1"/>
            <a:r>
              <a:rPr lang="en-US" sz="1800" dirty="0"/>
              <a:t>The modification date of the compiled code is after the modification date of the source code. However, the modification date of </a:t>
            </a:r>
            <a:r>
              <a:rPr lang="en-US" sz="1800" dirty="0" err="1"/>
              <a:t>Classdef</a:t>
            </a:r>
            <a:r>
              <a:rPr lang="en-US" sz="1800" dirty="0"/>
              <a:t> is after the modification date of the source code of </a:t>
            </a:r>
            <a:r>
              <a:rPr lang="en-US" sz="1800" dirty="0" err="1"/>
              <a:t>Mycode</a:t>
            </a:r>
            <a:r>
              <a:rPr lang="en-US" sz="1800" dirty="0"/>
              <a:t>. Therefore, </a:t>
            </a:r>
            <a:r>
              <a:rPr lang="en-US" sz="1800" dirty="0" err="1"/>
              <a:t>Mycode</a:t>
            </a:r>
            <a:r>
              <a:rPr lang="en-US" sz="1800" dirty="0"/>
              <a:t> has to be recompiled to incorporate these changes.</a:t>
            </a:r>
          </a:p>
          <a:p>
            <a:endParaRPr lang="en-AU" sz="2200" dirty="0"/>
          </a:p>
        </p:txBody>
      </p:sp>
      <p:sp>
        <p:nvSpPr>
          <p:cNvPr id="4" name="Title 3"/>
          <p:cNvSpPr>
            <a:spLocks noGrp="1"/>
          </p:cNvSpPr>
          <p:nvPr>
            <p:ph type="title"/>
          </p:nvPr>
        </p:nvSpPr>
        <p:spPr>
          <a:xfrm>
            <a:off x="457200" y="215372"/>
            <a:ext cx="8229600" cy="699028"/>
          </a:xfrm>
        </p:spPr>
        <p:txBody>
          <a:bodyPr/>
          <a:lstStyle/>
          <a:p>
            <a:r>
              <a:rPr lang="en-AU" dirty="0"/>
              <a:t>Continuous integration</a:t>
            </a:r>
          </a:p>
        </p:txBody>
      </p:sp>
    </p:spTree>
    <p:extLst>
      <p:ext uri="{BB962C8B-B14F-4D97-AF65-F5344CB8AC3E}">
        <p14:creationId xmlns:p14="http://schemas.microsoft.com/office/powerpoint/2010/main" val="3195806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525963"/>
          </a:xfrm>
        </p:spPr>
        <p:txBody>
          <a:bodyPr/>
          <a:lstStyle/>
          <a:p>
            <a:r>
              <a:rPr lang="en-US" sz="2500" dirty="0"/>
              <a:t>Continuous integration means creating an executable version of a software system whenever a change is made to the repository. The CI tool builds the system and runs tests on your development computer or project integration server. </a:t>
            </a:r>
          </a:p>
          <a:p>
            <a:r>
              <a:rPr lang="en-US" sz="2500" dirty="0"/>
              <a:t>However, the real environment in which software runs will inevitably be different from your development system. </a:t>
            </a:r>
          </a:p>
          <a:p>
            <a:r>
              <a:rPr lang="en-US" sz="2500" dirty="0"/>
              <a:t>When your software runs in its real, operational environment bugs may be revealed that did not show up in the test environment.</a:t>
            </a:r>
          </a:p>
        </p:txBody>
      </p:sp>
      <p:sp>
        <p:nvSpPr>
          <p:cNvPr id="4" name="Title 3"/>
          <p:cNvSpPr>
            <a:spLocks noGrp="1"/>
          </p:cNvSpPr>
          <p:nvPr>
            <p:ph type="title"/>
          </p:nvPr>
        </p:nvSpPr>
        <p:spPr/>
        <p:txBody>
          <a:bodyPr/>
          <a:lstStyle/>
          <a:p>
            <a:r>
              <a:rPr lang="en-AU" dirty="0"/>
              <a:t>Continuous delivery and deployment</a:t>
            </a:r>
            <a:br>
              <a:rPr lang="en-AU" sz="2000" dirty="0"/>
            </a:br>
            <a:r>
              <a:rPr lang="en-AU" sz="2000" b="0" dirty="0"/>
              <a:t>(1 of 2)</a:t>
            </a:r>
          </a:p>
        </p:txBody>
      </p:sp>
    </p:spTree>
    <p:extLst>
      <p:ext uri="{BB962C8B-B14F-4D97-AF65-F5344CB8AC3E}">
        <p14:creationId xmlns:p14="http://schemas.microsoft.com/office/powerpoint/2010/main" val="1618249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243188" indent="-243188" defTabSz="578358">
              <a:spcBef>
                <a:spcPts val="2900"/>
              </a:spcBef>
              <a:defRPr sz="2772"/>
            </a:pPr>
            <a:r>
              <a:rPr lang="en-US" sz="2400" dirty="0"/>
              <a:t>Continuous delivery means that, after making changes to a system, you ensure that the changed system is ready for delivery to customers. </a:t>
            </a:r>
          </a:p>
          <a:p>
            <a:pPr marL="243188" indent="-243188" defTabSz="578358">
              <a:spcBef>
                <a:spcPts val="2900"/>
              </a:spcBef>
              <a:defRPr sz="2772"/>
            </a:pPr>
            <a:r>
              <a:rPr lang="en-US" sz="2400" dirty="0"/>
              <a:t>This means that you have to test it in a production environment to make sure that environmental factors do not cause system failures or slow down its performance.</a:t>
            </a:r>
          </a:p>
        </p:txBody>
      </p:sp>
      <p:sp>
        <p:nvSpPr>
          <p:cNvPr id="4" name="Title 3"/>
          <p:cNvSpPr>
            <a:spLocks noGrp="1"/>
          </p:cNvSpPr>
          <p:nvPr>
            <p:ph type="title"/>
          </p:nvPr>
        </p:nvSpPr>
        <p:spPr/>
        <p:txBody>
          <a:bodyPr/>
          <a:lstStyle/>
          <a:p>
            <a:r>
              <a:rPr lang="en-AU" dirty="0"/>
              <a:t>Continuous delivery and deployment</a:t>
            </a:r>
            <a:br>
              <a:rPr lang="en-AU" sz="2000" dirty="0"/>
            </a:br>
            <a:r>
              <a:rPr lang="en-AU" sz="2000" b="0" dirty="0"/>
              <a:t>(2 of 2)</a:t>
            </a:r>
            <a:endParaRPr lang="en-AU" sz="2000" dirty="0"/>
          </a:p>
        </p:txBody>
      </p:sp>
    </p:spTree>
    <p:extLst>
      <p:ext uri="{BB962C8B-B14F-4D97-AF65-F5344CB8AC3E}">
        <p14:creationId xmlns:p14="http://schemas.microsoft.com/office/powerpoint/2010/main" val="3362777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Continuous delivery and deployment</a:t>
            </a:r>
          </a:p>
        </p:txBody>
      </p:sp>
      <p:pic>
        <p:nvPicPr>
          <p:cNvPr id="6" name="Picture 5" descr="The diagram has two parts. Part 1 is labeled, continuous delivery, and consists of the following components.&#10;• Configure test server with the required software.&#10;• Install system on test server to generate a tested system.&#10;• Run acceptance tests using test sets.&#10;If all tests pass, proceed to part 2, continuous deployment. The components of part 2 are as follows.&#10;• Install software on production servers.&#10;• Switch operation to new software.&#10;">
            <a:extLst>
              <a:ext uri="{FF2B5EF4-FFF2-40B4-BE49-F238E27FC236}">
                <a16:creationId xmlns:a16="http://schemas.microsoft.com/office/drawing/2014/main" id="{DC26A089-59D5-4140-A434-F6AD6D533C6B}"/>
              </a:ext>
            </a:extLst>
          </p:cNvPr>
          <p:cNvPicPr>
            <a:picLocks noChangeAspect="1"/>
          </p:cNvPicPr>
          <p:nvPr/>
        </p:nvPicPr>
        <p:blipFill rotWithShape="1">
          <a:blip r:embed="rId2">
            <a:extLst>
              <a:ext uri="{28A0092B-C50C-407E-A947-70E740481C1C}">
                <a14:useLocalDpi xmlns:a14="http://schemas.microsoft.com/office/drawing/2010/main" val="0"/>
              </a:ext>
            </a:extLst>
          </a:blip>
          <a:srcRect l="8145" t="10291" r="20500" b="57080"/>
          <a:stretch/>
        </p:blipFill>
        <p:spPr>
          <a:xfrm>
            <a:off x="685800" y="990600"/>
            <a:ext cx="7467600" cy="4636134"/>
          </a:xfrm>
          <a:prstGeom prst="rect">
            <a:avLst/>
          </a:prstGeom>
        </p:spPr>
      </p:pic>
      <p:sp>
        <p:nvSpPr>
          <p:cNvPr id="4" name="Title 3"/>
          <p:cNvSpPr>
            <a:spLocks noGrp="1"/>
          </p:cNvSpPr>
          <p:nvPr>
            <p:ph type="title"/>
          </p:nvPr>
        </p:nvSpPr>
        <p:spPr/>
        <p:txBody>
          <a:bodyPr/>
          <a:lstStyle/>
          <a:p>
            <a:r>
              <a:rPr lang="en-US" dirty="0"/>
              <a:t>Figure 10.13</a:t>
            </a:r>
            <a:endParaRPr lang="en-AU" dirty="0"/>
          </a:p>
        </p:txBody>
      </p:sp>
    </p:spTree>
    <p:extLst>
      <p:ext uri="{BB962C8B-B14F-4D97-AF65-F5344CB8AC3E}">
        <p14:creationId xmlns:p14="http://schemas.microsoft.com/office/powerpoint/2010/main" val="2745822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229600" cy="699028"/>
          </a:xfrm>
        </p:spPr>
        <p:txBody>
          <a:bodyPr/>
          <a:lstStyle/>
          <a:p>
            <a:r>
              <a:rPr lang="en-AU" dirty="0"/>
              <a:t>The deployment pipeline</a:t>
            </a:r>
            <a:r>
              <a:rPr lang="en-AU" sz="2000" dirty="0"/>
              <a:t> </a:t>
            </a:r>
            <a:r>
              <a:rPr lang="en-AU" sz="2000" b="0" dirty="0"/>
              <a:t>(1 of 2)</a:t>
            </a:r>
          </a:p>
        </p:txBody>
      </p:sp>
      <p:sp>
        <p:nvSpPr>
          <p:cNvPr id="5" name="Content Placeholder 4"/>
          <p:cNvSpPr>
            <a:spLocks noGrp="1"/>
          </p:cNvSpPr>
          <p:nvPr>
            <p:ph idx="1"/>
          </p:nvPr>
        </p:nvSpPr>
        <p:spPr>
          <a:xfrm>
            <a:off x="457200" y="1295400"/>
            <a:ext cx="8229600" cy="4525963"/>
          </a:xfrm>
        </p:spPr>
        <p:txBody>
          <a:bodyPr/>
          <a:lstStyle/>
          <a:p>
            <a:r>
              <a:rPr lang="en-US" dirty="0"/>
              <a:t>After initial integration testing, a staged test environment is created. </a:t>
            </a:r>
          </a:p>
          <a:p>
            <a:r>
              <a:rPr lang="en-US" dirty="0"/>
              <a:t>This is a replica of the actual production environment in which the system will run. </a:t>
            </a:r>
          </a:p>
          <a:p>
            <a:r>
              <a:rPr lang="en-US" dirty="0"/>
              <a:t>The system acceptance tests, which include functionality, load and performance tests, are then run to check that the software works as expected. If all of these tests pass, the changed software is installed on the production servers.</a:t>
            </a:r>
          </a:p>
        </p:txBody>
      </p:sp>
    </p:spTree>
    <p:extLst>
      <p:ext uri="{BB962C8B-B14F-4D97-AF65-F5344CB8AC3E}">
        <p14:creationId xmlns:p14="http://schemas.microsoft.com/office/powerpoint/2010/main" val="218598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To deploy the system, you then momentarily stop all new requests for service and leave the older version to process the outstanding transactions. </a:t>
            </a:r>
          </a:p>
          <a:p>
            <a:r>
              <a:rPr lang="en-US" dirty="0"/>
              <a:t>Once these have been completed, you switch to the new version of the system and restart processing.</a:t>
            </a:r>
          </a:p>
        </p:txBody>
      </p:sp>
      <p:sp>
        <p:nvSpPr>
          <p:cNvPr id="4" name="Title 3"/>
          <p:cNvSpPr>
            <a:spLocks noGrp="1"/>
          </p:cNvSpPr>
          <p:nvPr>
            <p:ph type="title"/>
          </p:nvPr>
        </p:nvSpPr>
        <p:spPr/>
        <p:txBody>
          <a:bodyPr/>
          <a:lstStyle/>
          <a:p>
            <a:r>
              <a:rPr lang="en-AU" dirty="0"/>
              <a:t>The deployment pipeline</a:t>
            </a:r>
            <a:r>
              <a:rPr lang="en-AU" sz="2000" dirty="0"/>
              <a:t> </a:t>
            </a:r>
            <a:r>
              <a:rPr lang="en-AU" sz="2000" b="0" dirty="0"/>
              <a:t>(2 of 2)</a:t>
            </a:r>
          </a:p>
        </p:txBody>
      </p:sp>
    </p:spTree>
    <p:extLst>
      <p:ext uri="{BB962C8B-B14F-4D97-AF65-F5344CB8AC3E}">
        <p14:creationId xmlns:p14="http://schemas.microsoft.com/office/powerpoint/2010/main" val="1898921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the benefits of continuous deployment for product companies."/>
          <p:cNvGraphicFramePr>
            <a:graphicFrameLocks noGrp="1"/>
          </p:cNvGraphicFramePr>
          <p:nvPr>
            <p:extLst>
              <p:ext uri="{D42A27DB-BD31-4B8C-83A1-F6EECF244321}">
                <p14:modId xmlns:p14="http://schemas.microsoft.com/office/powerpoint/2010/main" val="2979955083"/>
              </p:ext>
            </p:extLst>
          </p:nvPr>
        </p:nvGraphicFramePr>
        <p:xfrm>
          <a:off x="533400" y="1524000"/>
          <a:ext cx="8305801" cy="3291840"/>
        </p:xfrm>
        <a:graphic>
          <a:graphicData uri="http://schemas.openxmlformats.org/drawingml/2006/table">
            <a:tbl>
              <a:tblPr firstRow="1" bandRow="1">
                <a:tableStyleId>{3B4B98B0-60AC-42C2-AFA5-B58CD77FA1E5}</a:tableStyleId>
              </a:tblPr>
              <a:tblGrid>
                <a:gridCol w="2057400">
                  <a:extLst>
                    <a:ext uri="{9D8B030D-6E8A-4147-A177-3AD203B41FA5}">
                      <a16:colId xmlns:a16="http://schemas.microsoft.com/office/drawing/2014/main" val="20000"/>
                    </a:ext>
                  </a:extLst>
                </a:gridCol>
                <a:gridCol w="6248401">
                  <a:extLst>
                    <a:ext uri="{9D8B030D-6E8A-4147-A177-3AD203B41FA5}">
                      <a16:colId xmlns:a16="http://schemas.microsoft.com/office/drawing/2014/main" val="20001"/>
                    </a:ext>
                  </a:extLst>
                </a:gridCol>
              </a:tblGrid>
              <a:tr h="318003">
                <a:tc>
                  <a:txBody>
                    <a:bodyPr/>
                    <a:lstStyle/>
                    <a:p>
                      <a:r>
                        <a:rPr lang="en-AU" dirty="0"/>
                        <a:t>Benefit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91640">
                <a:tc>
                  <a:txBody>
                    <a:bodyPr/>
                    <a:lstStyle/>
                    <a:p>
                      <a:r>
                        <a:rPr lang="en-AU" sz="1800" dirty="0"/>
                        <a:t>Reduced costs</a:t>
                      </a:r>
                    </a:p>
                  </a:txBody>
                  <a:tcPr>
                    <a:lnT w="12700" cap="flat" cmpd="sng" algn="ctr">
                      <a:solidFill>
                        <a:schemeClr val="tx1"/>
                      </a:solidFill>
                      <a:prstDash val="solid"/>
                      <a:round/>
                      <a:headEnd type="none" w="med" len="med"/>
                      <a:tailEnd type="none" w="med" len="med"/>
                    </a:lnT>
                    <a:noFill/>
                  </a:tcPr>
                </a:tc>
                <a:tc>
                  <a:txBody>
                    <a:bodyPr/>
                    <a:lstStyle/>
                    <a:p>
                      <a:r>
                        <a:rPr lang="en-US" sz="1800" dirty="0"/>
                        <a:t>If you use continuous deployment, you have no option but to invest in a completely automated deployment pipeline. Manual deployment is a time-consuming and error-prone process. Setting up an automated system is expensive and takes time, but you can recover these costs quickly if you make regular updates to your product.</a:t>
                      </a:r>
                      <a:endParaRPr lang="en-AU" sz="18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548881">
                <a:tc>
                  <a:txBody>
                    <a:bodyPr/>
                    <a:lstStyle/>
                    <a:p>
                      <a:r>
                        <a:rPr lang="en-AU" sz="1800" dirty="0"/>
                        <a:t>Faster problem solving</a:t>
                      </a:r>
                    </a:p>
                  </a:txBody>
                  <a:tcPr>
                    <a:lnB w="12700" cap="flat" cmpd="sng" algn="ctr">
                      <a:solidFill>
                        <a:schemeClr val="tx1"/>
                      </a:solidFill>
                      <a:prstDash val="solid"/>
                      <a:round/>
                      <a:headEnd type="none" w="med" len="med"/>
                      <a:tailEnd type="none" w="med" len="med"/>
                    </a:lnB>
                  </a:tcPr>
                </a:tc>
                <a:tc>
                  <a:txBody>
                    <a:bodyPr/>
                    <a:lstStyle/>
                    <a:p>
                      <a:r>
                        <a:rPr lang="en-US" sz="1800" dirty="0"/>
                        <a:t>If a problem occurs, it will probably affect only a small part of the system and the source of that problem will be obvious. If you bundle many changes into a single release, finding and fixing problems are more difficult.</a:t>
                      </a:r>
                      <a:endParaRPr lang="en-AU" sz="1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10.6 Benefits of continuous deployment</a:t>
            </a:r>
            <a:r>
              <a:rPr lang="en-US" sz="2000" dirty="0"/>
              <a:t> </a:t>
            </a:r>
            <a:r>
              <a:rPr lang="en-US" sz="2000" b="0" dirty="0"/>
              <a:t>(1 of 2)</a:t>
            </a:r>
            <a:endParaRPr lang="en-AU" sz="2000" b="0" dirty="0"/>
          </a:p>
        </p:txBody>
      </p:sp>
    </p:spTree>
    <p:extLst>
      <p:ext uri="{BB962C8B-B14F-4D97-AF65-F5344CB8AC3E}">
        <p14:creationId xmlns:p14="http://schemas.microsoft.com/office/powerpoint/2010/main" val="1824182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the benefits of continuous deployment for product companies."/>
          <p:cNvGraphicFramePr>
            <a:graphicFrameLocks noGrp="1"/>
          </p:cNvGraphicFramePr>
          <p:nvPr>
            <p:extLst>
              <p:ext uri="{D42A27DB-BD31-4B8C-83A1-F6EECF244321}">
                <p14:modId xmlns:p14="http://schemas.microsoft.com/office/powerpoint/2010/main" val="1048076227"/>
              </p:ext>
            </p:extLst>
          </p:nvPr>
        </p:nvGraphicFramePr>
        <p:xfrm>
          <a:off x="533400" y="1524000"/>
          <a:ext cx="8305801" cy="3840480"/>
        </p:xfrm>
        <a:graphic>
          <a:graphicData uri="http://schemas.openxmlformats.org/drawingml/2006/table">
            <a:tbl>
              <a:tblPr firstRow="1" bandRow="1">
                <a:tableStyleId>{3B4B98B0-60AC-42C2-AFA5-B58CD77FA1E5}</a:tableStyleId>
              </a:tblPr>
              <a:tblGrid>
                <a:gridCol w="2057400">
                  <a:extLst>
                    <a:ext uri="{9D8B030D-6E8A-4147-A177-3AD203B41FA5}">
                      <a16:colId xmlns:a16="http://schemas.microsoft.com/office/drawing/2014/main" val="20000"/>
                    </a:ext>
                  </a:extLst>
                </a:gridCol>
                <a:gridCol w="6248401">
                  <a:extLst>
                    <a:ext uri="{9D8B030D-6E8A-4147-A177-3AD203B41FA5}">
                      <a16:colId xmlns:a16="http://schemas.microsoft.com/office/drawing/2014/main" val="20001"/>
                    </a:ext>
                  </a:extLst>
                </a:gridCol>
              </a:tblGrid>
              <a:tr h="318003">
                <a:tc>
                  <a:txBody>
                    <a:bodyPr/>
                    <a:lstStyle/>
                    <a:p>
                      <a:r>
                        <a:rPr lang="en-AU" dirty="0"/>
                        <a:t>Benefit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881">
                <a:tc>
                  <a:txBody>
                    <a:bodyPr/>
                    <a:lstStyle/>
                    <a:p>
                      <a:r>
                        <a:rPr lang="en-AU" sz="1800" dirty="0"/>
                        <a:t>Faster customer feedback</a:t>
                      </a:r>
                    </a:p>
                  </a:txBody>
                  <a:tcPr>
                    <a:lnT w="12700" cap="flat" cmpd="sng" algn="ctr">
                      <a:solidFill>
                        <a:schemeClr val="tx1"/>
                      </a:solidFill>
                      <a:prstDash val="solid"/>
                      <a:round/>
                      <a:headEnd type="none" w="med" len="med"/>
                      <a:tailEnd type="none" w="med" len="med"/>
                    </a:lnT>
                    <a:noFill/>
                  </a:tcPr>
                </a:tc>
                <a:tc>
                  <a:txBody>
                    <a:bodyPr/>
                    <a:lstStyle/>
                    <a:p>
                      <a:r>
                        <a:rPr lang="en-US" sz="1800" dirty="0"/>
                        <a:t>You can deploy new features when they are ready for customer use. You can ask them for feedback on these features and use this feedback to identify improvements that you need to make.</a:t>
                      </a:r>
                      <a:endParaRPr lang="en-AU" sz="18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18003">
                <a:tc>
                  <a:txBody>
                    <a:bodyPr/>
                    <a:lstStyle/>
                    <a:p>
                      <a:r>
                        <a:rPr lang="en-AU" sz="1800" dirty="0"/>
                        <a:t>A/B testing</a:t>
                      </a:r>
                    </a:p>
                  </a:txBody>
                  <a:tcPr>
                    <a:lnB w="12700" cap="flat" cmpd="sng" algn="ctr">
                      <a:solidFill>
                        <a:schemeClr val="tx1"/>
                      </a:solidFill>
                      <a:prstDash val="solid"/>
                      <a:round/>
                      <a:headEnd type="none" w="med" len="med"/>
                      <a:tailEnd type="none" w="med" len="med"/>
                    </a:lnB>
                  </a:tcPr>
                </a:tc>
                <a:tc>
                  <a:txBody>
                    <a:bodyPr/>
                    <a:lstStyle/>
                    <a:p>
                      <a:r>
                        <a:rPr lang="en-US" sz="1800" dirty="0"/>
                        <a:t>This is an option if you have a large customer base and use several servers for deployment. You can deploy a new version of the software on some servers and leave the older version running on others. You then use the load balancer to divert some customers to the new version while others use the older version. You can measure and assess how new features are used to see if they do what</a:t>
                      </a:r>
                    </a:p>
                    <a:p>
                      <a:r>
                        <a:rPr lang="en-US" sz="1800" dirty="0"/>
                        <a:t>you expect.</a:t>
                      </a:r>
                      <a:endParaRPr lang="en-AU" sz="1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10.6 Benefits of continuous deployment</a:t>
            </a:r>
            <a:r>
              <a:rPr lang="en-US" sz="2000" dirty="0"/>
              <a:t> </a:t>
            </a:r>
            <a:r>
              <a:rPr lang="en-US" sz="2000" b="0" dirty="0"/>
              <a:t>(2 of 2)</a:t>
            </a:r>
            <a:endParaRPr lang="en-AU" sz="2000" b="0" dirty="0"/>
          </a:p>
        </p:txBody>
      </p:sp>
    </p:spTree>
    <p:extLst>
      <p:ext uri="{BB962C8B-B14F-4D97-AF65-F5344CB8AC3E}">
        <p14:creationId xmlns:p14="http://schemas.microsoft.com/office/powerpoint/2010/main" val="420939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There are inevitable delays and overheads in the traditional support model. </a:t>
            </a:r>
          </a:p>
          <a:p>
            <a:r>
              <a:rPr lang="en-US" dirty="0"/>
              <a:t>To speed up the release and support processes, an alternative approach called DevOps (Development+Operations) has been developed</a:t>
            </a:r>
            <a:endParaRPr lang="en-AU" dirty="0"/>
          </a:p>
        </p:txBody>
      </p:sp>
      <p:sp>
        <p:nvSpPr>
          <p:cNvPr id="2" name="Title 1"/>
          <p:cNvSpPr>
            <a:spLocks noGrp="1"/>
          </p:cNvSpPr>
          <p:nvPr>
            <p:ph type="title"/>
          </p:nvPr>
        </p:nvSpPr>
        <p:spPr/>
        <p:txBody>
          <a:bodyPr/>
          <a:lstStyle/>
          <a:p>
            <a:r>
              <a:rPr lang="en-US" dirty="0"/>
              <a:t>DevOps</a:t>
            </a:r>
            <a:r>
              <a:rPr lang="en-US" sz="2000" dirty="0"/>
              <a:t> </a:t>
            </a:r>
            <a:r>
              <a:rPr lang="en-AU" sz="2000" b="0" dirty="0"/>
              <a:t>(1 of 2)</a:t>
            </a:r>
            <a:endParaRPr lang="en-AU" sz="2000" dirty="0"/>
          </a:p>
        </p:txBody>
      </p:sp>
    </p:spTree>
    <p:extLst>
      <p:ext uri="{BB962C8B-B14F-4D97-AF65-F5344CB8AC3E}">
        <p14:creationId xmlns:p14="http://schemas.microsoft.com/office/powerpoint/2010/main" val="4012422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In an enterprise environment, there are usually many different physical or virtual servers (web servers, database servers, file servers, etc.) that do different things. These have different configurations and run different software packages. </a:t>
            </a:r>
          </a:p>
          <a:p>
            <a:r>
              <a:rPr lang="en-US" dirty="0"/>
              <a:t>It is therefore difficult to keep track of the software installed on each machine.</a:t>
            </a:r>
          </a:p>
        </p:txBody>
      </p:sp>
      <p:sp>
        <p:nvSpPr>
          <p:cNvPr id="4" name="Title 3"/>
          <p:cNvSpPr>
            <a:spLocks noGrp="1"/>
          </p:cNvSpPr>
          <p:nvPr>
            <p:ph type="title"/>
          </p:nvPr>
        </p:nvSpPr>
        <p:spPr/>
        <p:txBody>
          <a:bodyPr/>
          <a:lstStyle/>
          <a:p>
            <a:r>
              <a:rPr lang="en-US" dirty="0"/>
              <a:t>Infrastructure as code</a:t>
            </a:r>
            <a:r>
              <a:rPr lang="en-US" sz="2000" dirty="0"/>
              <a:t> </a:t>
            </a:r>
            <a:r>
              <a:rPr lang="en-US" sz="2000" b="0" dirty="0"/>
              <a:t>(1 of 2)</a:t>
            </a:r>
            <a:endParaRPr lang="en-AU" sz="2000" b="0" dirty="0"/>
          </a:p>
        </p:txBody>
      </p:sp>
    </p:spTree>
    <p:extLst>
      <p:ext uri="{BB962C8B-B14F-4D97-AF65-F5344CB8AC3E}">
        <p14:creationId xmlns:p14="http://schemas.microsoft.com/office/powerpoint/2010/main" val="322406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080218"/>
            <a:ext cx="8229600" cy="4525963"/>
          </a:xfrm>
        </p:spPr>
        <p:txBody>
          <a:bodyPr/>
          <a:lstStyle/>
          <a:p>
            <a:r>
              <a:rPr lang="en-US" dirty="0"/>
              <a:t>The idea of infrastructure as code was proposed as a way to address this problem. Rather than manually updating the software on a company’s servers, the process can be automated using a model of the infrastructure written in a machine-</a:t>
            </a:r>
            <a:r>
              <a:rPr lang="en-US" dirty="0" err="1"/>
              <a:t>processable</a:t>
            </a:r>
            <a:r>
              <a:rPr lang="en-US" dirty="0"/>
              <a:t> language. </a:t>
            </a:r>
          </a:p>
          <a:p>
            <a:r>
              <a:rPr lang="en-US" dirty="0"/>
              <a:t>Configuration management (CM) tools such as Puppet and Chef can automatically install software and services on servers according to the infrastructure definition</a:t>
            </a:r>
          </a:p>
        </p:txBody>
      </p:sp>
      <p:sp>
        <p:nvSpPr>
          <p:cNvPr id="4" name="Title 3"/>
          <p:cNvSpPr>
            <a:spLocks noGrp="1"/>
          </p:cNvSpPr>
          <p:nvPr>
            <p:ph type="title"/>
          </p:nvPr>
        </p:nvSpPr>
        <p:spPr>
          <a:xfrm>
            <a:off x="457200" y="215372"/>
            <a:ext cx="8229600" cy="516465"/>
          </a:xfrm>
        </p:spPr>
        <p:txBody>
          <a:bodyPr/>
          <a:lstStyle/>
          <a:p>
            <a:r>
              <a:rPr lang="en-US" dirty="0"/>
              <a:t>Infrastructure as code</a:t>
            </a:r>
            <a:r>
              <a:rPr lang="en-US" sz="2000" dirty="0"/>
              <a:t> </a:t>
            </a:r>
            <a:r>
              <a:rPr lang="en-US" sz="2000" b="0" dirty="0"/>
              <a:t>(2 of 2)</a:t>
            </a:r>
            <a:endParaRPr lang="en-AU" sz="2000" b="0" dirty="0"/>
          </a:p>
        </p:txBody>
      </p:sp>
    </p:spTree>
    <p:extLst>
      <p:ext uri="{BB962C8B-B14F-4D97-AF65-F5344CB8AC3E}">
        <p14:creationId xmlns:p14="http://schemas.microsoft.com/office/powerpoint/2010/main" val="3172705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600" dirty="0"/>
              <a:t>Infrastructure as code</a:t>
            </a:r>
          </a:p>
        </p:txBody>
      </p:sp>
      <p:pic>
        <p:nvPicPr>
          <p:cNvPr id="6" name="Picture 5" descr="The block diagram has three parts.&#10;• Infrastructure definition. S 1, S 2, S 3, and S 4.&#10;• C M tool and Software to be installed.&#10;• Servers. S 1, S 2, S 3, and S 4.&#10;The C M tool retrieves information from the infrastructure definition and shares it with the servers.&#10;">
            <a:extLst>
              <a:ext uri="{FF2B5EF4-FFF2-40B4-BE49-F238E27FC236}">
                <a16:creationId xmlns:a16="http://schemas.microsoft.com/office/drawing/2014/main" id="{6B353EB5-2030-B643-B972-8C419D3B8A9F}"/>
              </a:ext>
            </a:extLst>
          </p:cNvPr>
          <p:cNvPicPr>
            <a:picLocks noChangeAspect="1"/>
          </p:cNvPicPr>
          <p:nvPr/>
        </p:nvPicPr>
        <p:blipFill rotWithShape="1">
          <a:blip r:embed="rId2">
            <a:extLst>
              <a:ext uri="{28A0092B-C50C-407E-A947-70E740481C1C}">
                <a14:useLocalDpi xmlns:a14="http://schemas.microsoft.com/office/drawing/2010/main" val="0"/>
              </a:ext>
            </a:extLst>
          </a:blip>
          <a:srcRect l="15273" t="7502" r="21887" b="61621"/>
          <a:stretch/>
        </p:blipFill>
        <p:spPr>
          <a:xfrm>
            <a:off x="1447800" y="1066800"/>
            <a:ext cx="6019800" cy="4015862"/>
          </a:xfrm>
          <a:prstGeom prst="rect">
            <a:avLst/>
          </a:prstGeom>
          <a:ln>
            <a:solidFill>
              <a:schemeClr val="bg1"/>
            </a:solidFill>
          </a:ln>
        </p:spPr>
      </p:pic>
      <p:sp>
        <p:nvSpPr>
          <p:cNvPr id="4" name="Title 3"/>
          <p:cNvSpPr>
            <a:spLocks noGrp="1"/>
          </p:cNvSpPr>
          <p:nvPr>
            <p:ph type="title"/>
          </p:nvPr>
        </p:nvSpPr>
        <p:spPr/>
        <p:txBody>
          <a:bodyPr/>
          <a:lstStyle/>
          <a:p>
            <a:r>
              <a:rPr lang="fr-FR" dirty="0"/>
              <a:t>Figure 10.14</a:t>
            </a:r>
            <a:endParaRPr lang="en-AU" dirty="0"/>
          </a:p>
        </p:txBody>
      </p:sp>
    </p:spTree>
    <p:extLst>
      <p:ext uri="{BB962C8B-B14F-4D97-AF65-F5344CB8AC3E}">
        <p14:creationId xmlns:p14="http://schemas.microsoft.com/office/powerpoint/2010/main" val="3465239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0"/>
            <a:ext cx="8229600" cy="4724400"/>
          </a:xfrm>
        </p:spPr>
        <p:txBody>
          <a:bodyPr/>
          <a:lstStyle/>
          <a:p>
            <a:r>
              <a:rPr lang="en-US" dirty="0"/>
              <a:t>Defining your infrastructure as code and using a configuration management system solves two key problems of continuous deployment.</a:t>
            </a:r>
          </a:p>
          <a:p>
            <a:pPr lvl="1"/>
            <a:r>
              <a:rPr lang="en-US" dirty="0"/>
              <a:t>Your testing environment must be exactly the same as your deployment environment. If you change the deployment environment, you have to mirror those changes in your testing environment.</a:t>
            </a:r>
          </a:p>
          <a:p>
            <a:pPr lvl="1"/>
            <a:r>
              <a:rPr lang="en-US" dirty="0"/>
              <a:t>When you change a service, you have to be able to roll that change out to all of your servers quickly and reliably. If there is a bug in your changed code that affects the system’s reliability, you have to be able to seamlessly roll back to the older system.</a:t>
            </a:r>
          </a:p>
          <a:p>
            <a:endParaRPr lang="en-AU" dirty="0"/>
          </a:p>
        </p:txBody>
      </p:sp>
      <p:sp>
        <p:nvSpPr>
          <p:cNvPr id="4" name="Title 3"/>
          <p:cNvSpPr>
            <a:spLocks noGrp="1"/>
          </p:cNvSpPr>
          <p:nvPr>
            <p:ph type="title"/>
          </p:nvPr>
        </p:nvSpPr>
        <p:spPr>
          <a:xfrm>
            <a:off x="457200" y="215372"/>
            <a:ext cx="8229600" cy="622828"/>
          </a:xfrm>
        </p:spPr>
        <p:txBody>
          <a:bodyPr/>
          <a:lstStyle/>
          <a:p>
            <a:r>
              <a:rPr lang="en-US" dirty="0"/>
              <a:t>Benefits of infrastructure as code</a:t>
            </a:r>
            <a:r>
              <a:rPr lang="en-US" sz="2000" dirty="0"/>
              <a:t> </a:t>
            </a:r>
            <a:r>
              <a:rPr lang="en-US" sz="2000" b="0" dirty="0"/>
              <a:t>(1 of 2)</a:t>
            </a:r>
            <a:endParaRPr lang="en-AU" sz="2000" b="0" dirty="0"/>
          </a:p>
        </p:txBody>
      </p:sp>
    </p:spTree>
    <p:extLst>
      <p:ext uri="{BB962C8B-B14F-4D97-AF65-F5344CB8AC3E}">
        <p14:creationId xmlns:p14="http://schemas.microsoft.com/office/powerpoint/2010/main" val="3209905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dirty="0"/>
              <a:t>The business benefits of defining your infrastructure as code are lower costs of system management and lower risks of unexpected problems arising when infrastructure changes are implemented. </a:t>
            </a:r>
          </a:p>
        </p:txBody>
      </p:sp>
      <p:sp>
        <p:nvSpPr>
          <p:cNvPr id="4" name="Title 3"/>
          <p:cNvSpPr>
            <a:spLocks noGrp="1"/>
          </p:cNvSpPr>
          <p:nvPr>
            <p:ph type="title"/>
          </p:nvPr>
        </p:nvSpPr>
        <p:spPr/>
        <p:txBody>
          <a:bodyPr/>
          <a:lstStyle/>
          <a:p>
            <a:r>
              <a:rPr lang="en-US" dirty="0"/>
              <a:t>Benefits of infrastructure as code</a:t>
            </a:r>
            <a:r>
              <a:rPr lang="en-US" sz="2000" dirty="0"/>
              <a:t> </a:t>
            </a:r>
            <a:r>
              <a:rPr lang="en-US" sz="2000" b="0" dirty="0"/>
              <a:t>(2 of 2)</a:t>
            </a:r>
            <a:endParaRPr lang="en-AU" sz="2000" dirty="0"/>
          </a:p>
        </p:txBody>
      </p:sp>
    </p:spTree>
    <p:extLst>
      <p:ext uri="{BB962C8B-B14F-4D97-AF65-F5344CB8AC3E}">
        <p14:creationId xmlns:p14="http://schemas.microsoft.com/office/powerpoint/2010/main" val="290595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A table lists and explains four fundamental characteristics of infrastructure as code.&#10;&#10;"/>
          <p:cNvGraphicFramePr>
            <a:graphicFrameLocks noGrp="1"/>
          </p:cNvGraphicFramePr>
          <p:nvPr>
            <p:extLst>
              <p:ext uri="{D42A27DB-BD31-4B8C-83A1-F6EECF244321}">
                <p14:modId xmlns:p14="http://schemas.microsoft.com/office/powerpoint/2010/main" val="1721958234"/>
              </p:ext>
            </p:extLst>
          </p:nvPr>
        </p:nvGraphicFramePr>
        <p:xfrm>
          <a:off x="609600" y="1524000"/>
          <a:ext cx="8001001" cy="4587240"/>
        </p:xfrm>
        <a:graphic>
          <a:graphicData uri="http://schemas.openxmlformats.org/drawingml/2006/table">
            <a:tbl>
              <a:tblPr firstRow="1" bandRow="1">
                <a:tableStyleId>{3B4B98B0-60AC-42C2-AFA5-B58CD77FA1E5}</a:tableStyleId>
              </a:tblPr>
              <a:tblGrid>
                <a:gridCol w="1752600">
                  <a:extLst>
                    <a:ext uri="{9D8B030D-6E8A-4147-A177-3AD203B41FA5}">
                      <a16:colId xmlns:a16="http://schemas.microsoft.com/office/drawing/2014/main" val="20000"/>
                    </a:ext>
                  </a:extLst>
                </a:gridCol>
                <a:gridCol w="6248401">
                  <a:extLst>
                    <a:ext uri="{9D8B030D-6E8A-4147-A177-3AD203B41FA5}">
                      <a16:colId xmlns:a16="http://schemas.microsoft.com/office/drawing/2014/main" val="20001"/>
                    </a:ext>
                  </a:extLst>
                </a:gridCol>
              </a:tblGrid>
              <a:tr h="457200">
                <a:tc>
                  <a:txBody>
                    <a:bodyPr/>
                    <a:lstStyle/>
                    <a:p>
                      <a:r>
                        <a:rPr lang="en-AU" dirty="0"/>
                        <a:t>Characteristic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29640">
                <a:tc>
                  <a:txBody>
                    <a:bodyPr/>
                    <a:lstStyle/>
                    <a:p>
                      <a:r>
                        <a:rPr lang="en-AU" sz="1600" dirty="0"/>
                        <a:t>Visibility</a:t>
                      </a:r>
                    </a:p>
                  </a:txBody>
                  <a:tcPr>
                    <a:lnT w="12700" cap="flat" cmpd="sng" algn="ctr">
                      <a:solidFill>
                        <a:schemeClr val="tx1"/>
                      </a:solidFill>
                      <a:prstDash val="solid"/>
                      <a:round/>
                      <a:headEnd type="none" w="med" len="med"/>
                      <a:tailEnd type="none" w="med" len="med"/>
                    </a:lnT>
                    <a:noFill/>
                  </a:tcPr>
                </a:tc>
                <a:tc>
                  <a:txBody>
                    <a:bodyPr/>
                    <a:lstStyle/>
                    <a:p>
                      <a:r>
                        <a:rPr lang="en-US" sz="1600" dirty="0"/>
                        <a:t>Your infrastructure is defined as a stand-alone model that can be read, discussed, understood, and reviewed by the whole DevOps</a:t>
                      </a:r>
                    </a:p>
                    <a:p>
                      <a:r>
                        <a:rPr lang="en-US" sz="1600" dirty="0"/>
                        <a:t>team.</a:t>
                      </a:r>
                      <a:endParaRPr lang="en-AU" sz="16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929640">
                <a:tc>
                  <a:txBody>
                    <a:bodyPr/>
                    <a:lstStyle/>
                    <a:p>
                      <a:r>
                        <a:rPr lang="en-AU" sz="1600" dirty="0"/>
                        <a:t>Reproducibility</a:t>
                      </a:r>
                    </a:p>
                  </a:txBody>
                  <a:tcPr/>
                </a:tc>
                <a:tc>
                  <a:txBody>
                    <a:bodyPr/>
                    <a:lstStyle/>
                    <a:p>
                      <a:r>
                        <a:rPr lang="en-US" sz="1600" dirty="0"/>
                        <a:t>Using a configuration management tool means that the installation tasks will always be run in the same sequence so that the same environment is always created. You are not reliant on people remembering the order that they need to do things.</a:t>
                      </a:r>
                      <a:endParaRPr lang="en-AU" sz="1600" dirty="0"/>
                    </a:p>
                  </a:txBody>
                  <a:tcPr/>
                </a:tc>
                <a:extLst>
                  <a:ext uri="{0D108BD9-81ED-4DB2-BD59-A6C34878D82A}">
                    <a16:rowId xmlns:a16="http://schemas.microsoft.com/office/drawing/2014/main" val="10002"/>
                  </a:ext>
                </a:extLst>
              </a:tr>
              <a:tr h="929640">
                <a:tc>
                  <a:txBody>
                    <a:bodyPr/>
                    <a:lstStyle/>
                    <a:p>
                      <a:r>
                        <a:rPr lang="en-AU" sz="1600" dirty="0"/>
                        <a:t>Reliability</a:t>
                      </a:r>
                    </a:p>
                  </a:txBody>
                  <a:tcPr>
                    <a:noFill/>
                  </a:tcPr>
                </a:tc>
                <a:tc>
                  <a:txBody>
                    <a:bodyPr/>
                    <a:lstStyle/>
                    <a:p>
                      <a:r>
                        <a:rPr lang="en-US" sz="1600" dirty="0"/>
                        <a:t>In managing a complex infrastructure, system administrators often make simple mistakes, especially when the same changes have to be made to several servers. Automating the process avoids these</a:t>
                      </a:r>
                    </a:p>
                    <a:p>
                      <a:r>
                        <a:rPr lang="en-US" sz="1600" dirty="0"/>
                        <a:t>mistakes.</a:t>
                      </a:r>
                      <a:endParaRPr lang="en-AU" sz="1600" dirty="0"/>
                    </a:p>
                  </a:txBody>
                  <a:tcPr>
                    <a:noFill/>
                  </a:tcPr>
                </a:tc>
                <a:extLst>
                  <a:ext uri="{0D108BD9-81ED-4DB2-BD59-A6C34878D82A}">
                    <a16:rowId xmlns:a16="http://schemas.microsoft.com/office/drawing/2014/main" val="10003"/>
                  </a:ext>
                </a:extLst>
              </a:tr>
              <a:tr h="929640">
                <a:tc>
                  <a:txBody>
                    <a:bodyPr/>
                    <a:lstStyle/>
                    <a:p>
                      <a:r>
                        <a:rPr lang="en-AU" sz="1600" dirty="0"/>
                        <a:t>Recovery</a:t>
                      </a:r>
                    </a:p>
                  </a:txBody>
                  <a:tcPr>
                    <a:lnB w="12700" cap="flat" cmpd="sng" algn="ctr">
                      <a:solidFill>
                        <a:schemeClr val="tx1"/>
                      </a:solidFill>
                      <a:prstDash val="solid"/>
                      <a:round/>
                      <a:headEnd type="none" w="med" len="med"/>
                      <a:tailEnd type="none" w="med" len="med"/>
                    </a:lnB>
                  </a:tcPr>
                </a:tc>
                <a:tc>
                  <a:txBody>
                    <a:bodyPr/>
                    <a:lstStyle/>
                    <a:p>
                      <a:r>
                        <a:rPr lang="en-US" sz="1600" dirty="0"/>
                        <a:t>Like any other code, your infrastructure model can be versioned</a:t>
                      </a:r>
                    </a:p>
                    <a:p>
                      <a:r>
                        <a:rPr lang="en-US" sz="1600" dirty="0"/>
                        <a:t>and stored in a code management system. If infrastructure changes cause problems, you can easily revert to an older version and reinstall the environment that you know works.</a:t>
                      </a:r>
                      <a:endParaRPr lang="en-AU"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a:t>Table 10.7 Characteristics of infrastructure as code</a:t>
            </a:r>
            <a:endParaRPr lang="en-AU" dirty="0"/>
          </a:p>
        </p:txBody>
      </p:sp>
    </p:spTree>
    <p:extLst>
      <p:ext uri="{BB962C8B-B14F-4D97-AF65-F5344CB8AC3E}">
        <p14:creationId xmlns:p14="http://schemas.microsoft.com/office/powerpoint/2010/main" val="1622826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 container provides a stand-alone execution environment running on top of an operating system such as Linux. </a:t>
            </a:r>
          </a:p>
          <a:p>
            <a:r>
              <a:rPr lang="en-US" dirty="0"/>
              <a:t>The software installed in a </a:t>
            </a:r>
            <a:r>
              <a:rPr lang="en-US" dirty="0" err="1"/>
              <a:t>Docker</a:t>
            </a:r>
            <a:r>
              <a:rPr lang="en-US" dirty="0"/>
              <a:t> container is specified using a </a:t>
            </a:r>
            <a:r>
              <a:rPr lang="en-US" dirty="0" err="1"/>
              <a:t>Dockerfile</a:t>
            </a:r>
            <a:r>
              <a:rPr lang="en-US" dirty="0"/>
              <a:t>, which is, essentially, a definition of your software infrastructure as code. </a:t>
            </a:r>
          </a:p>
          <a:p>
            <a:r>
              <a:rPr lang="en-US" dirty="0"/>
              <a:t>You build an executable container image by processing the </a:t>
            </a:r>
            <a:r>
              <a:rPr lang="en-US" dirty="0" err="1"/>
              <a:t>Dockerfile</a:t>
            </a:r>
            <a:r>
              <a:rPr lang="en-US" dirty="0"/>
              <a:t>. </a:t>
            </a:r>
          </a:p>
        </p:txBody>
      </p:sp>
      <p:sp>
        <p:nvSpPr>
          <p:cNvPr id="4" name="Title 3"/>
          <p:cNvSpPr>
            <a:spLocks noGrp="1"/>
          </p:cNvSpPr>
          <p:nvPr>
            <p:ph type="title"/>
          </p:nvPr>
        </p:nvSpPr>
        <p:spPr/>
        <p:txBody>
          <a:bodyPr/>
          <a:lstStyle/>
          <a:p>
            <a:r>
              <a:rPr lang="en-AU" dirty="0"/>
              <a:t>Containers</a:t>
            </a:r>
            <a:r>
              <a:rPr lang="en-AU" sz="2000" dirty="0"/>
              <a:t> </a:t>
            </a:r>
            <a:r>
              <a:rPr lang="en-AU" sz="2000" b="0" dirty="0"/>
              <a:t>(1 of 2)</a:t>
            </a:r>
          </a:p>
        </p:txBody>
      </p:sp>
    </p:spTree>
    <p:extLst>
      <p:ext uri="{BB962C8B-B14F-4D97-AF65-F5344CB8AC3E}">
        <p14:creationId xmlns:p14="http://schemas.microsoft.com/office/powerpoint/2010/main" val="3082854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166018"/>
            <a:ext cx="8229600" cy="4525963"/>
          </a:xfrm>
        </p:spPr>
        <p:txBody>
          <a:bodyPr/>
          <a:lstStyle/>
          <a:p>
            <a:r>
              <a:rPr lang="en-US" dirty="0"/>
              <a:t>Using containers makes it very simple to provide identical execution environments. </a:t>
            </a:r>
          </a:p>
          <a:p>
            <a:pPr lvl="1"/>
            <a:r>
              <a:rPr lang="en-US" dirty="0"/>
              <a:t>For each type of server that you use, you define the environment that you need and build an image for execution. You can run an application container as a test system or as an operational system; there is no distinction between them. </a:t>
            </a:r>
          </a:p>
          <a:p>
            <a:pPr lvl="1"/>
            <a:r>
              <a:rPr lang="en-US" dirty="0"/>
              <a:t>When you update your software, you rerun the image creation process to create a new image that includes the modified software. You can then start these images alongside the existing system and divert service requests to them</a:t>
            </a:r>
          </a:p>
        </p:txBody>
      </p:sp>
      <p:sp>
        <p:nvSpPr>
          <p:cNvPr id="4" name="Title 3"/>
          <p:cNvSpPr>
            <a:spLocks noGrp="1"/>
          </p:cNvSpPr>
          <p:nvPr>
            <p:ph type="title"/>
          </p:nvPr>
        </p:nvSpPr>
        <p:spPr>
          <a:xfrm>
            <a:off x="457200" y="215372"/>
            <a:ext cx="8229600" cy="622828"/>
          </a:xfrm>
        </p:spPr>
        <p:txBody>
          <a:bodyPr/>
          <a:lstStyle/>
          <a:p>
            <a:r>
              <a:rPr lang="en-AU" dirty="0"/>
              <a:t>Containers</a:t>
            </a:r>
            <a:r>
              <a:rPr lang="en-AU" sz="2000" dirty="0"/>
              <a:t> </a:t>
            </a:r>
            <a:r>
              <a:rPr lang="en-AU" sz="2000" b="0" dirty="0"/>
              <a:t>(2 of 2)</a:t>
            </a:r>
          </a:p>
        </p:txBody>
      </p:sp>
    </p:spTree>
    <p:extLst>
      <p:ext uri="{BB962C8B-B14F-4D97-AF65-F5344CB8AC3E}">
        <p14:creationId xmlns:p14="http://schemas.microsoft.com/office/powerpoint/2010/main" val="1340099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After you have adopted DevOps, you should try to continuously improve your DevOps process to achieve faster deployment of better-quality software.</a:t>
            </a:r>
          </a:p>
          <a:p>
            <a:endParaRPr lang="en-AU" dirty="0"/>
          </a:p>
        </p:txBody>
      </p:sp>
      <p:sp>
        <p:nvSpPr>
          <p:cNvPr id="4" name="Title 3"/>
          <p:cNvSpPr>
            <a:spLocks noGrp="1"/>
          </p:cNvSpPr>
          <p:nvPr>
            <p:ph type="title"/>
          </p:nvPr>
        </p:nvSpPr>
        <p:spPr/>
        <p:txBody>
          <a:bodyPr/>
          <a:lstStyle/>
          <a:p>
            <a:r>
              <a:rPr lang="en-AU" dirty="0"/>
              <a:t>DevOps measurement</a:t>
            </a:r>
            <a:r>
              <a:rPr lang="en-AU" sz="2000" dirty="0"/>
              <a:t> </a:t>
            </a:r>
            <a:r>
              <a:rPr lang="en-AU" sz="2000" b="0" dirty="0"/>
              <a:t>(1 of 2)</a:t>
            </a:r>
          </a:p>
        </p:txBody>
      </p:sp>
    </p:spTree>
    <p:extLst>
      <p:ext uri="{BB962C8B-B14F-4D97-AF65-F5344CB8AC3E}">
        <p14:creationId xmlns:p14="http://schemas.microsoft.com/office/powerpoint/2010/main" val="656153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525963"/>
          </a:xfrm>
        </p:spPr>
        <p:txBody>
          <a:bodyPr/>
          <a:lstStyle/>
          <a:p>
            <a:r>
              <a:rPr lang="en-US" sz="2600" dirty="0"/>
              <a:t>There are four types of software development measurement:</a:t>
            </a:r>
          </a:p>
          <a:p>
            <a:pPr lvl="1"/>
            <a:r>
              <a:rPr lang="en-US" sz="2200" b="1" dirty="0"/>
              <a:t>Process measurement </a:t>
            </a:r>
            <a:r>
              <a:rPr lang="en-US" sz="2200" dirty="0"/>
              <a:t>You collect and </a:t>
            </a:r>
            <a:r>
              <a:rPr lang="en-US" sz="2200" dirty="0" err="1"/>
              <a:t>analyse</a:t>
            </a:r>
            <a:r>
              <a:rPr lang="en-US" sz="2200" dirty="0"/>
              <a:t> data about your development, testing and deployment processes.</a:t>
            </a:r>
          </a:p>
          <a:p>
            <a:pPr lvl="1"/>
            <a:r>
              <a:rPr lang="en-US" sz="2200" b="1" dirty="0"/>
              <a:t>Service measurement </a:t>
            </a:r>
            <a:r>
              <a:rPr lang="en-US" sz="2200" dirty="0"/>
              <a:t>You collect and </a:t>
            </a:r>
            <a:r>
              <a:rPr lang="en-US" sz="2200" dirty="0" err="1"/>
              <a:t>analyse</a:t>
            </a:r>
            <a:r>
              <a:rPr lang="en-US" sz="2200" dirty="0"/>
              <a:t> data about the software’s performance, reliability and acceptability to customers. </a:t>
            </a:r>
          </a:p>
          <a:p>
            <a:pPr lvl="1"/>
            <a:r>
              <a:rPr lang="en-US" sz="2200" b="1" dirty="0"/>
              <a:t>Usage measurement </a:t>
            </a:r>
            <a:r>
              <a:rPr lang="en-US" sz="2200" dirty="0"/>
              <a:t>You collect and </a:t>
            </a:r>
            <a:r>
              <a:rPr lang="en-US" sz="2200" dirty="0" err="1"/>
              <a:t>analyse</a:t>
            </a:r>
            <a:r>
              <a:rPr lang="en-US" sz="2200" dirty="0"/>
              <a:t> data about how customers use your product.</a:t>
            </a:r>
          </a:p>
          <a:p>
            <a:pPr lvl="1"/>
            <a:r>
              <a:rPr lang="en-US" sz="2200" b="1" dirty="0"/>
              <a:t>Business success measurement </a:t>
            </a:r>
            <a:r>
              <a:rPr lang="en-US" sz="2200" dirty="0"/>
              <a:t>You collect and </a:t>
            </a:r>
            <a:r>
              <a:rPr lang="en-US" sz="2200" dirty="0" err="1"/>
              <a:t>analyse</a:t>
            </a:r>
            <a:r>
              <a:rPr lang="en-US" sz="2200" dirty="0"/>
              <a:t> data about how your product contributes to the overall success of the business.</a:t>
            </a:r>
          </a:p>
        </p:txBody>
      </p:sp>
      <p:sp>
        <p:nvSpPr>
          <p:cNvPr id="4" name="Title 3"/>
          <p:cNvSpPr>
            <a:spLocks noGrp="1"/>
          </p:cNvSpPr>
          <p:nvPr>
            <p:ph type="title"/>
          </p:nvPr>
        </p:nvSpPr>
        <p:spPr>
          <a:xfrm>
            <a:off x="457200" y="215372"/>
            <a:ext cx="8229600" cy="927628"/>
          </a:xfrm>
        </p:spPr>
        <p:txBody>
          <a:bodyPr/>
          <a:lstStyle/>
          <a:p>
            <a:r>
              <a:rPr lang="en-AU" dirty="0"/>
              <a:t>DevOps measurement</a:t>
            </a:r>
            <a:r>
              <a:rPr lang="en-AU" sz="2000" dirty="0"/>
              <a:t> </a:t>
            </a:r>
            <a:r>
              <a:rPr lang="en-AU" sz="2000" b="0" dirty="0"/>
              <a:t>(2 of 2)</a:t>
            </a:r>
          </a:p>
        </p:txBody>
      </p:sp>
    </p:spTree>
    <p:extLst>
      <p:ext uri="{BB962C8B-B14F-4D97-AF65-F5344CB8AC3E}">
        <p14:creationId xmlns:p14="http://schemas.microsoft.com/office/powerpoint/2010/main" val="255757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500" dirty="0"/>
              <a:t>Three factors led to the development and widespread adoption of DevOps:</a:t>
            </a:r>
          </a:p>
          <a:p>
            <a:pPr lvl="1"/>
            <a:r>
              <a:rPr lang="en-US" sz="2100" dirty="0"/>
              <a:t>Agile software engineering reduced the development time for software, but the traditional release process introduced a bottleneck between development and deployment.  </a:t>
            </a:r>
          </a:p>
          <a:p>
            <a:pPr lvl="1"/>
            <a:r>
              <a:rPr lang="en-US" sz="2100" dirty="0"/>
              <a:t>Amazon re-engineered their software around services and introduced an approach in which a service was developed and supported by the same team. Amazon’s claim that this led to significant improvements in reliability was widely publicized.</a:t>
            </a:r>
          </a:p>
          <a:p>
            <a:pPr lvl="1"/>
            <a:r>
              <a:rPr lang="en-US" sz="2100" dirty="0"/>
              <a:t>It became possible to release software as a service, running on a public or private cloud. Software products did not have to be released to users on physical media or downloads.</a:t>
            </a:r>
          </a:p>
        </p:txBody>
      </p:sp>
      <p:sp>
        <p:nvSpPr>
          <p:cNvPr id="2" name="Title 1"/>
          <p:cNvSpPr>
            <a:spLocks noGrp="1"/>
          </p:cNvSpPr>
          <p:nvPr>
            <p:ph type="title"/>
          </p:nvPr>
        </p:nvSpPr>
        <p:spPr/>
        <p:txBody>
          <a:bodyPr/>
          <a:lstStyle/>
          <a:p>
            <a:r>
              <a:rPr lang="en-US" dirty="0"/>
              <a:t>DevOps</a:t>
            </a:r>
            <a:r>
              <a:rPr lang="en-US" sz="2000" dirty="0"/>
              <a:t> </a:t>
            </a:r>
            <a:r>
              <a:rPr lang="en-AU" sz="2000" b="0" dirty="0"/>
              <a:t>(2 of 2)</a:t>
            </a:r>
            <a:endParaRPr lang="en-AU" sz="2000" dirty="0"/>
          </a:p>
        </p:txBody>
      </p:sp>
    </p:spTree>
    <p:extLst>
      <p:ext uri="{BB962C8B-B14F-4D97-AF65-F5344CB8AC3E}">
        <p14:creationId xmlns:p14="http://schemas.microsoft.com/office/powerpoint/2010/main" val="3470823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As far as possible, the DevOps principle of automating everything should be applied to software measurement. </a:t>
            </a:r>
          </a:p>
          <a:p>
            <a:r>
              <a:rPr lang="en-US" dirty="0"/>
              <a:t>You should instrument your software to collect data about itself and you should use a monitoring system, as I explained in Chapter 6, to collect data about your software’s performance and availability. </a:t>
            </a:r>
          </a:p>
        </p:txBody>
      </p:sp>
      <p:sp>
        <p:nvSpPr>
          <p:cNvPr id="4" name="Title 3"/>
          <p:cNvSpPr>
            <a:spLocks noGrp="1"/>
          </p:cNvSpPr>
          <p:nvPr>
            <p:ph type="title"/>
          </p:nvPr>
        </p:nvSpPr>
        <p:spPr/>
        <p:txBody>
          <a:bodyPr/>
          <a:lstStyle/>
          <a:p>
            <a:r>
              <a:rPr lang="en-AU" dirty="0"/>
              <a:t>Automating measurement</a:t>
            </a:r>
            <a:r>
              <a:rPr lang="en-AU" sz="2000" dirty="0"/>
              <a:t> </a:t>
            </a:r>
            <a:r>
              <a:rPr lang="en-AU" sz="2000" b="0" dirty="0"/>
              <a:t>(1 of 2)</a:t>
            </a:r>
          </a:p>
        </p:txBody>
      </p:sp>
    </p:spTree>
    <p:extLst>
      <p:ext uri="{BB962C8B-B14F-4D97-AF65-F5344CB8AC3E}">
        <p14:creationId xmlns:p14="http://schemas.microsoft.com/office/powerpoint/2010/main" val="39129875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Some process measurements can also be automated. </a:t>
            </a:r>
          </a:p>
          <a:p>
            <a:pPr lvl="1"/>
            <a:r>
              <a:rPr lang="en-US" dirty="0"/>
              <a:t>However, there are problems in process measurement because people are involved. They work in different ways, may record information differently and are affected by outside influences that affect the way they work.</a:t>
            </a:r>
          </a:p>
        </p:txBody>
      </p:sp>
      <p:sp>
        <p:nvSpPr>
          <p:cNvPr id="4" name="Title 3"/>
          <p:cNvSpPr>
            <a:spLocks noGrp="1"/>
          </p:cNvSpPr>
          <p:nvPr>
            <p:ph type="title"/>
          </p:nvPr>
        </p:nvSpPr>
        <p:spPr/>
        <p:txBody>
          <a:bodyPr/>
          <a:lstStyle/>
          <a:p>
            <a:r>
              <a:rPr lang="en-AU" dirty="0"/>
              <a:t>Automating measurement</a:t>
            </a:r>
            <a:r>
              <a:rPr lang="en-AU" sz="2000" dirty="0"/>
              <a:t> </a:t>
            </a:r>
            <a:r>
              <a:rPr lang="en-AU" sz="2000" b="0" dirty="0"/>
              <a:t>(2 of 2)</a:t>
            </a:r>
          </a:p>
        </p:txBody>
      </p:sp>
    </p:spTree>
    <p:extLst>
      <p:ext uri="{BB962C8B-B14F-4D97-AF65-F5344CB8AC3E}">
        <p14:creationId xmlns:p14="http://schemas.microsoft.com/office/powerpoint/2010/main" val="4032813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Metrics used in the DevOps scorecard</a:t>
            </a:r>
            <a:endParaRPr lang="en-AU" sz="1400" dirty="0"/>
          </a:p>
        </p:txBody>
      </p:sp>
      <p:pic>
        <p:nvPicPr>
          <p:cNvPr id="6" name="Picture 5" descr="There are five process metrics. These are as follows.&#10;• Mean time to recovery.&#10;• Percentage of failed deployments.&#10;• Deployment frequency.&#10;• Change volume.&#10;• Lead time from development to deployment.&#10;There are four service metrics. These are as follows.&#10;• Percentage increase in customer numbers.&#10;• Number of customer complaints.&#10;• Availability.&#10;• Performance.&#10;">
            <a:extLst>
              <a:ext uri="{FF2B5EF4-FFF2-40B4-BE49-F238E27FC236}">
                <a16:creationId xmlns:a16="http://schemas.microsoft.com/office/drawing/2014/main" id="{8D555328-333B-614F-A128-4A0ABC6806AC}"/>
              </a:ext>
            </a:extLst>
          </p:cNvPr>
          <p:cNvPicPr>
            <a:picLocks noChangeAspect="1"/>
          </p:cNvPicPr>
          <p:nvPr/>
        </p:nvPicPr>
        <p:blipFill rotWithShape="1">
          <a:blip r:embed="rId2">
            <a:extLst>
              <a:ext uri="{28A0092B-C50C-407E-A947-70E740481C1C}">
                <a14:useLocalDpi xmlns:a14="http://schemas.microsoft.com/office/drawing/2010/main" val="0"/>
              </a:ext>
            </a:extLst>
          </a:blip>
          <a:srcRect t="10948" b="35839"/>
          <a:stretch/>
        </p:blipFill>
        <p:spPr>
          <a:xfrm>
            <a:off x="1523999" y="608153"/>
            <a:ext cx="7279561" cy="5259247"/>
          </a:xfrm>
          <a:prstGeom prst="rect">
            <a:avLst/>
          </a:prstGeom>
        </p:spPr>
      </p:pic>
      <p:sp>
        <p:nvSpPr>
          <p:cNvPr id="4" name="Title 3"/>
          <p:cNvSpPr>
            <a:spLocks noGrp="1"/>
          </p:cNvSpPr>
          <p:nvPr>
            <p:ph type="title"/>
          </p:nvPr>
        </p:nvSpPr>
        <p:spPr/>
        <p:txBody>
          <a:bodyPr/>
          <a:lstStyle/>
          <a:p>
            <a:r>
              <a:rPr lang="en-US" dirty="0"/>
              <a:t>Figure 10.15</a:t>
            </a:r>
            <a:endParaRPr lang="en-AU" dirty="0"/>
          </a:p>
        </p:txBody>
      </p:sp>
    </p:spTree>
    <p:extLst>
      <p:ext uri="{BB962C8B-B14F-4D97-AF65-F5344CB8AC3E}">
        <p14:creationId xmlns:p14="http://schemas.microsoft.com/office/powerpoint/2010/main" val="26243556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66018"/>
            <a:ext cx="8229600" cy="4525963"/>
          </a:xfrm>
        </p:spPr>
        <p:txBody>
          <a:bodyPr/>
          <a:lstStyle/>
          <a:p>
            <a:pPr>
              <a:spcBef>
                <a:spcPts val="1200"/>
              </a:spcBef>
            </a:pPr>
            <a:r>
              <a:rPr lang="en-US" sz="2300" dirty="0"/>
              <a:t>Payal Chakravarty from IBM suggests a practical approach to DevOps measurement based around a metrics scorecard with 9 metrics:</a:t>
            </a:r>
          </a:p>
          <a:p>
            <a:pPr lvl="1">
              <a:spcBef>
                <a:spcPts val="1200"/>
              </a:spcBef>
            </a:pPr>
            <a:r>
              <a:rPr lang="en-US" sz="1900" dirty="0"/>
              <a:t>These are relevant to software that is delivered as a cloud service. They include process metrics and service metrics</a:t>
            </a:r>
          </a:p>
          <a:p>
            <a:pPr lvl="1">
              <a:spcBef>
                <a:spcPts val="1200"/>
              </a:spcBef>
            </a:pPr>
            <a:r>
              <a:rPr lang="en-US" sz="1900" dirty="0"/>
              <a:t>For the process metrics, you would like to see decreases in the number of failed deployments, the mean time to recovery after a service failure and the lead time from development to deployment. </a:t>
            </a:r>
          </a:p>
          <a:p>
            <a:pPr lvl="1">
              <a:spcBef>
                <a:spcPts val="1200"/>
              </a:spcBef>
            </a:pPr>
            <a:r>
              <a:rPr lang="en-US" sz="1900" dirty="0"/>
              <a:t>You would hope to see increases in the deployment frequency and the number of lines of changed code that are shipped. </a:t>
            </a:r>
          </a:p>
          <a:p>
            <a:pPr lvl="1">
              <a:spcBef>
                <a:spcPts val="1200"/>
              </a:spcBef>
            </a:pPr>
            <a:r>
              <a:rPr lang="en-US" sz="1900" dirty="0"/>
              <a:t>For the service metrics, availability and performance should be stable or improving, the number of customer complaints should be decreasing, and the number of new customers should be increasing.</a:t>
            </a:r>
          </a:p>
        </p:txBody>
      </p:sp>
      <p:sp>
        <p:nvSpPr>
          <p:cNvPr id="4" name="Title 3"/>
          <p:cNvSpPr>
            <a:spLocks noGrp="1"/>
          </p:cNvSpPr>
          <p:nvPr>
            <p:ph type="title"/>
          </p:nvPr>
        </p:nvSpPr>
        <p:spPr>
          <a:xfrm>
            <a:off x="457200" y="215372"/>
            <a:ext cx="8229600" cy="516465"/>
          </a:xfrm>
        </p:spPr>
        <p:txBody>
          <a:bodyPr/>
          <a:lstStyle/>
          <a:p>
            <a:r>
              <a:rPr lang="en-AU" dirty="0"/>
              <a:t>Metrics scorecard</a:t>
            </a:r>
          </a:p>
        </p:txBody>
      </p:sp>
    </p:spTree>
    <p:extLst>
      <p:ext uri="{BB962C8B-B14F-4D97-AF65-F5344CB8AC3E}">
        <p14:creationId xmlns:p14="http://schemas.microsoft.com/office/powerpoint/2010/main" val="1485148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Metrics trends</a:t>
            </a:r>
          </a:p>
        </p:txBody>
      </p:sp>
      <p:pic>
        <p:nvPicPr>
          <p:cNvPr id="6" name="Picture 5" descr="The three metrics and their trends are summarized as follows.&#10;• Availability. Increases slightly after week 1. Remains stable between weeks 2 and 3. Decreases slightly by week 4. Bounces back to the stage at week 3.&#10;• Deployment frequency. Increases almost linearly from week 1 through week 5.&#10;• Number of customer complaints. Increases rapidly after week 1. Falls steeply between weeks 2 and 3. Increases slightly at week 4. Falls to its lowest by week 5.&#10;">
            <a:extLst>
              <a:ext uri="{FF2B5EF4-FFF2-40B4-BE49-F238E27FC236}">
                <a16:creationId xmlns:a16="http://schemas.microsoft.com/office/drawing/2014/main" id="{A99AD891-5F2E-1246-9A72-D121DF30AA47}"/>
              </a:ext>
            </a:extLst>
          </p:cNvPr>
          <p:cNvPicPr>
            <a:picLocks noChangeAspect="1"/>
          </p:cNvPicPr>
          <p:nvPr/>
        </p:nvPicPr>
        <p:blipFill rotWithShape="1">
          <a:blip r:embed="rId2">
            <a:extLst>
              <a:ext uri="{28A0092B-C50C-407E-A947-70E740481C1C}">
                <a14:useLocalDpi xmlns:a14="http://schemas.microsoft.com/office/drawing/2010/main" val="0"/>
              </a:ext>
            </a:extLst>
          </a:blip>
          <a:srcRect l="4491" t="6797" r="10579" b="57508"/>
          <a:stretch/>
        </p:blipFill>
        <p:spPr>
          <a:xfrm>
            <a:off x="789027" y="1083880"/>
            <a:ext cx="7879016" cy="4495800"/>
          </a:xfrm>
          <a:prstGeom prst="rect">
            <a:avLst/>
          </a:prstGeom>
        </p:spPr>
      </p:pic>
      <p:sp>
        <p:nvSpPr>
          <p:cNvPr id="4" name="Title 3"/>
          <p:cNvSpPr>
            <a:spLocks noGrp="1"/>
          </p:cNvSpPr>
          <p:nvPr>
            <p:ph type="title"/>
          </p:nvPr>
        </p:nvSpPr>
        <p:spPr/>
        <p:txBody>
          <a:bodyPr/>
          <a:lstStyle/>
          <a:p>
            <a:r>
              <a:rPr lang="en-AU" dirty="0"/>
              <a:t>Figure 10.16</a:t>
            </a:r>
          </a:p>
        </p:txBody>
      </p:sp>
    </p:spTree>
    <p:extLst>
      <p:ext uri="{BB962C8B-B14F-4D97-AF65-F5344CB8AC3E}">
        <p14:creationId xmlns:p14="http://schemas.microsoft.com/office/powerpoint/2010/main" val="438741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Logging and analysis</a:t>
            </a:r>
          </a:p>
        </p:txBody>
      </p:sp>
      <p:pic>
        <p:nvPicPr>
          <p:cNvPr id="7" name="Picture 6" descr="The process is split into four parts. These are as follows.&#10;• Executing software.&#10;• Log 1, Log 2, Log 3.&#10;• Log analyzer.&#10;• Metrics dashboard.&#10;&#10;">
            <a:extLst>
              <a:ext uri="{FF2B5EF4-FFF2-40B4-BE49-F238E27FC236}">
                <a16:creationId xmlns:a16="http://schemas.microsoft.com/office/drawing/2014/main" id="{C3D19E26-0C1C-DE41-B4EB-C5E0010A3C22}"/>
              </a:ext>
            </a:extLst>
          </p:cNvPr>
          <p:cNvPicPr>
            <a:picLocks noChangeAspect="1"/>
          </p:cNvPicPr>
          <p:nvPr/>
        </p:nvPicPr>
        <p:blipFill rotWithShape="1">
          <a:blip r:embed="rId2">
            <a:extLst>
              <a:ext uri="{28A0092B-C50C-407E-A947-70E740481C1C}">
                <a14:useLocalDpi xmlns:a14="http://schemas.microsoft.com/office/drawing/2010/main" val="0"/>
              </a:ext>
            </a:extLst>
          </a:blip>
          <a:srcRect l="15876" t="10291" r="13959" b="63650"/>
          <a:stretch/>
        </p:blipFill>
        <p:spPr>
          <a:xfrm>
            <a:off x="1046783" y="1524000"/>
            <a:ext cx="7050434" cy="3555091"/>
          </a:xfrm>
          <a:prstGeom prst="rect">
            <a:avLst/>
          </a:prstGeom>
        </p:spPr>
      </p:pic>
      <p:sp>
        <p:nvSpPr>
          <p:cNvPr id="4" name="Title 3"/>
          <p:cNvSpPr>
            <a:spLocks noGrp="1"/>
          </p:cNvSpPr>
          <p:nvPr>
            <p:ph type="title"/>
          </p:nvPr>
        </p:nvSpPr>
        <p:spPr/>
        <p:txBody>
          <a:bodyPr/>
          <a:lstStyle/>
          <a:p>
            <a:r>
              <a:rPr lang="en-US" dirty="0"/>
              <a:t>Figure 10.17</a:t>
            </a:r>
            <a:endParaRPr lang="en-AU" dirty="0"/>
          </a:p>
        </p:txBody>
      </p:sp>
    </p:spTree>
    <p:extLst>
      <p:ext uri="{BB962C8B-B14F-4D97-AF65-F5344CB8AC3E}">
        <p14:creationId xmlns:p14="http://schemas.microsoft.com/office/powerpoint/2010/main" val="3244954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525963"/>
          </a:xfrm>
        </p:spPr>
        <p:txBody>
          <a:bodyPr/>
          <a:lstStyle/>
          <a:p>
            <a:r>
              <a:rPr lang="en-US" sz="2600" dirty="0"/>
              <a:t>DevOps is the integration of software development and the management of that software once it has been deployed for use. The same team is responsible for development, deployment and software support.</a:t>
            </a:r>
          </a:p>
          <a:p>
            <a:r>
              <a:rPr lang="en-US" sz="2600" dirty="0"/>
              <a:t>The benefits of DevOps are faster deployment, reduced risk, faster repair of buggy code and more productive teams.</a:t>
            </a:r>
          </a:p>
          <a:p>
            <a:r>
              <a:rPr lang="en-US" sz="2600" dirty="0"/>
              <a:t>Source code management is essential to avoid changes made by different developers interfering with each other.</a:t>
            </a:r>
          </a:p>
        </p:txBody>
      </p:sp>
      <p:sp>
        <p:nvSpPr>
          <p:cNvPr id="4" name="Title 3"/>
          <p:cNvSpPr>
            <a:spLocks noGrp="1"/>
          </p:cNvSpPr>
          <p:nvPr>
            <p:ph type="title"/>
          </p:nvPr>
        </p:nvSpPr>
        <p:spPr>
          <a:xfrm>
            <a:off x="457200" y="215372"/>
            <a:ext cx="8229600" cy="775228"/>
          </a:xfrm>
        </p:spPr>
        <p:txBody>
          <a:bodyPr/>
          <a:lstStyle/>
          <a:p>
            <a:r>
              <a:rPr lang="en-AU" dirty="0"/>
              <a:t>Key points 1</a:t>
            </a:r>
            <a:r>
              <a:rPr lang="en-AU" sz="2000" dirty="0"/>
              <a:t> </a:t>
            </a:r>
            <a:r>
              <a:rPr lang="en-AU" sz="2000" b="0" dirty="0"/>
              <a:t>(1 of 2)</a:t>
            </a:r>
          </a:p>
        </p:txBody>
      </p:sp>
    </p:spTree>
    <p:extLst>
      <p:ext uri="{BB962C8B-B14F-4D97-AF65-F5344CB8AC3E}">
        <p14:creationId xmlns:p14="http://schemas.microsoft.com/office/powerpoint/2010/main" val="661198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0095" y="1295400"/>
            <a:ext cx="8229600" cy="4525963"/>
          </a:xfrm>
        </p:spPr>
        <p:txBody>
          <a:bodyPr/>
          <a:lstStyle/>
          <a:p>
            <a:r>
              <a:rPr lang="en-US" sz="2600" dirty="0"/>
              <a:t>All code management systems are based around a shared code repository with a set of features that support code transfer, version storage and retrieval, branching and merging and maintaining version information.</a:t>
            </a:r>
          </a:p>
          <a:p>
            <a:r>
              <a:rPr lang="en-US" sz="2600" dirty="0"/>
              <a:t>Git is a distributed code management system that is the most widely used system for software product development. Each developer works with their own copy of the repository which may be merged with the shared project repository.</a:t>
            </a:r>
          </a:p>
        </p:txBody>
      </p:sp>
      <p:sp>
        <p:nvSpPr>
          <p:cNvPr id="4" name="Title 3"/>
          <p:cNvSpPr>
            <a:spLocks noGrp="1"/>
          </p:cNvSpPr>
          <p:nvPr>
            <p:ph type="title"/>
          </p:nvPr>
        </p:nvSpPr>
        <p:spPr>
          <a:xfrm>
            <a:off x="457200" y="215372"/>
            <a:ext cx="8229600" cy="775228"/>
          </a:xfrm>
        </p:spPr>
        <p:txBody>
          <a:bodyPr/>
          <a:lstStyle/>
          <a:p>
            <a:r>
              <a:rPr lang="en-AU" dirty="0"/>
              <a:t>Key points 1</a:t>
            </a:r>
            <a:r>
              <a:rPr lang="en-AU" sz="2000" dirty="0"/>
              <a:t> </a:t>
            </a:r>
            <a:r>
              <a:rPr lang="en-AU" sz="2000" b="0" dirty="0"/>
              <a:t>(2 of 2)</a:t>
            </a:r>
          </a:p>
        </p:txBody>
      </p:sp>
    </p:spTree>
    <p:extLst>
      <p:ext uri="{BB962C8B-B14F-4D97-AF65-F5344CB8AC3E}">
        <p14:creationId xmlns:p14="http://schemas.microsoft.com/office/powerpoint/2010/main" val="37854054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724400"/>
          </a:xfrm>
        </p:spPr>
        <p:txBody>
          <a:bodyPr/>
          <a:lstStyle/>
          <a:p>
            <a:pPr>
              <a:spcBef>
                <a:spcPts val="1200"/>
              </a:spcBef>
            </a:pPr>
            <a:r>
              <a:rPr lang="en-US" sz="2400" dirty="0"/>
              <a:t>Continuous integration means that as soon as a change is committed to a project repository, it is integrated with existing code and a new version of the system is created for testing.</a:t>
            </a:r>
          </a:p>
          <a:p>
            <a:pPr>
              <a:spcBef>
                <a:spcPts val="1200"/>
              </a:spcBef>
            </a:pPr>
            <a:r>
              <a:rPr lang="en-US" sz="2400" dirty="0"/>
              <a:t>Automated system building tools reduce the time needed to compile and integrate the system by only recompiling those components and their dependents that have changed.</a:t>
            </a:r>
          </a:p>
          <a:p>
            <a:pPr>
              <a:spcBef>
                <a:spcPts val="1200"/>
              </a:spcBef>
            </a:pPr>
            <a:r>
              <a:rPr lang="en-US" sz="2400" dirty="0"/>
              <a:t>Continuous deployment means that as soon as a change is made, the deployed version of the system is automatically updated. This is only possible when the software product is delivered as a cloud-based service.</a:t>
            </a:r>
          </a:p>
        </p:txBody>
      </p:sp>
      <p:sp>
        <p:nvSpPr>
          <p:cNvPr id="2" name="Title 1"/>
          <p:cNvSpPr>
            <a:spLocks noGrp="1"/>
          </p:cNvSpPr>
          <p:nvPr>
            <p:ph type="title"/>
          </p:nvPr>
        </p:nvSpPr>
        <p:spPr>
          <a:xfrm>
            <a:off x="457200" y="215372"/>
            <a:ext cx="8229600" cy="699028"/>
          </a:xfrm>
        </p:spPr>
        <p:txBody>
          <a:bodyPr/>
          <a:lstStyle/>
          <a:p>
            <a:r>
              <a:rPr lang="en-AU" dirty="0"/>
              <a:t>Key points 2</a:t>
            </a:r>
            <a:r>
              <a:rPr lang="en-AU" sz="2000" dirty="0"/>
              <a:t> </a:t>
            </a:r>
            <a:r>
              <a:rPr lang="en-AU" sz="2000" b="0" dirty="0"/>
              <a:t>(1 of 2)</a:t>
            </a:r>
          </a:p>
        </p:txBody>
      </p:sp>
    </p:spTree>
    <p:extLst>
      <p:ext uri="{BB962C8B-B14F-4D97-AF65-F5344CB8AC3E}">
        <p14:creationId xmlns:p14="http://schemas.microsoft.com/office/powerpoint/2010/main" val="18673748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724400"/>
          </a:xfrm>
        </p:spPr>
        <p:txBody>
          <a:bodyPr/>
          <a:lstStyle/>
          <a:p>
            <a:pPr>
              <a:spcBef>
                <a:spcPts val="1200"/>
              </a:spcBef>
            </a:pPr>
            <a:r>
              <a:rPr lang="en-US" sz="2400" dirty="0"/>
              <a:t>Infrastructure as code means that the infrastructure (network, installed software, etc.) on which software executes is defined as a machine-readable model. Automated tools, such as Chef and Puppet, can provision servers based on the infrastructure model.</a:t>
            </a:r>
          </a:p>
          <a:p>
            <a:pPr>
              <a:spcBef>
                <a:spcPts val="1200"/>
              </a:spcBef>
            </a:pPr>
            <a:r>
              <a:rPr lang="en-US" sz="2400" dirty="0"/>
              <a:t>Measurement is a fundamental principle of DevOps. You may make both process and product measurements. Important process metrics are deployment frequency, percentage of failed deployments, and mean time to recovery from failure.</a:t>
            </a:r>
          </a:p>
        </p:txBody>
      </p:sp>
      <p:sp>
        <p:nvSpPr>
          <p:cNvPr id="2" name="Title 1"/>
          <p:cNvSpPr>
            <a:spLocks noGrp="1"/>
          </p:cNvSpPr>
          <p:nvPr>
            <p:ph type="title"/>
          </p:nvPr>
        </p:nvSpPr>
        <p:spPr/>
        <p:txBody>
          <a:bodyPr/>
          <a:lstStyle/>
          <a:p>
            <a:r>
              <a:rPr lang="en-AU" dirty="0"/>
              <a:t>Key points 2</a:t>
            </a:r>
            <a:r>
              <a:rPr lang="en-AU" sz="2000" dirty="0"/>
              <a:t> </a:t>
            </a:r>
            <a:r>
              <a:rPr lang="en-AU" sz="2000" b="0" dirty="0"/>
              <a:t>(2 of 2)</a:t>
            </a:r>
          </a:p>
        </p:txBody>
      </p:sp>
    </p:spTree>
    <p:extLst>
      <p:ext uri="{BB962C8B-B14F-4D97-AF65-F5344CB8AC3E}">
        <p14:creationId xmlns:p14="http://schemas.microsoft.com/office/powerpoint/2010/main" val="51014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DevOps</a:t>
            </a:r>
          </a:p>
        </p:txBody>
      </p:sp>
      <p:pic>
        <p:nvPicPr>
          <p:cNvPr id="6" name="Picture 5" descr="Development, Deployment, and Support, all inside an universal set, Multi-skilled Dev Ops team.">
            <a:extLst>
              <a:ext uri="{FF2B5EF4-FFF2-40B4-BE49-F238E27FC236}">
                <a16:creationId xmlns:a16="http://schemas.microsoft.com/office/drawing/2014/main" id="{A693AFFB-CB5D-E243-A20B-EFFBC7EE90B5}"/>
              </a:ext>
            </a:extLst>
          </p:cNvPr>
          <p:cNvPicPr>
            <a:picLocks noChangeAspect="1"/>
          </p:cNvPicPr>
          <p:nvPr/>
        </p:nvPicPr>
        <p:blipFill rotWithShape="1">
          <a:blip r:embed="rId2">
            <a:extLst>
              <a:ext uri="{28A0092B-C50C-407E-A947-70E740481C1C}">
                <a14:useLocalDpi xmlns:a14="http://schemas.microsoft.com/office/drawing/2010/main" val="0"/>
              </a:ext>
            </a:extLst>
          </a:blip>
          <a:srcRect l="20538" t="17180" r="31240" b="49033"/>
          <a:stretch/>
        </p:blipFill>
        <p:spPr>
          <a:xfrm>
            <a:off x="1981200" y="914400"/>
            <a:ext cx="4876800" cy="4736314"/>
          </a:xfrm>
          <a:prstGeom prst="rect">
            <a:avLst/>
          </a:prstGeom>
        </p:spPr>
      </p:pic>
      <p:sp>
        <p:nvSpPr>
          <p:cNvPr id="4" name="Title 3"/>
          <p:cNvSpPr>
            <a:spLocks noGrp="1"/>
          </p:cNvSpPr>
          <p:nvPr>
            <p:ph type="title"/>
          </p:nvPr>
        </p:nvSpPr>
        <p:spPr/>
        <p:txBody>
          <a:bodyPr/>
          <a:lstStyle/>
          <a:p>
            <a:r>
              <a:rPr lang="en-AU" dirty="0"/>
              <a:t>Figure 10.2</a:t>
            </a:r>
          </a:p>
        </p:txBody>
      </p:sp>
    </p:spTree>
    <p:extLst>
      <p:ext uri="{BB962C8B-B14F-4D97-AF65-F5344CB8AC3E}">
        <p14:creationId xmlns:p14="http://schemas.microsoft.com/office/powerpoint/2010/main" val="2420143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sp>
        <p:nvSpPr>
          <p:cNvPr id="6" name="Text Placeholder 1">
            <a:extLst>
              <a:ext uri="{FF2B5EF4-FFF2-40B4-BE49-F238E27FC236}">
                <a16:creationId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9pPr>
          </a:lstStyle>
          <a:p>
            <a:pPr marL="101600" indent="0">
              <a:buFont typeface="Arial" panose="020B0604020202020204" pitchFamily="34" charset="0"/>
              <a:buNone/>
            </a:pPr>
            <a:r>
              <a:rPr lang="en-US" sz="1600"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Tree>
    <p:extLst>
      <p:ext uri="{BB962C8B-B14F-4D97-AF65-F5344CB8AC3E}">
        <p14:creationId xmlns:p14="http://schemas.microsoft.com/office/powerpoint/2010/main" val="104581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the principles of Dev Ops."/>
          <p:cNvGraphicFramePr>
            <a:graphicFrameLocks noGrp="1"/>
          </p:cNvGraphicFramePr>
          <p:nvPr>
            <p:extLst>
              <p:ext uri="{D42A27DB-BD31-4B8C-83A1-F6EECF244321}">
                <p14:modId xmlns:p14="http://schemas.microsoft.com/office/powerpoint/2010/main" val="1780831059"/>
              </p:ext>
            </p:extLst>
          </p:nvPr>
        </p:nvGraphicFramePr>
        <p:xfrm>
          <a:off x="609600" y="1600200"/>
          <a:ext cx="8153400" cy="4152900"/>
        </p:xfrm>
        <a:graphic>
          <a:graphicData uri="http://schemas.openxmlformats.org/drawingml/2006/table">
            <a:tbl>
              <a:tblPr firstRow="1" bandRow="1">
                <a:tableStyleId>{3B4B98B0-60AC-42C2-AFA5-B58CD77FA1E5}</a:tableStyleId>
              </a:tblPr>
              <a:tblGrid>
                <a:gridCol w="26670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81000">
                <a:tc>
                  <a:txBody>
                    <a:bodyPr/>
                    <a:lstStyle/>
                    <a:p>
                      <a:r>
                        <a:rPr lang="en-AU" dirty="0"/>
                        <a:t>Principle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20140">
                <a:tc>
                  <a:txBody>
                    <a:bodyPr/>
                    <a:lstStyle/>
                    <a:p>
                      <a:r>
                        <a:rPr lang="en-US" dirty="0"/>
                        <a:t>Everyone is responsible for everything.</a:t>
                      </a:r>
                      <a:endParaRPr lang="en-AU" dirty="0"/>
                    </a:p>
                  </a:txBody>
                  <a:tcPr>
                    <a:lnT w="12700" cap="flat" cmpd="sng" algn="ctr">
                      <a:solidFill>
                        <a:schemeClr val="tx1"/>
                      </a:solidFill>
                      <a:prstDash val="solid"/>
                      <a:round/>
                      <a:headEnd type="none" w="med" len="med"/>
                      <a:tailEnd type="none" w="med" len="med"/>
                    </a:lnT>
                    <a:noFill/>
                  </a:tcPr>
                </a:tc>
                <a:tc>
                  <a:txBody>
                    <a:bodyPr/>
                    <a:lstStyle/>
                    <a:p>
                      <a:r>
                        <a:rPr lang="en-US" dirty="0"/>
                        <a:t>All team members have joint responsibility</a:t>
                      </a:r>
                    </a:p>
                    <a:p>
                      <a:r>
                        <a:rPr lang="en-US" dirty="0"/>
                        <a:t>for developing, delivering, and supporting the</a:t>
                      </a:r>
                    </a:p>
                    <a:p>
                      <a:r>
                        <a:rPr lang="en-US" dirty="0"/>
                        <a:t>software.</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556260">
                <a:tc>
                  <a:txBody>
                    <a:bodyPr/>
                    <a:lstStyle/>
                    <a:p>
                      <a:r>
                        <a:rPr lang="en-US" dirty="0"/>
                        <a:t>Everything that can be automated should be automated.</a:t>
                      </a:r>
                      <a:endParaRPr lang="en-AU" dirty="0"/>
                    </a:p>
                  </a:txBody>
                  <a:tcPr/>
                </a:tc>
                <a:tc>
                  <a:txBody>
                    <a:bodyPr/>
                    <a:lstStyle/>
                    <a:p>
                      <a:r>
                        <a:rPr lang="en-US" dirty="0"/>
                        <a:t>All activities involved in testing, deployment,</a:t>
                      </a:r>
                    </a:p>
                    <a:p>
                      <a:r>
                        <a:rPr lang="en-US" dirty="0"/>
                        <a:t>and support should be automated if it is possible</a:t>
                      </a:r>
                    </a:p>
                    <a:p>
                      <a:r>
                        <a:rPr lang="en-US" dirty="0"/>
                        <a:t>to do so. There should be mimimal manual</a:t>
                      </a:r>
                    </a:p>
                    <a:p>
                      <a:r>
                        <a:rPr lang="en-US" dirty="0"/>
                        <a:t>involvement in deploying software.</a:t>
                      </a:r>
                      <a:endParaRPr lang="en-AU" dirty="0"/>
                    </a:p>
                  </a:txBody>
                  <a:tcPr/>
                </a:tc>
                <a:extLst>
                  <a:ext uri="{0D108BD9-81ED-4DB2-BD59-A6C34878D82A}">
                    <a16:rowId xmlns:a16="http://schemas.microsoft.com/office/drawing/2014/main" val="10002"/>
                  </a:ext>
                </a:extLst>
              </a:tr>
              <a:tr h="556260">
                <a:tc>
                  <a:txBody>
                    <a:bodyPr/>
                    <a:lstStyle/>
                    <a:p>
                      <a:r>
                        <a:rPr lang="en-AU" dirty="0"/>
                        <a:t>Measure first, change later.</a:t>
                      </a:r>
                    </a:p>
                  </a:txBody>
                  <a:tcPr>
                    <a:lnB w="12700" cap="flat" cmpd="sng" algn="ctr">
                      <a:solidFill>
                        <a:schemeClr val="tx1"/>
                      </a:solidFill>
                      <a:prstDash val="solid"/>
                      <a:round/>
                      <a:headEnd type="none" w="med" len="med"/>
                      <a:tailEnd type="none" w="med" len="med"/>
                    </a:lnB>
                    <a:noFill/>
                  </a:tcPr>
                </a:tc>
                <a:tc>
                  <a:txBody>
                    <a:bodyPr/>
                    <a:lstStyle/>
                    <a:p>
                      <a:r>
                        <a:rPr lang="en-US" dirty="0"/>
                        <a:t>DevOps should be driven by a measurement </a:t>
                      </a:r>
                    </a:p>
                    <a:p>
                      <a:r>
                        <a:rPr lang="en-US" dirty="0"/>
                        <a:t>program where you collect data about the system and its operation. You then use the collected data to inform decisions about changing DevOps processes and tools.</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AU" dirty="0"/>
              <a:t>Table 10.1 DevOps principles</a:t>
            </a:r>
          </a:p>
        </p:txBody>
      </p:sp>
    </p:spTree>
    <p:extLst>
      <p:ext uri="{BB962C8B-B14F-4D97-AF65-F5344CB8AC3E}">
        <p14:creationId xmlns:p14="http://schemas.microsoft.com/office/powerpoint/2010/main" val="47698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the benefits of Dev Ops."/>
          <p:cNvGraphicFramePr>
            <a:graphicFrameLocks noGrp="1"/>
          </p:cNvGraphicFramePr>
          <p:nvPr>
            <p:extLst>
              <p:ext uri="{D42A27DB-BD31-4B8C-83A1-F6EECF244321}">
                <p14:modId xmlns:p14="http://schemas.microsoft.com/office/powerpoint/2010/main" val="2747176689"/>
              </p:ext>
            </p:extLst>
          </p:nvPr>
        </p:nvGraphicFramePr>
        <p:xfrm>
          <a:off x="495300" y="1600200"/>
          <a:ext cx="8153400" cy="4701540"/>
        </p:xfrm>
        <a:graphic>
          <a:graphicData uri="http://schemas.openxmlformats.org/drawingml/2006/table">
            <a:tbl>
              <a:tblPr firstRow="1" bandRow="1">
                <a:tableStyleId>{3B4B98B0-60AC-42C2-AFA5-B58CD77FA1E5}</a:tableStyleId>
              </a:tblPr>
              <a:tblGrid>
                <a:gridCol w="26670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81000">
                <a:tc>
                  <a:txBody>
                    <a:bodyPr/>
                    <a:lstStyle/>
                    <a:p>
                      <a:r>
                        <a:rPr lang="en-AU" dirty="0"/>
                        <a:t>Benefit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20140">
                <a:tc>
                  <a:txBody>
                    <a:bodyPr/>
                    <a:lstStyle/>
                    <a:p>
                      <a:r>
                        <a:rPr lang="en-US" sz="1600" dirty="0"/>
                        <a:t>Faster deployment</a:t>
                      </a:r>
                      <a:endParaRPr lang="en-AU" sz="1600" dirty="0"/>
                    </a:p>
                  </a:txBody>
                  <a:tcPr>
                    <a:lnT w="12700" cap="flat" cmpd="sng" algn="ctr">
                      <a:solidFill>
                        <a:schemeClr val="tx1"/>
                      </a:solidFill>
                      <a:prstDash val="solid"/>
                      <a:round/>
                      <a:headEnd type="none" w="med" len="med"/>
                      <a:tailEnd type="none" w="med" len="med"/>
                    </a:lnT>
                    <a:noFill/>
                  </a:tcPr>
                </a:tc>
                <a:tc>
                  <a:txBody>
                    <a:bodyPr/>
                    <a:lstStyle/>
                    <a:p>
                      <a:r>
                        <a:rPr lang="en-US" sz="1600" dirty="0"/>
                        <a:t>Software can be deployed to production more</a:t>
                      </a:r>
                    </a:p>
                    <a:p>
                      <a:r>
                        <a:rPr lang="en-US" sz="1600" dirty="0"/>
                        <a:t>quickly because communication delays between</a:t>
                      </a:r>
                    </a:p>
                    <a:p>
                      <a:r>
                        <a:rPr lang="en-US" sz="1600" dirty="0"/>
                        <a:t>the people involved in the process are dramatically</a:t>
                      </a:r>
                    </a:p>
                    <a:p>
                      <a:r>
                        <a:rPr lang="en-US" sz="1600" dirty="0"/>
                        <a:t>reduced.</a:t>
                      </a:r>
                      <a:endParaRPr lang="en-AU" sz="16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556260">
                <a:tc>
                  <a:txBody>
                    <a:bodyPr/>
                    <a:lstStyle/>
                    <a:p>
                      <a:r>
                        <a:rPr lang="en-US" sz="1600" dirty="0"/>
                        <a:t>Reduced risk</a:t>
                      </a:r>
                      <a:endParaRPr lang="en-AU" sz="1600" dirty="0"/>
                    </a:p>
                  </a:txBody>
                  <a:tcPr/>
                </a:tc>
                <a:tc>
                  <a:txBody>
                    <a:bodyPr/>
                    <a:lstStyle/>
                    <a:p>
                      <a:r>
                        <a:rPr lang="en-US" sz="1600" dirty="0"/>
                        <a:t>The increment of functionality in each release is</a:t>
                      </a:r>
                    </a:p>
                    <a:p>
                      <a:r>
                        <a:rPr lang="en-US" sz="1600" dirty="0"/>
                        <a:t>small so there is less chance of feature interactions</a:t>
                      </a:r>
                    </a:p>
                    <a:p>
                      <a:r>
                        <a:rPr lang="en-US" sz="1600" dirty="0"/>
                        <a:t>and other changes that cause system failures and</a:t>
                      </a:r>
                    </a:p>
                    <a:p>
                      <a:r>
                        <a:rPr lang="en-US" sz="1600" dirty="0"/>
                        <a:t>outages.</a:t>
                      </a:r>
                      <a:endParaRPr lang="en-AU" sz="1600" dirty="0"/>
                    </a:p>
                  </a:txBody>
                  <a:tcPr/>
                </a:tc>
                <a:extLst>
                  <a:ext uri="{0D108BD9-81ED-4DB2-BD59-A6C34878D82A}">
                    <a16:rowId xmlns:a16="http://schemas.microsoft.com/office/drawing/2014/main" val="10002"/>
                  </a:ext>
                </a:extLst>
              </a:tr>
              <a:tr h="556260">
                <a:tc>
                  <a:txBody>
                    <a:bodyPr/>
                    <a:lstStyle/>
                    <a:p>
                      <a:r>
                        <a:rPr lang="en-AU" sz="1600" dirty="0"/>
                        <a:t>Faster repair</a:t>
                      </a:r>
                    </a:p>
                  </a:txBody>
                  <a:tcPr>
                    <a:noFill/>
                  </a:tcPr>
                </a:tc>
                <a:tc>
                  <a:txBody>
                    <a:bodyPr/>
                    <a:lstStyle/>
                    <a:p>
                      <a:r>
                        <a:rPr lang="en-US" sz="1600" dirty="0"/>
                        <a:t>DevOps teams work together to get the software</a:t>
                      </a:r>
                    </a:p>
                    <a:p>
                      <a:r>
                        <a:rPr lang="en-US" sz="1600" dirty="0"/>
                        <a:t>up and running again as soon as possible. There is</a:t>
                      </a:r>
                    </a:p>
                    <a:p>
                      <a:r>
                        <a:rPr lang="en-US" sz="1600" dirty="0"/>
                        <a:t>no need to discover which team was responsible for</a:t>
                      </a:r>
                    </a:p>
                    <a:p>
                      <a:r>
                        <a:rPr lang="en-US" sz="1600" dirty="0"/>
                        <a:t>the problem and to wait for them to fix it.</a:t>
                      </a:r>
                      <a:endParaRPr lang="en-AU" sz="1600" dirty="0"/>
                    </a:p>
                  </a:txBody>
                  <a:tcPr>
                    <a:noFill/>
                  </a:tcPr>
                </a:tc>
                <a:extLst>
                  <a:ext uri="{0D108BD9-81ED-4DB2-BD59-A6C34878D82A}">
                    <a16:rowId xmlns:a16="http://schemas.microsoft.com/office/drawing/2014/main" val="10003"/>
                  </a:ext>
                </a:extLst>
              </a:tr>
              <a:tr h="556260">
                <a:tc>
                  <a:txBody>
                    <a:bodyPr/>
                    <a:lstStyle/>
                    <a:p>
                      <a:r>
                        <a:rPr lang="en-AU" sz="1600" dirty="0"/>
                        <a:t>More productive teams</a:t>
                      </a:r>
                    </a:p>
                  </a:txBody>
                  <a:tcPr>
                    <a:lnB w="12700" cap="flat" cmpd="sng" algn="ctr">
                      <a:solidFill>
                        <a:schemeClr val="tx1"/>
                      </a:solidFill>
                      <a:prstDash val="solid"/>
                      <a:round/>
                      <a:headEnd type="none" w="med" len="med"/>
                      <a:tailEnd type="none" w="med" len="med"/>
                    </a:lnB>
                    <a:noFill/>
                  </a:tcPr>
                </a:tc>
                <a:tc>
                  <a:txBody>
                    <a:bodyPr/>
                    <a:lstStyle/>
                    <a:p>
                      <a:r>
                        <a:rPr lang="en-US" sz="1600" dirty="0"/>
                        <a:t>DevOps teams are happier and more productive</a:t>
                      </a:r>
                    </a:p>
                    <a:p>
                      <a:r>
                        <a:rPr lang="en-US" sz="1600" dirty="0"/>
                        <a:t>than the teams involved in the separate activities.</a:t>
                      </a:r>
                    </a:p>
                    <a:p>
                      <a:r>
                        <a:rPr lang="en-US" sz="1600" dirty="0"/>
                        <a:t>Because team members are happier, they are less</a:t>
                      </a:r>
                    </a:p>
                    <a:p>
                      <a:r>
                        <a:rPr lang="en-US" sz="1600" dirty="0"/>
                        <a:t>likely to leave to find jobs elsewhere.</a:t>
                      </a:r>
                      <a:endParaRPr lang="en-AU" sz="16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US" dirty="0"/>
              <a:t>Table 10.2 Benefits of DevOps</a:t>
            </a:r>
            <a:endParaRPr lang="en-AU" dirty="0"/>
          </a:p>
        </p:txBody>
      </p:sp>
    </p:spTree>
    <p:extLst>
      <p:ext uri="{BB962C8B-B14F-4D97-AF65-F5344CB8AC3E}">
        <p14:creationId xmlns:p14="http://schemas.microsoft.com/office/powerpoint/2010/main" val="2781678909"/>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9696</TotalTime>
  <Words>4862</Words>
  <Application>Microsoft Office PowerPoint</Application>
  <PresentationFormat>On-screen Show (4:3)</PresentationFormat>
  <Paragraphs>310</Paragraphs>
  <Slides>70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Noto Sans Symbols</vt:lpstr>
      <vt:lpstr>Times New Roman</vt:lpstr>
      <vt:lpstr>Verdana</vt:lpstr>
      <vt:lpstr>Wingdings</vt:lpstr>
      <vt:lpstr>1_508 Lecture</vt:lpstr>
      <vt:lpstr>Engineering Software Products</vt:lpstr>
      <vt:lpstr>Software support (1 of 2)</vt:lpstr>
      <vt:lpstr>Software support (2 of 2)</vt:lpstr>
      <vt:lpstr>Figure 10.1</vt:lpstr>
      <vt:lpstr>DevOps (1 of 2)</vt:lpstr>
      <vt:lpstr>DevOps (2 of 2)</vt:lpstr>
      <vt:lpstr>Figure 10.2</vt:lpstr>
      <vt:lpstr>Table 10.1 DevOps principles</vt:lpstr>
      <vt:lpstr>Table 10.2 Benefits of DevOps</vt:lpstr>
      <vt:lpstr>Code management (1 of 2)</vt:lpstr>
      <vt:lpstr>Code management (2 of 2)</vt:lpstr>
      <vt:lpstr>Table 10.3 A code management problem</vt:lpstr>
      <vt:lpstr>Code management and DevOps</vt:lpstr>
      <vt:lpstr>Figure 10.3</vt:lpstr>
      <vt:lpstr>Code management fundamentals</vt:lpstr>
      <vt:lpstr>Code repository (1 of 2)</vt:lpstr>
      <vt:lpstr>Code repository (2 of 2)</vt:lpstr>
      <vt:lpstr>Table 10.4 Features of code management systems</vt:lpstr>
      <vt:lpstr>Git</vt:lpstr>
      <vt:lpstr>Figure 10.5</vt:lpstr>
      <vt:lpstr>Benefits of distributed code management (1 of 2)</vt:lpstr>
      <vt:lpstr>Benefits of distributed code management (2 of 2)</vt:lpstr>
      <vt:lpstr>Figure 10.6</vt:lpstr>
      <vt:lpstr>Branching and merging (1 of 2)</vt:lpstr>
      <vt:lpstr>Branching and merging (2 of 2)</vt:lpstr>
      <vt:lpstr>Figure 10.7</vt:lpstr>
      <vt:lpstr>DevOps automation</vt:lpstr>
      <vt:lpstr>Table 10.5 Aspects of DevOps automation</vt:lpstr>
      <vt:lpstr>System integration (1 of 2)</vt:lpstr>
      <vt:lpstr>System integration (2 of 2)</vt:lpstr>
      <vt:lpstr>Continuous integration (1 of 2)</vt:lpstr>
      <vt:lpstr>Continuous integration (2 of 2)</vt:lpstr>
      <vt:lpstr>Figure 10.9</vt:lpstr>
      <vt:lpstr>Breaking the build (1 of 2)</vt:lpstr>
      <vt:lpstr>Breaking the build (2 of 2)</vt:lpstr>
      <vt:lpstr>Figure 10.10</vt:lpstr>
      <vt:lpstr>System building</vt:lpstr>
      <vt:lpstr>Figure 10.11</vt:lpstr>
      <vt:lpstr>Dependencies (1 of 2)</vt:lpstr>
      <vt:lpstr>Dependencies (2 of 2)</vt:lpstr>
      <vt:lpstr>Figure 10.12</vt:lpstr>
      <vt:lpstr>Continuous integration</vt:lpstr>
      <vt:lpstr>Continuous delivery and deployment (1 of 2)</vt:lpstr>
      <vt:lpstr>Continuous delivery and deployment (2 of 2)</vt:lpstr>
      <vt:lpstr>Figure 10.13</vt:lpstr>
      <vt:lpstr>The deployment pipeline (1 of 2)</vt:lpstr>
      <vt:lpstr>The deployment pipeline (2 of 2)</vt:lpstr>
      <vt:lpstr>Table 10.6 Benefits of continuous deployment (1 of 2)</vt:lpstr>
      <vt:lpstr>Table 10.6 Benefits of continuous deployment (2 of 2)</vt:lpstr>
      <vt:lpstr>Infrastructure as code (1 of 2)</vt:lpstr>
      <vt:lpstr>Infrastructure as code (2 of 2)</vt:lpstr>
      <vt:lpstr>Figure 10.14</vt:lpstr>
      <vt:lpstr>Benefits of infrastructure as code (1 of 2)</vt:lpstr>
      <vt:lpstr>Benefits of infrastructure as code (2 of 2)</vt:lpstr>
      <vt:lpstr>Table 10.7 Characteristics of infrastructure as code</vt:lpstr>
      <vt:lpstr>Containers (1 of 2)</vt:lpstr>
      <vt:lpstr>Containers (2 of 2)</vt:lpstr>
      <vt:lpstr>DevOps measurement (1 of 2)</vt:lpstr>
      <vt:lpstr>DevOps measurement (2 of 2)</vt:lpstr>
      <vt:lpstr>Automating measurement (1 of 2)</vt:lpstr>
      <vt:lpstr>Automating measurement (2 of 2)</vt:lpstr>
      <vt:lpstr>Figure 10.15</vt:lpstr>
      <vt:lpstr>Metrics scorecard</vt:lpstr>
      <vt:lpstr>Figure 10.16</vt:lpstr>
      <vt:lpstr>Figure 10.17</vt:lpstr>
      <vt:lpstr>Key points 1 (1 of 2)</vt:lpstr>
      <vt:lpstr>Key points 1 (2 of 2)</vt:lpstr>
      <vt:lpstr>Key points 2 (1 of 2)</vt:lpstr>
      <vt:lpstr>Key points 2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Software Products: An Introduction to Modern Software, First Edition</dc:title>
  <dc:subject>Computer Science</dc:subject>
  <dc:creator>Sommerville, Ian</dc:creator>
  <cp:keywords>Computer Science</cp:keywords>
  <cp:lastModifiedBy>Jacoby, Meghan</cp:lastModifiedBy>
  <cp:revision>697</cp:revision>
  <dcterms:created xsi:type="dcterms:W3CDTF">2014-07-14T20:04:21Z</dcterms:created>
  <dcterms:modified xsi:type="dcterms:W3CDTF">2019-04-25T20:38:46Z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