
<file path=[Content_Types].xml><?xml version="1.0" encoding="utf-8"?>
<Types xmlns="http://schemas.openxmlformats.org/package/2006/content-types">
  <Default Extension="png" ContentType="image/png"/>
  <Default Extension="svg" ContentType="image/svg+xml"/>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81"/>
  </p:notesMasterIdLst>
  <p:handoutMasterIdLst>
    <p:handoutMasterId r:id="rId82"/>
  </p:handoutMasterIdLst>
  <p:sldIdLst>
    <p:sldId id="303" r:id="rId2"/>
    <p:sldId id="263" r:id="rId3"/>
    <p:sldId id="304" r:id="rId4"/>
    <p:sldId id="305" r:id="rId5"/>
    <p:sldId id="306" r:id="rId6"/>
    <p:sldId id="307" r:id="rId7"/>
    <p:sldId id="309" r:id="rId8"/>
    <p:sldId id="308"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 id="350" r:id="rId50"/>
    <p:sldId id="351" r:id="rId51"/>
    <p:sldId id="352" r:id="rId52"/>
    <p:sldId id="353" r:id="rId53"/>
    <p:sldId id="354" r:id="rId54"/>
    <p:sldId id="355" r:id="rId55"/>
    <p:sldId id="356" r:id="rId56"/>
    <p:sldId id="357" r:id="rId57"/>
    <p:sldId id="358" r:id="rId58"/>
    <p:sldId id="359" r:id="rId59"/>
    <p:sldId id="360" r:id="rId60"/>
    <p:sldId id="361" r:id="rId61"/>
    <p:sldId id="362" r:id="rId62"/>
    <p:sldId id="363" r:id="rId63"/>
    <p:sldId id="364" r:id="rId64"/>
    <p:sldId id="365" r:id="rId65"/>
    <p:sldId id="368" r:id="rId66"/>
    <p:sldId id="366" r:id="rId67"/>
    <p:sldId id="367" r:id="rId68"/>
    <p:sldId id="369" r:id="rId69"/>
    <p:sldId id="370" r:id="rId70"/>
    <p:sldId id="371" r:id="rId71"/>
    <p:sldId id="372" r:id="rId72"/>
    <p:sldId id="373" r:id="rId73"/>
    <p:sldId id="374" r:id="rId74"/>
    <p:sldId id="375" r:id="rId75"/>
    <p:sldId id="376" r:id="rId76"/>
    <p:sldId id="377" r:id="rId77"/>
    <p:sldId id="378" r:id="rId78"/>
    <p:sldId id="379" r:id="rId79"/>
    <p:sldId id="380"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76" autoAdjust="0"/>
    <p:restoredTop sz="91982" autoAdjust="0"/>
  </p:normalViewPr>
  <p:slideViewPr>
    <p:cSldViewPr>
      <p:cViewPr varScale="1">
        <p:scale>
          <a:sx n="68" d="100"/>
          <a:sy n="68" d="100"/>
        </p:scale>
        <p:origin x="120" y="66"/>
      </p:cViewPr>
      <p:guideLst>
        <p:guide orient="horz" pos="2160"/>
        <p:guide pos="2880"/>
      </p:guideLst>
    </p:cSldViewPr>
  </p:slideViewPr>
  <p:outlineViewPr>
    <p:cViewPr>
      <p:scale>
        <a:sx n="33" d="100"/>
        <a:sy n="33" d="100"/>
      </p:scale>
      <p:origin x="0" y="18540"/>
    </p:cViewPr>
  </p:outlineViewPr>
  <p:notesTextViewPr>
    <p:cViewPr>
      <p:scale>
        <a:sx n="1" d="1"/>
        <a:sy n="1" d="1"/>
      </p:scale>
      <p:origin x="0" y="0"/>
    </p:cViewPr>
  </p:notesTextViewPr>
  <p:sorterViewPr>
    <p:cViewPr>
      <p:scale>
        <a:sx n="100" d="100"/>
        <a:sy n="100" d="100"/>
      </p:scale>
      <p:origin x="0" y="2408"/>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79</a:t>
            </a:fld>
            <a:endParaRPr lang="en-US"/>
          </a:p>
        </p:txBody>
      </p:sp>
    </p:spTree>
    <p:extLst>
      <p:ext uri="{BB962C8B-B14F-4D97-AF65-F5344CB8AC3E}">
        <p14:creationId xmlns:p14="http://schemas.microsoft.com/office/powerpoint/2010/main" val="356354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103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Content Placeholder 2"/>
          <p:cNvSpPr>
            <a:spLocks noGrp="1"/>
          </p:cNvSpPr>
          <p:nvPr>
            <p:ph idx="13"/>
          </p:nvPr>
        </p:nvSpPr>
        <p:spPr>
          <a:xfrm>
            <a:off x="457200" y="2756648"/>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Content Placeholder 2"/>
          <p:cNvSpPr>
            <a:spLocks noGrp="1"/>
          </p:cNvSpPr>
          <p:nvPr>
            <p:ph idx="14"/>
          </p:nvPr>
        </p:nvSpPr>
        <p:spPr>
          <a:xfrm>
            <a:off x="457200" y="3886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3" name="Content Placeholder 2"/>
          <p:cNvSpPr>
            <a:spLocks noGrp="1"/>
          </p:cNvSpPr>
          <p:nvPr>
            <p:ph idx="15"/>
          </p:nvPr>
        </p:nvSpPr>
        <p:spPr>
          <a:xfrm>
            <a:off x="457200" y="5029201"/>
            <a:ext cx="8229600" cy="990599"/>
          </a:xfrm>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Tree>
    <p:extLst>
      <p:ext uri="{BB962C8B-B14F-4D97-AF65-F5344CB8AC3E}">
        <p14:creationId xmlns:p14="http://schemas.microsoft.com/office/powerpoint/2010/main" val="203938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443915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6"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1"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0609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903514"/>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447800"/>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4/25/2019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3"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5"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604873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481929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149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76594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97142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13067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lang="en-US" sz="2800" kern="1200" dirty="0">
                <a:solidFill>
                  <a:schemeClr val="tx1"/>
                </a:solidFill>
                <a:latin typeface="+mn-lt"/>
                <a:ea typeface="+mn-ea"/>
                <a:cs typeface="+mn-cs"/>
              </a:defRPr>
            </a:lvl1pPr>
            <a:lvl2pPr marL="569913" indent="-285750">
              <a:buClr>
                <a:srgbClr val="007FA3"/>
              </a:buClr>
              <a:defRPr lang="en-US" sz="2400" kern="1200" dirty="0">
                <a:solidFill>
                  <a:schemeClr val="tx1"/>
                </a:solidFill>
                <a:latin typeface="+mn-lt"/>
                <a:ea typeface="+mn-ea"/>
                <a:cs typeface="+mn-cs"/>
              </a:defRPr>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marL="256032" lvl="0" indent="-256032" algn="l" defTabSz="914400" rtl="0" eaLnBrk="1" latinLnBrk="0" hangingPunct="1">
              <a:spcBef>
                <a:spcPts val="1500"/>
              </a:spcBef>
              <a:buClr>
                <a:srgbClr val="007FA3"/>
              </a:buClr>
              <a:buSzPct val="100000"/>
              <a:buFont typeface="Arial" panose="020B0604020202020204" pitchFamily="34" charset="0"/>
              <a:buChar char="•"/>
            </a:pPr>
            <a:r>
              <a:rPr lang="en-US" dirty="0"/>
              <a:t>Click to edit Master text styles</a:t>
            </a:r>
          </a:p>
          <a:p>
            <a:pPr marL="742950" lvl="1" indent="-285750" algn="l" defTabSz="914400" rtl="0" eaLnBrk="1" latinLnBrk="0" hangingPunct="1">
              <a:spcBef>
                <a:spcPts val="600"/>
              </a:spcBef>
              <a:buClr>
                <a:srgbClr val="007FA3"/>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4068053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04413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2513349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a:spLocks noGrp="1"/>
          </p:cNvSpPr>
          <p:nvPr>
            <p:ph type="body" sz="quarter" idx="16"/>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09919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404662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3288" y="1447800"/>
            <a:ext cx="3966312"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3288" y="2271712"/>
            <a:ext cx="3966312"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240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3143648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3" name="Text Placeholder 2"/>
          <p:cNvSpPr>
            <a:spLocks noGrp="1"/>
          </p:cNvSpPr>
          <p:nvPr>
            <p:ph type="body" idx="1"/>
          </p:nvPr>
        </p:nvSpPr>
        <p:spPr>
          <a:xfrm>
            <a:off x="457200" y="1447800"/>
            <a:ext cx="3962400"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457200" y="2271712"/>
            <a:ext cx="3962400"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1" y="1447800"/>
            <a:ext cx="3965124" cy="823912"/>
          </a:xfrm>
        </p:spPr>
        <p:txBody>
          <a:bodyPr anchor="ctr"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724401" y="2271712"/>
            <a:ext cx="3965124" cy="16097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
        <p:nvSpPr>
          <p:cNvPr id="10" name="Content Placeholder 3"/>
          <p:cNvSpPr>
            <a:spLocks noGrp="1"/>
          </p:cNvSpPr>
          <p:nvPr>
            <p:ph sz="half" idx="13"/>
          </p:nvPr>
        </p:nvSpPr>
        <p:spPr>
          <a:xfrm>
            <a:off x="458730" y="4044721"/>
            <a:ext cx="3962400"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5"/>
          <p:cNvSpPr>
            <a:spLocks noGrp="1"/>
          </p:cNvSpPr>
          <p:nvPr>
            <p:ph sz="quarter" idx="14"/>
          </p:nvPr>
        </p:nvSpPr>
        <p:spPr>
          <a:xfrm>
            <a:off x="4732563" y="4055609"/>
            <a:ext cx="3965124" cy="18557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2233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Shape 53"/>
        <p:cNvGrpSpPr/>
        <p:nvPr/>
      </p:nvGrpSpPr>
      <p:grpSpPr>
        <a:xfrm>
          <a:off x="0" y="0"/>
          <a:ext cx="0" cy="0"/>
          <a:chOff x="0" y="0"/>
          <a:chExt cx="0" cy="0"/>
        </a:xfrm>
      </p:grpSpPr>
      <p:sp>
        <p:nvSpPr>
          <p:cNvPr id="54" name="Shape 54"/>
          <p:cNvSpPr txBox="1">
            <a:spLocks noGrp="1"/>
          </p:cNvSpPr>
          <p:nvPr>
            <p:ph type="title" hasCustomPrompt="1"/>
          </p:nvPr>
        </p:nvSpPr>
        <p:spPr>
          <a:xfrm>
            <a:off x="457200" y="228600"/>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55" name="Shape 55"/>
          <p:cNvSpPr txBox="1">
            <a:spLocks noGrp="1"/>
          </p:cNvSpPr>
          <p:nvPr>
            <p:ph type="body" idx="1" hasCustomPrompt="1"/>
          </p:nvPr>
        </p:nvSpPr>
        <p:spPr>
          <a:xfrm>
            <a:off x="457200" y="5050971"/>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dirty="0">
              <a:solidFill>
                <a:schemeClr val="dk1"/>
              </a:solidFill>
              <a:latin typeface="Arial"/>
              <a:ea typeface="Arial"/>
              <a:cs typeface="Arial"/>
              <a:sym typeface="Arial"/>
            </a:endParaRPr>
          </a:p>
        </p:txBody>
      </p:sp>
      <p:sp>
        <p:nvSpPr>
          <p:cNvPr id="3" name="Picture Placeholder 2">
            <a:extLst>
              <a:ext uri="{FF2B5EF4-FFF2-40B4-BE49-F238E27FC236}">
                <a16:creationId xmlns:a16="http://schemas.microsoft.com/office/drawing/2014/main" id="{AD3CB993-AC2C-41C5-BFB7-F2499EC1A14C}"/>
              </a:ext>
            </a:extLst>
          </p:cNvPr>
          <p:cNvSpPr>
            <a:spLocks noGrp="1"/>
          </p:cNvSpPr>
          <p:nvPr>
            <p:ph type="pic" sz="quarter" idx="13"/>
          </p:nvPr>
        </p:nvSpPr>
        <p:spPr>
          <a:xfrm>
            <a:off x="457200" y="1512888"/>
            <a:ext cx="8232775" cy="3417887"/>
          </a:xfrm>
        </p:spPr>
        <p:txBody>
          <a:bodyPr/>
          <a:lstStyle/>
          <a:p>
            <a:endParaRPr lang="en-US" dirty="0"/>
          </a:p>
        </p:txBody>
      </p:sp>
    </p:spTree>
    <p:extLst>
      <p:ext uri="{BB962C8B-B14F-4D97-AF65-F5344CB8AC3E}">
        <p14:creationId xmlns:p14="http://schemas.microsoft.com/office/powerpoint/2010/main" val="2645746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 preserve="1">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62534692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2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4"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5"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
            <a:ext cx="8229600" cy="1097280"/>
          </a:xfrm>
        </p:spPr>
        <p:txBody>
          <a:bodyPr/>
          <a:lstStyle/>
          <a:p>
            <a:r>
              <a:rPr lang="en-US" dirty="0"/>
              <a:t>Click to edit Master title style</a:t>
            </a:r>
          </a:p>
        </p:txBody>
      </p:sp>
      <p:sp>
        <p:nvSpPr>
          <p:cNvPr id="16" name="Text Placeholder 15"/>
          <p:cNvSpPr>
            <a:spLocks noGrp="1"/>
          </p:cNvSpPr>
          <p:nvPr>
            <p:ph type="body" sz="quarter" idx="18"/>
          </p:nvPr>
        </p:nvSpPr>
        <p:spPr>
          <a:xfrm>
            <a:off x="457200" y="1457450"/>
            <a:ext cx="82296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2"/>
          <p:cNvSpPr>
            <a:spLocks noGrp="1"/>
          </p:cNvSpPr>
          <p:nvPr>
            <p:ph type="body" idx="1" hasCustomPrompt="1"/>
          </p:nvPr>
        </p:nvSpPr>
        <p:spPr>
          <a:xfrm>
            <a:off x="45720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4" name="Content Placeholder 3"/>
          <p:cNvSpPr>
            <a:spLocks noGrp="1"/>
          </p:cNvSpPr>
          <p:nvPr>
            <p:ph sz="half" idx="2" hasCustomPrompt="1"/>
          </p:nvPr>
        </p:nvSpPr>
        <p:spPr>
          <a:xfrm>
            <a:off x="3291114" y="160194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5" name="Text Placeholder 4"/>
          <p:cNvSpPr>
            <a:spLocks noGrp="1"/>
          </p:cNvSpPr>
          <p:nvPr>
            <p:ph type="body" sz="quarter" idx="3" hasCustomPrompt="1"/>
          </p:nvPr>
        </p:nvSpPr>
        <p:spPr>
          <a:xfrm>
            <a:off x="612648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6" name="Content Placeholder 5"/>
          <p:cNvSpPr>
            <a:spLocks noGrp="1"/>
          </p:cNvSpPr>
          <p:nvPr>
            <p:ph sz="quarter" idx="4" hasCustomPrompt="1"/>
          </p:nvPr>
        </p:nvSpPr>
        <p:spPr>
          <a:xfrm>
            <a:off x="457200"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0" name="Content Placeholder 3"/>
          <p:cNvSpPr>
            <a:spLocks noGrp="1"/>
          </p:cNvSpPr>
          <p:nvPr>
            <p:ph sz="half" idx="13" hasCustomPrompt="1"/>
          </p:nvPr>
        </p:nvSpPr>
        <p:spPr>
          <a:xfrm>
            <a:off x="3300984" y="317565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1" name="Content Placeholder 5"/>
          <p:cNvSpPr>
            <a:spLocks noGrp="1"/>
          </p:cNvSpPr>
          <p:nvPr>
            <p:ph sz="quarter" idx="14" hasCustomPrompt="1"/>
          </p:nvPr>
        </p:nvSpPr>
        <p:spPr>
          <a:xfrm>
            <a:off x="6128658" y="3171876"/>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2" name="Content Placeholder 5"/>
          <p:cNvSpPr>
            <a:spLocks noGrp="1"/>
          </p:cNvSpPr>
          <p:nvPr>
            <p:ph sz="quarter" idx="15" hasCustomPrompt="1"/>
          </p:nvPr>
        </p:nvSpPr>
        <p:spPr>
          <a:xfrm>
            <a:off x="457200"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Content Placeholder 5"/>
          <p:cNvSpPr>
            <a:spLocks noGrp="1"/>
          </p:cNvSpPr>
          <p:nvPr>
            <p:ph sz="quarter" idx="16" hasCustomPrompt="1"/>
          </p:nvPr>
        </p:nvSpPr>
        <p:spPr>
          <a:xfrm>
            <a:off x="3299388" y="4761264"/>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4" name="Content Placeholder 5"/>
          <p:cNvSpPr>
            <a:spLocks noGrp="1"/>
          </p:cNvSpPr>
          <p:nvPr>
            <p:ph sz="quarter" idx="17" hasCustomPrompt="1"/>
          </p:nvPr>
        </p:nvSpPr>
        <p:spPr>
          <a:xfrm>
            <a:off x="6128658" y="4764312"/>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8" name="Footer Placeholder 7"/>
          <p:cNvSpPr>
            <a:spLocks noGrp="1"/>
          </p:cNvSpPr>
          <p:nvPr>
            <p:ph type="ftr" sz="quarter" idx="11"/>
          </p:nvPr>
        </p:nvSpPr>
        <p:spPr/>
        <p:txBody>
          <a:bodyPr/>
          <a:lstStyle>
            <a:lvl1pPr>
              <a:buFont typeface="Arial" pitchFamily="34" charset="0"/>
              <a:buNone/>
              <a:defRPr/>
            </a:lvl1pPr>
          </a:lstStyle>
          <a:p>
            <a:endParaRPr lang="en-US" dirty="0"/>
          </a:p>
        </p:txBody>
      </p:sp>
      <p:sp>
        <p:nvSpPr>
          <p:cNvPr id="7" name="Date Placeholder 6"/>
          <p:cNvSpPr>
            <a:spLocks noGrp="1"/>
          </p:cNvSpPr>
          <p:nvPr>
            <p:ph type="dt" sz="half" idx="10"/>
          </p:nvPr>
        </p:nvSpPr>
        <p:spPr/>
        <p:txBody>
          <a:bodyPr/>
          <a:lstStyle/>
          <a:p>
            <a:fld id="{E0DBC1D4-5704-45BB-BA8B-9B7E98161C8B}" type="datetimeFigureOut">
              <a:rPr lang="en-US" smtClean="0"/>
              <a:pPr/>
              <a:t>4/25/2019</a:t>
            </a:fld>
            <a:endParaRPr lang="en-US" dirty="0"/>
          </a:p>
        </p:txBody>
      </p:sp>
      <p:sp>
        <p:nvSpPr>
          <p:cNvPr id="9" name="Slide Number Placeholder 8"/>
          <p:cNvSpPr>
            <a:spLocks noGrp="1"/>
          </p:cNvSpPr>
          <p:nvPr>
            <p:ph type="sldNum" sz="quarter" idx="12"/>
          </p:nvPr>
        </p:nvSpPr>
        <p:spPr/>
        <p:txBody>
          <a:bodyPr/>
          <a:lstStyle/>
          <a:p>
            <a:fld id="{4C404A2B-EE51-41D7-B879-F8E5E9C51050}" type="slidenum">
              <a:rPr lang="en-US" smtClean="0"/>
              <a:pPr/>
              <a:t>‹#›</a:t>
            </a:fld>
            <a:endParaRPr lang="en-US" dirty="0"/>
          </a:p>
        </p:txBody>
      </p:sp>
    </p:spTree>
    <p:extLst>
      <p:ext uri="{BB962C8B-B14F-4D97-AF65-F5344CB8AC3E}">
        <p14:creationId xmlns:p14="http://schemas.microsoft.com/office/powerpoint/2010/main" val="21277165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400"/>
            </a:lvl2pPr>
            <a:lvl3pPr>
              <a:buClr>
                <a:srgbClr val="007FA3"/>
              </a:buClr>
              <a:defRPr sz="2000"/>
            </a:lvl3pPr>
            <a:lvl4pPr>
              <a:buClr>
                <a:srgbClr val="007FA3"/>
              </a:buClr>
              <a:defRPr sz="2000"/>
            </a:lvl4pPr>
            <a:lvl5pPr>
              <a:buClr>
                <a:srgbClr val="007FA3"/>
              </a:buClr>
              <a:defRPr sz="2000"/>
            </a:lvl5pPr>
            <a:lvl6pPr>
              <a:buClr>
                <a:srgbClr val="007FA3"/>
              </a:buClr>
              <a:defRPr sz="2000"/>
            </a:lvl6pPr>
            <a:lvl7pPr>
              <a:buClr>
                <a:srgbClr val="007FA3"/>
              </a:buClr>
              <a:defRPr sz="2000"/>
            </a:lvl7pPr>
            <a:lvl8pPr>
              <a:buClr>
                <a:srgbClr val="007FA3"/>
              </a:buClr>
              <a:defRPr sz="2000"/>
            </a:lvl8pPr>
            <a:lvl9pPr>
              <a:buClr>
                <a:srgbClr val="007FA3"/>
              </a:buCl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1" name="Text Placeholder 2"/>
          <p:cNvSpPr>
            <a:spLocks noGrp="1"/>
          </p:cNvSpPr>
          <p:nvPr>
            <p:ph type="body" idx="13"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2"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3"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121090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2800"/>
            </a:lvl1pPr>
            <a:lvl2pPr>
              <a:defRPr sz="2400"/>
            </a:lvl2pPr>
            <a:lvl3pPr>
              <a:defRPr sz="2000"/>
            </a:lvl3pPr>
            <a:lvl4pPr>
              <a:defRPr sz="2000"/>
            </a:lvl4pPr>
            <a:lvl5pPr>
              <a:defRPr sz="20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16"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7"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8"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4/25/2019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2" name="Text Placeholder 2"/>
          <p:cNvSpPr>
            <a:spLocks noGrp="1"/>
          </p:cNvSpPr>
          <p:nvPr>
            <p:ph type="body" idx="14" hasCustomPrompt="1"/>
          </p:nvPr>
        </p:nvSpPr>
        <p:spPr>
          <a:xfrm>
            <a:off x="6126480" y="160020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sp>
        <p:nvSpPr>
          <p:cNvPr id="13" name="Content Placeholder 3"/>
          <p:cNvSpPr>
            <a:spLocks noGrp="1"/>
          </p:cNvSpPr>
          <p:nvPr>
            <p:ph sz="half" idx="2" hasCustomPrompt="1"/>
          </p:nvPr>
        </p:nvSpPr>
        <p:spPr>
          <a:xfrm>
            <a:off x="457200" y="1600200"/>
            <a:ext cx="2560320" cy="1463040"/>
          </a:xfrm>
          <a:solidFill>
            <a:srgbClr val="C5F3FF"/>
          </a:solidFill>
          <a:ln>
            <a:solidFill>
              <a:srgbClr val="007FA3"/>
            </a:solidFill>
          </a:ln>
        </p:spPr>
        <p:txBody>
          <a:bodyPr lIns="91440" tIns="91440" rIns="91440" bIns="91440" anchor="ctr" anchorCtr="0"/>
          <a:lstStyle>
            <a:lvl1pPr algn="ctr">
              <a:buNone/>
              <a:defRPr sz="2200"/>
            </a:lvl1pPr>
            <a:lvl2pPr>
              <a:buNone/>
              <a:defRPr/>
            </a:lvl2pPr>
            <a:lvl3pPr>
              <a:buNone/>
              <a:defRPr/>
            </a:lvl3pPr>
            <a:lvl4pPr>
              <a:buNone/>
              <a:defRPr/>
            </a:lvl4pPr>
            <a:lvl5pPr>
              <a:buNone/>
              <a:defRPr/>
            </a:lvl5pPr>
          </a:lstStyle>
          <a:p>
            <a:pPr lvl="0"/>
            <a:r>
              <a:rPr lang="en-US" dirty="0"/>
              <a:t>Text</a:t>
            </a:r>
          </a:p>
        </p:txBody>
      </p:sp>
      <p:sp>
        <p:nvSpPr>
          <p:cNvPr id="17" name="Text Placeholder 4"/>
          <p:cNvSpPr>
            <a:spLocks noGrp="1"/>
          </p:cNvSpPr>
          <p:nvPr>
            <p:ph type="body" sz="quarter" idx="3" hasCustomPrompt="1"/>
          </p:nvPr>
        </p:nvSpPr>
        <p:spPr>
          <a:xfrm>
            <a:off x="3291840" y="1599180"/>
            <a:ext cx="2560320" cy="1463040"/>
          </a:xfrm>
          <a:solidFill>
            <a:srgbClr val="C5F3FF"/>
          </a:solidFill>
          <a:ln>
            <a:solidFill>
              <a:srgbClr val="007FA3"/>
            </a:solidFill>
          </a:ln>
        </p:spPr>
        <p:txBody>
          <a:bodyPr lIns="91440" tIns="91440" rIns="91440" bIns="91440" anchor="ctr" anchorCtr="0"/>
          <a:lstStyle>
            <a:lvl1pPr marL="0" indent="0" algn="ctr">
              <a:buFont typeface="Arial" pitchFamily="34" charse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Text</a:t>
            </a:r>
          </a:p>
        </p:txBody>
      </p:sp>
      <p:pic>
        <p:nvPicPr>
          <p:cNvPr id="15" name="Shape 15" descr="Pearson Logo"/>
          <p:cNvPicPr preferRelativeResize="0"/>
          <p:nvPr userDrawn="1"/>
        </p:nvPicPr>
        <p:blipFill rotWithShape="1">
          <a:blip r:embed="rId2" cstate="print">
            <a:alphaModFix/>
          </a:blip>
          <a:srcRect/>
          <a:stretch/>
        </p:blipFill>
        <p:spPr>
          <a:xfrm>
            <a:off x="443972" y="6429709"/>
            <a:ext cx="917999" cy="279914"/>
          </a:xfrm>
          <a:prstGeom prst="rect">
            <a:avLst/>
          </a:prstGeom>
          <a:noFill/>
          <a:ln>
            <a:noFill/>
          </a:ln>
        </p:spPr>
      </p:pic>
      <p:sp>
        <p:nvSpPr>
          <p:cNvPr id="19"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6"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2+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35256"/>
            <a:ext cx="8229600" cy="1097280"/>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457200" y="1869149"/>
            <a:ext cx="8229600" cy="4248459"/>
          </a:xfrm>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4/25/2019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12" name="Text Placeholder 11"/>
          <p:cNvSpPr>
            <a:spLocks noGrp="1"/>
          </p:cNvSpPr>
          <p:nvPr>
            <p:ph type="body" sz="quarter" idx="13" hasCustomPrompt="1"/>
          </p:nvPr>
        </p:nvSpPr>
        <p:spPr>
          <a:xfrm>
            <a:off x="457200" y="1183944"/>
            <a:ext cx="8229600" cy="457200"/>
          </a:xfrm>
        </p:spPr>
        <p:txBody>
          <a:bodyPr/>
          <a:lstStyle>
            <a:lvl1pPr algn="l" defTabSz="914400" rtl="0" eaLnBrk="1" latinLnBrk="0" hangingPunct="1">
              <a:lnSpc>
                <a:spcPct val="100000"/>
              </a:lnSpc>
              <a:spcBef>
                <a:spcPct val="0"/>
              </a:spcBef>
              <a:buNone/>
              <a:defRPr lang="en-US" sz="2400" b="1" kern="1200" dirty="0">
                <a:solidFill>
                  <a:srgbClr val="007FA3"/>
                </a:solidFill>
                <a:latin typeface="Times New Roman" panose="02020603050405020304" pitchFamily="18" charset="0"/>
                <a:ea typeface="+mj-ea"/>
                <a:cs typeface="Times New Roman" panose="02020603050405020304" pitchFamily="18" charset="0"/>
              </a:defRPr>
            </a:lvl1pPr>
          </a:lstStyle>
          <a:p>
            <a:pPr lvl="0"/>
            <a:r>
              <a:rPr lang="en-US" dirty="0"/>
              <a:t>Click to edit Master title style</a:t>
            </a:r>
          </a:p>
        </p:txBody>
      </p:sp>
      <p:sp>
        <p:nvSpPr>
          <p:cNvPr id="11" name="Rectangle 10"/>
          <p:cNvSpPr/>
          <p:nvPr userDrawn="1"/>
        </p:nvSpPr>
        <p:spPr>
          <a:xfrm>
            <a:off x="228600" y="1641144"/>
            <a:ext cx="4572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Tree>
    <p:extLst>
      <p:ext uri="{BB962C8B-B14F-4D97-AF65-F5344CB8AC3E}">
        <p14:creationId xmlns:p14="http://schemas.microsoft.com/office/powerpoint/2010/main" val="121090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4/25/2019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9" name="Shape 15" descr="Pearson Logo"/>
          <p:cNvPicPr preferRelativeResize="0"/>
          <p:nvPr userDrawn="1"/>
        </p:nvPicPr>
        <p:blipFill rotWithShape="1">
          <a:blip r:embed="rId30" cstate="print">
            <a:alphaModFix/>
          </a:blip>
          <a:srcRect/>
          <a:stretch/>
        </p:blipFill>
        <p:spPr>
          <a:xfrm>
            <a:off x="443972" y="6429709"/>
            <a:ext cx="917999" cy="279914"/>
          </a:xfrm>
          <a:prstGeom prst="rect">
            <a:avLst/>
          </a:prstGeom>
          <a:noFill/>
          <a:ln>
            <a:noFill/>
          </a:ln>
        </p:spPr>
      </p:pic>
      <p:sp>
        <p:nvSpPr>
          <p:cNvPr id="10" name="Slide Number Placeholder 4"/>
          <p:cNvSpPr txBox="1">
            <a:spLocks/>
          </p:cNvSpPr>
          <p:nvPr userDrawn="1"/>
        </p:nvSpPr>
        <p:spPr>
          <a:xfrm>
            <a:off x="7881256" y="6428232"/>
            <a:ext cx="914400" cy="201168"/>
          </a:xfrm>
          <a:prstGeom prst="rect">
            <a:avLst/>
          </a:prstGeom>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lang="de-DE" altLang="en-US" sz="1200" b="0" kern="1200" noProof="0" dirty="0">
                <a:solidFill>
                  <a:schemeClr val="tx1"/>
                </a:solidFill>
                <a:latin typeface="Verdana" pitchFamily="34" charset="0"/>
                <a:ea typeface="Verdana" pitchFamily="34" charset="0"/>
                <a:cs typeface="Verdana" pitchFamily="34" charset="0"/>
              </a:rPr>
              <a:t>8 - </a:t>
            </a:r>
            <a:fld id="{876BFF75-7A20-4B22-803D-E5D1449082FD}" type="slidenum">
              <a:rPr lang="en-US" altLang="en-US" sz="1200" b="0" kern="1200" noProof="0" smtClean="0">
                <a:solidFill>
                  <a:schemeClr val="tx1"/>
                </a:solidFill>
                <a:latin typeface="Verdana" pitchFamily="34" charset="0"/>
                <a:ea typeface="Verdana" pitchFamily="34" charset="0"/>
                <a:cs typeface="Verdana"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lang="en-US" altLang="en-US" sz="1200" b="0" kern="1200" noProof="0" dirty="0">
              <a:solidFill>
                <a:schemeClr val="tx1"/>
              </a:solidFill>
              <a:latin typeface="Verdana" pitchFamily="34" charset="0"/>
              <a:ea typeface="Verdana" pitchFamily="34" charset="0"/>
              <a:cs typeface="Verdana" pitchFamily="34" charset="0"/>
            </a:endParaRPr>
          </a:p>
        </p:txBody>
      </p:sp>
      <p:sp>
        <p:nvSpPr>
          <p:cNvPr id="12" name="Text Placeholder 13"/>
          <p:cNvSpPr txBox="1">
            <a:spLocks/>
          </p:cNvSpPr>
          <p:nvPr userDrawn="1"/>
        </p:nvSpPr>
        <p:spPr>
          <a:xfrm>
            <a:off x="1499616" y="6428232"/>
            <a:ext cx="6172200" cy="274320"/>
          </a:xfrm>
          <a:prstGeom prst="rect">
            <a:avLst/>
          </a:prstGeo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a:lstStyle>
          <a:p>
            <a:pPr>
              <a:defRPr/>
            </a:pPr>
            <a:r>
              <a:rPr lang="en-US" dirty="0"/>
              <a:t>Copyright © 2020, Pearson Education, Inc. All Rights Reserved</a:t>
            </a:r>
          </a:p>
        </p:txBody>
      </p:sp>
    </p:spTree>
    <p:extLst>
      <p:ext uri="{BB962C8B-B14F-4D97-AF65-F5344CB8AC3E}">
        <p14:creationId xmlns:p14="http://schemas.microsoft.com/office/powerpoint/2010/main" val="1860684290"/>
      </p:ext>
    </p:extLst>
  </p:cSld>
  <p:clrMap bg1="lt1" tx1="dk1" bg2="lt2" tx2="dk2" accent1="accent1" accent2="accent2" accent3="accent3" accent4="accent4" accent5="accent5" accent6="accent6" hlink="hlink" folHlink="folHlink"/>
  <p:sldLayoutIdLst>
    <p:sldLayoutId id="2147483650" r:id="rId1"/>
    <p:sldLayoutId id="2147483659" r:id="rId2"/>
    <p:sldLayoutId id="2147483658" r:id="rId3"/>
    <p:sldLayoutId id="2147483660" r:id="rId4"/>
    <p:sldLayoutId id="2147483662" r:id="rId5"/>
    <p:sldLayoutId id="2147483663" r:id="rId6"/>
    <p:sldLayoutId id="2147483664" r:id="rId7"/>
    <p:sldLayoutId id="2147483665" r:id="rId8"/>
    <p:sldLayoutId id="2147483668" r:id="rId9"/>
    <p:sldLayoutId id="2147483670" r:id="rId10"/>
    <p:sldLayoutId id="2147483671" r:id="rId11"/>
    <p:sldLayoutId id="2147483672"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0" r:id="rId27"/>
    <p:sldLayoutId id="2147483691" r:id="rId28"/>
  </p:sldLayoutIdLst>
  <p:txStyles>
    <p:titleStyle>
      <a:lvl1pPr algn="l" defTabSz="914400" rtl="0" eaLnBrk="1" latinLnBrk="0" hangingPunct="1">
        <a:lnSpc>
          <a:spcPct val="100000"/>
        </a:lnSpc>
        <a:spcBef>
          <a:spcPct val="0"/>
        </a:spcBef>
        <a:buNone/>
        <a:defRPr sz="3400" b="1" kern="1200">
          <a:solidFill>
            <a:srgbClr val="007FA3"/>
          </a:solidFill>
          <a:latin typeface="+mj-lt"/>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p:cNvSpPr>
            <a:spLocks noGrp="1"/>
          </p:cNvSpPr>
          <p:nvPr>
            <p:ph type="body" sz="quarter" idx="4294967295"/>
          </p:nvPr>
        </p:nvSpPr>
        <p:spPr>
          <a:xfrm>
            <a:off x="1499616" y="6428232"/>
            <a:ext cx="6172200" cy="274320"/>
          </a:xfrm>
        </p:spPr>
        <p:txBody>
          <a:bodyPr lIns="91440" tIns="45720" rIns="91440" bIns="45720"/>
          <a:lstStyle>
            <a:lvl1pPr marL="0" marR="0" indent="0" algn="ctr" defTabSz="914400" rtl="0" eaLnBrk="1" fontAlgn="auto" latinLnBrk="0" hangingPunct="1">
              <a:lnSpc>
                <a:spcPct val="100000"/>
              </a:lnSpc>
              <a:spcBef>
                <a:spcPts val="0"/>
              </a:spcBef>
              <a:spcAft>
                <a:spcPts val="0"/>
              </a:spcAft>
              <a:buClrTx/>
              <a:buSzTx/>
              <a:buFontTx/>
              <a:buNone/>
              <a:tabLst/>
              <a:defRPr lang="en-US" altLang="en-US" sz="1200" b="0" kern="1200">
                <a:solidFill>
                  <a:schemeClr val="tx1"/>
                </a:solidFill>
                <a:latin typeface="Verdana"/>
                <a:ea typeface="Verdana" panose="020B0604030504040204" pitchFamily="34" charset="0"/>
                <a:cs typeface="Verdana" panose="020B0604030504040204" pitchFamily="34" charset="0"/>
              </a:defRPr>
            </a:lvl1pPr>
          </a:lstStyle>
          <a:p>
            <a:pPr>
              <a:defRPr/>
            </a:pPr>
            <a:r>
              <a:rPr lang="en-US" altLang="en-US" dirty="0"/>
              <a:t>Copyright © 2020, Pearson Education, Inc. All Rights Reserved</a:t>
            </a:r>
            <a:endParaRPr lang="en-US" altLang="en-US" sz="1200" b="0" kern="1200" dirty="0">
              <a:solidFill>
                <a:schemeClr val="tx1"/>
              </a:solidFill>
              <a:latin typeface="Verdana"/>
              <a:ea typeface="Verdana" panose="020B0604030504040204" pitchFamily="34" charset="0"/>
              <a:cs typeface="Verdana" panose="020B0604030504040204" pitchFamily="34" charset="0"/>
            </a:endParaRPr>
          </a:p>
        </p:txBody>
      </p:sp>
      <p:sp>
        <p:nvSpPr>
          <p:cNvPr id="10" name="Text Placeholder 9"/>
          <p:cNvSpPr>
            <a:spLocks noGrp="1"/>
          </p:cNvSpPr>
          <p:nvPr>
            <p:ph type="body" sz="quarter" idx="15"/>
          </p:nvPr>
        </p:nvSpPr>
        <p:spPr/>
        <p:txBody>
          <a:bodyPr/>
          <a:lstStyle/>
          <a:p>
            <a:pPr lvl="1" indent="-20638">
              <a:lnSpc>
                <a:spcPct val="90000"/>
              </a:lnSpc>
            </a:pPr>
            <a:r>
              <a:rPr lang="en-AU" sz="2000" dirty="0"/>
              <a:t>Reliable Programming</a:t>
            </a:r>
            <a:endParaRPr lang="en-CA" altLang="en-US" sz="2000" dirty="0"/>
          </a:p>
        </p:txBody>
      </p:sp>
      <p:sp>
        <p:nvSpPr>
          <p:cNvPr id="9" name="Text Placeholder 8"/>
          <p:cNvSpPr>
            <a:spLocks noGrp="1"/>
          </p:cNvSpPr>
          <p:nvPr>
            <p:ph type="body" sz="quarter" idx="14"/>
          </p:nvPr>
        </p:nvSpPr>
        <p:spPr/>
        <p:txBody>
          <a:bodyPr/>
          <a:lstStyle/>
          <a:p>
            <a:r>
              <a:rPr lang="en-US" dirty="0"/>
              <a:t>Chapter 8</a:t>
            </a:r>
          </a:p>
        </p:txBody>
      </p:sp>
      <p:pic>
        <p:nvPicPr>
          <p:cNvPr id="12" name="Picture 11" descr="Engineering Software Products, First Edition by Ian Sommervill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44600"/>
            <a:ext cx="3784445" cy="4680000"/>
          </a:xfrm>
          <a:prstGeom prst="rect">
            <a:avLst/>
          </a:prstGeom>
        </p:spPr>
      </p:pic>
      <p:sp>
        <p:nvSpPr>
          <p:cNvPr id="8" name="Text Placeholder 7"/>
          <p:cNvSpPr>
            <a:spLocks noGrp="1"/>
          </p:cNvSpPr>
          <p:nvPr>
            <p:ph type="body" sz="quarter" idx="13"/>
          </p:nvPr>
        </p:nvSpPr>
        <p:spPr>
          <a:xfrm>
            <a:off x="381000" y="1156613"/>
            <a:ext cx="8229600" cy="478970"/>
          </a:xfrm>
        </p:spPr>
        <p:txBody>
          <a:bodyPr/>
          <a:lstStyle/>
          <a:p>
            <a:r>
              <a:rPr lang="en-US" dirty="0"/>
              <a:t>First Edition</a:t>
            </a:r>
          </a:p>
        </p:txBody>
      </p:sp>
      <p:sp>
        <p:nvSpPr>
          <p:cNvPr id="2" name="Title 1"/>
          <p:cNvSpPr>
            <a:spLocks noGrp="1"/>
          </p:cNvSpPr>
          <p:nvPr>
            <p:ph type="title"/>
          </p:nvPr>
        </p:nvSpPr>
        <p:spPr>
          <a:xfrm>
            <a:off x="381000" y="215372"/>
            <a:ext cx="8382000" cy="851428"/>
          </a:xfrm>
        </p:spPr>
        <p:txBody>
          <a:bodyPr/>
          <a:lstStyle/>
          <a:p>
            <a:r>
              <a:rPr lang="en-AU" dirty="0"/>
              <a:t>Engineering Software Products</a:t>
            </a:r>
          </a:p>
        </p:txBody>
      </p:sp>
    </p:spTree>
    <p:extLst>
      <p:ext uri="{BB962C8B-B14F-4D97-AF65-F5344CB8AC3E}">
        <p14:creationId xmlns:p14="http://schemas.microsoft.com/office/powerpoint/2010/main" val="2317905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Data complexity</a:t>
            </a:r>
            <a:br>
              <a:rPr lang="en-US" b="1" dirty="0"/>
            </a:br>
            <a:r>
              <a:rPr lang="en-US" dirty="0"/>
              <a:t>This reflects the representations of data used and relationships between the data elements in your program.</a:t>
            </a:r>
          </a:p>
          <a:p>
            <a:r>
              <a:rPr lang="en-US" b="1" dirty="0"/>
              <a:t>Decision complexity</a:t>
            </a:r>
            <a:br>
              <a:rPr lang="en-US" b="1" dirty="0"/>
            </a:br>
            <a:r>
              <a:rPr lang="en-US" dirty="0"/>
              <a:t>This reflects the complexity of the decisions in your program</a:t>
            </a:r>
          </a:p>
        </p:txBody>
      </p:sp>
      <p:sp>
        <p:nvSpPr>
          <p:cNvPr id="4" name="Title 3"/>
          <p:cNvSpPr>
            <a:spLocks noGrp="1"/>
          </p:cNvSpPr>
          <p:nvPr>
            <p:ph type="title"/>
          </p:nvPr>
        </p:nvSpPr>
        <p:spPr/>
        <p:txBody>
          <a:bodyPr/>
          <a:lstStyle/>
          <a:p>
            <a:r>
              <a:rPr lang="en-AU" dirty="0"/>
              <a:t>Types of complexity</a:t>
            </a:r>
            <a:r>
              <a:rPr lang="en-AU" sz="2000" dirty="0"/>
              <a:t> </a:t>
            </a:r>
            <a:r>
              <a:rPr lang="en-AU" sz="2000" b="0" dirty="0"/>
              <a:t>(2 of 2)</a:t>
            </a:r>
          </a:p>
        </p:txBody>
      </p:sp>
    </p:spTree>
    <p:extLst>
      <p:ext uri="{BB962C8B-B14F-4D97-AF65-F5344CB8AC3E}">
        <p14:creationId xmlns:p14="http://schemas.microsoft.com/office/powerpoint/2010/main" val="971145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type and guidelines for complexity reduction."/>
          <p:cNvGraphicFramePr>
            <a:graphicFrameLocks noGrp="1"/>
          </p:cNvGraphicFramePr>
          <p:nvPr>
            <p:extLst>
              <p:ext uri="{D42A27DB-BD31-4B8C-83A1-F6EECF244321}">
                <p14:modId xmlns:p14="http://schemas.microsoft.com/office/powerpoint/2010/main" val="3016769768"/>
              </p:ext>
            </p:extLst>
          </p:nvPr>
        </p:nvGraphicFramePr>
        <p:xfrm>
          <a:off x="457200" y="1447800"/>
          <a:ext cx="8305800" cy="4211320"/>
        </p:xfrm>
        <a:graphic>
          <a:graphicData uri="http://schemas.openxmlformats.org/drawingml/2006/table">
            <a:tbl>
              <a:tblPr firstRow="1" bandRow="1">
                <a:tableStyleId>{3B4B98B0-60AC-42C2-AFA5-B58CD77FA1E5}</a:tableStyleId>
              </a:tblPr>
              <a:tblGrid>
                <a:gridCol w="2699385">
                  <a:extLst>
                    <a:ext uri="{9D8B030D-6E8A-4147-A177-3AD203B41FA5}">
                      <a16:colId xmlns:a16="http://schemas.microsoft.com/office/drawing/2014/main" val="20000"/>
                    </a:ext>
                  </a:extLst>
                </a:gridCol>
                <a:gridCol w="5606415">
                  <a:extLst>
                    <a:ext uri="{9D8B030D-6E8A-4147-A177-3AD203B41FA5}">
                      <a16:colId xmlns:a16="http://schemas.microsoft.com/office/drawing/2014/main" val="20001"/>
                    </a:ext>
                  </a:extLst>
                </a:gridCol>
              </a:tblGrid>
              <a:tr h="370840">
                <a:tc>
                  <a:txBody>
                    <a:bodyPr/>
                    <a:lstStyle/>
                    <a:p>
                      <a:r>
                        <a:rPr lang="en-AU" dirty="0"/>
                        <a:t>Type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Guideline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Structural complexity</a:t>
                      </a:r>
                    </a:p>
                  </a:txBody>
                  <a:tcPr>
                    <a:lnT w="12700" cap="flat" cmpd="sng" algn="ctr">
                      <a:solidFill>
                        <a:schemeClr val="tx1"/>
                      </a:solidFill>
                      <a:prstDash val="solid"/>
                      <a:round/>
                      <a:headEnd type="none" w="med" len="med"/>
                      <a:tailEnd type="none" w="med" len="med"/>
                    </a:lnT>
                    <a:noFill/>
                  </a:tcPr>
                </a:tc>
                <a:tc>
                  <a:txBody>
                    <a:bodyPr/>
                    <a:lstStyle/>
                    <a:p>
                      <a:r>
                        <a:rPr lang="en-US" dirty="0"/>
                        <a:t>Functions should do one thing and one thing only.</a:t>
                      </a:r>
                    </a:p>
                    <a:p>
                      <a:r>
                        <a:rPr lang="en-US" dirty="0"/>
                        <a:t>Functions should never have side effects.</a:t>
                      </a:r>
                    </a:p>
                    <a:p>
                      <a:r>
                        <a:rPr lang="en-US" dirty="0"/>
                        <a:t>Every class should have a single responsibility.</a:t>
                      </a:r>
                    </a:p>
                    <a:p>
                      <a:r>
                        <a:rPr lang="en-US" dirty="0"/>
                        <a:t>Minimize the depth of inheritance hierarchies.</a:t>
                      </a:r>
                    </a:p>
                    <a:p>
                      <a:r>
                        <a:rPr lang="en-US" dirty="0"/>
                        <a:t>Avoid multiple inheritance.</a:t>
                      </a:r>
                    </a:p>
                    <a:p>
                      <a:r>
                        <a:rPr lang="en-US" dirty="0"/>
                        <a:t>Avoid threads (parallelism) unless absolutely necessary.</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Data complexity</a:t>
                      </a:r>
                    </a:p>
                  </a:txBody>
                  <a:tcPr/>
                </a:tc>
                <a:tc>
                  <a:txBody>
                    <a:bodyPr/>
                    <a:lstStyle/>
                    <a:p>
                      <a:r>
                        <a:rPr lang="en-US" dirty="0"/>
                        <a:t>Define interfaces for all abstractions.</a:t>
                      </a:r>
                    </a:p>
                    <a:p>
                      <a:r>
                        <a:rPr lang="en-US" dirty="0"/>
                        <a:t>Define abstract data types.</a:t>
                      </a:r>
                    </a:p>
                    <a:p>
                      <a:r>
                        <a:rPr lang="en-US" dirty="0"/>
                        <a:t>Avoid using floating-point numbers.</a:t>
                      </a:r>
                    </a:p>
                    <a:p>
                      <a:r>
                        <a:rPr lang="en-US" dirty="0"/>
                        <a:t>Never use data aliases.</a:t>
                      </a:r>
                      <a:endParaRPr lang="en-AU" dirty="0"/>
                    </a:p>
                  </a:txBody>
                  <a:tcPr/>
                </a:tc>
                <a:extLst>
                  <a:ext uri="{0D108BD9-81ED-4DB2-BD59-A6C34878D82A}">
                    <a16:rowId xmlns:a16="http://schemas.microsoft.com/office/drawing/2014/main" val="10002"/>
                  </a:ext>
                </a:extLst>
              </a:tr>
              <a:tr h="370840">
                <a:tc>
                  <a:txBody>
                    <a:bodyPr/>
                    <a:lstStyle/>
                    <a:p>
                      <a:r>
                        <a:rPr lang="en-AU" dirty="0"/>
                        <a:t>Decision complexity</a:t>
                      </a:r>
                    </a:p>
                  </a:txBody>
                  <a:tcPr>
                    <a:lnB w="12700" cap="flat" cmpd="sng" algn="ctr">
                      <a:solidFill>
                        <a:schemeClr val="tx1"/>
                      </a:solidFill>
                      <a:prstDash val="solid"/>
                      <a:round/>
                      <a:headEnd type="none" w="med" len="med"/>
                      <a:tailEnd type="none" w="med" len="med"/>
                    </a:lnB>
                    <a:noFill/>
                  </a:tcPr>
                </a:tc>
                <a:tc>
                  <a:txBody>
                    <a:bodyPr/>
                    <a:lstStyle/>
                    <a:p>
                      <a:r>
                        <a:rPr lang="en-AU" dirty="0"/>
                        <a:t>Avoid deeply nested conditional statements.</a:t>
                      </a:r>
                    </a:p>
                    <a:p>
                      <a:r>
                        <a:rPr lang="en-AU" dirty="0"/>
                        <a:t>Avoid complex conditional expressions.</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8.1 Complexity reduction guidelines</a:t>
            </a:r>
            <a:endParaRPr lang="en-AU" dirty="0"/>
          </a:p>
        </p:txBody>
      </p:sp>
    </p:spTree>
    <p:extLst>
      <p:ext uri="{BB962C8B-B14F-4D97-AF65-F5344CB8AC3E}">
        <p14:creationId xmlns:p14="http://schemas.microsoft.com/office/powerpoint/2010/main" val="271685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You should design classes so that there is only a single reason to change a class. </a:t>
            </a:r>
          </a:p>
          <a:p>
            <a:pPr lvl="1"/>
            <a:r>
              <a:rPr lang="en-US" dirty="0"/>
              <a:t>If you adopt this approach, your classes will be smaller and more cohesive.</a:t>
            </a:r>
          </a:p>
          <a:p>
            <a:pPr lvl="1"/>
            <a:r>
              <a:rPr lang="en-US" dirty="0"/>
              <a:t>They will therefore be less complex and easier to understand and change.</a:t>
            </a:r>
          </a:p>
        </p:txBody>
      </p:sp>
      <p:sp>
        <p:nvSpPr>
          <p:cNvPr id="4" name="Title 3"/>
          <p:cNvSpPr>
            <a:spLocks noGrp="1"/>
          </p:cNvSpPr>
          <p:nvPr>
            <p:ph type="title"/>
          </p:nvPr>
        </p:nvSpPr>
        <p:spPr/>
        <p:txBody>
          <a:bodyPr/>
          <a:lstStyle/>
          <a:p>
            <a:r>
              <a:rPr lang="en-US" dirty="0"/>
              <a:t>Ensure that every class has a single responsibility</a:t>
            </a:r>
            <a:r>
              <a:rPr lang="en-US" sz="2000" dirty="0"/>
              <a:t> </a:t>
            </a:r>
            <a:r>
              <a:rPr lang="en-US" sz="2000" b="0" dirty="0"/>
              <a:t>(1 of 2)</a:t>
            </a:r>
            <a:endParaRPr lang="en-AU" sz="2000" b="0" dirty="0"/>
          </a:p>
        </p:txBody>
      </p:sp>
    </p:spTree>
    <p:extLst>
      <p:ext uri="{BB962C8B-B14F-4D97-AF65-F5344CB8AC3E}">
        <p14:creationId xmlns:p14="http://schemas.microsoft.com/office/powerpoint/2010/main" val="410942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 notion of ‘a single reason to change’ is, I think, quite hard to understand. However, in a blog post, Bob Martin explains the single responsibility principle in a much better way:</a:t>
            </a:r>
          </a:p>
          <a:p>
            <a:pPr lvl="1"/>
            <a:r>
              <a:rPr lang="en-US" dirty="0"/>
              <a:t>Gather together the things that change for the same reasons. </a:t>
            </a:r>
          </a:p>
          <a:p>
            <a:pPr lvl="1"/>
            <a:r>
              <a:rPr lang="en-US" dirty="0"/>
              <a:t>Separate those things that change for different reasons.*</a:t>
            </a:r>
          </a:p>
        </p:txBody>
      </p:sp>
      <p:sp>
        <p:nvSpPr>
          <p:cNvPr id="4" name="Title 3"/>
          <p:cNvSpPr>
            <a:spLocks noGrp="1"/>
          </p:cNvSpPr>
          <p:nvPr>
            <p:ph type="title"/>
          </p:nvPr>
        </p:nvSpPr>
        <p:spPr/>
        <p:txBody>
          <a:bodyPr/>
          <a:lstStyle/>
          <a:p>
            <a:r>
              <a:rPr lang="en-US" dirty="0"/>
              <a:t>Ensure that every class has a single responsibility</a:t>
            </a:r>
            <a:r>
              <a:rPr lang="en-US" sz="2000" dirty="0"/>
              <a:t> </a:t>
            </a:r>
            <a:r>
              <a:rPr lang="en-US" sz="2000" b="0" dirty="0"/>
              <a:t>(2 of 2)</a:t>
            </a:r>
            <a:endParaRPr lang="en-AU" sz="2000" b="0" dirty="0"/>
          </a:p>
        </p:txBody>
      </p:sp>
    </p:spTree>
    <p:extLst>
      <p:ext uri="{BB962C8B-B14F-4D97-AF65-F5344CB8AC3E}">
        <p14:creationId xmlns:p14="http://schemas.microsoft.com/office/powerpoint/2010/main" val="16140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The </a:t>
            </a:r>
            <a:r>
              <a:rPr lang="en-AU" sz="1400" dirty="0" err="1"/>
              <a:t>DeviceInventory</a:t>
            </a:r>
            <a:r>
              <a:rPr lang="en-AU" sz="1400" dirty="0"/>
              <a:t> class</a:t>
            </a:r>
          </a:p>
        </p:txBody>
      </p:sp>
      <p:pic>
        <p:nvPicPr>
          <p:cNvPr id="6" name="Picture 5" descr="A drawing represents two versions of a class diagram">
            <a:extLst>
              <a:ext uri="{FF2B5EF4-FFF2-40B4-BE49-F238E27FC236}">
                <a16:creationId xmlns:a16="http://schemas.microsoft.com/office/drawing/2014/main" id="{0371E51D-06B7-DB4D-8F57-562F1610BCEB}"/>
              </a:ext>
            </a:extLst>
          </p:cNvPr>
          <p:cNvPicPr>
            <a:picLocks noChangeAspect="1"/>
          </p:cNvPicPr>
          <p:nvPr/>
        </p:nvPicPr>
        <p:blipFill rotWithShape="1">
          <a:blip r:embed="rId2">
            <a:extLst>
              <a:ext uri="{28A0092B-C50C-407E-A947-70E740481C1C}">
                <a14:useLocalDpi xmlns:a14="http://schemas.microsoft.com/office/drawing/2010/main" val="0"/>
              </a:ext>
            </a:extLst>
          </a:blip>
          <a:srcRect l="18698" t="17060" r="17856" b="52965"/>
          <a:stretch/>
        </p:blipFill>
        <p:spPr>
          <a:xfrm>
            <a:off x="1371599" y="1066800"/>
            <a:ext cx="6662841" cy="4495800"/>
          </a:xfrm>
          <a:prstGeom prst="rect">
            <a:avLst/>
          </a:prstGeom>
        </p:spPr>
      </p:pic>
      <p:sp>
        <p:nvSpPr>
          <p:cNvPr id="4" name="Title 3"/>
          <p:cNvSpPr>
            <a:spLocks noGrp="1"/>
          </p:cNvSpPr>
          <p:nvPr>
            <p:ph type="title"/>
          </p:nvPr>
        </p:nvSpPr>
        <p:spPr/>
        <p:txBody>
          <a:bodyPr/>
          <a:lstStyle/>
          <a:p>
            <a:r>
              <a:rPr lang="en-US" dirty="0"/>
              <a:t>Figure 8.4</a:t>
            </a:r>
            <a:endParaRPr lang="en-AU" dirty="0"/>
          </a:p>
        </p:txBody>
      </p:sp>
    </p:spTree>
    <p:extLst>
      <p:ext uri="{BB962C8B-B14F-4D97-AF65-F5344CB8AC3E}">
        <p14:creationId xmlns:p14="http://schemas.microsoft.com/office/powerpoint/2010/main" val="1928481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One way of making this change is to add a </a:t>
            </a:r>
            <a:r>
              <a:rPr lang="en-US" sz="2500" dirty="0"/>
              <a:t>printInventory method, as shown in Figure 8.4 (b). </a:t>
            </a:r>
          </a:p>
          <a:p>
            <a:r>
              <a:rPr lang="en-US" sz="2500" dirty="0"/>
              <a:t>This change breaks the single responsibility principle as it then adds an additional ‘reason to change’ the class. </a:t>
            </a:r>
          </a:p>
          <a:p>
            <a:pPr lvl="1"/>
            <a:r>
              <a:rPr lang="en-US" sz="2100" dirty="0"/>
              <a:t>Without the printInventory method, the reason to change the class is that there has been some fundamental change in the inventory, such as recording who is using their personal phone for business purposes. </a:t>
            </a:r>
          </a:p>
          <a:p>
            <a:pPr lvl="1"/>
            <a:r>
              <a:rPr lang="en-US" sz="2100" dirty="0"/>
              <a:t>However, if you add a print method, you are associating another data type (a report) with the class. Another reason for changing this class might then be to change the format of the printed report.</a:t>
            </a:r>
          </a:p>
          <a:p>
            <a:endParaRPr lang="en-AU" sz="2500" dirty="0"/>
          </a:p>
        </p:txBody>
      </p:sp>
      <p:sp>
        <p:nvSpPr>
          <p:cNvPr id="4" name="Title 3"/>
          <p:cNvSpPr>
            <a:spLocks noGrp="1"/>
          </p:cNvSpPr>
          <p:nvPr>
            <p:ph type="title"/>
          </p:nvPr>
        </p:nvSpPr>
        <p:spPr/>
        <p:txBody>
          <a:bodyPr/>
          <a:lstStyle/>
          <a:p>
            <a:r>
              <a:rPr lang="en-AU" dirty="0"/>
              <a:t>Adding a printInventory method</a:t>
            </a:r>
            <a:r>
              <a:rPr lang="en-AU" sz="2000" dirty="0"/>
              <a:t> </a:t>
            </a:r>
            <a:r>
              <a:rPr lang="en-AU" sz="2000" b="0" dirty="0"/>
              <a:t>(1 of 2)</a:t>
            </a:r>
          </a:p>
        </p:txBody>
      </p:sp>
    </p:spTree>
    <p:extLst>
      <p:ext uri="{BB962C8B-B14F-4D97-AF65-F5344CB8AC3E}">
        <p14:creationId xmlns:p14="http://schemas.microsoft.com/office/powerpoint/2010/main" val="29577708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33515" indent="-333515" defTabSz="578358">
              <a:spcBef>
                <a:spcPts val="2900"/>
              </a:spcBef>
              <a:defRPr sz="2772"/>
            </a:pPr>
            <a:r>
              <a:rPr lang="en-US" dirty="0"/>
              <a:t>Instead of adding a printInventory method to DeviceInventory, it is better to add a new class to represent the printed report as shown in Figure 8.5.</a:t>
            </a:r>
          </a:p>
        </p:txBody>
      </p:sp>
      <p:sp>
        <p:nvSpPr>
          <p:cNvPr id="4" name="Title 3"/>
          <p:cNvSpPr>
            <a:spLocks noGrp="1"/>
          </p:cNvSpPr>
          <p:nvPr>
            <p:ph type="title"/>
          </p:nvPr>
        </p:nvSpPr>
        <p:spPr/>
        <p:txBody>
          <a:bodyPr/>
          <a:lstStyle/>
          <a:p>
            <a:r>
              <a:rPr lang="en-AU" dirty="0"/>
              <a:t>Adding a printInventory method</a:t>
            </a:r>
            <a:r>
              <a:rPr lang="en-AU" sz="2000" dirty="0"/>
              <a:t> </a:t>
            </a:r>
            <a:r>
              <a:rPr lang="en-AU" sz="2000" b="0" dirty="0"/>
              <a:t>(2 of 2)</a:t>
            </a:r>
          </a:p>
        </p:txBody>
      </p:sp>
    </p:spTree>
    <p:extLst>
      <p:ext uri="{BB962C8B-B14F-4D97-AF65-F5344CB8AC3E}">
        <p14:creationId xmlns:p14="http://schemas.microsoft.com/office/powerpoint/2010/main" val="66367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The DeviceInventory and InventoryReport classes</a:t>
            </a:r>
            <a:endParaRPr lang="en-AU" sz="1400" dirty="0"/>
          </a:p>
        </p:txBody>
      </p:sp>
      <p:pic>
        <p:nvPicPr>
          <p:cNvPr id="6" name="Picture 5" descr="A diagram represents two class diagrams.">
            <a:extLst>
              <a:ext uri="{FF2B5EF4-FFF2-40B4-BE49-F238E27FC236}">
                <a16:creationId xmlns:a16="http://schemas.microsoft.com/office/drawing/2014/main" id="{1BE21690-DEC5-024B-938D-CC7A2BC09D8D}"/>
              </a:ext>
            </a:extLst>
          </p:cNvPr>
          <p:cNvPicPr>
            <a:picLocks noChangeAspect="1"/>
          </p:cNvPicPr>
          <p:nvPr/>
        </p:nvPicPr>
        <p:blipFill rotWithShape="1">
          <a:blip r:embed="rId2">
            <a:extLst>
              <a:ext uri="{28A0092B-C50C-407E-A947-70E740481C1C}">
                <a14:useLocalDpi xmlns:a14="http://schemas.microsoft.com/office/drawing/2010/main" val="0"/>
              </a:ext>
            </a:extLst>
          </a:blip>
          <a:srcRect l="20194" t="10794" r="18964" b="64120"/>
          <a:stretch/>
        </p:blipFill>
        <p:spPr>
          <a:xfrm>
            <a:off x="838200" y="1066800"/>
            <a:ext cx="7116950" cy="4191000"/>
          </a:xfrm>
          <a:prstGeom prst="rect">
            <a:avLst/>
          </a:prstGeom>
        </p:spPr>
      </p:pic>
      <p:sp>
        <p:nvSpPr>
          <p:cNvPr id="4" name="Title 3"/>
          <p:cNvSpPr>
            <a:spLocks noGrp="1"/>
          </p:cNvSpPr>
          <p:nvPr>
            <p:ph type="title"/>
          </p:nvPr>
        </p:nvSpPr>
        <p:spPr/>
        <p:txBody>
          <a:bodyPr/>
          <a:lstStyle/>
          <a:p>
            <a:r>
              <a:rPr lang="en-US" dirty="0"/>
              <a:t>Figure 8.5</a:t>
            </a:r>
            <a:endParaRPr lang="en-AU" dirty="0"/>
          </a:p>
        </p:txBody>
      </p:sp>
    </p:spTree>
    <p:extLst>
      <p:ext uri="{BB962C8B-B14F-4D97-AF65-F5344CB8AC3E}">
        <p14:creationId xmlns:p14="http://schemas.microsoft.com/office/powerpoint/2010/main" val="605198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500" dirty="0"/>
              <a:t>Deeply nested conditional (if) statements are used when you need to identify which of a possible set of choices is to be made. </a:t>
            </a:r>
          </a:p>
          <a:p>
            <a:r>
              <a:rPr lang="en-US" sz="2500" dirty="0"/>
              <a:t>For example, the function ‘</a:t>
            </a:r>
            <a:r>
              <a:rPr lang="en-US" sz="2500" dirty="0" err="1"/>
              <a:t>agecheck</a:t>
            </a:r>
            <a:r>
              <a:rPr lang="en-US" sz="2500" dirty="0"/>
              <a:t>’ in Program 8.1 is a short Python function that is used to calculate an age multiplier for insurance premiums. </a:t>
            </a:r>
          </a:p>
          <a:p>
            <a:pPr lvl="1"/>
            <a:r>
              <a:rPr lang="en-US" sz="2100" dirty="0"/>
              <a:t>The insurance company’s data suggests that the age and experience of drivers affects the chances of them having an accident, so premiums are adjusted to take this into account. </a:t>
            </a:r>
          </a:p>
          <a:p>
            <a:pPr lvl="1"/>
            <a:r>
              <a:rPr lang="en-US" sz="2100" dirty="0"/>
              <a:t>It is good practice to name constants rather than using absolute numbers, so Program 8.1 names all constants that are used.</a:t>
            </a:r>
          </a:p>
          <a:p>
            <a:endParaRPr lang="en-AU" sz="2500" dirty="0"/>
          </a:p>
        </p:txBody>
      </p:sp>
      <p:sp>
        <p:nvSpPr>
          <p:cNvPr id="4" name="Title 3"/>
          <p:cNvSpPr>
            <a:spLocks noGrp="1"/>
          </p:cNvSpPr>
          <p:nvPr>
            <p:ph type="title"/>
          </p:nvPr>
        </p:nvSpPr>
        <p:spPr/>
        <p:txBody>
          <a:bodyPr/>
          <a:lstStyle/>
          <a:p>
            <a:r>
              <a:rPr lang="en-US" dirty="0"/>
              <a:t>Avoid deeply nested conditional statements</a:t>
            </a:r>
            <a:endParaRPr lang="en-AU" dirty="0"/>
          </a:p>
        </p:txBody>
      </p:sp>
    </p:spTree>
    <p:extLst>
      <p:ext uri="{BB962C8B-B14F-4D97-AF65-F5344CB8AC3E}">
        <p14:creationId xmlns:p14="http://schemas.microsoft.com/office/powerpoint/2010/main" val="2031875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marL="0" indent="0">
              <a:buNone/>
            </a:pPr>
            <a:r>
              <a:rPr lang="en-US" sz="2000" dirty="0"/>
              <a:t>YOUNG_DRIVER_AGE_LIMIT = 25</a:t>
            </a:r>
            <a:br>
              <a:rPr lang="en-US" sz="2000" dirty="0"/>
            </a:br>
            <a:r>
              <a:rPr lang="en-US" sz="2000" dirty="0"/>
              <a:t>OLDER_DRIVER_AGE = 70</a:t>
            </a:r>
            <a:br>
              <a:rPr lang="en-US" sz="2000" dirty="0"/>
            </a:br>
            <a:r>
              <a:rPr lang="en-US" sz="2000" dirty="0"/>
              <a:t>ELDERLY_DRIVER_AGE = 80</a:t>
            </a:r>
          </a:p>
          <a:p>
            <a:pPr marL="0" indent="0">
              <a:buNone/>
            </a:pPr>
            <a:r>
              <a:rPr lang="en-US" sz="2000" dirty="0"/>
              <a:t>YOUNG_DRIVER_PREMIUM_MULTIPLIER = 2</a:t>
            </a:r>
            <a:br>
              <a:rPr lang="en-US" sz="2000" dirty="0"/>
            </a:br>
            <a:r>
              <a:rPr lang="en-US" sz="2000" dirty="0"/>
              <a:t>OLDER_DRIVER_PREMIUM_MULTIPLIER = 1.5</a:t>
            </a:r>
            <a:br>
              <a:rPr lang="en-US" sz="2000" dirty="0"/>
            </a:br>
            <a:r>
              <a:rPr lang="en-US" sz="2000" dirty="0"/>
              <a:t>ELDERLY_DRIVER_PREMIUM_MULTIPLIER = 2</a:t>
            </a:r>
            <a:br>
              <a:rPr lang="en-US" sz="2000" dirty="0"/>
            </a:br>
            <a:r>
              <a:rPr lang="en-US" sz="2000" dirty="0"/>
              <a:t>YOUNG_DRIVER_EXPERIENCE_MULTIPLIER = 2</a:t>
            </a:r>
            <a:br>
              <a:rPr lang="en-US" sz="2000" dirty="0"/>
            </a:br>
            <a:r>
              <a:rPr lang="en-US" sz="2000" dirty="0"/>
              <a:t>NO_MULTIPLIER = 1</a:t>
            </a:r>
          </a:p>
          <a:p>
            <a:pPr marL="0" indent="0">
              <a:buNone/>
            </a:pPr>
            <a:r>
              <a:rPr lang="en-US" sz="2000" dirty="0"/>
              <a:t>YOUNG_DRIVER_EXPERIENCE = 2</a:t>
            </a:r>
            <a:br>
              <a:rPr lang="en-US" sz="2000" dirty="0"/>
            </a:br>
            <a:r>
              <a:rPr lang="en-US" sz="2000" dirty="0"/>
              <a:t>OLDER_DRIVER_EXPERIENCE = 5</a:t>
            </a:r>
          </a:p>
          <a:p>
            <a:pPr marL="0" indent="0">
              <a:buNone/>
            </a:pPr>
            <a:r>
              <a:rPr lang="en-US" sz="2000" dirty="0"/>
              <a:t>def agecheck (age, experience):</a:t>
            </a:r>
          </a:p>
          <a:p>
            <a:pPr marL="0" indent="0">
              <a:buNone/>
            </a:pPr>
            <a:r>
              <a:rPr lang="en-US" sz="2000" dirty="0"/>
              <a:t>	# Assigns a premium multiplier depending on the age and   experience of the driver</a:t>
            </a:r>
          </a:p>
        </p:txBody>
      </p:sp>
      <p:sp>
        <p:nvSpPr>
          <p:cNvPr id="4" name="Title 3"/>
          <p:cNvSpPr>
            <a:spLocks noGrp="1"/>
          </p:cNvSpPr>
          <p:nvPr>
            <p:ph type="title"/>
          </p:nvPr>
        </p:nvSpPr>
        <p:spPr/>
        <p:txBody>
          <a:bodyPr/>
          <a:lstStyle/>
          <a:p>
            <a:r>
              <a:rPr lang="en-US" dirty="0"/>
              <a:t>Program 8.1 Deeply nested if-then-else statements</a:t>
            </a:r>
            <a:r>
              <a:rPr lang="en-US" sz="2000" dirty="0"/>
              <a:t> </a:t>
            </a:r>
            <a:r>
              <a:rPr lang="en-US" sz="2000" b="0" dirty="0"/>
              <a:t>(1 of 3)</a:t>
            </a:r>
            <a:endParaRPr lang="en-AU" sz="2000" b="0" dirty="0"/>
          </a:p>
        </p:txBody>
      </p:sp>
    </p:spTree>
    <p:extLst>
      <p:ext uri="{BB962C8B-B14F-4D97-AF65-F5344CB8AC3E}">
        <p14:creationId xmlns:p14="http://schemas.microsoft.com/office/powerpoint/2010/main" val="1878788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a:spcBef>
                <a:spcPts val="0"/>
              </a:spcBef>
            </a:pPr>
            <a:r>
              <a:rPr lang="en-US" sz="2600" dirty="0"/>
              <a:t>Creating a successful software product does not simply mean providing useful features for users. </a:t>
            </a:r>
          </a:p>
          <a:p>
            <a:pPr>
              <a:spcBef>
                <a:spcPts val="0"/>
              </a:spcBef>
            </a:pPr>
            <a:r>
              <a:rPr lang="en-US" sz="2600" dirty="0"/>
              <a:t>You need to create a high-quality product that people want to use.</a:t>
            </a:r>
          </a:p>
          <a:p>
            <a:pPr>
              <a:spcBef>
                <a:spcPts val="0"/>
              </a:spcBef>
            </a:pPr>
            <a:r>
              <a:rPr lang="en-US" sz="2600" dirty="0"/>
              <a:t>Customers have to be confident that your product will not crash or lose information, and users have to be able to learn to use the software quickly and without mistakes. </a:t>
            </a:r>
          </a:p>
        </p:txBody>
      </p:sp>
      <p:sp>
        <p:nvSpPr>
          <p:cNvPr id="2" name="Title 1"/>
          <p:cNvSpPr>
            <a:spLocks noGrp="1"/>
          </p:cNvSpPr>
          <p:nvPr>
            <p:ph type="title"/>
          </p:nvPr>
        </p:nvSpPr>
        <p:spPr/>
        <p:txBody>
          <a:bodyPr/>
          <a:lstStyle/>
          <a:p>
            <a:r>
              <a:rPr lang="en-AU" dirty="0"/>
              <a:t>Software quality</a:t>
            </a:r>
            <a:endParaRPr lang="en-US" sz="2000" b="0" dirty="0"/>
          </a:p>
        </p:txBody>
      </p:sp>
    </p:spTree>
    <p:extLst>
      <p:ext uri="{BB962C8B-B14F-4D97-AF65-F5344CB8AC3E}">
        <p14:creationId xmlns:p14="http://schemas.microsoft.com/office/powerpoint/2010/main" val="3684697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marL="0" indent="0">
              <a:spcBef>
                <a:spcPts val="1200"/>
              </a:spcBef>
              <a:buNone/>
            </a:pPr>
            <a:r>
              <a:rPr lang="en-US" sz="2000" dirty="0"/>
              <a:t>multiplier = NO_MULTIPLIER</a:t>
            </a:r>
          </a:p>
          <a:p>
            <a:pPr marL="0" indent="0">
              <a:spcBef>
                <a:spcPts val="1200"/>
              </a:spcBef>
              <a:buNone/>
            </a:pPr>
            <a:r>
              <a:rPr lang="en-US" sz="2000" dirty="0"/>
              <a:t>	if age &lt;= YOUNG_DRIVER_AGE_LIMIT:</a:t>
            </a:r>
          </a:p>
          <a:p>
            <a:pPr marL="0" indent="0">
              <a:spcBef>
                <a:spcPts val="1200"/>
              </a:spcBef>
              <a:buNone/>
            </a:pPr>
            <a:r>
              <a:rPr lang="en-US" sz="2000" dirty="0"/>
              <a:t>		if experience &lt;= YOUNG_DRIVER_EXPERIENCE:</a:t>
            </a:r>
          </a:p>
          <a:p>
            <a:pPr marL="0" indent="0">
              <a:spcBef>
                <a:spcPts val="1200"/>
              </a:spcBef>
              <a:buNone/>
            </a:pPr>
            <a:r>
              <a:rPr lang="en-US" sz="2000" dirty="0"/>
              <a:t>			multiplier = YOUNG_DRIVER_PREMIUM_MULTIPLIER *</a:t>
            </a:r>
            <a:br>
              <a:rPr lang="en-US" sz="2000" dirty="0"/>
            </a:br>
            <a:r>
              <a:rPr lang="en-US" sz="2000" dirty="0"/>
              <a:t>YOUNG_DRIVER_EXPERIENCE_MULTIPLIER</a:t>
            </a:r>
          </a:p>
          <a:p>
            <a:pPr marL="0" indent="0">
              <a:spcBef>
                <a:spcPts val="1200"/>
              </a:spcBef>
              <a:buNone/>
            </a:pPr>
            <a:r>
              <a:rPr lang="en-US" sz="2000" dirty="0"/>
              <a:t>		else:</a:t>
            </a:r>
          </a:p>
          <a:p>
            <a:pPr marL="0" indent="0">
              <a:spcBef>
                <a:spcPts val="1200"/>
              </a:spcBef>
              <a:buNone/>
            </a:pPr>
            <a:r>
              <a:rPr lang="en-US" sz="2000" dirty="0"/>
              <a:t>			multiplier = YOUNG_DRIVER_PREMIUM_MULTIPLIER</a:t>
            </a:r>
          </a:p>
          <a:p>
            <a:pPr marL="0" indent="0">
              <a:spcBef>
                <a:spcPts val="1200"/>
              </a:spcBef>
              <a:buNone/>
            </a:pPr>
            <a:r>
              <a:rPr lang="en-US" sz="2000" dirty="0"/>
              <a:t>	else:</a:t>
            </a:r>
          </a:p>
          <a:p>
            <a:pPr marL="0" indent="0">
              <a:spcBef>
                <a:spcPts val="1200"/>
              </a:spcBef>
              <a:buNone/>
            </a:pPr>
            <a:r>
              <a:rPr lang="en-US" sz="2000" dirty="0"/>
              <a:t>		if age &gt; OLDER_DRIVER_AGE and age &lt;=</a:t>
            </a:r>
          </a:p>
        </p:txBody>
      </p:sp>
      <p:sp>
        <p:nvSpPr>
          <p:cNvPr id="4" name="Title 3"/>
          <p:cNvSpPr>
            <a:spLocks noGrp="1"/>
          </p:cNvSpPr>
          <p:nvPr>
            <p:ph type="title"/>
          </p:nvPr>
        </p:nvSpPr>
        <p:spPr/>
        <p:txBody>
          <a:bodyPr/>
          <a:lstStyle/>
          <a:p>
            <a:r>
              <a:rPr lang="en-US" dirty="0"/>
              <a:t>Program 8.1 Deeply nested if-then-else statements</a:t>
            </a:r>
            <a:r>
              <a:rPr lang="en-US" sz="2000" dirty="0"/>
              <a:t> </a:t>
            </a:r>
            <a:r>
              <a:rPr lang="en-US" sz="2000" b="0" dirty="0"/>
              <a:t>(2 of 3)</a:t>
            </a:r>
            <a:endParaRPr lang="en-AU" sz="2000" dirty="0"/>
          </a:p>
        </p:txBody>
      </p:sp>
    </p:spTree>
    <p:extLst>
      <p:ext uri="{BB962C8B-B14F-4D97-AF65-F5344CB8AC3E}">
        <p14:creationId xmlns:p14="http://schemas.microsoft.com/office/powerpoint/2010/main" val="3022534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marL="0" indent="0">
              <a:spcBef>
                <a:spcPts val="600"/>
              </a:spcBef>
              <a:buNone/>
            </a:pPr>
            <a:r>
              <a:rPr lang="en-US" sz="2000" dirty="0"/>
              <a:t>ELDERLY_DRIVER_AGE:</a:t>
            </a:r>
          </a:p>
          <a:p>
            <a:pPr marL="0" indent="0">
              <a:spcBef>
                <a:spcPts val="600"/>
              </a:spcBef>
              <a:buNone/>
            </a:pPr>
            <a:r>
              <a:rPr lang="en-US" sz="2000" dirty="0"/>
              <a:t>			if experience &lt;= OLDER_DRIVER_EXPERIENCE:</a:t>
            </a:r>
          </a:p>
          <a:p>
            <a:pPr marL="0" indent="0">
              <a:spcBef>
                <a:spcPts val="600"/>
              </a:spcBef>
              <a:buNone/>
            </a:pPr>
            <a:r>
              <a:rPr lang="en-US" sz="2000" dirty="0"/>
              <a:t>				multiplier = OLDER_DRIVER_PREMIUM_MULTIPLIER</a:t>
            </a:r>
          </a:p>
          <a:p>
            <a:pPr marL="0" indent="0">
              <a:spcBef>
                <a:spcPts val="600"/>
              </a:spcBef>
              <a:buNone/>
            </a:pPr>
            <a:r>
              <a:rPr lang="en-US" sz="2000" dirty="0"/>
              <a:t>			else:</a:t>
            </a:r>
          </a:p>
          <a:p>
            <a:pPr marL="0" indent="0">
              <a:spcBef>
                <a:spcPts val="600"/>
              </a:spcBef>
              <a:buNone/>
            </a:pPr>
            <a:r>
              <a:rPr lang="en-US" sz="2000" dirty="0"/>
              <a:t>			   multiplier = NO_MULTIPLIER</a:t>
            </a:r>
          </a:p>
          <a:p>
            <a:pPr marL="0" indent="0">
              <a:spcBef>
                <a:spcPts val="600"/>
              </a:spcBef>
              <a:buNone/>
            </a:pPr>
            <a:r>
              <a:rPr lang="en-US" sz="2000" dirty="0"/>
              <a:t>		else:</a:t>
            </a:r>
          </a:p>
          <a:p>
            <a:pPr marL="0" indent="0">
              <a:spcBef>
                <a:spcPts val="600"/>
              </a:spcBef>
              <a:buNone/>
            </a:pPr>
            <a:r>
              <a:rPr lang="en-US" sz="2000" dirty="0"/>
              <a:t>		   if age &gt; ELDERLY_DRIVER_AGE:</a:t>
            </a:r>
          </a:p>
          <a:p>
            <a:pPr marL="0" indent="0">
              <a:spcBef>
                <a:spcPts val="600"/>
              </a:spcBef>
              <a:buNone/>
            </a:pPr>
            <a:r>
              <a:rPr lang="en-US" sz="2000" dirty="0"/>
              <a:t>				multiplier = ELDERLY_DRIVER_PREMIUM_MULTIPLIER</a:t>
            </a:r>
          </a:p>
          <a:p>
            <a:pPr marL="0" indent="0">
              <a:spcBef>
                <a:spcPts val="600"/>
              </a:spcBef>
              <a:buNone/>
            </a:pPr>
            <a:r>
              <a:rPr lang="en-US" sz="2000" dirty="0"/>
              <a:t>	return multiplier</a:t>
            </a:r>
          </a:p>
        </p:txBody>
      </p:sp>
      <p:sp>
        <p:nvSpPr>
          <p:cNvPr id="4" name="Title 3"/>
          <p:cNvSpPr>
            <a:spLocks noGrp="1"/>
          </p:cNvSpPr>
          <p:nvPr>
            <p:ph type="title"/>
          </p:nvPr>
        </p:nvSpPr>
        <p:spPr/>
        <p:txBody>
          <a:bodyPr/>
          <a:lstStyle/>
          <a:p>
            <a:r>
              <a:rPr lang="en-US" dirty="0"/>
              <a:t>Program 8.1 Deeply nested if-then-else statements</a:t>
            </a:r>
            <a:r>
              <a:rPr lang="en-US" sz="2000" dirty="0"/>
              <a:t> </a:t>
            </a:r>
            <a:r>
              <a:rPr lang="en-US" sz="2000" b="0" dirty="0"/>
              <a:t>(3 of 3)</a:t>
            </a:r>
            <a:endParaRPr lang="en-AU" sz="2000" dirty="0"/>
          </a:p>
        </p:txBody>
      </p:sp>
    </p:spTree>
    <p:extLst>
      <p:ext uri="{BB962C8B-B14F-4D97-AF65-F5344CB8AC3E}">
        <p14:creationId xmlns:p14="http://schemas.microsoft.com/office/powerpoint/2010/main" val="996837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spcBef>
                <a:spcPts val="1200"/>
              </a:spcBef>
              <a:buNone/>
            </a:pPr>
            <a:r>
              <a:rPr lang="en-US" dirty="0"/>
              <a:t>def agecheck_with_guards (age, experience):</a:t>
            </a:r>
          </a:p>
          <a:p>
            <a:pPr marL="0" indent="0">
              <a:spcBef>
                <a:spcPts val="1200"/>
              </a:spcBef>
              <a:buNone/>
            </a:pPr>
            <a:r>
              <a:rPr lang="en-US" dirty="0"/>
              <a:t>	if age &lt;= YOUNG_DRIVER_AGE_LIMIT and experience &lt;= YOUNG_DRIVER_EXPERIENCE: </a:t>
            </a:r>
          </a:p>
          <a:p>
            <a:pPr marL="0" indent="0">
              <a:spcBef>
                <a:spcPts val="1200"/>
              </a:spcBef>
              <a:buNone/>
            </a:pPr>
            <a:r>
              <a:rPr lang="en-US" dirty="0"/>
              <a:t>		return YOUNG_DRIVER_PREMIUM_MULTIPLIER * YOUNG_DRIVER_EXPERIENCE_MULTIPLIER</a:t>
            </a:r>
          </a:p>
          <a:p>
            <a:pPr marL="0" indent="0">
              <a:spcBef>
                <a:spcPts val="1200"/>
              </a:spcBef>
              <a:buNone/>
            </a:pPr>
            <a:r>
              <a:rPr lang="en-US" dirty="0"/>
              <a:t>	if age &lt;= YOUNG_DRIVER_AGE_LIMIT:</a:t>
            </a:r>
          </a:p>
        </p:txBody>
      </p:sp>
      <p:sp>
        <p:nvSpPr>
          <p:cNvPr id="4" name="Title 3"/>
          <p:cNvSpPr>
            <a:spLocks noGrp="1"/>
          </p:cNvSpPr>
          <p:nvPr>
            <p:ph type="title"/>
          </p:nvPr>
        </p:nvSpPr>
        <p:spPr/>
        <p:txBody>
          <a:bodyPr/>
          <a:lstStyle/>
          <a:p>
            <a:r>
              <a:rPr lang="en-US" dirty="0"/>
              <a:t>Program 8.2 Using guards to make a selection</a:t>
            </a:r>
            <a:r>
              <a:rPr lang="en-US" sz="2000" dirty="0"/>
              <a:t> </a:t>
            </a:r>
            <a:r>
              <a:rPr lang="en-US" sz="2000" b="0" dirty="0"/>
              <a:t>(1 of 2)</a:t>
            </a:r>
            <a:endParaRPr lang="en-AU" sz="2000" b="0" dirty="0"/>
          </a:p>
        </p:txBody>
      </p:sp>
    </p:spTree>
    <p:extLst>
      <p:ext uri="{BB962C8B-B14F-4D97-AF65-F5344CB8AC3E}">
        <p14:creationId xmlns:p14="http://schemas.microsoft.com/office/powerpoint/2010/main" val="13495725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pPr marL="0" indent="0">
              <a:spcBef>
                <a:spcPts val="600"/>
              </a:spcBef>
              <a:buNone/>
            </a:pPr>
            <a:r>
              <a:rPr lang="en-US" dirty="0"/>
              <a:t>return YOUNG_DRIVER_PREMIUM_MULTIPLIER</a:t>
            </a:r>
          </a:p>
          <a:p>
            <a:pPr marL="0" indent="0">
              <a:spcBef>
                <a:spcPts val="600"/>
              </a:spcBef>
              <a:buNone/>
            </a:pPr>
            <a:r>
              <a:rPr lang="en-US" dirty="0"/>
              <a:t>	if (age &gt; OLDER_DRIVER_AGE and age &lt;= ELDERLY_DRIVER_AGE) and experience &lt;= OLDER_DRIVER_EXPERIENCE:</a:t>
            </a:r>
          </a:p>
          <a:p>
            <a:pPr marL="0" indent="0">
              <a:spcBef>
                <a:spcPts val="600"/>
              </a:spcBef>
              <a:buNone/>
            </a:pPr>
            <a:r>
              <a:rPr lang="en-US" dirty="0"/>
              <a:t>		return OLDER_DRIVER_PREMIUM_MULTIPLIER</a:t>
            </a:r>
          </a:p>
          <a:p>
            <a:pPr marL="0" indent="0">
              <a:spcBef>
                <a:spcPts val="600"/>
              </a:spcBef>
              <a:buNone/>
            </a:pPr>
            <a:r>
              <a:rPr lang="en-US" dirty="0"/>
              <a:t>	if age &gt; ELDERLY_DRIVER_AGE:</a:t>
            </a:r>
          </a:p>
          <a:p>
            <a:pPr marL="0" indent="0">
              <a:spcBef>
                <a:spcPts val="600"/>
              </a:spcBef>
              <a:buNone/>
            </a:pPr>
            <a:r>
              <a:rPr lang="en-US" dirty="0"/>
              <a:t>		return ELDERLY_DRIVER_PREMIUM_MULTIPLIER</a:t>
            </a:r>
          </a:p>
          <a:p>
            <a:pPr marL="0" indent="0">
              <a:spcBef>
                <a:spcPts val="600"/>
              </a:spcBef>
              <a:buNone/>
            </a:pPr>
            <a:r>
              <a:rPr lang="en-US" dirty="0"/>
              <a:t>	return NO_MULTIPLIER</a:t>
            </a:r>
          </a:p>
        </p:txBody>
      </p:sp>
      <p:sp>
        <p:nvSpPr>
          <p:cNvPr id="4" name="Title 3"/>
          <p:cNvSpPr>
            <a:spLocks noGrp="1"/>
          </p:cNvSpPr>
          <p:nvPr>
            <p:ph type="title"/>
          </p:nvPr>
        </p:nvSpPr>
        <p:spPr/>
        <p:txBody>
          <a:bodyPr/>
          <a:lstStyle/>
          <a:p>
            <a:r>
              <a:rPr lang="en-US" dirty="0"/>
              <a:t>Program 8.2 Using guards to make a selection</a:t>
            </a:r>
            <a:r>
              <a:rPr lang="en-US" sz="2000" dirty="0"/>
              <a:t> </a:t>
            </a:r>
            <a:r>
              <a:rPr lang="en-US" sz="2000" b="0" dirty="0"/>
              <a:t>(2 of 2)</a:t>
            </a:r>
            <a:endParaRPr lang="en-AU" sz="2000" dirty="0"/>
          </a:p>
        </p:txBody>
      </p:sp>
    </p:spTree>
    <p:extLst>
      <p:ext uri="{BB962C8B-B14F-4D97-AF65-F5344CB8AC3E}">
        <p14:creationId xmlns:p14="http://schemas.microsoft.com/office/powerpoint/2010/main" val="968684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Inheritance allows the  attributes and methods of a class, such as </a:t>
            </a:r>
            <a:r>
              <a:rPr lang="en-US" sz="2600" dirty="0" err="1"/>
              <a:t>RoadVehicle</a:t>
            </a:r>
            <a:r>
              <a:rPr lang="en-US" sz="2600" dirty="0"/>
              <a:t>, can be inherited by sub-classes, such as Truck, Car and </a:t>
            </a:r>
            <a:r>
              <a:rPr lang="en-US" sz="2600" dirty="0" err="1"/>
              <a:t>MotorBike</a:t>
            </a:r>
            <a:r>
              <a:rPr lang="en-US" sz="2600" dirty="0"/>
              <a:t>. </a:t>
            </a:r>
          </a:p>
          <a:p>
            <a:r>
              <a:rPr lang="en-US" sz="2600" dirty="0"/>
              <a:t>Inheritance appears to be an effective and efficient way of reusing code and of making changes that affect all subclasses. </a:t>
            </a:r>
          </a:p>
          <a:p>
            <a:r>
              <a:rPr lang="en-US" sz="2600" dirty="0"/>
              <a:t>However, inheritance increases the structural complexity of code as it increases the coupling of subclasses. For example, Figure 8.6 shows part of a 4-level inheritance hierarchy that could be defined for staff in a hospital</a:t>
            </a:r>
          </a:p>
        </p:txBody>
      </p:sp>
      <p:sp>
        <p:nvSpPr>
          <p:cNvPr id="4" name="Title 3"/>
          <p:cNvSpPr>
            <a:spLocks noGrp="1"/>
          </p:cNvSpPr>
          <p:nvPr>
            <p:ph type="title"/>
          </p:nvPr>
        </p:nvSpPr>
        <p:spPr/>
        <p:txBody>
          <a:bodyPr/>
          <a:lstStyle/>
          <a:p>
            <a:r>
              <a:rPr lang="en-AU" dirty="0"/>
              <a:t>Avoid deep inheritance hierarchies</a:t>
            </a:r>
            <a:r>
              <a:rPr lang="en-AU" sz="2000" dirty="0"/>
              <a:t> </a:t>
            </a:r>
            <a:r>
              <a:rPr lang="en-AU" sz="2000" b="0" dirty="0"/>
              <a:t>(1 of 2)</a:t>
            </a:r>
          </a:p>
        </p:txBody>
      </p:sp>
    </p:spTree>
    <p:extLst>
      <p:ext uri="{BB962C8B-B14F-4D97-AF65-F5344CB8AC3E}">
        <p14:creationId xmlns:p14="http://schemas.microsoft.com/office/powerpoint/2010/main" val="4149420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The problem with deep inheritance is that if you want to make changes to a class, you have to look at all of its </a:t>
            </a:r>
            <a:r>
              <a:rPr lang="en-US" sz="2600" dirty="0" err="1"/>
              <a:t>superclasses</a:t>
            </a:r>
            <a:r>
              <a:rPr lang="en-US" sz="2600" dirty="0"/>
              <a:t> to see where it is best to make the change. </a:t>
            </a:r>
          </a:p>
          <a:p>
            <a:r>
              <a:rPr lang="en-US" sz="2600" dirty="0"/>
              <a:t>You also have to look at all of the related subclasses to check that the change does not have unwanted consequences. It’s easy to make mistakes when you are doing this analysis and introduce faults into your program. </a:t>
            </a:r>
          </a:p>
        </p:txBody>
      </p:sp>
      <p:sp>
        <p:nvSpPr>
          <p:cNvPr id="4" name="Title 3"/>
          <p:cNvSpPr>
            <a:spLocks noGrp="1"/>
          </p:cNvSpPr>
          <p:nvPr>
            <p:ph type="title"/>
          </p:nvPr>
        </p:nvSpPr>
        <p:spPr/>
        <p:txBody>
          <a:bodyPr/>
          <a:lstStyle/>
          <a:p>
            <a:r>
              <a:rPr lang="en-AU" dirty="0"/>
              <a:t>Avoid deep inheritance hierarchies</a:t>
            </a:r>
            <a:r>
              <a:rPr lang="en-AU" sz="2000" dirty="0"/>
              <a:t> </a:t>
            </a:r>
            <a:r>
              <a:rPr lang="en-AU" sz="2000" b="0" dirty="0"/>
              <a:t>(2 of 2)</a:t>
            </a:r>
          </a:p>
        </p:txBody>
      </p:sp>
    </p:spTree>
    <p:extLst>
      <p:ext uri="{BB962C8B-B14F-4D97-AF65-F5344CB8AC3E}">
        <p14:creationId xmlns:p14="http://schemas.microsoft.com/office/powerpoint/2010/main" val="2795701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Part of the inheritance hierarchy for hospital staff</a:t>
            </a:r>
            <a:endParaRPr lang="en-AU" sz="1400" dirty="0"/>
          </a:p>
        </p:txBody>
      </p:sp>
      <p:pic>
        <p:nvPicPr>
          <p:cNvPr id="6" name="Picture 5" descr="The root node, Hospital Staff, has the following six branches.&#10;• Technicians.&#10;• Paramedics.&#10;• Clinical staff.&#10;• Scientists.&#10;• Ancillary staff.&#10;• Admin staff.&#10;There are three sub-branches under Clinical staff. These are as follows.&#10;• Doctor.&#10;• Nurse.&#10;• Physiotherapist.&#10;There are three sub-branches under Nurse. These are as follows.&#10;• Midwife.&#10;• Ward nurse.&#10;• Nurse manager.&#10;">
            <a:extLst>
              <a:ext uri="{FF2B5EF4-FFF2-40B4-BE49-F238E27FC236}">
                <a16:creationId xmlns:a16="http://schemas.microsoft.com/office/drawing/2014/main" id="{BC5212BD-78D3-B24C-9313-164EA5233E69}"/>
              </a:ext>
            </a:extLst>
          </p:cNvPr>
          <p:cNvPicPr>
            <a:picLocks noChangeAspect="1"/>
          </p:cNvPicPr>
          <p:nvPr/>
        </p:nvPicPr>
        <p:blipFill rotWithShape="1">
          <a:blip r:embed="rId2">
            <a:extLst>
              <a:ext uri="{28A0092B-C50C-407E-A947-70E740481C1C}">
                <a14:useLocalDpi xmlns:a14="http://schemas.microsoft.com/office/drawing/2010/main" val="0"/>
              </a:ext>
            </a:extLst>
          </a:blip>
          <a:srcRect t="10794" b="50000"/>
          <a:stretch/>
        </p:blipFill>
        <p:spPr>
          <a:xfrm>
            <a:off x="990599" y="1066800"/>
            <a:ext cx="7681859" cy="4301360"/>
          </a:xfrm>
          <a:prstGeom prst="rect">
            <a:avLst/>
          </a:prstGeom>
        </p:spPr>
      </p:pic>
      <p:sp>
        <p:nvSpPr>
          <p:cNvPr id="4" name="Title 3"/>
          <p:cNvSpPr>
            <a:spLocks noGrp="1"/>
          </p:cNvSpPr>
          <p:nvPr>
            <p:ph type="title"/>
          </p:nvPr>
        </p:nvSpPr>
        <p:spPr/>
        <p:txBody>
          <a:bodyPr/>
          <a:lstStyle/>
          <a:p>
            <a:r>
              <a:rPr lang="en-US" dirty="0"/>
              <a:t>Figure 8.6</a:t>
            </a:r>
            <a:endParaRPr lang="en-AU" dirty="0"/>
          </a:p>
        </p:txBody>
      </p:sp>
    </p:spTree>
    <p:extLst>
      <p:ext uri="{BB962C8B-B14F-4D97-AF65-F5344CB8AC3E}">
        <p14:creationId xmlns:p14="http://schemas.microsoft.com/office/powerpoint/2010/main" val="1930968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Definition</a:t>
            </a:r>
          </a:p>
          <a:p>
            <a:pPr lvl="1"/>
            <a:r>
              <a:rPr lang="en-US" sz="2200" b="1" dirty="0"/>
              <a:t>A general reusable solution to a commonly-occurring problem within a given context in software design. </a:t>
            </a:r>
          </a:p>
          <a:p>
            <a:r>
              <a:rPr lang="en-US" sz="2600" dirty="0"/>
              <a:t>Design patterns are object-oriented and describe solutions in terms of objects and classes. They are not off-the-shelf solutions that can be directly expressed as code in an object-oriented language. </a:t>
            </a:r>
          </a:p>
          <a:p>
            <a:r>
              <a:rPr lang="en-US" sz="2600" dirty="0"/>
              <a:t>They describe the structure of a problem solution but have to be adapted to suit your application and the programming language that you are using.</a:t>
            </a:r>
          </a:p>
        </p:txBody>
      </p:sp>
      <p:sp>
        <p:nvSpPr>
          <p:cNvPr id="4" name="Title 3"/>
          <p:cNvSpPr>
            <a:spLocks noGrp="1"/>
          </p:cNvSpPr>
          <p:nvPr>
            <p:ph type="title"/>
          </p:nvPr>
        </p:nvSpPr>
        <p:spPr/>
        <p:txBody>
          <a:bodyPr/>
          <a:lstStyle/>
          <a:p>
            <a:r>
              <a:rPr lang="en-AU" dirty="0"/>
              <a:t>Design pattern definition</a:t>
            </a:r>
          </a:p>
        </p:txBody>
      </p:sp>
    </p:spTree>
    <p:extLst>
      <p:ext uri="{BB962C8B-B14F-4D97-AF65-F5344CB8AC3E}">
        <p14:creationId xmlns:p14="http://schemas.microsoft.com/office/powerpoint/2010/main" val="1818553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dirty="0"/>
              <a:t>Separation of concerns</a:t>
            </a:r>
          </a:p>
          <a:p>
            <a:pPr lvl="1">
              <a:spcBef>
                <a:spcPts val="1200"/>
              </a:spcBef>
            </a:pPr>
            <a:r>
              <a:rPr lang="en-US" dirty="0"/>
              <a:t>This means that each abstraction in the program (class, method, etc.) should address a separate concern and that all aspects of that concern should be covered there. For example, if authentication is a concern in your program, then everything to do with authentication should be in one place, rather than distributed throughout your code. </a:t>
            </a:r>
            <a:endParaRPr lang="en-AU" dirty="0"/>
          </a:p>
        </p:txBody>
      </p:sp>
      <p:sp>
        <p:nvSpPr>
          <p:cNvPr id="4" name="Title 3"/>
          <p:cNvSpPr>
            <a:spLocks noGrp="1"/>
          </p:cNvSpPr>
          <p:nvPr>
            <p:ph type="title"/>
          </p:nvPr>
        </p:nvSpPr>
        <p:spPr/>
        <p:txBody>
          <a:bodyPr/>
          <a:lstStyle/>
          <a:p>
            <a:r>
              <a:rPr lang="en-AU" dirty="0"/>
              <a:t>Programming principles</a:t>
            </a:r>
            <a:r>
              <a:rPr lang="en-AU" sz="2000" dirty="0"/>
              <a:t> </a:t>
            </a:r>
            <a:r>
              <a:rPr lang="en-AU" sz="2000" b="0" dirty="0"/>
              <a:t>(1 of 2)</a:t>
            </a:r>
          </a:p>
        </p:txBody>
      </p:sp>
    </p:spTree>
    <p:extLst>
      <p:ext uri="{BB962C8B-B14F-4D97-AF65-F5344CB8AC3E}">
        <p14:creationId xmlns:p14="http://schemas.microsoft.com/office/powerpoint/2010/main" val="4106944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dirty="0"/>
              <a:t>Separate the ‘what’ from the ‘how</a:t>
            </a:r>
          </a:p>
          <a:p>
            <a:pPr lvl="1">
              <a:spcBef>
                <a:spcPts val="1200"/>
              </a:spcBef>
            </a:pPr>
            <a:r>
              <a:rPr lang="en-US" dirty="0"/>
              <a:t>If a program component provides a particular service, you should make available only the information that is required to use that service (the ‘what’). The implementation of the service (‘the how’) should be of no interest to service users.</a:t>
            </a:r>
          </a:p>
        </p:txBody>
      </p:sp>
      <p:sp>
        <p:nvSpPr>
          <p:cNvPr id="4" name="Title 3"/>
          <p:cNvSpPr>
            <a:spLocks noGrp="1"/>
          </p:cNvSpPr>
          <p:nvPr>
            <p:ph type="title"/>
          </p:nvPr>
        </p:nvSpPr>
        <p:spPr/>
        <p:txBody>
          <a:bodyPr/>
          <a:lstStyle/>
          <a:p>
            <a:r>
              <a:rPr lang="en-AU" dirty="0"/>
              <a:t>Programming principles</a:t>
            </a:r>
            <a:r>
              <a:rPr lang="en-AU" sz="2000" dirty="0"/>
              <a:t> </a:t>
            </a:r>
            <a:r>
              <a:rPr lang="en-AU" sz="2000" b="0" dirty="0"/>
              <a:t>(2 of 2)</a:t>
            </a:r>
          </a:p>
        </p:txBody>
      </p:sp>
    </p:spTree>
    <p:extLst>
      <p:ext uri="{BB962C8B-B14F-4D97-AF65-F5344CB8AC3E}">
        <p14:creationId xmlns:p14="http://schemas.microsoft.com/office/powerpoint/2010/main" val="310236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Product quality attributes</a:t>
            </a:r>
          </a:p>
        </p:txBody>
      </p:sp>
      <p:pic>
        <p:nvPicPr>
          <p:cNvPr id="6" name="Picture 5" descr="A star diagram represents the seven attributes of product quality. ">
            <a:extLst>
              <a:ext uri="{FF2B5EF4-FFF2-40B4-BE49-F238E27FC236}">
                <a16:creationId xmlns:a16="http://schemas.microsoft.com/office/drawing/2014/main" id="{8FFFBD44-4166-0446-AB68-75E17AA77BED}"/>
              </a:ext>
            </a:extLst>
          </p:cNvPr>
          <p:cNvPicPr>
            <a:picLocks noChangeAspect="1"/>
          </p:cNvPicPr>
          <p:nvPr/>
        </p:nvPicPr>
        <p:blipFill rotWithShape="1">
          <a:blip r:embed="rId2">
            <a:extLst>
              <a:ext uri="{28A0092B-C50C-407E-A947-70E740481C1C}">
                <a14:useLocalDpi xmlns:a14="http://schemas.microsoft.com/office/drawing/2010/main" val="0"/>
              </a:ext>
            </a:extLst>
          </a:blip>
          <a:srcRect l="13497" t="14750" r="22284" b="42991"/>
          <a:stretch/>
        </p:blipFill>
        <p:spPr>
          <a:xfrm>
            <a:off x="1981200" y="1267265"/>
            <a:ext cx="4800600" cy="4511674"/>
          </a:xfrm>
          <a:prstGeom prst="rect">
            <a:avLst/>
          </a:prstGeom>
        </p:spPr>
      </p:pic>
      <p:sp>
        <p:nvSpPr>
          <p:cNvPr id="4" name="Title 3"/>
          <p:cNvSpPr>
            <a:spLocks noGrp="1"/>
          </p:cNvSpPr>
          <p:nvPr>
            <p:ph type="title"/>
          </p:nvPr>
        </p:nvSpPr>
        <p:spPr/>
        <p:txBody>
          <a:bodyPr/>
          <a:lstStyle/>
          <a:p>
            <a:r>
              <a:rPr lang="en-AU" dirty="0"/>
              <a:t>Figure 8.1</a:t>
            </a:r>
          </a:p>
        </p:txBody>
      </p:sp>
    </p:spTree>
    <p:extLst>
      <p:ext uri="{BB962C8B-B14F-4D97-AF65-F5344CB8AC3E}">
        <p14:creationId xmlns:p14="http://schemas.microsoft.com/office/powerpoint/2010/main" val="1153476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Creational patterns</a:t>
            </a:r>
          </a:p>
          <a:p>
            <a:pPr lvl="1"/>
            <a:r>
              <a:rPr lang="en-US" dirty="0"/>
              <a:t>These are concerned with class and object creation. They define ways of instantiating and initializing objects and classes that are more abstract than the basic class and object creation mechanisms defined in a programming language. </a:t>
            </a:r>
          </a:p>
          <a:p>
            <a:r>
              <a:rPr lang="en-US" dirty="0"/>
              <a:t>Structural patterns</a:t>
            </a:r>
          </a:p>
          <a:p>
            <a:pPr lvl="1"/>
            <a:r>
              <a:rPr lang="en-US" dirty="0"/>
              <a:t>These are concerned with class and object composition. Structural design patterns are a description of how classes and objects may be combined to create larger structures.</a:t>
            </a:r>
          </a:p>
          <a:p>
            <a:endParaRPr lang="en-AU" dirty="0"/>
          </a:p>
        </p:txBody>
      </p:sp>
      <p:sp>
        <p:nvSpPr>
          <p:cNvPr id="4" name="Title 3"/>
          <p:cNvSpPr>
            <a:spLocks noGrp="1"/>
          </p:cNvSpPr>
          <p:nvPr>
            <p:ph type="title"/>
          </p:nvPr>
        </p:nvSpPr>
        <p:spPr/>
        <p:txBody>
          <a:bodyPr/>
          <a:lstStyle/>
          <a:p>
            <a:r>
              <a:rPr lang="en-US" dirty="0"/>
              <a:t>Common types of design patterns</a:t>
            </a:r>
            <a:r>
              <a:rPr lang="en-US" sz="2000" b="0" dirty="0"/>
              <a:t> (1 of 2)</a:t>
            </a:r>
            <a:endParaRPr lang="en-AU" sz="2000" b="0" dirty="0"/>
          </a:p>
        </p:txBody>
      </p:sp>
    </p:spTree>
    <p:extLst>
      <p:ext uri="{BB962C8B-B14F-4D97-AF65-F5344CB8AC3E}">
        <p14:creationId xmlns:p14="http://schemas.microsoft.com/office/powerpoint/2010/main" val="2979269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Behavioural patterns</a:t>
            </a:r>
          </a:p>
          <a:p>
            <a:pPr lvl="1"/>
            <a:r>
              <a:rPr lang="en-US" dirty="0"/>
              <a:t>These are concerned with class and object communication. They show how objects interact by exchanging messages, the activities in a process and how these are distributed amongst the participating objects.</a:t>
            </a:r>
          </a:p>
        </p:txBody>
      </p:sp>
      <p:sp>
        <p:nvSpPr>
          <p:cNvPr id="4" name="Title 3"/>
          <p:cNvSpPr>
            <a:spLocks noGrp="1"/>
          </p:cNvSpPr>
          <p:nvPr>
            <p:ph type="title"/>
          </p:nvPr>
        </p:nvSpPr>
        <p:spPr/>
        <p:txBody>
          <a:bodyPr/>
          <a:lstStyle/>
          <a:p>
            <a:r>
              <a:rPr lang="en-US" dirty="0"/>
              <a:t>Common types of design patterns</a:t>
            </a:r>
            <a:r>
              <a:rPr lang="en-US" sz="2000" dirty="0"/>
              <a:t> </a:t>
            </a:r>
            <a:r>
              <a:rPr lang="en-US" sz="2000" b="0" dirty="0"/>
              <a:t>(2 of 2)</a:t>
            </a:r>
            <a:endParaRPr lang="en-AU" sz="2000" dirty="0"/>
          </a:p>
        </p:txBody>
      </p:sp>
    </p:spTree>
    <p:extLst>
      <p:ext uri="{BB962C8B-B14F-4D97-AF65-F5344CB8AC3E}">
        <p14:creationId xmlns:p14="http://schemas.microsoft.com/office/powerpoint/2010/main" val="3891372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descr="A table lists, classifies, and describes examples of different patterns."/>
          <p:cNvGraphicFramePr>
            <a:graphicFrameLocks noGrp="1"/>
          </p:cNvGraphicFramePr>
          <p:nvPr>
            <p:ph idx="1"/>
            <p:extLst>
              <p:ext uri="{D42A27DB-BD31-4B8C-83A1-F6EECF244321}">
                <p14:modId xmlns:p14="http://schemas.microsoft.com/office/powerpoint/2010/main" val="1207159501"/>
              </p:ext>
            </p:extLst>
          </p:nvPr>
        </p:nvGraphicFramePr>
        <p:xfrm>
          <a:off x="457200" y="1600200"/>
          <a:ext cx="8458200" cy="4602480"/>
        </p:xfrm>
        <a:graphic>
          <a:graphicData uri="http://schemas.openxmlformats.org/drawingml/2006/table">
            <a:tbl>
              <a:tblPr firstRow="1" bandRow="1">
                <a:tableStyleId>{3B4B98B0-60AC-42C2-AFA5-B58CD77FA1E5}</a:tableStyleId>
              </a:tblPr>
              <a:tblGrid>
                <a:gridCol w="10668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6096000">
                  <a:extLst>
                    <a:ext uri="{9D8B030D-6E8A-4147-A177-3AD203B41FA5}">
                      <a16:colId xmlns:a16="http://schemas.microsoft.com/office/drawing/2014/main" val="20002"/>
                    </a:ext>
                  </a:extLst>
                </a:gridCol>
              </a:tblGrid>
              <a:tr h="370840">
                <a:tc>
                  <a:txBody>
                    <a:bodyPr/>
                    <a:lstStyle/>
                    <a:p>
                      <a:r>
                        <a:rPr lang="en-AU" dirty="0"/>
                        <a:t>Pattern name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Type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sz="1600" dirty="0"/>
                        <a:t>Factory</a:t>
                      </a:r>
                    </a:p>
                  </a:txBody>
                  <a:tcPr>
                    <a:lnT w="12700" cap="flat" cmpd="sng" algn="ctr">
                      <a:solidFill>
                        <a:schemeClr val="tx1"/>
                      </a:solidFill>
                      <a:prstDash val="solid"/>
                      <a:round/>
                      <a:headEnd type="none" w="med" len="med"/>
                      <a:tailEnd type="none" w="med" len="med"/>
                    </a:lnT>
                    <a:noFill/>
                  </a:tcPr>
                </a:tc>
                <a:tc>
                  <a:txBody>
                    <a:bodyPr/>
                    <a:lstStyle/>
                    <a:p>
                      <a:r>
                        <a:rPr lang="en-AU" sz="1600" dirty="0"/>
                        <a:t>Creational</a:t>
                      </a:r>
                    </a:p>
                  </a:txBody>
                  <a:tcPr>
                    <a:lnT w="12700" cap="flat" cmpd="sng" algn="ctr">
                      <a:solidFill>
                        <a:schemeClr val="tx1"/>
                      </a:solidFill>
                      <a:prstDash val="solid"/>
                      <a:round/>
                      <a:headEnd type="none" w="med" len="med"/>
                      <a:tailEnd type="none" w="med" len="med"/>
                    </a:lnT>
                    <a:noFill/>
                  </a:tcPr>
                </a:tc>
                <a:tc>
                  <a:txBody>
                    <a:bodyPr/>
                    <a:lstStyle/>
                    <a:p>
                      <a:r>
                        <a:rPr lang="en-US" sz="1600" dirty="0"/>
                        <a:t>Used to create objects when slightly-different variants of the object may be created.</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sz="1600" dirty="0"/>
                        <a:t>Prototype</a:t>
                      </a:r>
                    </a:p>
                  </a:txBody>
                  <a:tcPr/>
                </a:tc>
                <a:tc>
                  <a:txBody>
                    <a:bodyPr/>
                    <a:lstStyle/>
                    <a:p>
                      <a:r>
                        <a:rPr lang="en-AU" sz="1600" dirty="0"/>
                        <a:t>Creational</a:t>
                      </a:r>
                    </a:p>
                  </a:txBody>
                  <a:tcPr/>
                </a:tc>
                <a:tc>
                  <a:txBody>
                    <a:bodyPr/>
                    <a:lstStyle/>
                    <a:p>
                      <a:r>
                        <a:rPr lang="en-US" sz="1600" dirty="0"/>
                        <a:t>Used to create an object clone—that is, a new object with exactly the same attribute values as the object being cloned.</a:t>
                      </a:r>
                      <a:endParaRPr lang="en-AU" sz="1600" dirty="0"/>
                    </a:p>
                  </a:txBody>
                  <a:tcPr/>
                </a:tc>
                <a:extLst>
                  <a:ext uri="{0D108BD9-81ED-4DB2-BD59-A6C34878D82A}">
                    <a16:rowId xmlns:a16="http://schemas.microsoft.com/office/drawing/2014/main" val="10002"/>
                  </a:ext>
                </a:extLst>
              </a:tr>
              <a:tr h="370840">
                <a:tc>
                  <a:txBody>
                    <a:bodyPr/>
                    <a:lstStyle/>
                    <a:p>
                      <a:r>
                        <a:rPr lang="en-AU" sz="1600" dirty="0"/>
                        <a:t>Facade</a:t>
                      </a:r>
                    </a:p>
                  </a:txBody>
                  <a:tcPr>
                    <a:noFill/>
                  </a:tcPr>
                </a:tc>
                <a:tc>
                  <a:txBody>
                    <a:bodyPr/>
                    <a:lstStyle/>
                    <a:p>
                      <a:r>
                        <a:rPr lang="en-AU" sz="1600" dirty="0"/>
                        <a:t>Structural</a:t>
                      </a:r>
                    </a:p>
                  </a:txBody>
                  <a:tcPr>
                    <a:noFill/>
                  </a:tcPr>
                </a:tc>
                <a:tc>
                  <a:txBody>
                    <a:bodyPr/>
                    <a:lstStyle/>
                    <a:p>
                      <a:r>
                        <a:rPr lang="en-US" sz="1600" dirty="0"/>
                        <a:t>Used to match semantically compatible interfaces of different classes.</a:t>
                      </a:r>
                      <a:endParaRPr lang="en-AU" sz="1600" dirty="0"/>
                    </a:p>
                  </a:txBody>
                  <a:tcPr>
                    <a:noFill/>
                  </a:tcPr>
                </a:tc>
                <a:extLst>
                  <a:ext uri="{0D108BD9-81ED-4DB2-BD59-A6C34878D82A}">
                    <a16:rowId xmlns:a16="http://schemas.microsoft.com/office/drawing/2014/main" val="10003"/>
                  </a:ext>
                </a:extLst>
              </a:tr>
              <a:tr h="370840">
                <a:tc>
                  <a:txBody>
                    <a:bodyPr/>
                    <a:lstStyle/>
                    <a:p>
                      <a:r>
                        <a:rPr lang="en-AU" sz="1600" dirty="0"/>
                        <a:t>Facade</a:t>
                      </a:r>
                    </a:p>
                  </a:txBody>
                  <a:tcPr/>
                </a:tc>
                <a:tc>
                  <a:txBody>
                    <a:bodyPr/>
                    <a:lstStyle/>
                    <a:p>
                      <a:r>
                        <a:rPr lang="en-AU" sz="1600" dirty="0"/>
                        <a:t>Structural</a:t>
                      </a:r>
                    </a:p>
                  </a:txBody>
                  <a:tcPr/>
                </a:tc>
                <a:tc>
                  <a:txBody>
                    <a:bodyPr/>
                    <a:lstStyle/>
                    <a:p>
                      <a:r>
                        <a:rPr lang="en-US" sz="1600" dirty="0"/>
                        <a:t>Used to provide a single interface to a group of classes in which each class implements some functionality accessed through the</a:t>
                      </a:r>
                    </a:p>
                    <a:p>
                      <a:r>
                        <a:rPr lang="en-US" sz="1600" dirty="0"/>
                        <a:t>interface.</a:t>
                      </a:r>
                      <a:endParaRPr lang="en-AU" sz="1600" dirty="0"/>
                    </a:p>
                  </a:txBody>
                  <a:tcPr/>
                </a:tc>
                <a:extLst>
                  <a:ext uri="{0D108BD9-81ED-4DB2-BD59-A6C34878D82A}">
                    <a16:rowId xmlns:a16="http://schemas.microsoft.com/office/drawing/2014/main" val="10004"/>
                  </a:ext>
                </a:extLst>
              </a:tr>
              <a:tr h="370840">
                <a:tc>
                  <a:txBody>
                    <a:bodyPr/>
                    <a:lstStyle/>
                    <a:p>
                      <a:r>
                        <a:rPr lang="en-AU" sz="1600" dirty="0"/>
                        <a:t>Mediator</a:t>
                      </a:r>
                    </a:p>
                  </a:txBody>
                  <a:tcPr>
                    <a:noFill/>
                  </a:tcPr>
                </a:tc>
                <a:tc>
                  <a:txBody>
                    <a:bodyPr/>
                    <a:lstStyle/>
                    <a:p>
                      <a:r>
                        <a:rPr lang="en-AU" sz="1600" dirty="0" err="1"/>
                        <a:t>Behavioral</a:t>
                      </a:r>
                      <a:endParaRPr lang="en-AU" sz="1600" dirty="0"/>
                    </a:p>
                  </a:txBody>
                  <a:tcPr>
                    <a:noFill/>
                  </a:tcPr>
                </a:tc>
                <a:tc>
                  <a:txBody>
                    <a:bodyPr/>
                    <a:lstStyle/>
                    <a:p>
                      <a:r>
                        <a:rPr lang="en-US" sz="1600" dirty="0"/>
                        <a:t>Used to reduce the number of direct interactions between objects. All object communications are handled through the</a:t>
                      </a:r>
                    </a:p>
                    <a:p>
                      <a:r>
                        <a:rPr lang="en-US" sz="1600" dirty="0"/>
                        <a:t>mediator.</a:t>
                      </a:r>
                      <a:endParaRPr lang="en-AU" sz="1600" dirty="0"/>
                    </a:p>
                  </a:txBody>
                  <a:tcPr>
                    <a:noFill/>
                  </a:tcPr>
                </a:tc>
                <a:extLst>
                  <a:ext uri="{0D108BD9-81ED-4DB2-BD59-A6C34878D82A}">
                    <a16:rowId xmlns:a16="http://schemas.microsoft.com/office/drawing/2014/main" val="10005"/>
                  </a:ext>
                </a:extLst>
              </a:tr>
              <a:tr h="370840">
                <a:tc>
                  <a:txBody>
                    <a:bodyPr/>
                    <a:lstStyle/>
                    <a:p>
                      <a:r>
                        <a:rPr lang="en-AU" sz="1600" dirty="0"/>
                        <a:t>State</a:t>
                      </a:r>
                    </a:p>
                  </a:txBody>
                  <a:tcPr>
                    <a:lnB w="12700" cap="flat" cmpd="sng" algn="ctr">
                      <a:solidFill>
                        <a:schemeClr val="tx1"/>
                      </a:solidFill>
                      <a:prstDash val="solid"/>
                      <a:round/>
                      <a:headEnd type="none" w="med" len="med"/>
                      <a:tailEnd type="none" w="med" len="med"/>
                    </a:lnB>
                  </a:tcPr>
                </a:tc>
                <a:tc>
                  <a:txBody>
                    <a:bodyPr/>
                    <a:lstStyle/>
                    <a:p>
                      <a:r>
                        <a:rPr lang="en-AU" sz="1600" dirty="0" err="1"/>
                        <a:t>Behavioral</a:t>
                      </a:r>
                      <a:endParaRPr lang="en-AU" sz="1600" dirty="0"/>
                    </a:p>
                  </a:txBody>
                  <a:tcPr>
                    <a:lnB w="12700" cap="flat" cmpd="sng" algn="ctr">
                      <a:solidFill>
                        <a:schemeClr val="tx1"/>
                      </a:solidFill>
                      <a:prstDash val="solid"/>
                      <a:round/>
                      <a:headEnd type="none" w="med" len="med"/>
                      <a:tailEnd type="none" w="med" len="med"/>
                    </a:lnB>
                  </a:tcPr>
                </a:tc>
                <a:tc>
                  <a:txBody>
                    <a:bodyPr/>
                    <a:lstStyle/>
                    <a:p>
                      <a:r>
                        <a:rPr lang="en-US" sz="1600" dirty="0"/>
                        <a:t>Used to implement a state machine in which an object changes its behavior when its internal state changes.</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4" name="Title 3"/>
          <p:cNvSpPr>
            <a:spLocks noGrp="1"/>
          </p:cNvSpPr>
          <p:nvPr>
            <p:ph type="title"/>
          </p:nvPr>
        </p:nvSpPr>
        <p:spPr/>
        <p:txBody>
          <a:bodyPr/>
          <a:lstStyle/>
          <a:p>
            <a:r>
              <a:rPr lang="en-US" dirty="0"/>
              <a:t>Table 8.2 Examples of creational, structural, and behavioral patterns</a:t>
            </a:r>
            <a:endParaRPr lang="en-AU" dirty="0"/>
          </a:p>
        </p:txBody>
      </p:sp>
    </p:spTree>
    <p:extLst>
      <p:ext uri="{BB962C8B-B14F-4D97-AF65-F5344CB8AC3E}">
        <p14:creationId xmlns:p14="http://schemas.microsoft.com/office/powerpoint/2010/main" val="35938298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List view and tree view of ancestors</a:t>
            </a:r>
            <a:endParaRPr lang="en-AU" sz="1400" dirty="0"/>
          </a:p>
        </p:txBody>
      </p:sp>
      <p:pic>
        <p:nvPicPr>
          <p:cNvPr id="6" name="Picture 5" descr="A diagram represents two views of family history data. These are list view and tree view.">
            <a:extLst>
              <a:ext uri="{FF2B5EF4-FFF2-40B4-BE49-F238E27FC236}">
                <a16:creationId xmlns:a16="http://schemas.microsoft.com/office/drawing/2014/main" id="{B9E2326F-CA06-5342-A170-05703E77E614}"/>
              </a:ext>
            </a:extLst>
          </p:cNvPr>
          <p:cNvPicPr>
            <a:picLocks noChangeAspect="1"/>
          </p:cNvPicPr>
          <p:nvPr/>
        </p:nvPicPr>
        <p:blipFill rotWithShape="1">
          <a:blip r:embed="rId2">
            <a:extLst>
              <a:ext uri="{28A0092B-C50C-407E-A947-70E740481C1C}">
                <a14:useLocalDpi xmlns:a14="http://schemas.microsoft.com/office/drawing/2010/main" val="0"/>
              </a:ext>
            </a:extLst>
          </a:blip>
          <a:srcRect l="18610" t="9337" r="15943" b="64929"/>
          <a:stretch/>
        </p:blipFill>
        <p:spPr>
          <a:xfrm>
            <a:off x="1219200" y="1328224"/>
            <a:ext cx="6726136" cy="3777175"/>
          </a:xfrm>
          <a:prstGeom prst="rect">
            <a:avLst/>
          </a:prstGeom>
        </p:spPr>
      </p:pic>
      <p:sp>
        <p:nvSpPr>
          <p:cNvPr id="4" name="Title 3"/>
          <p:cNvSpPr>
            <a:spLocks noGrp="1"/>
          </p:cNvSpPr>
          <p:nvPr>
            <p:ph type="title"/>
          </p:nvPr>
        </p:nvSpPr>
        <p:spPr/>
        <p:txBody>
          <a:bodyPr/>
          <a:lstStyle/>
          <a:p>
            <a:r>
              <a:rPr lang="en-US" dirty="0"/>
              <a:t>Figure 8.7</a:t>
            </a:r>
            <a:endParaRPr lang="en-AU" dirty="0"/>
          </a:p>
        </p:txBody>
      </p:sp>
    </p:spTree>
    <p:extLst>
      <p:ext uri="{BB962C8B-B14F-4D97-AF65-F5344CB8AC3E}">
        <p14:creationId xmlns:p14="http://schemas.microsoft.com/office/powerpoint/2010/main" val="12595791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the elements in the observer pattern."/>
          <p:cNvGraphicFramePr>
            <a:graphicFrameLocks noGrp="1"/>
          </p:cNvGraphicFramePr>
          <p:nvPr>
            <p:extLst>
              <p:ext uri="{D42A27DB-BD31-4B8C-83A1-F6EECF244321}">
                <p14:modId xmlns:p14="http://schemas.microsoft.com/office/powerpoint/2010/main" val="2566923144"/>
              </p:ext>
            </p:extLst>
          </p:nvPr>
        </p:nvGraphicFramePr>
        <p:xfrm>
          <a:off x="381000" y="1524000"/>
          <a:ext cx="8382000" cy="4876800"/>
        </p:xfrm>
        <a:graphic>
          <a:graphicData uri="http://schemas.openxmlformats.org/drawingml/2006/table">
            <a:tbl>
              <a:tblPr firstRow="1" bandRow="1">
                <a:tableStyleId>{3B4B98B0-60AC-42C2-AFA5-B58CD77FA1E5}</a:tableStyleId>
              </a:tblPr>
              <a:tblGrid>
                <a:gridCol w="12954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304800">
                <a:tc>
                  <a:txBody>
                    <a:bodyPr/>
                    <a:lstStyle/>
                    <a:p>
                      <a:r>
                        <a:rPr lang="en-AU" dirty="0"/>
                        <a:t>Element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3915">
                <a:tc>
                  <a:txBody>
                    <a:bodyPr/>
                    <a:lstStyle/>
                    <a:p>
                      <a:r>
                        <a:rPr lang="en-AU" sz="1600" dirty="0"/>
                        <a:t>Name</a:t>
                      </a:r>
                    </a:p>
                  </a:txBody>
                  <a:tcPr>
                    <a:lnT w="12700" cap="flat" cmpd="sng" algn="ctr">
                      <a:solidFill>
                        <a:schemeClr val="tx1"/>
                      </a:solidFill>
                      <a:prstDash val="solid"/>
                      <a:round/>
                      <a:headEnd type="none" w="med" len="med"/>
                      <a:tailEnd type="none" w="med" len="med"/>
                    </a:lnT>
                    <a:noFill/>
                  </a:tcPr>
                </a:tc>
                <a:tc>
                  <a:txBody>
                    <a:bodyPr/>
                    <a:lstStyle/>
                    <a:p>
                      <a:r>
                        <a:rPr lang="en-AU" sz="1600" dirty="0"/>
                        <a:t>Observer</a:t>
                      </a:r>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710635">
                <a:tc>
                  <a:txBody>
                    <a:bodyPr/>
                    <a:lstStyle/>
                    <a:p>
                      <a:r>
                        <a:rPr lang="en-AU" sz="1600" dirty="0"/>
                        <a:t>Description</a:t>
                      </a:r>
                    </a:p>
                  </a:txBody>
                  <a:tcPr/>
                </a:tc>
                <a:tc>
                  <a:txBody>
                    <a:bodyPr/>
                    <a:lstStyle/>
                    <a:p>
                      <a:r>
                        <a:rPr lang="en-US" sz="1600" dirty="0"/>
                        <a:t>This pattern separates the display of an object from the object itself. There may be multiple displays associated with the object. When one display is changed, all others are notified and take action to update themselves.</a:t>
                      </a:r>
                      <a:endParaRPr lang="en-AU" sz="1600" dirty="0"/>
                    </a:p>
                  </a:txBody>
                  <a:tcPr/>
                </a:tc>
                <a:extLst>
                  <a:ext uri="{0D108BD9-81ED-4DB2-BD59-A6C34878D82A}">
                    <a16:rowId xmlns:a16="http://schemas.microsoft.com/office/drawing/2014/main" val="10002"/>
                  </a:ext>
                </a:extLst>
              </a:tr>
              <a:tr h="1259275">
                <a:tc>
                  <a:txBody>
                    <a:bodyPr/>
                    <a:lstStyle/>
                    <a:p>
                      <a:r>
                        <a:rPr lang="en-AU" sz="1600" dirty="0"/>
                        <a:t>Problem</a:t>
                      </a:r>
                    </a:p>
                  </a:txBody>
                  <a:tcPr>
                    <a:noFill/>
                  </a:tcPr>
                </a:tc>
                <a:tc>
                  <a:txBody>
                    <a:bodyPr/>
                    <a:lstStyle/>
                    <a:p>
                      <a:r>
                        <a:rPr lang="en-US" sz="1600" dirty="0"/>
                        <a:t>Many applications present multiple views (displays) of the same data with the requirement that all views must be updated when any one view is changed. You may also wish to add new views without the object whose state is being displayed knowing about the new view or how the information is presented.</a:t>
                      </a:r>
                      <a:endParaRPr lang="en-AU" sz="1600" dirty="0"/>
                    </a:p>
                  </a:txBody>
                  <a:tcPr>
                    <a:noFill/>
                  </a:tcPr>
                </a:tc>
                <a:extLst>
                  <a:ext uri="{0D108BD9-81ED-4DB2-BD59-A6C34878D82A}">
                    <a16:rowId xmlns:a16="http://schemas.microsoft.com/office/drawing/2014/main" val="10003"/>
                  </a:ext>
                </a:extLst>
              </a:tr>
              <a:tr h="1948867">
                <a:tc>
                  <a:txBody>
                    <a:bodyPr/>
                    <a:lstStyle/>
                    <a:p>
                      <a:r>
                        <a:rPr lang="en-AU" sz="1600" dirty="0"/>
                        <a:t>Solution</a:t>
                      </a:r>
                    </a:p>
                  </a:txBody>
                  <a:tcPr>
                    <a:lnB w="12700" cap="flat" cmpd="sng" algn="ctr">
                      <a:solidFill>
                        <a:schemeClr val="tx1"/>
                      </a:solidFill>
                      <a:prstDash val="solid"/>
                      <a:round/>
                      <a:headEnd type="none" w="med" len="med"/>
                      <a:tailEnd type="none" w="med" len="med"/>
                    </a:lnB>
                  </a:tcPr>
                </a:tc>
                <a:tc>
                  <a:txBody>
                    <a:bodyPr/>
                    <a:lstStyle/>
                    <a:p>
                      <a:r>
                        <a:rPr lang="en-US" sz="1600" dirty="0"/>
                        <a:t>The state to be displayed (sometimes called the Model) is maintained in a Subject class that includes methods to add and remove observers and to get and set the state of the Model. An observer is created for each display and registers with the Subject. When an observer uses the set method to change the state, the Subject notifies all other Observers. They then use the Subject’s getState( ) method to update their local copy of the state and so change their display. Adding a new display simply involves notifying the Subject that a new display has been created.</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dirty="0"/>
              <a:t>Table 8.3 The Observer pattern</a:t>
            </a:r>
            <a:r>
              <a:rPr lang="en-US" sz="2000" dirty="0"/>
              <a:t> </a:t>
            </a:r>
            <a:r>
              <a:rPr lang="en-US" sz="2000" b="0" dirty="0"/>
              <a:t>(1 of 2)</a:t>
            </a:r>
            <a:endParaRPr lang="en-AU" sz="2000" b="0" dirty="0"/>
          </a:p>
        </p:txBody>
      </p:sp>
    </p:spTree>
    <p:extLst>
      <p:ext uri="{BB962C8B-B14F-4D97-AF65-F5344CB8AC3E}">
        <p14:creationId xmlns:p14="http://schemas.microsoft.com/office/powerpoint/2010/main" val="950295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and describes the elements in the observer pattern."/>
          <p:cNvGraphicFramePr>
            <a:graphicFrameLocks noGrp="1"/>
          </p:cNvGraphicFramePr>
          <p:nvPr>
            <p:extLst>
              <p:ext uri="{D42A27DB-BD31-4B8C-83A1-F6EECF244321}">
                <p14:modId xmlns:p14="http://schemas.microsoft.com/office/powerpoint/2010/main" val="3115144433"/>
              </p:ext>
            </p:extLst>
          </p:nvPr>
        </p:nvGraphicFramePr>
        <p:xfrm>
          <a:off x="381000" y="1524000"/>
          <a:ext cx="8382000" cy="3754685"/>
        </p:xfrm>
        <a:graphic>
          <a:graphicData uri="http://schemas.openxmlformats.org/drawingml/2006/table">
            <a:tbl>
              <a:tblPr firstRow="1" bandRow="1">
                <a:tableStyleId>{3B4B98B0-60AC-42C2-AFA5-B58CD77FA1E5}</a:tableStyleId>
              </a:tblPr>
              <a:tblGrid>
                <a:gridCol w="1752600">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401885">
                <a:tc>
                  <a:txBody>
                    <a:bodyPr/>
                    <a:lstStyle/>
                    <a:p>
                      <a:r>
                        <a:rPr lang="en-AU" dirty="0"/>
                        <a:t>Element</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Description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01885">
                <a:tc>
                  <a:txBody>
                    <a:bodyPr/>
                    <a:lstStyle/>
                    <a:p>
                      <a:r>
                        <a:rPr lang="en-AU" sz="1600" dirty="0"/>
                        <a:t>Implementation</a:t>
                      </a:r>
                    </a:p>
                  </a:txBody>
                  <a:tcPr>
                    <a:lnT w="12700" cap="flat" cmpd="sng" algn="ctr">
                      <a:solidFill>
                        <a:schemeClr val="tx1"/>
                      </a:solidFill>
                      <a:prstDash val="solid"/>
                      <a:round/>
                      <a:headEnd type="none" w="med" len="med"/>
                      <a:tailEnd type="none" w="med" len="med"/>
                    </a:lnT>
                    <a:noFill/>
                  </a:tcPr>
                </a:tc>
                <a:tc>
                  <a:txBody>
                    <a:bodyPr/>
                    <a:lstStyle/>
                    <a:p>
                      <a:r>
                        <a:rPr lang="en-US" sz="1600" dirty="0"/>
                        <a:t>This pattern is implemented using abstract and concrete classes.</a:t>
                      </a:r>
                    </a:p>
                    <a:p>
                      <a:r>
                        <a:rPr lang="en-US" sz="1600" dirty="0"/>
                        <a:t>The abstract Subject class includes methods to register and</a:t>
                      </a:r>
                    </a:p>
                    <a:p>
                      <a:r>
                        <a:rPr lang="en-US" sz="1600" dirty="0"/>
                        <a:t>deregister observers and to notify all observers that a change has</a:t>
                      </a:r>
                    </a:p>
                    <a:p>
                      <a:r>
                        <a:rPr lang="en-US" sz="1600" dirty="0"/>
                        <a:t>been made. The abstract Observer class includes a method to</a:t>
                      </a:r>
                    </a:p>
                    <a:p>
                      <a:r>
                        <a:rPr lang="en-US" sz="1600" dirty="0"/>
                        <a:t>update the local state of each observer. Each Observer subclass</a:t>
                      </a:r>
                    </a:p>
                    <a:p>
                      <a:r>
                        <a:rPr lang="en-US" sz="1600" dirty="0"/>
                        <a:t>implements these methods and is responsible for managing its</a:t>
                      </a:r>
                    </a:p>
                    <a:p>
                      <a:r>
                        <a:rPr lang="en-US" sz="1600" dirty="0"/>
                        <a:t>own display. When notifications of a change are received, the</a:t>
                      </a:r>
                    </a:p>
                    <a:p>
                      <a:r>
                        <a:rPr lang="en-US" sz="1600" dirty="0"/>
                        <a:t>Observer subclasses access the model using the getState( )</a:t>
                      </a:r>
                    </a:p>
                    <a:p>
                      <a:r>
                        <a:rPr lang="en-US" sz="1600" dirty="0"/>
                        <a:t>method to retrieve the changed information.</a:t>
                      </a:r>
                      <a:endParaRPr lang="en-AU" sz="1600"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792760">
                <a:tc>
                  <a:txBody>
                    <a:bodyPr/>
                    <a:lstStyle/>
                    <a:p>
                      <a:r>
                        <a:rPr lang="en-AU" sz="1600" dirty="0"/>
                        <a:t>Things to consider</a:t>
                      </a:r>
                    </a:p>
                  </a:txBody>
                  <a:tcPr>
                    <a:lnB w="12700" cap="flat" cmpd="sng" algn="ctr">
                      <a:solidFill>
                        <a:schemeClr val="tx1"/>
                      </a:solidFill>
                      <a:prstDash val="solid"/>
                      <a:round/>
                      <a:headEnd type="none" w="med" len="med"/>
                      <a:tailEnd type="none" w="med" len="med"/>
                    </a:lnB>
                  </a:tcPr>
                </a:tc>
                <a:tc>
                  <a:txBody>
                    <a:bodyPr/>
                    <a:lstStyle/>
                    <a:p>
                      <a:r>
                        <a:rPr lang="en-US" sz="1600" dirty="0"/>
                        <a:t>The Subject does not know how the Model is displayed so cannot</a:t>
                      </a:r>
                    </a:p>
                    <a:p>
                      <a:r>
                        <a:rPr lang="en-US" sz="1600" dirty="0"/>
                        <a:t>organize its data to optimize the display performance. If a display</a:t>
                      </a:r>
                    </a:p>
                    <a:p>
                      <a:r>
                        <a:rPr lang="en-US" sz="1600" dirty="0"/>
                        <a:t>update fails, the Subject does not know that the update has been</a:t>
                      </a:r>
                    </a:p>
                    <a:p>
                      <a:r>
                        <a:rPr lang="en-US" sz="1600" dirty="0"/>
                        <a:t>unsuccessful.</a:t>
                      </a:r>
                      <a:endParaRPr lang="en-AU" sz="1600"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8.3 The Observer pattern</a:t>
            </a:r>
            <a:r>
              <a:rPr lang="en-US" sz="2000" dirty="0"/>
              <a:t> </a:t>
            </a:r>
            <a:r>
              <a:rPr lang="en-US" sz="2000" b="0" dirty="0"/>
              <a:t>(2 of 2)</a:t>
            </a:r>
            <a:endParaRPr lang="en-AU" sz="2000" dirty="0"/>
          </a:p>
        </p:txBody>
      </p:sp>
    </p:spTree>
    <p:extLst>
      <p:ext uri="{BB962C8B-B14F-4D97-AF65-F5344CB8AC3E}">
        <p14:creationId xmlns:p14="http://schemas.microsoft.com/office/powerpoint/2010/main" val="1396495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Design patterns are usually documented in the stylized way. This includes:</a:t>
            </a:r>
          </a:p>
          <a:p>
            <a:pPr lvl="1"/>
            <a:r>
              <a:rPr lang="en-US" dirty="0"/>
              <a:t>a meaningful name for the pattern and a brief description of what it does; </a:t>
            </a:r>
          </a:p>
          <a:p>
            <a:pPr lvl="1"/>
            <a:r>
              <a:rPr lang="en-US" dirty="0"/>
              <a:t>a description of the problem it solves; </a:t>
            </a:r>
          </a:p>
          <a:p>
            <a:pPr lvl="1"/>
            <a:r>
              <a:rPr lang="en-US" dirty="0"/>
              <a:t>a description of the solution and its implementation;</a:t>
            </a:r>
          </a:p>
          <a:p>
            <a:pPr lvl="1"/>
            <a:r>
              <a:rPr lang="en-US" dirty="0"/>
              <a:t>the consequences and trade-offs of using the pattern and other issues that you should consider.</a:t>
            </a:r>
          </a:p>
        </p:txBody>
      </p:sp>
      <p:sp>
        <p:nvSpPr>
          <p:cNvPr id="4" name="Title 3"/>
          <p:cNvSpPr>
            <a:spLocks noGrp="1"/>
          </p:cNvSpPr>
          <p:nvPr>
            <p:ph type="title"/>
          </p:nvPr>
        </p:nvSpPr>
        <p:spPr/>
        <p:txBody>
          <a:bodyPr/>
          <a:lstStyle/>
          <a:p>
            <a:r>
              <a:rPr lang="en-AU" dirty="0"/>
              <a:t>Pattern description</a:t>
            </a:r>
          </a:p>
        </p:txBody>
      </p:sp>
    </p:spTree>
    <p:extLst>
      <p:ext uri="{BB962C8B-B14F-4D97-AF65-F5344CB8AC3E}">
        <p14:creationId xmlns:p14="http://schemas.microsoft.com/office/powerpoint/2010/main" val="6519784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Refactoring means changing a program to reduce its complexity without changing the external behaviour of that program. </a:t>
            </a:r>
          </a:p>
          <a:p>
            <a:r>
              <a:rPr lang="en-US" dirty="0"/>
              <a:t>Refactoring makes a program more readable (so reducing the ‘reading complexity’) and more understandable.</a:t>
            </a:r>
          </a:p>
        </p:txBody>
      </p:sp>
      <p:sp>
        <p:nvSpPr>
          <p:cNvPr id="4" name="Title 3"/>
          <p:cNvSpPr>
            <a:spLocks noGrp="1"/>
          </p:cNvSpPr>
          <p:nvPr>
            <p:ph type="title"/>
          </p:nvPr>
        </p:nvSpPr>
        <p:spPr/>
        <p:txBody>
          <a:bodyPr/>
          <a:lstStyle/>
          <a:p>
            <a:r>
              <a:rPr lang="en-AU" dirty="0"/>
              <a:t>Refactoring</a:t>
            </a:r>
            <a:r>
              <a:rPr lang="en-AU" sz="2000" dirty="0"/>
              <a:t> </a:t>
            </a:r>
            <a:r>
              <a:rPr lang="en-AU" sz="2000" b="0" dirty="0"/>
              <a:t>(1 of 2)</a:t>
            </a:r>
          </a:p>
        </p:txBody>
      </p:sp>
    </p:spTree>
    <p:extLst>
      <p:ext uri="{BB962C8B-B14F-4D97-AF65-F5344CB8AC3E}">
        <p14:creationId xmlns:p14="http://schemas.microsoft.com/office/powerpoint/2010/main" val="28675956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It also makes it easier to change, which means that you reduce the chances of making mistakes when you introduce new features. </a:t>
            </a:r>
          </a:p>
          <a:p>
            <a:r>
              <a:rPr lang="en-US" dirty="0"/>
              <a:t>The reality of programming is that as you make changes and additions to existing code, you inevitably increase its complexity. </a:t>
            </a:r>
          </a:p>
          <a:p>
            <a:pPr lvl="1"/>
            <a:r>
              <a:rPr lang="en-US" dirty="0"/>
              <a:t>The code becomes harder to understand and change. The abstractions and operations that you started with become more and more complex because you modify them in ways that you did not originally anticipate.</a:t>
            </a:r>
          </a:p>
          <a:p>
            <a:endParaRPr lang="en-AU" dirty="0"/>
          </a:p>
        </p:txBody>
      </p:sp>
      <p:sp>
        <p:nvSpPr>
          <p:cNvPr id="4" name="Title 3"/>
          <p:cNvSpPr>
            <a:spLocks noGrp="1"/>
          </p:cNvSpPr>
          <p:nvPr>
            <p:ph type="title"/>
          </p:nvPr>
        </p:nvSpPr>
        <p:spPr/>
        <p:txBody>
          <a:bodyPr/>
          <a:lstStyle/>
          <a:p>
            <a:r>
              <a:rPr lang="en-AU" dirty="0"/>
              <a:t>Refactoring</a:t>
            </a:r>
            <a:r>
              <a:rPr lang="en-AU" sz="2000" dirty="0"/>
              <a:t> </a:t>
            </a:r>
            <a:r>
              <a:rPr lang="en-AU" sz="2000" b="0" dirty="0"/>
              <a:t>(2 of 2)</a:t>
            </a:r>
          </a:p>
        </p:txBody>
      </p:sp>
    </p:spTree>
    <p:extLst>
      <p:ext uri="{BB962C8B-B14F-4D97-AF65-F5344CB8AC3E}">
        <p14:creationId xmlns:p14="http://schemas.microsoft.com/office/powerpoint/2010/main" val="1583508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AU" sz="1400" dirty="0"/>
              <a:t>A refactoring process</a:t>
            </a:r>
          </a:p>
        </p:txBody>
      </p:sp>
      <p:pic>
        <p:nvPicPr>
          <p:cNvPr id="7" name="Picture 6" descr="The diagram is split into two parts.&#10;• Start.&#10;• Cycle 1.&#10;The stages in Cycle 1 are as follows.&#10;• Identify code smell.&#10;• Identify refactoring strategy.&#10;• Cycle 2.&#10;The stages in Cycle 2 are as follows.&#10;• Make small improvement until strategy completed.&#10;• Run automated code tests.&#10;">
            <a:extLst>
              <a:ext uri="{FF2B5EF4-FFF2-40B4-BE49-F238E27FC236}">
                <a16:creationId xmlns:a16="http://schemas.microsoft.com/office/drawing/2014/main" id="{538A78DB-C9D2-3B45-B3B3-189FCD8AD2BE}"/>
              </a:ext>
            </a:extLst>
          </p:cNvPr>
          <p:cNvPicPr>
            <a:picLocks noChangeAspect="1"/>
          </p:cNvPicPr>
          <p:nvPr/>
        </p:nvPicPr>
        <p:blipFill rotWithShape="1">
          <a:blip r:embed="rId2">
            <a:extLst>
              <a:ext uri="{28A0092B-C50C-407E-A947-70E740481C1C}">
                <a14:useLocalDpi xmlns:a14="http://schemas.microsoft.com/office/drawing/2010/main" val="0"/>
              </a:ext>
            </a:extLst>
          </a:blip>
          <a:srcRect l="19024" t="9545" r="27725" b="54999"/>
          <a:stretch/>
        </p:blipFill>
        <p:spPr>
          <a:xfrm>
            <a:off x="2133600" y="1280160"/>
            <a:ext cx="4800600" cy="4565119"/>
          </a:xfrm>
          <a:prstGeom prst="rect">
            <a:avLst/>
          </a:prstGeom>
        </p:spPr>
      </p:pic>
      <p:sp>
        <p:nvSpPr>
          <p:cNvPr id="4" name="Title 3"/>
          <p:cNvSpPr>
            <a:spLocks noGrp="1"/>
          </p:cNvSpPr>
          <p:nvPr>
            <p:ph type="title"/>
          </p:nvPr>
        </p:nvSpPr>
        <p:spPr/>
        <p:txBody>
          <a:bodyPr/>
          <a:lstStyle/>
          <a:p>
            <a:r>
              <a:rPr lang="en-AU" dirty="0"/>
              <a:t>Figure 8.8</a:t>
            </a:r>
          </a:p>
        </p:txBody>
      </p:sp>
    </p:spTree>
    <p:extLst>
      <p:ext uri="{BB962C8B-B14F-4D97-AF65-F5344CB8AC3E}">
        <p14:creationId xmlns:p14="http://schemas.microsoft.com/office/powerpoint/2010/main" val="2398589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There are three simple techniques for reliability improvement that can be applied in any software company. </a:t>
            </a:r>
          </a:p>
          <a:p>
            <a:pPr lvl="1"/>
            <a:r>
              <a:rPr lang="en-US" i="1" dirty="0"/>
              <a:t>Fault avoidance</a:t>
            </a:r>
            <a:r>
              <a:rPr lang="en-US" dirty="0"/>
              <a:t> You should program in such a way that you avoid introducing faults into your program.</a:t>
            </a:r>
          </a:p>
          <a:p>
            <a:pPr lvl="1"/>
            <a:r>
              <a:rPr lang="en-US" i="1" dirty="0"/>
              <a:t>Input validation </a:t>
            </a:r>
            <a:r>
              <a:rPr lang="en-US" dirty="0"/>
              <a:t>You should define the expected format for user inputs and validate that all inputs conform to that format.</a:t>
            </a:r>
          </a:p>
          <a:p>
            <a:pPr lvl="1"/>
            <a:r>
              <a:rPr lang="en-US" i="1" dirty="0"/>
              <a:t>Failure management </a:t>
            </a:r>
            <a:r>
              <a:rPr lang="en-US" dirty="0"/>
              <a:t>You should implement your software so that program failures have minimal impact on product users.</a:t>
            </a:r>
          </a:p>
        </p:txBody>
      </p:sp>
      <p:sp>
        <p:nvSpPr>
          <p:cNvPr id="4" name="Title 3"/>
          <p:cNvSpPr>
            <a:spLocks noGrp="1"/>
          </p:cNvSpPr>
          <p:nvPr>
            <p:ph type="title"/>
          </p:nvPr>
        </p:nvSpPr>
        <p:spPr/>
        <p:txBody>
          <a:bodyPr/>
          <a:lstStyle/>
          <a:p>
            <a:r>
              <a:rPr lang="en-AU" dirty="0"/>
              <a:t>Programming for reliability</a:t>
            </a:r>
          </a:p>
        </p:txBody>
      </p:sp>
    </p:spTree>
    <p:extLst>
      <p:ext uri="{BB962C8B-B14F-4D97-AF65-F5344CB8AC3E}">
        <p14:creationId xmlns:p14="http://schemas.microsoft.com/office/powerpoint/2010/main" val="90580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Martin Fowler, a refactoring pioneer, suggests that the starting point for refactoring should be to identify code ‘smells’.</a:t>
            </a:r>
          </a:p>
          <a:p>
            <a:r>
              <a:rPr lang="en-US" dirty="0"/>
              <a:t>Code smells are indicators in the code that there might be a deeper problem. </a:t>
            </a:r>
          </a:p>
          <a:p>
            <a:pPr lvl="1"/>
            <a:r>
              <a:rPr lang="en-US" dirty="0"/>
              <a:t>For example, very large classes may indicate that the class is trying to do too much. This probably means that its structural complexity is high. </a:t>
            </a:r>
          </a:p>
        </p:txBody>
      </p:sp>
      <p:sp>
        <p:nvSpPr>
          <p:cNvPr id="4" name="Title 3"/>
          <p:cNvSpPr>
            <a:spLocks noGrp="1"/>
          </p:cNvSpPr>
          <p:nvPr>
            <p:ph type="title"/>
          </p:nvPr>
        </p:nvSpPr>
        <p:spPr/>
        <p:txBody>
          <a:bodyPr/>
          <a:lstStyle/>
          <a:p>
            <a:r>
              <a:rPr lang="en-AU" dirty="0"/>
              <a:t>Code smells</a:t>
            </a:r>
          </a:p>
        </p:txBody>
      </p:sp>
    </p:spTree>
    <p:extLst>
      <p:ext uri="{BB962C8B-B14F-4D97-AF65-F5344CB8AC3E}">
        <p14:creationId xmlns:p14="http://schemas.microsoft.com/office/powerpoint/2010/main" val="23605868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code smell and corresponding refactoring action for select examples."/>
          <p:cNvGraphicFramePr>
            <a:graphicFrameLocks noGrp="1"/>
          </p:cNvGraphicFramePr>
          <p:nvPr>
            <p:extLst>
              <p:ext uri="{D42A27DB-BD31-4B8C-83A1-F6EECF244321}">
                <p14:modId xmlns:p14="http://schemas.microsoft.com/office/powerpoint/2010/main" val="4073496059"/>
              </p:ext>
            </p:extLst>
          </p:nvPr>
        </p:nvGraphicFramePr>
        <p:xfrm>
          <a:off x="609600" y="1524000"/>
          <a:ext cx="8153401" cy="3937000"/>
        </p:xfrm>
        <a:graphic>
          <a:graphicData uri="http://schemas.openxmlformats.org/drawingml/2006/table">
            <a:tbl>
              <a:tblPr firstRow="1" bandRow="1">
                <a:tableStyleId>{3B4B98B0-60AC-42C2-AFA5-B58CD77FA1E5}</a:tableStyleId>
              </a:tblPr>
              <a:tblGrid>
                <a:gridCol w="2751773">
                  <a:extLst>
                    <a:ext uri="{9D8B030D-6E8A-4147-A177-3AD203B41FA5}">
                      <a16:colId xmlns:a16="http://schemas.microsoft.com/office/drawing/2014/main" val="20000"/>
                    </a:ext>
                  </a:extLst>
                </a:gridCol>
                <a:gridCol w="5401628">
                  <a:extLst>
                    <a:ext uri="{9D8B030D-6E8A-4147-A177-3AD203B41FA5}">
                      <a16:colId xmlns:a16="http://schemas.microsoft.com/office/drawing/2014/main" val="20001"/>
                    </a:ext>
                  </a:extLst>
                </a:gridCol>
              </a:tblGrid>
              <a:tr h="370840">
                <a:tc>
                  <a:txBody>
                    <a:bodyPr/>
                    <a:lstStyle/>
                    <a:p>
                      <a:r>
                        <a:rPr lang="en-AU" dirty="0"/>
                        <a:t>Code smell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Refactoring action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Large classes</a:t>
                      </a:r>
                    </a:p>
                  </a:txBody>
                  <a:tcPr>
                    <a:lnT w="12700" cap="flat" cmpd="sng" algn="ctr">
                      <a:solidFill>
                        <a:schemeClr val="tx1"/>
                      </a:solidFill>
                      <a:prstDash val="solid"/>
                      <a:round/>
                      <a:headEnd type="none" w="med" len="med"/>
                      <a:tailEnd type="none" w="med" len="med"/>
                    </a:lnT>
                    <a:noFill/>
                  </a:tcPr>
                </a:tc>
                <a:tc>
                  <a:txBody>
                    <a:bodyPr/>
                    <a:lstStyle/>
                    <a:p>
                      <a:r>
                        <a:rPr lang="en-US" dirty="0"/>
                        <a:t>Large classes may mean that the single responsibility principle is being violated. Break down large classes into easier-to-understand, smaller classes.</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Long methods/functions</a:t>
                      </a:r>
                    </a:p>
                  </a:txBody>
                  <a:tcPr/>
                </a:tc>
                <a:tc>
                  <a:txBody>
                    <a:bodyPr/>
                    <a:lstStyle/>
                    <a:p>
                      <a:r>
                        <a:rPr lang="en-US" dirty="0"/>
                        <a:t>Long methods or functions may indicate that the function is doing more than one thing. Split into smaller, more specific functions or methods.</a:t>
                      </a:r>
                      <a:endParaRPr lang="en-AU" dirty="0"/>
                    </a:p>
                  </a:txBody>
                  <a:tcPr/>
                </a:tc>
                <a:extLst>
                  <a:ext uri="{0D108BD9-81ED-4DB2-BD59-A6C34878D82A}">
                    <a16:rowId xmlns:a16="http://schemas.microsoft.com/office/drawing/2014/main" val="10002"/>
                  </a:ext>
                </a:extLst>
              </a:tr>
              <a:tr h="370840">
                <a:tc>
                  <a:txBody>
                    <a:bodyPr/>
                    <a:lstStyle/>
                    <a:p>
                      <a:r>
                        <a:rPr lang="en-AU" dirty="0"/>
                        <a:t>Duplicated code</a:t>
                      </a:r>
                    </a:p>
                  </a:txBody>
                  <a:tcPr>
                    <a:lnB w="12700" cap="flat" cmpd="sng" algn="ctr">
                      <a:solidFill>
                        <a:schemeClr val="tx1"/>
                      </a:solidFill>
                      <a:prstDash val="solid"/>
                      <a:round/>
                      <a:headEnd type="none" w="med" len="med"/>
                      <a:tailEnd type="none" w="med" len="med"/>
                    </a:lnB>
                    <a:noFill/>
                  </a:tcPr>
                </a:tc>
                <a:tc>
                  <a:txBody>
                    <a:bodyPr/>
                    <a:lstStyle/>
                    <a:p>
                      <a:r>
                        <a:rPr lang="en-US" dirty="0"/>
                        <a:t>Duplicated code may mean that when changes are needed, these have to be made everywhere the code is duplicated. Rewrite to create a single instance of the duplicated code that is used as required.</a:t>
                      </a:r>
                      <a:endParaRPr lang="en-AU" dirty="0"/>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4" name="Title 3"/>
          <p:cNvSpPr>
            <a:spLocks noGrp="1"/>
          </p:cNvSpPr>
          <p:nvPr>
            <p:ph type="title"/>
          </p:nvPr>
        </p:nvSpPr>
        <p:spPr/>
        <p:txBody>
          <a:bodyPr/>
          <a:lstStyle/>
          <a:p>
            <a:r>
              <a:rPr lang="en-US" dirty="0"/>
              <a:t>Table 8.6 Examples of code smells</a:t>
            </a:r>
            <a:r>
              <a:rPr lang="en-US" sz="2000" dirty="0"/>
              <a:t> </a:t>
            </a:r>
            <a:r>
              <a:rPr lang="en-US" sz="2000" b="0" dirty="0"/>
              <a:t>(1 of 2)</a:t>
            </a:r>
            <a:endParaRPr lang="en-AU" sz="2000" b="0" dirty="0"/>
          </a:p>
        </p:txBody>
      </p:sp>
    </p:spTree>
    <p:extLst>
      <p:ext uri="{BB962C8B-B14F-4D97-AF65-F5344CB8AC3E}">
        <p14:creationId xmlns:p14="http://schemas.microsoft.com/office/powerpoint/2010/main" val="3530251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code smell and corresponding refactoring action for select examples."/>
          <p:cNvGraphicFramePr>
            <a:graphicFrameLocks noGrp="1"/>
          </p:cNvGraphicFramePr>
          <p:nvPr>
            <p:extLst>
              <p:ext uri="{D42A27DB-BD31-4B8C-83A1-F6EECF244321}">
                <p14:modId xmlns:p14="http://schemas.microsoft.com/office/powerpoint/2010/main" val="216625502"/>
              </p:ext>
            </p:extLst>
          </p:nvPr>
        </p:nvGraphicFramePr>
        <p:xfrm>
          <a:off x="609600" y="1524000"/>
          <a:ext cx="8153401" cy="3022600"/>
        </p:xfrm>
        <a:graphic>
          <a:graphicData uri="http://schemas.openxmlformats.org/drawingml/2006/table">
            <a:tbl>
              <a:tblPr firstRow="1" bandRow="1">
                <a:tableStyleId>{3B4B98B0-60AC-42C2-AFA5-B58CD77FA1E5}</a:tableStyleId>
              </a:tblPr>
              <a:tblGrid>
                <a:gridCol w="2751773">
                  <a:extLst>
                    <a:ext uri="{9D8B030D-6E8A-4147-A177-3AD203B41FA5}">
                      <a16:colId xmlns:a16="http://schemas.microsoft.com/office/drawing/2014/main" val="20000"/>
                    </a:ext>
                  </a:extLst>
                </a:gridCol>
                <a:gridCol w="5401628">
                  <a:extLst>
                    <a:ext uri="{9D8B030D-6E8A-4147-A177-3AD203B41FA5}">
                      <a16:colId xmlns:a16="http://schemas.microsoft.com/office/drawing/2014/main" val="20001"/>
                    </a:ext>
                  </a:extLst>
                </a:gridCol>
              </a:tblGrid>
              <a:tr h="370840">
                <a:tc>
                  <a:txBody>
                    <a:bodyPr/>
                    <a:lstStyle/>
                    <a:p>
                      <a:r>
                        <a:rPr lang="en-AU" dirty="0"/>
                        <a:t>Code smell</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Refactoring action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Meaningless names</a:t>
                      </a:r>
                    </a:p>
                  </a:txBody>
                  <a:tcPr>
                    <a:lnT w="12700" cap="flat" cmpd="sng" algn="ctr">
                      <a:solidFill>
                        <a:schemeClr val="tx1"/>
                      </a:solidFill>
                      <a:prstDash val="solid"/>
                      <a:round/>
                      <a:headEnd type="none" w="med" len="med"/>
                      <a:tailEnd type="none" w="med" len="med"/>
                    </a:lnT>
                    <a:noFill/>
                  </a:tcPr>
                </a:tc>
                <a:tc>
                  <a:txBody>
                    <a:bodyPr/>
                    <a:lstStyle/>
                    <a:p>
                      <a:r>
                        <a:rPr lang="en-US" dirty="0"/>
                        <a:t>Meaningless names are a sign of programmer haste.They make the code harder to understand. Replace with meaningful names and check for other shortcuts that the programmer may have taken.</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Unused code</a:t>
                      </a:r>
                    </a:p>
                  </a:txBody>
                  <a:tcPr>
                    <a:lnB w="12700" cap="flat" cmpd="sng" algn="ctr">
                      <a:solidFill>
                        <a:schemeClr val="tx1"/>
                      </a:solidFill>
                      <a:prstDash val="solid"/>
                      <a:round/>
                      <a:headEnd type="none" w="med" len="med"/>
                      <a:tailEnd type="none" w="med" len="med"/>
                    </a:lnB>
                  </a:tcPr>
                </a:tc>
                <a:tc>
                  <a:txBody>
                    <a:bodyPr/>
                    <a:lstStyle/>
                    <a:p>
                      <a:r>
                        <a:rPr lang="en-US" dirty="0"/>
                        <a:t>This simply increases the reading complexity of the code. Delete it even if it has been commented out. If you find you need it later, you should be able to retrieve it from the code management system.</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8.6 Examples of code smells</a:t>
            </a:r>
            <a:r>
              <a:rPr lang="en-US" sz="2000" dirty="0"/>
              <a:t> </a:t>
            </a:r>
            <a:r>
              <a:rPr lang="en-US" sz="2000" b="0" dirty="0"/>
              <a:t>(2 of 2)</a:t>
            </a:r>
            <a:endParaRPr lang="en-AU" sz="2000" b="0" dirty="0"/>
          </a:p>
        </p:txBody>
      </p:sp>
    </p:spTree>
    <p:extLst>
      <p:ext uri="{BB962C8B-B14F-4D97-AF65-F5344CB8AC3E}">
        <p14:creationId xmlns:p14="http://schemas.microsoft.com/office/powerpoint/2010/main" val="29791554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types of complexity and possible refactoring for select examples."/>
          <p:cNvGraphicFramePr>
            <a:graphicFrameLocks noGrp="1"/>
          </p:cNvGraphicFramePr>
          <p:nvPr>
            <p:extLst>
              <p:ext uri="{D42A27DB-BD31-4B8C-83A1-F6EECF244321}">
                <p14:modId xmlns:p14="http://schemas.microsoft.com/office/powerpoint/2010/main" val="3211651712"/>
              </p:ext>
            </p:extLst>
          </p:nvPr>
        </p:nvGraphicFramePr>
        <p:xfrm>
          <a:off x="419100" y="1600200"/>
          <a:ext cx="8305800" cy="430276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370840">
                <a:tc>
                  <a:txBody>
                    <a:bodyPr/>
                    <a:lstStyle/>
                    <a:p>
                      <a:r>
                        <a:rPr lang="en-AU" dirty="0"/>
                        <a:t>Type of complexity</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Possible refactoring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Reading complexity</a:t>
                      </a:r>
                    </a:p>
                  </a:txBody>
                  <a:tcPr>
                    <a:lnT w="12700" cap="flat" cmpd="sng" algn="ctr">
                      <a:solidFill>
                        <a:schemeClr val="tx1"/>
                      </a:solidFill>
                      <a:prstDash val="solid"/>
                      <a:round/>
                      <a:headEnd type="none" w="med" len="med"/>
                      <a:tailEnd type="none" w="med" len="med"/>
                    </a:lnT>
                    <a:noFill/>
                  </a:tcPr>
                </a:tc>
                <a:tc>
                  <a:txBody>
                    <a:bodyPr/>
                    <a:lstStyle/>
                    <a:p>
                      <a:r>
                        <a:rPr lang="en-US" dirty="0"/>
                        <a:t>You can rename variable, function, and class names</a:t>
                      </a:r>
                    </a:p>
                    <a:p>
                      <a:r>
                        <a:rPr lang="en-US" dirty="0"/>
                        <a:t>throughout your program to make their purpose more obvious.</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Structural complexity</a:t>
                      </a:r>
                    </a:p>
                  </a:txBody>
                  <a:tcPr/>
                </a:tc>
                <a:tc>
                  <a:txBody>
                    <a:bodyPr/>
                    <a:lstStyle/>
                    <a:p>
                      <a:r>
                        <a:rPr lang="en-US" dirty="0"/>
                        <a:t>You can break long classes or functions into shorter units that are likely to be more cohesive than the original large class.</a:t>
                      </a:r>
                      <a:endParaRPr lang="en-AU" dirty="0"/>
                    </a:p>
                  </a:txBody>
                  <a:tcPr/>
                </a:tc>
                <a:extLst>
                  <a:ext uri="{0D108BD9-81ED-4DB2-BD59-A6C34878D82A}">
                    <a16:rowId xmlns:a16="http://schemas.microsoft.com/office/drawing/2014/main" val="10002"/>
                  </a:ext>
                </a:extLst>
              </a:tr>
              <a:tr h="370840">
                <a:tc>
                  <a:txBody>
                    <a:bodyPr/>
                    <a:lstStyle/>
                    <a:p>
                      <a:r>
                        <a:rPr lang="en-AU" dirty="0"/>
                        <a:t>Data complexity</a:t>
                      </a:r>
                    </a:p>
                  </a:txBody>
                  <a:tcPr>
                    <a:noFill/>
                  </a:tcPr>
                </a:tc>
                <a:tc>
                  <a:txBody>
                    <a:bodyPr/>
                    <a:lstStyle/>
                    <a:p>
                      <a:r>
                        <a:rPr lang="en-US" dirty="0"/>
                        <a:t>You can simplify data by changing your database schema or reducing their complexity. For example, you can merge related tables in your database to remove duplicated data held in these tables.</a:t>
                      </a:r>
                      <a:endParaRPr lang="en-AU" dirty="0"/>
                    </a:p>
                  </a:txBody>
                  <a:tcPr>
                    <a:noFill/>
                  </a:tcPr>
                </a:tc>
                <a:extLst>
                  <a:ext uri="{0D108BD9-81ED-4DB2-BD59-A6C34878D82A}">
                    <a16:rowId xmlns:a16="http://schemas.microsoft.com/office/drawing/2014/main" val="10003"/>
                  </a:ext>
                </a:extLst>
              </a:tr>
              <a:tr h="370840">
                <a:tc>
                  <a:txBody>
                    <a:bodyPr/>
                    <a:lstStyle/>
                    <a:p>
                      <a:r>
                        <a:rPr lang="en-AU" dirty="0"/>
                        <a:t>Decision complexity</a:t>
                      </a:r>
                    </a:p>
                  </a:txBody>
                  <a:tcPr>
                    <a:lnB w="12700" cap="flat" cmpd="sng" algn="ctr">
                      <a:solidFill>
                        <a:schemeClr val="tx1"/>
                      </a:solidFill>
                      <a:prstDash val="solid"/>
                      <a:round/>
                      <a:headEnd type="none" w="med" len="med"/>
                      <a:tailEnd type="none" w="med" len="med"/>
                    </a:lnB>
                  </a:tcPr>
                </a:tc>
                <a:tc>
                  <a:txBody>
                    <a:bodyPr/>
                    <a:lstStyle/>
                    <a:p>
                      <a:r>
                        <a:rPr lang="en-US" dirty="0"/>
                        <a:t>You can replace a series of deeply nested if-then-else</a:t>
                      </a:r>
                    </a:p>
                    <a:p>
                      <a:r>
                        <a:rPr lang="en-US" dirty="0"/>
                        <a:t>statements with guard clauses, as I explained earlier in this chapter.</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4" name="Title 3"/>
          <p:cNvSpPr>
            <a:spLocks noGrp="1"/>
          </p:cNvSpPr>
          <p:nvPr>
            <p:ph type="title"/>
          </p:nvPr>
        </p:nvSpPr>
        <p:spPr/>
        <p:txBody>
          <a:bodyPr/>
          <a:lstStyle/>
          <a:p>
            <a:r>
              <a:rPr lang="en-US" dirty="0"/>
              <a:t>Table 8.7 Examples of refactoring for complexity reduction</a:t>
            </a:r>
            <a:endParaRPr lang="en-AU" dirty="0"/>
          </a:p>
        </p:txBody>
      </p:sp>
    </p:spTree>
    <p:extLst>
      <p:ext uri="{BB962C8B-B14F-4D97-AF65-F5344CB8AC3E}">
        <p14:creationId xmlns:p14="http://schemas.microsoft.com/office/powerpoint/2010/main" val="14581523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dirty="0"/>
              <a:t>Input validation involves checking that a user’s input is in the correct format and that its value is within the range defined by input rules. </a:t>
            </a:r>
          </a:p>
          <a:p>
            <a:r>
              <a:rPr lang="en-US" dirty="0"/>
              <a:t>Input validation is critical for security and reliability. As well as inputs from attackers that are deliberately invalid, input validation catches accidentally invalid inputs that could crash your program or pollute your database. </a:t>
            </a:r>
          </a:p>
          <a:p>
            <a:r>
              <a:rPr lang="en-US" dirty="0"/>
              <a:t>User input errors are the most common cause of database pollution.</a:t>
            </a:r>
          </a:p>
        </p:txBody>
      </p:sp>
      <p:sp>
        <p:nvSpPr>
          <p:cNvPr id="4" name="Title 3"/>
          <p:cNvSpPr>
            <a:spLocks noGrp="1"/>
          </p:cNvSpPr>
          <p:nvPr>
            <p:ph type="title"/>
          </p:nvPr>
        </p:nvSpPr>
        <p:spPr/>
        <p:txBody>
          <a:bodyPr/>
          <a:lstStyle/>
          <a:p>
            <a:r>
              <a:rPr lang="en-AU" dirty="0"/>
              <a:t>Input validation</a:t>
            </a:r>
            <a:r>
              <a:rPr lang="en-AU" sz="2000" dirty="0"/>
              <a:t> </a:t>
            </a:r>
            <a:r>
              <a:rPr lang="en-AU" sz="2000" b="0" dirty="0"/>
              <a:t>(1 of 2)</a:t>
            </a:r>
          </a:p>
        </p:txBody>
      </p:sp>
    </p:spTree>
    <p:extLst>
      <p:ext uri="{BB962C8B-B14F-4D97-AF65-F5344CB8AC3E}">
        <p14:creationId xmlns:p14="http://schemas.microsoft.com/office/powerpoint/2010/main" val="1334560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648200"/>
          </a:xfrm>
        </p:spPr>
        <p:txBody>
          <a:bodyPr/>
          <a:lstStyle/>
          <a:p>
            <a:r>
              <a:rPr lang="en-US" dirty="0"/>
              <a:t>You should define rules for every type of input field and you should include code that applies these rules to check the field’s validity. </a:t>
            </a:r>
          </a:p>
          <a:p>
            <a:pPr lvl="1"/>
            <a:r>
              <a:rPr lang="en-US" dirty="0"/>
              <a:t>If it does not conform to the rules, the input should be rejected.</a:t>
            </a:r>
          </a:p>
        </p:txBody>
      </p:sp>
      <p:sp>
        <p:nvSpPr>
          <p:cNvPr id="4" name="Title 3"/>
          <p:cNvSpPr>
            <a:spLocks noGrp="1"/>
          </p:cNvSpPr>
          <p:nvPr>
            <p:ph type="title"/>
          </p:nvPr>
        </p:nvSpPr>
        <p:spPr/>
        <p:txBody>
          <a:bodyPr/>
          <a:lstStyle/>
          <a:p>
            <a:r>
              <a:rPr lang="en-AU" dirty="0"/>
              <a:t>Input validation</a:t>
            </a:r>
            <a:r>
              <a:rPr lang="en-AU" sz="2000" dirty="0"/>
              <a:t> </a:t>
            </a:r>
            <a:r>
              <a:rPr lang="en-AU" sz="2000" b="0" dirty="0"/>
              <a:t>(2 of 2)</a:t>
            </a:r>
          </a:p>
        </p:txBody>
      </p:sp>
    </p:spTree>
    <p:extLst>
      <p:ext uri="{BB962C8B-B14F-4D97-AF65-F5344CB8AC3E}">
        <p14:creationId xmlns:p14="http://schemas.microsoft.com/office/powerpoint/2010/main" val="5853681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648200"/>
          </a:xfrm>
        </p:spPr>
        <p:txBody>
          <a:bodyPr/>
          <a:lstStyle/>
          <a:p>
            <a:pPr>
              <a:spcBef>
                <a:spcPts val="1200"/>
              </a:spcBef>
            </a:pPr>
            <a:r>
              <a:rPr lang="en-US" sz="2500" dirty="0"/>
              <a:t>The length of a name should be between 2 and 40 characters. </a:t>
            </a:r>
          </a:p>
          <a:p>
            <a:pPr>
              <a:spcBef>
                <a:spcPts val="1200"/>
              </a:spcBef>
            </a:pPr>
            <a:r>
              <a:rPr lang="en-US" sz="2500" dirty="0"/>
              <a:t>The characters in the name must be alphabetic or alphabetic characters with an accent, plus a small number of special separator characters. Names must start with a letter.</a:t>
            </a:r>
          </a:p>
          <a:p>
            <a:pPr>
              <a:spcBef>
                <a:spcPts val="1200"/>
              </a:spcBef>
            </a:pPr>
            <a:r>
              <a:rPr lang="en-US" sz="2500" dirty="0"/>
              <a:t>The only non-alphabetic separator characters allowed are hyphen, and apostrophe.</a:t>
            </a:r>
          </a:p>
          <a:p>
            <a:pPr>
              <a:spcBef>
                <a:spcPts val="1200"/>
              </a:spcBef>
            </a:pPr>
            <a:r>
              <a:rPr lang="en-US" sz="2500" dirty="0"/>
              <a:t>If you use rules like these, it becomes impossible to input very long strings that might lead to buffer overflow, or to embed SQL commands in a name field.</a:t>
            </a:r>
          </a:p>
        </p:txBody>
      </p:sp>
      <p:sp>
        <p:nvSpPr>
          <p:cNvPr id="2" name="Title 1"/>
          <p:cNvSpPr>
            <a:spLocks noGrp="1"/>
          </p:cNvSpPr>
          <p:nvPr>
            <p:ph type="title"/>
          </p:nvPr>
        </p:nvSpPr>
        <p:spPr/>
        <p:txBody>
          <a:bodyPr/>
          <a:lstStyle/>
          <a:p>
            <a:r>
              <a:rPr lang="en-AU" dirty="0"/>
              <a:t>Rules for name checking</a:t>
            </a:r>
          </a:p>
        </p:txBody>
      </p:sp>
    </p:spTree>
    <p:extLst>
      <p:ext uri="{BB962C8B-B14F-4D97-AF65-F5344CB8AC3E}">
        <p14:creationId xmlns:p14="http://schemas.microsoft.com/office/powerpoint/2010/main" val="38373616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validation methods and their implementations."/>
          <p:cNvGraphicFramePr>
            <a:graphicFrameLocks noGrp="1"/>
          </p:cNvGraphicFramePr>
          <p:nvPr>
            <p:extLst>
              <p:ext uri="{D42A27DB-BD31-4B8C-83A1-F6EECF244321}">
                <p14:modId xmlns:p14="http://schemas.microsoft.com/office/powerpoint/2010/main" val="3705195234"/>
              </p:ext>
            </p:extLst>
          </p:nvPr>
        </p:nvGraphicFramePr>
        <p:xfrm>
          <a:off x="533400" y="1524000"/>
          <a:ext cx="8153400" cy="357124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lang="en-AU" dirty="0"/>
                        <a:t>Validation method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Implementation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Built-in validation functions</a:t>
                      </a:r>
                    </a:p>
                  </a:txBody>
                  <a:tcPr>
                    <a:lnT w="12700" cap="flat" cmpd="sng" algn="ctr">
                      <a:solidFill>
                        <a:schemeClr val="tx1"/>
                      </a:solidFill>
                      <a:prstDash val="solid"/>
                      <a:round/>
                      <a:headEnd type="none" w="med" len="med"/>
                      <a:tailEnd type="none" w="med" len="med"/>
                    </a:lnT>
                    <a:noFill/>
                  </a:tcPr>
                </a:tc>
                <a:tc>
                  <a:txBody>
                    <a:bodyPr/>
                    <a:lstStyle/>
                    <a:p>
                      <a:r>
                        <a:rPr lang="en-US" dirty="0"/>
                        <a:t>You can use input validator functions provided by your web development framework. For example, most frameworks include a validator function that will check that an email address is of the correct format. Web development frameworks such as Django (Python), Rails (Ruby), and Spring (Java) all include an extensive set of validator functions.</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Type coercion functions</a:t>
                      </a:r>
                    </a:p>
                  </a:txBody>
                  <a:tcPr>
                    <a:lnB w="12700" cap="flat" cmpd="sng" algn="ctr">
                      <a:solidFill>
                        <a:schemeClr val="tx1"/>
                      </a:solidFill>
                      <a:prstDash val="solid"/>
                      <a:round/>
                      <a:headEnd type="none" w="med" len="med"/>
                      <a:tailEnd type="none" w="med" len="med"/>
                    </a:lnB>
                  </a:tcPr>
                </a:tc>
                <a:tc>
                  <a:txBody>
                    <a:bodyPr/>
                    <a:lstStyle/>
                    <a:p>
                      <a:r>
                        <a:rPr lang="en-US" dirty="0"/>
                        <a:t>You can use type coercion functions, such as </a:t>
                      </a:r>
                      <a:r>
                        <a:rPr lang="en-US" dirty="0" err="1"/>
                        <a:t>int</a:t>
                      </a:r>
                      <a:r>
                        <a:rPr lang="en-US" dirty="0"/>
                        <a:t>() in</a:t>
                      </a:r>
                    </a:p>
                    <a:p>
                      <a:r>
                        <a:rPr lang="en-US" dirty="0"/>
                        <a:t>Python, that convert the input string into the desired</a:t>
                      </a:r>
                    </a:p>
                    <a:p>
                      <a:r>
                        <a:rPr lang="en-US" dirty="0"/>
                        <a:t>type. If the input is not a sequence of digits, the</a:t>
                      </a:r>
                    </a:p>
                    <a:p>
                      <a:r>
                        <a:rPr lang="en-US" dirty="0"/>
                        <a:t>conversion will fail.</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8.8 Methods of implementing input validation</a:t>
            </a:r>
            <a:r>
              <a:rPr lang="en-US" sz="2000" dirty="0"/>
              <a:t> </a:t>
            </a:r>
            <a:r>
              <a:rPr lang="en-US" sz="2000" b="0" dirty="0"/>
              <a:t>(1 of 2)</a:t>
            </a:r>
            <a:endParaRPr lang="en-AU" sz="2000" b="0" dirty="0"/>
          </a:p>
        </p:txBody>
      </p:sp>
    </p:spTree>
    <p:extLst>
      <p:ext uri="{BB962C8B-B14F-4D97-AF65-F5344CB8AC3E}">
        <p14:creationId xmlns:p14="http://schemas.microsoft.com/office/powerpoint/2010/main" val="16430894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descr="A table lists validation methods and their implementations."/>
          <p:cNvGraphicFramePr>
            <a:graphicFrameLocks noGrp="1"/>
          </p:cNvGraphicFramePr>
          <p:nvPr>
            <p:extLst>
              <p:ext uri="{D42A27DB-BD31-4B8C-83A1-F6EECF244321}">
                <p14:modId xmlns:p14="http://schemas.microsoft.com/office/powerpoint/2010/main" val="70678508"/>
              </p:ext>
            </p:extLst>
          </p:nvPr>
        </p:nvGraphicFramePr>
        <p:xfrm>
          <a:off x="533400" y="1524000"/>
          <a:ext cx="8153400" cy="3022600"/>
        </p:xfrm>
        <a:graphic>
          <a:graphicData uri="http://schemas.openxmlformats.org/drawingml/2006/table">
            <a:tbl>
              <a:tblPr firstRow="1" bandRow="1">
                <a:tableStyleId>{3B4B98B0-60AC-42C2-AFA5-B58CD77FA1E5}</a:tableStyleId>
              </a:tblPr>
              <a:tblGrid>
                <a:gridCol w="26670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r>
                        <a:rPr lang="en-AU" dirty="0"/>
                        <a:t>Validation method</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AU" dirty="0"/>
                        <a:t>Implementation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AU" dirty="0"/>
                        <a:t>Explicit comparisons</a:t>
                      </a:r>
                    </a:p>
                  </a:txBody>
                  <a:tcPr>
                    <a:lnT w="12700" cap="flat" cmpd="sng" algn="ctr">
                      <a:solidFill>
                        <a:schemeClr val="tx1"/>
                      </a:solidFill>
                      <a:prstDash val="solid"/>
                      <a:round/>
                      <a:headEnd type="none" w="med" len="med"/>
                      <a:tailEnd type="none" w="med" len="med"/>
                    </a:lnT>
                    <a:noFill/>
                  </a:tcPr>
                </a:tc>
                <a:tc>
                  <a:txBody>
                    <a:bodyPr/>
                    <a:lstStyle/>
                    <a:p>
                      <a:r>
                        <a:rPr lang="en-US" dirty="0"/>
                        <a:t>You can define a list of allowed values and possible</a:t>
                      </a:r>
                    </a:p>
                    <a:p>
                      <a:r>
                        <a:rPr lang="en-US" dirty="0"/>
                        <a:t>abbreviations and check inputs against this list. For</a:t>
                      </a:r>
                    </a:p>
                    <a:p>
                      <a:r>
                        <a:rPr lang="en-US" dirty="0"/>
                        <a:t>example, if a month is expected, you can check</a:t>
                      </a:r>
                    </a:p>
                    <a:p>
                      <a:r>
                        <a:rPr lang="en-US" dirty="0"/>
                        <a:t>this against a list of all months and their recognized</a:t>
                      </a:r>
                    </a:p>
                    <a:p>
                      <a:r>
                        <a:rPr lang="en-US" dirty="0"/>
                        <a:t>abbreviations.</a:t>
                      </a:r>
                      <a:endParaRPr lang="en-AU" dirty="0"/>
                    </a:p>
                  </a:txBody>
                  <a:tcP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370840">
                <a:tc>
                  <a:txBody>
                    <a:bodyPr/>
                    <a:lstStyle/>
                    <a:p>
                      <a:r>
                        <a:rPr lang="en-AU" dirty="0"/>
                        <a:t>Regular expressions</a:t>
                      </a:r>
                    </a:p>
                  </a:txBody>
                  <a:tcPr>
                    <a:lnB w="12700" cap="flat" cmpd="sng" algn="ctr">
                      <a:solidFill>
                        <a:schemeClr val="tx1"/>
                      </a:solidFill>
                      <a:prstDash val="solid"/>
                      <a:round/>
                      <a:headEnd type="none" w="med" len="med"/>
                      <a:tailEnd type="none" w="med" len="med"/>
                    </a:lnB>
                  </a:tcPr>
                </a:tc>
                <a:tc>
                  <a:txBody>
                    <a:bodyPr/>
                    <a:lstStyle/>
                    <a:p>
                      <a:r>
                        <a:rPr lang="en-US" dirty="0"/>
                        <a:t>You can use regular expressions to define a pattern that the input should match and reject inputs that do not match that pattern. Regular expressions are a powerful technique that I cover in Section 8.2.1.</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 name="Title 3"/>
          <p:cNvSpPr>
            <a:spLocks noGrp="1"/>
          </p:cNvSpPr>
          <p:nvPr>
            <p:ph type="title"/>
          </p:nvPr>
        </p:nvSpPr>
        <p:spPr/>
        <p:txBody>
          <a:bodyPr/>
          <a:lstStyle/>
          <a:p>
            <a:r>
              <a:rPr lang="en-US" dirty="0"/>
              <a:t>Table 8.8 Methods of implementing input validation</a:t>
            </a:r>
            <a:r>
              <a:rPr lang="en-US" sz="2000" dirty="0"/>
              <a:t> </a:t>
            </a:r>
            <a:r>
              <a:rPr lang="en-US" sz="2000" b="0" dirty="0"/>
              <a:t>(2 of 2)</a:t>
            </a:r>
            <a:endParaRPr lang="en-AU" sz="2000" b="0" dirty="0"/>
          </a:p>
        </p:txBody>
      </p:sp>
    </p:spTree>
    <p:extLst>
      <p:ext uri="{BB962C8B-B14F-4D97-AF65-F5344CB8AC3E}">
        <p14:creationId xmlns:p14="http://schemas.microsoft.com/office/powerpoint/2010/main" val="2091547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Regular expressions (REs) are a way of defining patterns. </a:t>
            </a:r>
          </a:p>
          <a:p>
            <a:r>
              <a:rPr lang="en-US" dirty="0"/>
              <a:t>A search can be defined as a pattern and all items matching that pattern are returned. For example, the following Unix command will list all the JPEG files in a directory:</a:t>
            </a:r>
          </a:p>
          <a:p>
            <a:r>
              <a:rPr lang="en-US" dirty="0" err="1"/>
              <a:t>ls</a:t>
            </a:r>
            <a:r>
              <a:rPr lang="en-US" dirty="0"/>
              <a:t> | </a:t>
            </a:r>
            <a:r>
              <a:rPr lang="en-US" dirty="0" err="1"/>
              <a:t>grep</a:t>
            </a:r>
            <a:r>
              <a:rPr lang="en-US" dirty="0"/>
              <a:t> ..*\.jpg$</a:t>
            </a:r>
          </a:p>
        </p:txBody>
      </p:sp>
      <p:sp>
        <p:nvSpPr>
          <p:cNvPr id="6" name="Title 5"/>
          <p:cNvSpPr>
            <a:spLocks noGrp="1"/>
          </p:cNvSpPr>
          <p:nvPr>
            <p:ph type="title"/>
          </p:nvPr>
        </p:nvSpPr>
        <p:spPr/>
        <p:txBody>
          <a:bodyPr/>
          <a:lstStyle/>
          <a:p>
            <a:r>
              <a:rPr lang="en-AU" dirty="0"/>
              <a:t>Regular expressions</a:t>
            </a:r>
            <a:r>
              <a:rPr lang="en-AU" sz="2000" dirty="0"/>
              <a:t> </a:t>
            </a:r>
            <a:r>
              <a:rPr lang="en-AU" sz="2000" b="0" dirty="0"/>
              <a:t>(1 of 2)</a:t>
            </a:r>
          </a:p>
        </p:txBody>
      </p:sp>
    </p:spTree>
    <p:extLst>
      <p:ext uri="{BB962C8B-B14F-4D97-AF65-F5344CB8AC3E}">
        <p14:creationId xmlns:p14="http://schemas.microsoft.com/office/powerpoint/2010/main" val="2602027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sz="1400" dirty="0"/>
              <a:t>Underlying causes of program errors</a:t>
            </a:r>
            <a:endParaRPr lang="en-AU" sz="1400" dirty="0"/>
          </a:p>
        </p:txBody>
      </p:sp>
      <p:pic>
        <p:nvPicPr>
          <p:cNvPr id="6" name="Picture 5" descr="The three causes of errors are as follows.&#10;• Problem. Programmers make mistakes because they don’t properly understand the problem or the application domain.&#10;• Program. Programmers make mistakes because they make simple slips or they do not completely understand how multiple program components work together and change the program’s state.&#10;• Technology. Programmers make mistakes because they use unsuitable technology or they don’t properly understand the technologies used. Programming language, libraries, database, I D E, etc.&#10;">
            <a:extLst>
              <a:ext uri="{FF2B5EF4-FFF2-40B4-BE49-F238E27FC236}">
                <a16:creationId xmlns:a16="http://schemas.microsoft.com/office/drawing/2014/main" id="{31D27905-EED1-F144-B6DD-FD368FE035F8}"/>
              </a:ext>
            </a:extLst>
          </p:cNvPr>
          <p:cNvPicPr>
            <a:picLocks noChangeAspect="1"/>
          </p:cNvPicPr>
          <p:nvPr/>
        </p:nvPicPr>
        <p:blipFill rotWithShape="1">
          <a:blip r:embed="rId2">
            <a:extLst>
              <a:ext uri="{28A0092B-C50C-407E-A947-70E740481C1C}">
                <a14:useLocalDpi xmlns:a14="http://schemas.microsoft.com/office/drawing/2010/main" val="0"/>
              </a:ext>
            </a:extLst>
          </a:blip>
          <a:srcRect l="5818" t="14542" r="5957" b="45906"/>
          <a:stretch/>
        </p:blipFill>
        <p:spPr>
          <a:xfrm>
            <a:off x="1142999" y="990600"/>
            <a:ext cx="7378515" cy="4724400"/>
          </a:xfrm>
          <a:prstGeom prst="rect">
            <a:avLst/>
          </a:prstGeom>
        </p:spPr>
      </p:pic>
      <p:sp>
        <p:nvSpPr>
          <p:cNvPr id="4" name="Title 3"/>
          <p:cNvSpPr>
            <a:spLocks noGrp="1"/>
          </p:cNvSpPr>
          <p:nvPr>
            <p:ph type="title"/>
          </p:nvPr>
        </p:nvSpPr>
        <p:spPr/>
        <p:txBody>
          <a:bodyPr/>
          <a:lstStyle/>
          <a:p>
            <a:r>
              <a:rPr lang="en-US" dirty="0"/>
              <a:t>Figure 8.2</a:t>
            </a:r>
            <a:endParaRPr lang="en-AU" dirty="0"/>
          </a:p>
        </p:txBody>
      </p:sp>
    </p:spTree>
    <p:extLst>
      <p:ext uri="{BB962C8B-B14F-4D97-AF65-F5344CB8AC3E}">
        <p14:creationId xmlns:p14="http://schemas.microsoft.com/office/powerpoint/2010/main" val="4048771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dirty="0"/>
              <a:t>A single dot means ‘match any character’ and \* means zero or more repetitions of the previous character. Therefore ..\* means ‘one or more characters’. The file prefix is .jpg and the $ character means that it must occur at the end of a line.</a:t>
            </a:r>
          </a:p>
          <a:p>
            <a:r>
              <a:rPr lang="en-US" dirty="0"/>
              <a:t>In Program 8.3, REs are used to check the validity of names.</a:t>
            </a:r>
          </a:p>
        </p:txBody>
      </p:sp>
      <p:sp>
        <p:nvSpPr>
          <p:cNvPr id="6" name="Title 5"/>
          <p:cNvSpPr>
            <a:spLocks noGrp="1"/>
          </p:cNvSpPr>
          <p:nvPr>
            <p:ph type="title"/>
          </p:nvPr>
        </p:nvSpPr>
        <p:spPr/>
        <p:txBody>
          <a:bodyPr/>
          <a:lstStyle/>
          <a:p>
            <a:r>
              <a:rPr lang="en-AU" dirty="0"/>
              <a:t>Regular expressions</a:t>
            </a:r>
            <a:r>
              <a:rPr lang="en-AU" sz="2000" dirty="0"/>
              <a:t> </a:t>
            </a:r>
            <a:r>
              <a:rPr lang="en-AU" sz="2000" b="0" dirty="0"/>
              <a:t>(2 of 2)</a:t>
            </a:r>
          </a:p>
        </p:txBody>
      </p:sp>
    </p:spTree>
    <p:extLst>
      <p:ext uri="{BB962C8B-B14F-4D97-AF65-F5344CB8AC3E}">
        <p14:creationId xmlns:p14="http://schemas.microsoft.com/office/powerpoint/2010/main" val="2557973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000" dirty="0"/>
              <a:t>def </a:t>
            </a:r>
            <a:r>
              <a:rPr lang="en-US" sz="2000" dirty="0" err="1"/>
              <a:t>namecheck</a:t>
            </a:r>
            <a:r>
              <a:rPr lang="en-US" sz="2000" dirty="0"/>
              <a:t> (s):</a:t>
            </a:r>
          </a:p>
          <a:p>
            <a:pPr marL="0" indent="0">
              <a:buNone/>
            </a:pPr>
            <a:r>
              <a:rPr lang="en-US" sz="2000" dirty="0"/>
              <a:t>	# checks that a name only includes alphabetic characters, -, or single quote</a:t>
            </a:r>
          </a:p>
          <a:p>
            <a:pPr marL="0" indent="0">
              <a:buNone/>
            </a:pPr>
            <a:r>
              <a:rPr lang="en-US" sz="2000" dirty="0"/>
              <a:t>	# names must be between 2 and 40 characters long</a:t>
            </a:r>
          </a:p>
          <a:p>
            <a:pPr marL="0" indent="0">
              <a:buNone/>
            </a:pPr>
            <a:r>
              <a:rPr lang="en-US" sz="2000" dirty="0"/>
              <a:t>	# quoted strings and -- are disallowed</a:t>
            </a:r>
          </a:p>
          <a:p>
            <a:pPr marL="0" indent="0">
              <a:buNone/>
            </a:pPr>
            <a:r>
              <a:rPr lang="en-US" sz="2000" dirty="0"/>
              <a:t>	</a:t>
            </a:r>
            <a:r>
              <a:rPr lang="en-US" sz="2000" dirty="0" err="1"/>
              <a:t>namex</a:t>
            </a:r>
            <a:r>
              <a:rPr lang="en-US" sz="2000" dirty="0"/>
              <a:t> = r"^[a-</a:t>
            </a:r>
            <a:r>
              <a:rPr lang="en-US" sz="2000" dirty="0" err="1"/>
              <a:t>zA</a:t>
            </a:r>
            <a:r>
              <a:rPr lang="en-US" sz="2000" dirty="0"/>
              <a:t>-Z][a-</a:t>
            </a:r>
            <a:r>
              <a:rPr lang="en-US" sz="2000" dirty="0" err="1"/>
              <a:t>zA</a:t>
            </a:r>
            <a:r>
              <a:rPr lang="en-US" sz="2000" dirty="0"/>
              <a:t>-Z-']{1,39}$"</a:t>
            </a:r>
          </a:p>
          <a:p>
            <a:pPr marL="0" indent="0">
              <a:buNone/>
            </a:pPr>
            <a:r>
              <a:rPr lang="en-US" sz="2000" dirty="0"/>
              <a:t>	if </a:t>
            </a:r>
            <a:r>
              <a:rPr lang="en-US" sz="2000" dirty="0" err="1"/>
              <a:t>re.match</a:t>
            </a:r>
            <a:r>
              <a:rPr lang="en-US" sz="2000" dirty="0"/>
              <a:t> (</a:t>
            </a:r>
            <a:r>
              <a:rPr lang="en-US" sz="2000" dirty="0" err="1"/>
              <a:t>namex</a:t>
            </a:r>
            <a:r>
              <a:rPr lang="en-US" sz="2000" dirty="0"/>
              <a:t>, s):</a:t>
            </a:r>
          </a:p>
        </p:txBody>
      </p:sp>
      <p:sp>
        <p:nvSpPr>
          <p:cNvPr id="4" name="Title 3"/>
          <p:cNvSpPr>
            <a:spLocks noGrp="1"/>
          </p:cNvSpPr>
          <p:nvPr>
            <p:ph type="title"/>
          </p:nvPr>
        </p:nvSpPr>
        <p:spPr/>
        <p:txBody>
          <a:bodyPr/>
          <a:lstStyle/>
          <a:p>
            <a:r>
              <a:rPr lang="en-US" dirty="0"/>
              <a:t>Program 8.3 A name-checking function </a:t>
            </a:r>
            <a:r>
              <a:rPr lang="en-US" sz="2000" b="0" dirty="0"/>
              <a:t>(1 of 2)</a:t>
            </a:r>
            <a:endParaRPr lang="en-AU" sz="2000" b="0" dirty="0"/>
          </a:p>
        </p:txBody>
      </p:sp>
    </p:spTree>
    <p:extLst>
      <p:ext uri="{BB962C8B-B14F-4D97-AF65-F5344CB8AC3E}">
        <p14:creationId xmlns:p14="http://schemas.microsoft.com/office/powerpoint/2010/main" val="22109012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sz="2000" dirty="0"/>
              <a:t>		if </a:t>
            </a:r>
            <a:r>
              <a:rPr lang="en-US" sz="2000" dirty="0" err="1"/>
              <a:t>re.search</a:t>
            </a:r>
            <a:r>
              <a:rPr lang="en-US" sz="2000" dirty="0"/>
              <a:t> ("'.*'", s) or </a:t>
            </a:r>
            <a:r>
              <a:rPr lang="en-US" sz="2000" dirty="0" err="1"/>
              <a:t>re.search</a:t>
            </a:r>
            <a:r>
              <a:rPr lang="en-US" sz="2000" dirty="0"/>
              <a:t> ("--", s):</a:t>
            </a:r>
          </a:p>
          <a:p>
            <a:pPr marL="0" indent="0">
              <a:buNone/>
            </a:pPr>
            <a:r>
              <a:rPr lang="en-US" sz="2000" dirty="0"/>
              <a:t>		      return False</a:t>
            </a:r>
          </a:p>
          <a:p>
            <a:pPr marL="0" indent="0">
              <a:buNone/>
            </a:pPr>
            <a:r>
              <a:rPr lang="en-US" sz="2000" dirty="0"/>
              <a:t>	else:</a:t>
            </a:r>
          </a:p>
          <a:p>
            <a:pPr marL="0" indent="0">
              <a:buNone/>
            </a:pPr>
            <a:r>
              <a:rPr lang="en-US" sz="2000" dirty="0"/>
              <a:t>	    return True</a:t>
            </a:r>
          </a:p>
          <a:p>
            <a:pPr marL="0" indent="0">
              <a:buNone/>
            </a:pPr>
            <a:r>
              <a:rPr lang="en-US" sz="2000" dirty="0"/>
              <a:t>         else:</a:t>
            </a:r>
          </a:p>
          <a:p>
            <a:pPr marL="0" indent="0">
              <a:buNone/>
            </a:pPr>
            <a:r>
              <a:rPr lang="en-US" sz="2000" dirty="0"/>
              <a:t>                    return False</a:t>
            </a:r>
          </a:p>
        </p:txBody>
      </p:sp>
      <p:sp>
        <p:nvSpPr>
          <p:cNvPr id="4" name="Title 3"/>
          <p:cNvSpPr>
            <a:spLocks noGrp="1"/>
          </p:cNvSpPr>
          <p:nvPr>
            <p:ph type="title"/>
          </p:nvPr>
        </p:nvSpPr>
        <p:spPr/>
        <p:txBody>
          <a:bodyPr/>
          <a:lstStyle/>
          <a:p>
            <a:r>
              <a:rPr lang="en-US" dirty="0"/>
              <a:t>Program 8.3 A name-checking function </a:t>
            </a:r>
            <a:r>
              <a:rPr lang="en-US" sz="2000" b="0" dirty="0"/>
              <a:t>(2 of 2)</a:t>
            </a:r>
            <a:endParaRPr lang="en-AU" sz="2000" b="0" dirty="0"/>
          </a:p>
        </p:txBody>
      </p:sp>
    </p:spTree>
    <p:extLst>
      <p:ext uri="{BB962C8B-B14F-4D97-AF65-F5344CB8AC3E}">
        <p14:creationId xmlns:p14="http://schemas.microsoft.com/office/powerpoint/2010/main" val="2210901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Number checking is used with numeric inputs to check that these are not too large or small and that they are sensible values for the type of input. </a:t>
            </a:r>
          </a:p>
          <a:p>
            <a:pPr lvl="1"/>
            <a:r>
              <a:rPr lang="en-US" dirty="0"/>
              <a:t>For example, if the user is expected to input their height in meters then you should expect a value between 0.6m (a very small adult) and 2.6m (a very tall adult).</a:t>
            </a:r>
          </a:p>
        </p:txBody>
      </p:sp>
      <p:sp>
        <p:nvSpPr>
          <p:cNvPr id="4" name="Title 3"/>
          <p:cNvSpPr>
            <a:spLocks noGrp="1"/>
          </p:cNvSpPr>
          <p:nvPr>
            <p:ph type="title"/>
          </p:nvPr>
        </p:nvSpPr>
        <p:spPr/>
        <p:txBody>
          <a:bodyPr/>
          <a:lstStyle/>
          <a:p>
            <a:r>
              <a:rPr lang="en-AU" dirty="0"/>
              <a:t>Number checking</a:t>
            </a:r>
            <a:r>
              <a:rPr lang="en-AU" sz="2000" dirty="0"/>
              <a:t> </a:t>
            </a:r>
            <a:r>
              <a:rPr lang="en-AU" sz="2000" b="0" dirty="0"/>
              <a:t>(1 of 2)</a:t>
            </a:r>
          </a:p>
        </p:txBody>
      </p:sp>
    </p:spTree>
    <p:extLst>
      <p:ext uri="{BB962C8B-B14F-4D97-AF65-F5344CB8AC3E}">
        <p14:creationId xmlns:p14="http://schemas.microsoft.com/office/powerpoint/2010/main" val="35175100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Number checking is important for two reasons:</a:t>
            </a:r>
          </a:p>
          <a:p>
            <a:pPr lvl="1"/>
            <a:r>
              <a:rPr lang="en-US" dirty="0"/>
              <a:t>If numbers are too large or too small to be represented, this may lead to unpredictable results and numeric overflow or underflow exceptions. If these exceptions are not properly handled, very large or very small inputs can cause a program to crash. </a:t>
            </a:r>
          </a:p>
          <a:p>
            <a:pPr lvl="1"/>
            <a:r>
              <a:rPr lang="en-US" dirty="0"/>
              <a:t>The information in a database may be used by several other programs and these may make assumptions about the numeric values stored. If the numbers are not as expected, this may lead to unpredictable results.</a:t>
            </a:r>
          </a:p>
          <a:p>
            <a:endParaRPr lang="en-AU" dirty="0"/>
          </a:p>
        </p:txBody>
      </p:sp>
      <p:sp>
        <p:nvSpPr>
          <p:cNvPr id="4" name="Title 3"/>
          <p:cNvSpPr>
            <a:spLocks noGrp="1"/>
          </p:cNvSpPr>
          <p:nvPr>
            <p:ph type="title"/>
          </p:nvPr>
        </p:nvSpPr>
        <p:spPr/>
        <p:txBody>
          <a:bodyPr/>
          <a:lstStyle/>
          <a:p>
            <a:r>
              <a:rPr lang="en-AU" dirty="0"/>
              <a:t>Number checking</a:t>
            </a:r>
            <a:r>
              <a:rPr lang="en-AU" sz="2000" dirty="0"/>
              <a:t> </a:t>
            </a:r>
            <a:r>
              <a:rPr lang="en-AU" sz="2000" b="0" dirty="0"/>
              <a:t>(2 of 2)</a:t>
            </a:r>
            <a:endParaRPr lang="en-AU" sz="2000" dirty="0"/>
          </a:p>
        </p:txBody>
      </p:sp>
    </p:spTree>
    <p:extLst>
      <p:ext uri="{BB962C8B-B14F-4D97-AF65-F5344CB8AC3E}">
        <p14:creationId xmlns:p14="http://schemas.microsoft.com/office/powerpoint/2010/main" val="35175100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As well as checking the ranges of inputs, you may also perform checks on these inputs to ensure that these represent sensible values. </a:t>
            </a:r>
          </a:p>
          <a:p>
            <a:r>
              <a:rPr lang="en-US" dirty="0"/>
              <a:t>These protect your system from accidental input errors and may also stop intruders who have gained access using a legitimate user’s credentials from seriously damaging their account.</a:t>
            </a:r>
          </a:p>
        </p:txBody>
      </p:sp>
      <p:sp>
        <p:nvSpPr>
          <p:cNvPr id="4" name="Title 3"/>
          <p:cNvSpPr>
            <a:spLocks noGrp="1"/>
          </p:cNvSpPr>
          <p:nvPr>
            <p:ph type="title"/>
          </p:nvPr>
        </p:nvSpPr>
        <p:spPr/>
        <p:txBody>
          <a:bodyPr/>
          <a:lstStyle/>
          <a:p>
            <a:r>
              <a:rPr lang="en-AU" dirty="0"/>
              <a:t>Input range checks</a:t>
            </a:r>
            <a:r>
              <a:rPr lang="en-AU" sz="2000" dirty="0"/>
              <a:t> </a:t>
            </a:r>
            <a:r>
              <a:rPr lang="en-AU" sz="2000" b="0" dirty="0"/>
              <a:t>(1 of 2)</a:t>
            </a:r>
          </a:p>
        </p:txBody>
      </p:sp>
    </p:spTree>
    <p:extLst>
      <p:ext uri="{BB962C8B-B14F-4D97-AF65-F5344CB8AC3E}">
        <p14:creationId xmlns:p14="http://schemas.microsoft.com/office/powerpoint/2010/main" val="2135454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For example, if a user is expected to enter the reading from an electricity meter, then you should </a:t>
            </a:r>
          </a:p>
          <a:p>
            <a:pPr marL="1001268" lvl="1" indent="-514350">
              <a:buFont typeface="+mj-lt"/>
              <a:buAutoNum type="alphaLcParenR"/>
            </a:pPr>
            <a:r>
              <a:rPr lang="en-US" dirty="0"/>
              <a:t>check this is equal to or larger than the previous meter reading and </a:t>
            </a:r>
          </a:p>
          <a:p>
            <a:pPr marL="1001268" lvl="1" indent="-514350">
              <a:buFont typeface="+mj-lt"/>
              <a:buAutoNum type="alphaLcParenR"/>
            </a:pPr>
            <a:r>
              <a:rPr lang="en-US" dirty="0"/>
              <a:t>consistent with the user’s normal consumption. </a:t>
            </a:r>
          </a:p>
          <a:p>
            <a:pPr marL="1001268" lvl="1" indent="-514350">
              <a:buFont typeface="+mj-lt"/>
              <a:buAutoNum type="alphaLcParenR"/>
            </a:pPr>
            <a:endParaRPr lang="en-AU" dirty="0"/>
          </a:p>
        </p:txBody>
      </p:sp>
      <p:sp>
        <p:nvSpPr>
          <p:cNvPr id="4" name="Title 3"/>
          <p:cNvSpPr>
            <a:spLocks noGrp="1"/>
          </p:cNvSpPr>
          <p:nvPr>
            <p:ph type="title"/>
          </p:nvPr>
        </p:nvSpPr>
        <p:spPr/>
        <p:txBody>
          <a:bodyPr/>
          <a:lstStyle/>
          <a:p>
            <a:r>
              <a:rPr lang="en-AU" dirty="0"/>
              <a:t>Input range checks</a:t>
            </a:r>
            <a:r>
              <a:rPr lang="en-AU" sz="2000" dirty="0"/>
              <a:t> </a:t>
            </a:r>
            <a:r>
              <a:rPr lang="en-AU" sz="2000" b="0" dirty="0"/>
              <a:t>(2 of 2)</a:t>
            </a:r>
          </a:p>
        </p:txBody>
      </p:sp>
    </p:spTree>
    <p:extLst>
      <p:ext uri="{BB962C8B-B14F-4D97-AF65-F5344CB8AC3E}">
        <p14:creationId xmlns:p14="http://schemas.microsoft.com/office/powerpoint/2010/main" val="21354540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724400"/>
          </a:xfrm>
        </p:spPr>
        <p:txBody>
          <a:bodyPr/>
          <a:lstStyle/>
          <a:p>
            <a:r>
              <a:rPr lang="en-US" dirty="0"/>
              <a:t>Software is so complex that, irrespective of how much effort you put into fault avoidance, you will make mistakes. You will introduce faults into your program that will sometimes cause it to fail. </a:t>
            </a:r>
          </a:p>
          <a:p>
            <a:r>
              <a:rPr lang="en-US" dirty="0"/>
              <a:t>Program failures may also be a consequence of the failure of an external service or component that your software depends on. </a:t>
            </a:r>
          </a:p>
          <a:p>
            <a:r>
              <a:rPr lang="en-US" dirty="0"/>
              <a:t>Whatever the cause, you have to plan for failure and make provisions in your software for that failure to be as graceful as possible.</a:t>
            </a:r>
          </a:p>
        </p:txBody>
      </p:sp>
      <p:sp>
        <p:nvSpPr>
          <p:cNvPr id="4" name="Title 3"/>
          <p:cNvSpPr>
            <a:spLocks noGrp="1"/>
          </p:cNvSpPr>
          <p:nvPr>
            <p:ph type="title"/>
          </p:nvPr>
        </p:nvSpPr>
        <p:spPr/>
        <p:txBody>
          <a:bodyPr/>
          <a:lstStyle/>
          <a:p>
            <a:r>
              <a:rPr lang="en-AU" dirty="0"/>
              <a:t>Failure management</a:t>
            </a:r>
          </a:p>
        </p:txBody>
      </p:sp>
    </p:spTree>
    <p:extLst>
      <p:ext uri="{BB962C8B-B14F-4D97-AF65-F5344CB8AC3E}">
        <p14:creationId xmlns:p14="http://schemas.microsoft.com/office/powerpoint/2010/main" val="7657424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dirty="0"/>
              <a:t>Data failures</a:t>
            </a:r>
          </a:p>
          <a:p>
            <a:pPr lvl="1">
              <a:spcBef>
                <a:spcPts val="1200"/>
              </a:spcBef>
            </a:pPr>
            <a:r>
              <a:rPr lang="en-US" dirty="0"/>
              <a:t>The outputs of a computation are incorrect. For example, if someone’s year of birth is 1981 and you calculate their age by subtracting 1981 from the current year, you may get an incorrect result. Finding this kind of error relies on users reporting data anomalies that they have noticed. </a:t>
            </a:r>
          </a:p>
        </p:txBody>
      </p:sp>
      <p:sp>
        <p:nvSpPr>
          <p:cNvPr id="4" name="Title 3"/>
          <p:cNvSpPr>
            <a:spLocks noGrp="1"/>
          </p:cNvSpPr>
          <p:nvPr>
            <p:ph type="title"/>
          </p:nvPr>
        </p:nvSpPr>
        <p:spPr/>
        <p:txBody>
          <a:bodyPr/>
          <a:lstStyle/>
          <a:p>
            <a:r>
              <a:rPr lang="en-AU" dirty="0"/>
              <a:t>Failure categories</a:t>
            </a:r>
            <a:r>
              <a:rPr lang="en-AU" sz="2000" dirty="0"/>
              <a:t> </a:t>
            </a:r>
            <a:r>
              <a:rPr lang="en-AU" sz="2000" b="0" dirty="0"/>
              <a:t>(1 of 3)</a:t>
            </a:r>
          </a:p>
        </p:txBody>
      </p:sp>
    </p:spTree>
    <p:extLst>
      <p:ext uri="{BB962C8B-B14F-4D97-AF65-F5344CB8AC3E}">
        <p14:creationId xmlns:p14="http://schemas.microsoft.com/office/powerpoint/2010/main" val="39879054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dirty="0"/>
              <a:t>Program exceptions</a:t>
            </a:r>
          </a:p>
          <a:p>
            <a:pPr lvl="1">
              <a:spcBef>
                <a:spcPts val="1200"/>
              </a:spcBef>
            </a:pPr>
            <a:r>
              <a:rPr lang="en-US" dirty="0"/>
              <a:t>The program enters a state where normal continuation is impossible. If these exceptions are not handled, then control is transferred to the run-time system which halts execution. For example, if a request is made to open a file that does not exist then an </a:t>
            </a:r>
            <a:r>
              <a:rPr lang="en-US" dirty="0" err="1"/>
              <a:t>IOexception</a:t>
            </a:r>
            <a:r>
              <a:rPr lang="en-US" dirty="0"/>
              <a:t> has occurred.</a:t>
            </a:r>
          </a:p>
        </p:txBody>
      </p:sp>
      <p:sp>
        <p:nvSpPr>
          <p:cNvPr id="4" name="Title 3"/>
          <p:cNvSpPr>
            <a:spLocks noGrp="1"/>
          </p:cNvSpPr>
          <p:nvPr>
            <p:ph type="title"/>
          </p:nvPr>
        </p:nvSpPr>
        <p:spPr/>
        <p:txBody>
          <a:bodyPr/>
          <a:lstStyle/>
          <a:p>
            <a:r>
              <a:rPr lang="en-AU" dirty="0"/>
              <a:t>Failure categories</a:t>
            </a:r>
            <a:r>
              <a:rPr lang="en-AU" sz="2000" dirty="0"/>
              <a:t> </a:t>
            </a:r>
            <a:r>
              <a:rPr lang="en-AU" sz="2000" b="0" dirty="0"/>
              <a:t>(2 of 3)</a:t>
            </a:r>
          </a:p>
        </p:txBody>
      </p:sp>
    </p:spTree>
    <p:extLst>
      <p:ext uri="{BB962C8B-B14F-4D97-AF65-F5344CB8AC3E}">
        <p14:creationId xmlns:p14="http://schemas.microsoft.com/office/powerpoint/2010/main" val="3987905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Software complexity</a:t>
            </a:r>
          </a:p>
        </p:txBody>
      </p:sp>
      <p:pic>
        <p:nvPicPr>
          <p:cNvPr id="7" name="Picture 6" descr="There are eight nodes in the diagram. Node 1 is shaded. It is connected to nodes 2, 3, 4, 5, and 6 by dotted lines. A solid line connects nodes 1 and 2. A solid line connects nodes 2 and 3, with node 7 between them. A solid line connects node 2 to node 8. Text below the diagram reads, the shaded node interacts in some ways with the linked nodes shown by the dotted lines.">
            <a:extLst>
              <a:ext uri="{FF2B5EF4-FFF2-40B4-BE49-F238E27FC236}">
                <a16:creationId xmlns:a16="http://schemas.microsoft.com/office/drawing/2014/main" id="{6635A777-B329-B34B-ABBE-787FF3C57204}"/>
              </a:ext>
            </a:extLst>
          </p:cNvPr>
          <p:cNvPicPr>
            <a:picLocks noChangeAspect="1"/>
          </p:cNvPicPr>
          <p:nvPr/>
        </p:nvPicPr>
        <p:blipFill rotWithShape="1">
          <a:blip r:embed="rId2">
            <a:extLst>
              <a:ext uri="{28A0092B-C50C-407E-A947-70E740481C1C}">
                <a14:useLocalDpi xmlns:a14="http://schemas.microsoft.com/office/drawing/2010/main" val="0"/>
              </a:ext>
            </a:extLst>
          </a:blip>
          <a:srcRect l="15876" t="12460" r="28230" b="45697"/>
          <a:stretch/>
        </p:blipFill>
        <p:spPr>
          <a:xfrm>
            <a:off x="2362200" y="1066800"/>
            <a:ext cx="4191000" cy="4480804"/>
          </a:xfrm>
          <a:prstGeom prst="rect">
            <a:avLst/>
          </a:prstGeom>
        </p:spPr>
      </p:pic>
      <p:sp>
        <p:nvSpPr>
          <p:cNvPr id="4" name="Title 3"/>
          <p:cNvSpPr>
            <a:spLocks noGrp="1"/>
          </p:cNvSpPr>
          <p:nvPr>
            <p:ph type="title"/>
          </p:nvPr>
        </p:nvSpPr>
        <p:spPr/>
        <p:txBody>
          <a:bodyPr/>
          <a:lstStyle/>
          <a:p>
            <a:r>
              <a:rPr lang="en-US" dirty="0"/>
              <a:t>Figure 8.3</a:t>
            </a:r>
            <a:endParaRPr lang="en-AU" dirty="0"/>
          </a:p>
        </p:txBody>
      </p:sp>
    </p:spTree>
    <p:extLst>
      <p:ext uri="{BB962C8B-B14F-4D97-AF65-F5344CB8AC3E}">
        <p14:creationId xmlns:p14="http://schemas.microsoft.com/office/powerpoint/2010/main" val="4064027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spcBef>
                <a:spcPts val="1200"/>
              </a:spcBef>
            </a:pPr>
            <a:r>
              <a:rPr lang="en-US" dirty="0"/>
              <a:t>Timing failures</a:t>
            </a:r>
          </a:p>
          <a:p>
            <a:pPr lvl="1">
              <a:spcBef>
                <a:spcPts val="1200"/>
              </a:spcBef>
            </a:pPr>
            <a:r>
              <a:rPr lang="en-US" dirty="0"/>
              <a:t>Interacting components fail to respond on time or where the responses of concurrently-executing components are not properly synchronized. For example, if service S1 depends on service S2 and S2 does not respond to a request, then S1 will fail. </a:t>
            </a:r>
          </a:p>
        </p:txBody>
      </p:sp>
      <p:sp>
        <p:nvSpPr>
          <p:cNvPr id="4" name="Title 3"/>
          <p:cNvSpPr>
            <a:spLocks noGrp="1"/>
          </p:cNvSpPr>
          <p:nvPr>
            <p:ph type="title"/>
          </p:nvPr>
        </p:nvSpPr>
        <p:spPr/>
        <p:txBody>
          <a:bodyPr/>
          <a:lstStyle/>
          <a:p>
            <a:r>
              <a:rPr lang="en-AU" dirty="0"/>
              <a:t>Failure categories</a:t>
            </a:r>
            <a:r>
              <a:rPr lang="en-AU" sz="2000" dirty="0"/>
              <a:t> </a:t>
            </a:r>
            <a:r>
              <a:rPr lang="en-AU" sz="2000" b="0" dirty="0"/>
              <a:t>(3 of 3)</a:t>
            </a:r>
          </a:p>
        </p:txBody>
      </p:sp>
    </p:spTree>
    <p:extLst>
      <p:ext uri="{BB962C8B-B14F-4D97-AF65-F5344CB8AC3E}">
        <p14:creationId xmlns:p14="http://schemas.microsoft.com/office/powerpoint/2010/main" val="24908148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Persistent data (i.e. data in a database or files) should not be lost or corrupted;</a:t>
            </a:r>
          </a:p>
          <a:p>
            <a:r>
              <a:rPr lang="en-US" dirty="0"/>
              <a:t>The user should be able to recover the work that they’ve done before the failure occurred;</a:t>
            </a:r>
          </a:p>
          <a:p>
            <a:r>
              <a:rPr lang="en-US" dirty="0"/>
              <a:t>Your software should not hang or crash;</a:t>
            </a:r>
          </a:p>
          <a:p>
            <a:r>
              <a:rPr lang="en-US" dirty="0"/>
              <a:t>You should always ‘fail secure’ so that confidential data is not left in a state where an attacker can gain access to it. </a:t>
            </a:r>
          </a:p>
        </p:txBody>
      </p:sp>
      <p:sp>
        <p:nvSpPr>
          <p:cNvPr id="4" name="Title 3"/>
          <p:cNvSpPr>
            <a:spLocks noGrp="1"/>
          </p:cNvSpPr>
          <p:nvPr>
            <p:ph type="title"/>
          </p:nvPr>
        </p:nvSpPr>
        <p:spPr/>
        <p:txBody>
          <a:bodyPr/>
          <a:lstStyle/>
          <a:p>
            <a:r>
              <a:rPr lang="en-AU" dirty="0"/>
              <a:t>Failure effect minimisation</a:t>
            </a:r>
          </a:p>
        </p:txBody>
      </p:sp>
    </p:spTree>
    <p:extLst>
      <p:ext uri="{BB962C8B-B14F-4D97-AF65-F5344CB8AC3E}">
        <p14:creationId xmlns:p14="http://schemas.microsoft.com/office/powerpoint/2010/main" val="36855997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600" dirty="0"/>
              <a:t>Exceptions are events that disrupt the normal flow of processing in a program. </a:t>
            </a:r>
          </a:p>
          <a:p>
            <a:r>
              <a:rPr lang="en-US" sz="2600" dirty="0"/>
              <a:t>When an exception occurs, control is automatically transferred to exception management code. </a:t>
            </a:r>
          </a:p>
          <a:p>
            <a:r>
              <a:rPr lang="en-US" sz="2600" dirty="0"/>
              <a:t>Most modern programming languages include a mechanism for exception handling. </a:t>
            </a:r>
          </a:p>
          <a:p>
            <a:r>
              <a:rPr lang="en-US" sz="2600" dirty="0"/>
              <a:t>In Python, you use **try-except** keywords to indicate exception handling code; in Java, the equivalent keywords are **try-catch.**</a:t>
            </a:r>
          </a:p>
        </p:txBody>
      </p:sp>
      <p:sp>
        <p:nvSpPr>
          <p:cNvPr id="4" name="Title 3"/>
          <p:cNvSpPr>
            <a:spLocks noGrp="1"/>
          </p:cNvSpPr>
          <p:nvPr>
            <p:ph type="title"/>
          </p:nvPr>
        </p:nvSpPr>
        <p:spPr/>
        <p:txBody>
          <a:bodyPr/>
          <a:lstStyle/>
          <a:p>
            <a:r>
              <a:rPr lang="en-AU" dirty="0"/>
              <a:t>Exception handling</a:t>
            </a:r>
          </a:p>
        </p:txBody>
      </p:sp>
    </p:spTree>
    <p:extLst>
      <p:ext uri="{BB962C8B-B14F-4D97-AF65-F5344CB8AC3E}">
        <p14:creationId xmlns:p14="http://schemas.microsoft.com/office/powerpoint/2010/main" val="3985539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Exception handling</a:t>
            </a:r>
          </a:p>
        </p:txBody>
      </p:sp>
      <p:pic>
        <p:nvPicPr>
          <p:cNvPr id="6" name="Picture 5" descr="The diagram has two blocks. The executing code block consists of the following steps.&#10;• Normal processing.&#10;• Exception raised.&#10;• Normal processing.&#10;• Exit.&#10;The step, Exception raised, is highlighted and is connected to the exception-handling block, which consists of the following steps.&#10;• Exception handling code.&#10;• Exception re raised or abnormal exit.&#10;">
            <a:extLst>
              <a:ext uri="{FF2B5EF4-FFF2-40B4-BE49-F238E27FC236}">
                <a16:creationId xmlns:a16="http://schemas.microsoft.com/office/drawing/2014/main" id="{29291A2A-3F34-EA4F-8D81-B5A654054129}"/>
              </a:ext>
            </a:extLst>
          </p:cNvPr>
          <p:cNvPicPr>
            <a:picLocks noChangeAspect="1"/>
          </p:cNvPicPr>
          <p:nvPr/>
        </p:nvPicPr>
        <p:blipFill rotWithShape="1">
          <a:blip r:embed="rId2">
            <a:extLst>
              <a:ext uri="{28A0092B-C50C-407E-A947-70E740481C1C}">
                <a14:useLocalDpi xmlns:a14="http://schemas.microsoft.com/office/drawing/2010/main" val="0"/>
              </a:ext>
            </a:extLst>
          </a:blip>
          <a:srcRect l="21524" t="8297" r="23770" b="52359"/>
          <a:stretch/>
        </p:blipFill>
        <p:spPr>
          <a:xfrm>
            <a:off x="2019300" y="625738"/>
            <a:ext cx="5105400" cy="5244130"/>
          </a:xfrm>
          <a:prstGeom prst="rect">
            <a:avLst/>
          </a:prstGeom>
        </p:spPr>
      </p:pic>
      <p:sp>
        <p:nvSpPr>
          <p:cNvPr id="4" name="Title 3"/>
          <p:cNvSpPr>
            <a:spLocks noGrp="1"/>
          </p:cNvSpPr>
          <p:nvPr>
            <p:ph type="title"/>
          </p:nvPr>
        </p:nvSpPr>
        <p:spPr/>
        <p:txBody>
          <a:bodyPr/>
          <a:lstStyle/>
          <a:p>
            <a:r>
              <a:rPr lang="en-AU" dirty="0"/>
              <a:t>Figure 8.9</a:t>
            </a:r>
          </a:p>
        </p:txBody>
      </p:sp>
    </p:spTree>
    <p:extLst>
      <p:ext uri="{BB962C8B-B14F-4D97-AF65-F5344CB8AC3E}">
        <p14:creationId xmlns:p14="http://schemas.microsoft.com/office/powerpoint/2010/main" val="16730190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sz="2000" dirty="0" err="1"/>
              <a:t>def</a:t>
            </a:r>
            <a:r>
              <a:rPr lang="en-AU" sz="2000" dirty="0"/>
              <a:t> </a:t>
            </a:r>
            <a:r>
              <a:rPr lang="en-AU" sz="2000" dirty="0" err="1"/>
              <a:t>do_normal_processing</a:t>
            </a:r>
            <a:r>
              <a:rPr lang="en-AU" sz="2000" dirty="0"/>
              <a:t> (</a:t>
            </a:r>
            <a:r>
              <a:rPr lang="en-AU" sz="2000" dirty="0" err="1"/>
              <a:t>wf</a:t>
            </a:r>
            <a:r>
              <a:rPr lang="en-AU" sz="2000" dirty="0"/>
              <a:t>, </a:t>
            </a:r>
            <a:r>
              <a:rPr lang="en-AU" sz="2000" dirty="0" err="1"/>
              <a:t>ef</a:t>
            </a:r>
            <a:r>
              <a:rPr lang="en-AU" sz="2000" dirty="0"/>
              <a:t>):</a:t>
            </a:r>
          </a:p>
          <a:p>
            <a:pPr marL="0" indent="0">
              <a:buNone/>
            </a:pPr>
            <a:r>
              <a:rPr lang="en-AU" sz="2000" dirty="0"/>
              <a:t>	# Normal processing here. Code below simulates exceptions rather than normal processing</a:t>
            </a:r>
          </a:p>
          <a:p>
            <a:pPr marL="0" indent="0">
              <a:buNone/>
            </a:pPr>
            <a:r>
              <a:rPr lang="en-AU" sz="2000" dirty="0"/>
              <a:t>	try:</a:t>
            </a:r>
          </a:p>
          <a:p>
            <a:pPr marL="0" indent="0">
              <a:buNone/>
            </a:pPr>
            <a:r>
              <a:rPr lang="en-AU" sz="2000" dirty="0"/>
              <a:t>		</a:t>
            </a:r>
            <a:r>
              <a:rPr lang="en-AU" sz="2000" dirty="0" err="1"/>
              <a:t>wf.write</a:t>
            </a:r>
            <a:r>
              <a:rPr lang="en-AU" sz="2000" dirty="0"/>
              <a:t> ('line 1\n')</a:t>
            </a:r>
          </a:p>
          <a:p>
            <a:pPr marL="0" indent="0">
              <a:buNone/>
            </a:pPr>
            <a:r>
              <a:rPr lang="en-AU" sz="2000" dirty="0"/>
              <a:t>		</a:t>
            </a:r>
            <a:r>
              <a:rPr lang="en-AU" sz="2000" dirty="0" err="1"/>
              <a:t>ef.write</a:t>
            </a:r>
            <a:r>
              <a:rPr lang="en-AU" sz="2000" dirty="0"/>
              <a:t> ('encrypted line 1')</a:t>
            </a:r>
          </a:p>
          <a:p>
            <a:pPr marL="0" indent="0">
              <a:buNone/>
            </a:pPr>
            <a:r>
              <a:rPr lang="en-AU" sz="2000" dirty="0"/>
              <a:t>		</a:t>
            </a:r>
            <a:r>
              <a:rPr lang="en-AU" sz="2000" dirty="0" err="1"/>
              <a:t>wf.write</a:t>
            </a:r>
            <a:r>
              <a:rPr lang="en-AU" sz="2000" dirty="0"/>
              <a:t> ('line 2\n')</a:t>
            </a:r>
          </a:p>
          <a:p>
            <a:pPr marL="0" indent="0">
              <a:buNone/>
            </a:pPr>
            <a:r>
              <a:rPr lang="en-AU" sz="2000" dirty="0"/>
              <a:t>		</a:t>
            </a:r>
            <a:r>
              <a:rPr lang="en-AU" sz="2000" dirty="0" err="1"/>
              <a:t>wf.close</a:t>
            </a:r>
            <a:r>
              <a:rPr lang="en-AU" sz="2000" dirty="0"/>
              <a:t>()</a:t>
            </a:r>
          </a:p>
          <a:p>
            <a:pPr marL="0" indent="0">
              <a:buNone/>
            </a:pPr>
            <a:r>
              <a:rPr lang="en-AU" sz="2000" dirty="0"/>
              <a:t>		print ('Force exception by trying to open non-existent file')</a:t>
            </a:r>
          </a:p>
        </p:txBody>
      </p:sp>
      <p:sp>
        <p:nvSpPr>
          <p:cNvPr id="4" name="Title 3"/>
          <p:cNvSpPr>
            <a:spLocks noGrp="1"/>
          </p:cNvSpPr>
          <p:nvPr>
            <p:ph type="title"/>
          </p:nvPr>
        </p:nvSpPr>
        <p:spPr/>
        <p:txBody>
          <a:bodyPr/>
          <a:lstStyle/>
          <a:p>
            <a:r>
              <a:rPr lang="en-AU" dirty="0"/>
              <a:t>Program 8.4 Secure failure</a:t>
            </a:r>
            <a:r>
              <a:rPr lang="en-AU" sz="2000" dirty="0"/>
              <a:t> </a:t>
            </a:r>
            <a:r>
              <a:rPr lang="en-AU" sz="2000" b="0" dirty="0"/>
              <a:t>(1 of 4)</a:t>
            </a:r>
          </a:p>
        </p:txBody>
      </p:sp>
    </p:spTree>
    <p:extLst>
      <p:ext uri="{BB962C8B-B14F-4D97-AF65-F5344CB8AC3E}">
        <p14:creationId xmlns:p14="http://schemas.microsoft.com/office/powerpoint/2010/main" val="21547691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sz="2000" dirty="0" err="1"/>
              <a:t>tst</a:t>
            </a:r>
            <a:r>
              <a:rPr lang="en-AU" sz="2000" dirty="0"/>
              <a:t> = open (test_root+'</a:t>
            </a:r>
            <a:r>
              <a:rPr lang="en-AU" sz="2000" dirty="0" err="1"/>
              <a:t>nofile</a:t>
            </a:r>
            <a:r>
              <a:rPr lang="en-AU" sz="2000" dirty="0"/>
              <a:t>')</a:t>
            </a:r>
          </a:p>
          <a:p>
            <a:pPr marL="0" indent="0">
              <a:buNone/>
            </a:pPr>
            <a:r>
              <a:rPr lang="en-AU" sz="2000" dirty="0"/>
              <a:t>	except </a:t>
            </a:r>
            <a:r>
              <a:rPr lang="en-AU" sz="2000" dirty="0" err="1"/>
              <a:t>IOError</a:t>
            </a:r>
            <a:r>
              <a:rPr lang="en-AU" sz="2000" dirty="0"/>
              <a:t> as e:</a:t>
            </a:r>
          </a:p>
          <a:p>
            <a:pPr marL="0" indent="0">
              <a:buNone/>
            </a:pPr>
            <a:r>
              <a:rPr lang="en-AU" sz="2000" dirty="0"/>
              <a:t>		print ('I/O exception has occurred')</a:t>
            </a:r>
          </a:p>
          <a:p>
            <a:pPr marL="0" indent="0">
              <a:buNone/>
            </a:pPr>
            <a:r>
              <a:rPr lang="en-AU" sz="2000" dirty="0"/>
              <a:t>		raise e</a:t>
            </a:r>
          </a:p>
          <a:p>
            <a:pPr marL="0" indent="0">
              <a:buNone/>
            </a:pPr>
            <a:r>
              <a:rPr lang="en-AU" sz="2000" dirty="0" err="1"/>
              <a:t>def</a:t>
            </a:r>
            <a:r>
              <a:rPr lang="en-AU" sz="2000" dirty="0"/>
              <a:t> main ():</a:t>
            </a:r>
          </a:p>
          <a:p>
            <a:pPr marL="0" indent="0">
              <a:buNone/>
            </a:pPr>
            <a:r>
              <a:rPr lang="en-AU" sz="2000" dirty="0"/>
              <a:t>	</a:t>
            </a:r>
            <a:r>
              <a:rPr lang="en-AU" sz="2000" dirty="0" err="1"/>
              <a:t>wf</a:t>
            </a:r>
            <a:r>
              <a:rPr lang="en-AU" sz="2000" dirty="0"/>
              <a:t> = open (test_root+'workfile.txt', 'w')</a:t>
            </a:r>
          </a:p>
          <a:p>
            <a:pPr marL="0" indent="0">
              <a:buNone/>
            </a:pPr>
            <a:r>
              <a:rPr lang="en-AU" sz="2000" dirty="0"/>
              <a:t>	</a:t>
            </a:r>
            <a:r>
              <a:rPr lang="en-AU" sz="2000" dirty="0" err="1"/>
              <a:t>ef</a:t>
            </a:r>
            <a:r>
              <a:rPr lang="en-AU" sz="2000" dirty="0"/>
              <a:t> = open(test_root+'encrypted.txt', 'w')</a:t>
            </a:r>
          </a:p>
          <a:p>
            <a:pPr marL="0" indent="0">
              <a:buNone/>
            </a:pPr>
            <a:r>
              <a:rPr lang="en-AU" sz="2000" dirty="0"/>
              <a:t>	try:</a:t>
            </a:r>
          </a:p>
        </p:txBody>
      </p:sp>
      <p:sp>
        <p:nvSpPr>
          <p:cNvPr id="4" name="Title 3"/>
          <p:cNvSpPr>
            <a:spLocks noGrp="1"/>
          </p:cNvSpPr>
          <p:nvPr>
            <p:ph type="title"/>
          </p:nvPr>
        </p:nvSpPr>
        <p:spPr/>
        <p:txBody>
          <a:bodyPr/>
          <a:lstStyle/>
          <a:p>
            <a:r>
              <a:rPr lang="en-AU" dirty="0"/>
              <a:t>Program 8.4 Secure failure</a:t>
            </a:r>
            <a:r>
              <a:rPr lang="en-AU" sz="2000" dirty="0"/>
              <a:t> </a:t>
            </a:r>
            <a:r>
              <a:rPr lang="en-AU" sz="2000" b="0" dirty="0"/>
              <a:t>(2 of 4)</a:t>
            </a:r>
            <a:endParaRPr lang="en-AU" sz="2000" dirty="0"/>
          </a:p>
        </p:txBody>
      </p:sp>
    </p:spTree>
    <p:extLst>
      <p:ext uri="{BB962C8B-B14F-4D97-AF65-F5344CB8AC3E}">
        <p14:creationId xmlns:p14="http://schemas.microsoft.com/office/powerpoint/2010/main" val="5119395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sz="2000" dirty="0"/>
              <a:t>		</a:t>
            </a:r>
            <a:r>
              <a:rPr lang="en-AU" sz="2000" dirty="0" err="1"/>
              <a:t>do_normal_processing</a:t>
            </a:r>
            <a:r>
              <a:rPr lang="en-AU" sz="2000" dirty="0"/>
              <a:t> (</a:t>
            </a:r>
            <a:r>
              <a:rPr lang="en-AU" sz="2000" dirty="0" err="1"/>
              <a:t>wf</a:t>
            </a:r>
            <a:r>
              <a:rPr lang="en-AU" sz="2000" dirty="0"/>
              <a:t>, </a:t>
            </a:r>
            <a:r>
              <a:rPr lang="en-AU" sz="2000" dirty="0" err="1"/>
              <a:t>ef</a:t>
            </a:r>
            <a:r>
              <a:rPr lang="en-AU" sz="2000" dirty="0"/>
              <a:t>)</a:t>
            </a:r>
          </a:p>
          <a:p>
            <a:pPr marL="0" indent="0">
              <a:buNone/>
            </a:pPr>
            <a:r>
              <a:rPr lang="en-AU" sz="2000" dirty="0"/>
              <a:t>	except Exception:</a:t>
            </a:r>
          </a:p>
          <a:p>
            <a:pPr marL="0" indent="0">
              <a:buNone/>
            </a:pPr>
            <a:r>
              <a:rPr lang="en-AU" sz="2000" dirty="0"/>
              <a:t>		# If the modification time of the unencrypted work file (</a:t>
            </a:r>
            <a:r>
              <a:rPr lang="en-AU" sz="2000" dirty="0" err="1"/>
              <a:t>wf</a:t>
            </a:r>
            <a:r>
              <a:rPr lang="en-AU" sz="2000" dirty="0"/>
              <a:t>) is </a:t>
            </a:r>
          </a:p>
          <a:p>
            <a:pPr marL="0" indent="0">
              <a:buNone/>
            </a:pPr>
            <a:r>
              <a:rPr lang="en-AU" sz="2000" dirty="0"/>
              <a:t>		# later than the modification time of the encrypted file (</a:t>
            </a:r>
            <a:r>
              <a:rPr lang="en-AU" sz="2000" dirty="0" err="1"/>
              <a:t>ef</a:t>
            </a:r>
            <a:r>
              <a:rPr lang="en-AU" sz="2000" dirty="0"/>
              <a:t>) </a:t>
            </a:r>
          </a:p>
          <a:p>
            <a:pPr marL="0" indent="0">
              <a:buNone/>
            </a:pPr>
            <a:r>
              <a:rPr lang="en-AU" sz="2000" dirty="0"/>
              <a:t>		# then encrypt and write the </a:t>
            </a:r>
            <a:r>
              <a:rPr lang="en-AU" sz="2000" dirty="0" err="1"/>
              <a:t>workfile</a:t>
            </a:r>
            <a:endParaRPr lang="en-AU" sz="2000" dirty="0"/>
          </a:p>
          <a:p>
            <a:pPr marL="0" indent="0">
              <a:buNone/>
            </a:pPr>
            <a:r>
              <a:rPr lang="en-AU" sz="2000" dirty="0"/>
              <a:t>		print ('Secure shutdown')</a:t>
            </a:r>
          </a:p>
          <a:p>
            <a:pPr marL="0" indent="0">
              <a:buNone/>
            </a:pPr>
            <a:r>
              <a:rPr lang="en-AU" sz="2000" dirty="0"/>
              <a:t>		</a:t>
            </a:r>
            <a:r>
              <a:rPr lang="en-AU" sz="2000" dirty="0" err="1"/>
              <a:t>wf_modtime</a:t>
            </a:r>
            <a:r>
              <a:rPr lang="en-AU" sz="2000" dirty="0"/>
              <a:t> = </a:t>
            </a:r>
            <a:r>
              <a:rPr lang="en-AU" sz="2000" dirty="0" err="1"/>
              <a:t>os.path.getmtime</a:t>
            </a:r>
            <a:r>
              <a:rPr lang="en-AU" sz="2000" dirty="0"/>
              <a:t>(test_root+'workfile.txt')</a:t>
            </a:r>
          </a:p>
          <a:p>
            <a:pPr marL="0" indent="0">
              <a:buNone/>
            </a:pPr>
            <a:r>
              <a:rPr lang="en-AU" sz="2000" dirty="0"/>
              <a:t>		</a:t>
            </a:r>
            <a:r>
              <a:rPr lang="en-AU" sz="2000" dirty="0" err="1"/>
              <a:t>ef_modtime</a:t>
            </a:r>
            <a:r>
              <a:rPr lang="en-AU" sz="2000" dirty="0"/>
              <a:t> = </a:t>
            </a:r>
            <a:r>
              <a:rPr lang="en-AU" sz="2000" dirty="0" err="1"/>
              <a:t>os.path.getmtime</a:t>
            </a:r>
            <a:r>
              <a:rPr lang="en-AU" sz="2000" dirty="0"/>
              <a:t>(test_root+'encrypted.txt')</a:t>
            </a:r>
          </a:p>
        </p:txBody>
      </p:sp>
      <p:sp>
        <p:nvSpPr>
          <p:cNvPr id="4" name="Title 3"/>
          <p:cNvSpPr>
            <a:spLocks noGrp="1"/>
          </p:cNvSpPr>
          <p:nvPr>
            <p:ph type="title"/>
          </p:nvPr>
        </p:nvSpPr>
        <p:spPr/>
        <p:txBody>
          <a:bodyPr/>
          <a:lstStyle/>
          <a:p>
            <a:r>
              <a:rPr lang="en-AU" dirty="0"/>
              <a:t>Program 8.4 Secure failure</a:t>
            </a:r>
            <a:r>
              <a:rPr lang="en-AU" sz="2000" dirty="0"/>
              <a:t> </a:t>
            </a:r>
            <a:r>
              <a:rPr lang="en-AU" sz="2000" b="0" dirty="0"/>
              <a:t>(3 of 4)</a:t>
            </a:r>
            <a:endParaRPr lang="en-AU" sz="2000" dirty="0"/>
          </a:p>
        </p:txBody>
      </p:sp>
    </p:spTree>
    <p:extLst>
      <p:ext uri="{BB962C8B-B14F-4D97-AF65-F5344CB8AC3E}">
        <p14:creationId xmlns:p14="http://schemas.microsoft.com/office/powerpoint/2010/main" val="21547691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AU" sz="2000" dirty="0"/>
              <a:t>		if </a:t>
            </a:r>
            <a:r>
              <a:rPr lang="en-AU" sz="2000" dirty="0" err="1"/>
              <a:t>wf_modtime</a:t>
            </a:r>
            <a:r>
              <a:rPr lang="en-AU" sz="2000" dirty="0"/>
              <a:t> &gt; </a:t>
            </a:r>
            <a:r>
              <a:rPr lang="en-AU" sz="2000" dirty="0" err="1"/>
              <a:t>ef_modtime</a:t>
            </a:r>
            <a:r>
              <a:rPr lang="en-AU" sz="2000" dirty="0"/>
              <a:t>:</a:t>
            </a:r>
          </a:p>
          <a:p>
            <a:pPr marL="0" indent="0">
              <a:buNone/>
            </a:pPr>
            <a:r>
              <a:rPr lang="en-AU" sz="2000" dirty="0"/>
              <a:t>			</a:t>
            </a:r>
            <a:r>
              <a:rPr lang="en-AU" sz="2000" dirty="0" err="1"/>
              <a:t>encrypt_workfile</a:t>
            </a:r>
            <a:r>
              <a:rPr lang="en-AU" sz="2000" dirty="0"/>
              <a:t> (</a:t>
            </a:r>
            <a:r>
              <a:rPr lang="en-AU" sz="2000" dirty="0" err="1"/>
              <a:t>wf</a:t>
            </a:r>
            <a:r>
              <a:rPr lang="en-AU" sz="2000" dirty="0"/>
              <a:t>, </a:t>
            </a:r>
            <a:r>
              <a:rPr lang="en-AU" sz="2000" dirty="0" err="1"/>
              <a:t>ef</a:t>
            </a:r>
            <a:r>
              <a:rPr lang="en-AU" sz="2000" dirty="0"/>
              <a:t>)</a:t>
            </a:r>
          </a:p>
          <a:p>
            <a:pPr marL="0" indent="0">
              <a:buNone/>
            </a:pPr>
            <a:r>
              <a:rPr lang="en-AU" sz="2000" dirty="0"/>
              <a:t>		else:</a:t>
            </a:r>
          </a:p>
          <a:p>
            <a:pPr marL="0" indent="0">
              <a:buNone/>
            </a:pPr>
            <a:r>
              <a:rPr lang="en-AU" sz="2000" dirty="0"/>
              <a:t>			print ('</a:t>
            </a:r>
            <a:r>
              <a:rPr lang="en-AU" sz="2000" dirty="0" err="1"/>
              <a:t>Workfile</a:t>
            </a:r>
            <a:r>
              <a:rPr lang="en-AU" sz="2000" dirty="0"/>
              <a:t> modified before encrypted')</a:t>
            </a:r>
          </a:p>
          <a:p>
            <a:pPr marL="0" indent="0">
              <a:buNone/>
            </a:pPr>
            <a:r>
              <a:rPr lang="en-AU" sz="2000" dirty="0"/>
              <a:t>		</a:t>
            </a:r>
            <a:r>
              <a:rPr lang="en-AU" sz="2000" dirty="0" err="1"/>
              <a:t>wf.close</a:t>
            </a:r>
            <a:r>
              <a:rPr lang="en-AU" sz="2000" dirty="0"/>
              <a:t>()</a:t>
            </a:r>
          </a:p>
          <a:p>
            <a:pPr marL="0" indent="0">
              <a:buNone/>
            </a:pPr>
            <a:r>
              <a:rPr lang="en-AU" sz="2000" dirty="0"/>
              <a:t>		</a:t>
            </a:r>
            <a:r>
              <a:rPr lang="en-AU" sz="2000" dirty="0" err="1"/>
              <a:t>ef.close</a:t>
            </a:r>
            <a:r>
              <a:rPr lang="en-AU" sz="2000" dirty="0"/>
              <a:t>()</a:t>
            </a:r>
          </a:p>
          <a:p>
            <a:pPr marL="0" indent="0">
              <a:buNone/>
            </a:pPr>
            <a:r>
              <a:rPr lang="en-AU" sz="2000" dirty="0"/>
              <a:t>		</a:t>
            </a:r>
            <a:r>
              <a:rPr lang="en-AU" sz="2000" dirty="0" err="1"/>
              <a:t>os.remove</a:t>
            </a:r>
            <a:r>
              <a:rPr lang="en-AU" sz="2000" dirty="0"/>
              <a:t> (test_root+'workfile.txt')</a:t>
            </a:r>
          </a:p>
          <a:p>
            <a:pPr marL="0" indent="0">
              <a:buNone/>
            </a:pPr>
            <a:r>
              <a:rPr lang="en-AU" sz="2000" dirty="0"/>
              <a:t>		print ('Secure shutdown complete')</a:t>
            </a:r>
          </a:p>
        </p:txBody>
      </p:sp>
      <p:sp>
        <p:nvSpPr>
          <p:cNvPr id="4" name="Title 3"/>
          <p:cNvSpPr>
            <a:spLocks noGrp="1"/>
          </p:cNvSpPr>
          <p:nvPr>
            <p:ph type="title"/>
          </p:nvPr>
        </p:nvSpPr>
        <p:spPr/>
        <p:txBody>
          <a:bodyPr/>
          <a:lstStyle/>
          <a:p>
            <a:r>
              <a:rPr lang="en-AU" dirty="0"/>
              <a:t>Program 8.4 Secure failure</a:t>
            </a:r>
            <a:r>
              <a:rPr lang="en-AU" sz="2000" dirty="0"/>
              <a:t> </a:t>
            </a:r>
            <a:r>
              <a:rPr lang="en-AU" sz="2000" b="0" dirty="0"/>
              <a:t>(4 of 4)</a:t>
            </a:r>
            <a:endParaRPr lang="en-AU" sz="2000" dirty="0"/>
          </a:p>
        </p:txBody>
      </p:sp>
    </p:spTree>
    <p:extLst>
      <p:ext uri="{BB962C8B-B14F-4D97-AF65-F5344CB8AC3E}">
        <p14:creationId xmlns:p14="http://schemas.microsoft.com/office/powerpoint/2010/main" val="2154769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Activity logging</a:t>
            </a:r>
          </a:p>
          <a:p>
            <a:pPr lvl="1"/>
            <a:r>
              <a:rPr lang="en-US" dirty="0"/>
              <a:t>You keep a log of what the user has done and provide a way to replay that against their data. You don’t need to keep a complete session record, simply a list of actions since the last time the data was saved to persistent store.</a:t>
            </a:r>
          </a:p>
        </p:txBody>
      </p:sp>
      <p:sp>
        <p:nvSpPr>
          <p:cNvPr id="4" name="Title 3"/>
          <p:cNvSpPr>
            <a:spLocks noGrp="1"/>
          </p:cNvSpPr>
          <p:nvPr>
            <p:ph type="title"/>
          </p:nvPr>
        </p:nvSpPr>
        <p:spPr/>
        <p:txBody>
          <a:bodyPr/>
          <a:lstStyle/>
          <a:p>
            <a:r>
              <a:rPr lang="en-AU" dirty="0"/>
              <a:t>Auto-save and activity logging</a:t>
            </a:r>
            <a:r>
              <a:rPr lang="en-AU" sz="2000" dirty="0"/>
              <a:t> </a:t>
            </a:r>
            <a:r>
              <a:rPr lang="en-AU" sz="2000" b="0" dirty="0"/>
              <a:t>(1 of 4)</a:t>
            </a:r>
          </a:p>
        </p:txBody>
      </p:sp>
    </p:spTree>
    <p:extLst>
      <p:ext uri="{BB962C8B-B14F-4D97-AF65-F5344CB8AC3E}">
        <p14:creationId xmlns:p14="http://schemas.microsoft.com/office/powerpoint/2010/main" val="37579513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Auto-save</a:t>
            </a:r>
          </a:p>
          <a:p>
            <a:pPr lvl="1"/>
            <a:r>
              <a:rPr lang="en-US" dirty="0"/>
              <a:t>You automatically save the user’s data at set intervals - say every 5 minutes. This means that, in the event of a failure, you can restore the saved data with the loss of only a small amount of work. </a:t>
            </a:r>
          </a:p>
          <a:p>
            <a:pPr lvl="1"/>
            <a:r>
              <a:rPr lang="en-US" dirty="0"/>
              <a:t>Usually, you don’t have to save all of the data but simply save the changes that have been made since the last explicit save.</a:t>
            </a:r>
          </a:p>
        </p:txBody>
      </p:sp>
      <p:sp>
        <p:nvSpPr>
          <p:cNvPr id="4" name="Title 3"/>
          <p:cNvSpPr>
            <a:spLocks noGrp="1"/>
          </p:cNvSpPr>
          <p:nvPr>
            <p:ph type="title"/>
          </p:nvPr>
        </p:nvSpPr>
        <p:spPr/>
        <p:txBody>
          <a:bodyPr/>
          <a:lstStyle/>
          <a:p>
            <a:r>
              <a:rPr lang="en-AU" dirty="0"/>
              <a:t>Auto-save and activity logging</a:t>
            </a:r>
            <a:r>
              <a:rPr lang="en-AU" sz="2000" dirty="0"/>
              <a:t> </a:t>
            </a:r>
            <a:r>
              <a:rPr lang="en-AU" sz="2000" b="0" dirty="0"/>
              <a:t>(2 of 2)</a:t>
            </a:r>
          </a:p>
        </p:txBody>
      </p:sp>
    </p:spTree>
    <p:extLst>
      <p:ext uri="{BB962C8B-B14F-4D97-AF65-F5344CB8AC3E}">
        <p14:creationId xmlns:p14="http://schemas.microsoft.com/office/powerpoint/2010/main" val="4223308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Complexity is related to the number of relationships between elements in a program and the type and nature of these relationships</a:t>
            </a:r>
          </a:p>
          <a:p>
            <a:r>
              <a:rPr lang="en-US" dirty="0"/>
              <a:t>The number of relationships between entities is called the coupling. The higher the coupling, the more complex the system. </a:t>
            </a:r>
          </a:p>
          <a:p>
            <a:pPr lvl="1"/>
            <a:r>
              <a:rPr lang="en-US" dirty="0"/>
              <a:t>The shaded node in Figure 8.3 has a relatively high coupling because it has relationships with six other nodes.</a:t>
            </a:r>
          </a:p>
        </p:txBody>
      </p:sp>
      <p:sp>
        <p:nvSpPr>
          <p:cNvPr id="4" name="Title 3"/>
          <p:cNvSpPr>
            <a:spLocks noGrp="1"/>
          </p:cNvSpPr>
          <p:nvPr>
            <p:ph type="title"/>
          </p:nvPr>
        </p:nvSpPr>
        <p:spPr/>
        <p:txBody>
          <a:bodyPr/>
          <a:lstStyle/>
          <a:p>
            <a:r>
              <a:rPr lang="en-AU" dirty="0"/>
              <a:t>Program complexity</a:t>
            </a:r>
            <a:r>
              <a:rPr lang="en-AU" sz="2000" dirty="0"/>
              <a:t> </a:t>
            </a:r>
            <a:r>
              <a:rPr lang="en-AU" sz="2000" b="0" dirty="0"/>
              <a:t>(1 of 2)</a:t>
            </a:r>
          </a:p>
        </p:txBody>
      </p:sp>
    </p:spTree>
    <p:extLst>
      <p:ext uri="{BB962C8B-B14F-4D97-AF65-F5344CB8AC3E}">
        <p14:creationId xmlns:p14="http://schemas.microsoft.com/office/powerpoint/2010/main" val="29874164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AU" sz="1400" dirty="0"/>
              <a:t>Auto-save and activity logging</a:t>
            </a:r>
          </a:p>
        </p:txBody>
      </p:sp>
      <p:pic>
        <p:nvPicPr>
          <p:cNvPr id="6" name="Picture 5" descr="Crash recovery, or restored state, can be achieved through either of the following mechanisms.&#10;• Auto-save, or last saved state.&#10;• Command logger, or commands executed.&#10;">
            <a:extLst>
              <a:ext uri="{FF2B5EF4-FFF2-40B4-BE49-F238E27FC236}">
                <a16:creationId xmlns:a16="http://schemas.microsoft.com/office/drawing/2014/main" id="{0063397C-594A-2540-ACB3-7E296D27848E}"/>
              </a:ext>
            </a:extLst>
          </p:cNvPr>
          <p:cNvPicPr>
            <a:picLocks noChangeAspect="1"/>
          </p:cNvPicPr>
          <p:nvPr/>
        </p:nvPicPr>
        <p:blipFill rotWithShape="1">
          <a:blip r:embed="rId2">
            <a:extLst>
              <a:ext uri="{28A0092B-C50C-407E-A947-70E740481C1C}">
                <a14:useLocalDpi xmlns:a14="http://schemas.microsoft.com/office/drawing/2010/main" val="0"/>
              </a:ext>
            </a:extLst>
          </a:blip>
          <a:srcRect l="11415" t="12043" r="24068" b="51606"/>
          <a:stretch/>
        </p:blipFill>
        <p:spPr>
          <a:xfrm>
            <a:off x="1905000" y="1066800"/>
            <a:ext cx="5622860" cy="4301360"/>
          </a:xfrm>
          <a:prstGeom prst="rect">
            <a:avLst/>
          </a:prstGeom>
        </p:spPr>
      </p:pic>
      <p:sp>
        <p:nvSpPr>
          <p:cNvPr id="4" name="Title 3"/>
          <p:cNvSpPr>
            <a:spLocks noGrp="1"/>
          </p:cNvSpPr>
          <p:nvPr>
            <p:ph type="title"/>
          </p:nvPr>
        </p:nvSpPr>
        <p:spPr/>
        <p:txBody>
          <a:bodyPr/>
          <a:lstStyle/>
          <a:p>
            <a:r>
              <a:rPr lang="en-US" dirty="0"/>
              <a:t>Figure 8.10</a:t>
            </a:r>
            <a:endParaRPr lang="en-AU" dirty="0"/>
          </a:p>
        </p:txBody>
      </p:sp>
    </p:spTree>
    <p:extLst>
      <p:ext uri="{BB962C8B-B14F-4D97-AF65-F5344CB8AC3E}">
        <p14:creationId xmlns:p14="http://schemas.microsoft.com/office/powerpoint/2010/main" val="210150680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If your software uses external services, you have no control over these services and the only information that you have on service failure is whatever is provided in the service’s API. </a:t>
            </a:r>
          </a:p>
          <a:p>
            <a:r>
              <a:rPr lang="en-US" dirty="0"/>
              <a:t>As services may be written in different programming languages, these errors can’t be returned as exception types but are usually returned as a numeric code. </a:t>
            </a:r>
          </a:p>
        </p:txBody>
      </p:sp>
      <p:sp>
        <p:nvSpPr>
          <p:cNvPr id="4" name="Title 3"/>
          <p:cNvSpPr>
            <a:spLocks noGrp="1"/>
          </p:cNvSpPr>
          <p:nvPr>
            <p:ph type="title"/>
          </p:nvPr>
        </p:nvSpPr>
        <p:spPr/>
        <p:txBody>
          <a:bodyPr/>
          <a:lstStyle/>
          <a:p>
            <a:r>
              <a:rPr lang="en-AU" dirty="0"/>
              <a:t>External service failure</a:t>
            </a:r>
            <a:r>
              <a:rPr lang="en-AU" sz="2000" dirty="0"/>
              <a:t> </a:t>
            </a:r>
            <a:r>
              <a:rPr lang="en-AU" sz="2000" b="0" dirty="0"/>
              <a:t>(1 of 2)</a:t>
            </a:r>
          </a:p>
        </p:txBody>
      </p:sp>
    </p:spTree>
    <p:extLst>
      <p:ext uri="{BB962C8B-B14F-4D97-AF65-F5344CB8AC3E}">
        <p14:creationId xmlns:p14="http://schemas.microsoft.com/office/powerpoint/2010/main" val="6689521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a:t>When </a:t>
            </a:r>
            <a:r>
              <a:rPr lang="en-US" dirty="0"/>
              <a:t>you are calling an external service, you should always check that the return code of the called service indicates that it has operated successfully. </a:t>
            </a:r>
          </a:p>
          <a:p>
            <a:r>
              <a:rPr lang="en-US"/>
              <a:t>You should, also, if possible, check the validity of the result of the service call as you cannot be certain that the external service has carried out its computation correctly. </a:t>
            </a:r>
          </a:p>
        </p:txBody>
      </p:sp>
      <p:sp>
        <p:nvSpPr>
          <p:cNvPr id="4" name="Title 3"/>
          <p:cNvSpPr>
            <a:spLocks noGrp="1"/>
          </p:cNvSpPr>
          <p:nvPr>
            <p:ph type="title"/>
          </p:nvPr>
        </p:nvSpPr>
        <p:spPr/>
        <p:txBody>
          <a:bodyPr/>
          <a:lstStyle/>
          <a:p>
            <a:r>
              <a:rPr lang="en-AU" dirty="0"/>
              <a:t>External service failure</a:t>
            </a:r>
            <a:r>
              <a:rPr lang="en-AU" sz="2000" dirty="0"/>
              <a:t> </a:t>
            </a:r>
            <a:r>
              <a:rPr lang="en-AU" sz="2000" b="0" dirty="0"/>
              <a:t>(2 of 2)</a:t>
            </a:r>
          </a:p>
        </p:txBody>
      </p:sp>
    </p:spTree>
    <p:extLst>
      <p:ext uri="{BB962C8B-B14F-4D97-AF65-F5344CB8AC3E}">
        <p14:creationId xmlns:p14="http://schemas.microsoft.com/office/powerpoint/2010/main" val="6689521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spcBef>
                <a:spcPts val="0"/>
              </a:spcBef>
              <a:buNone/>
            </a:pPr>
            <a:r>
              <a:rPr lang="en-US" sz="1800" dirty="0"/>
              <a:t>def credit_checker (name, postcode, dob):</a:t>
            </a:r>
          </a:p>
          <a:p>
            <a:pPr marL="0" indent="0">
              <a:spcBef>
                <a:spcPts val="0"/>
              </a:spcBef>
              <a:buNone/>
            </a:pPr>
            <a:r>
              <a:rPr lang="en-US" sz="1800" dirty="0"/>
              <a:t>	# Assume that the function check_credit_rating calls an external service </a:t>
            </a:r>
          </a:p>
          <a:p>
            <a:pPr marL="0" indent="0">
              <a:spcBef>
                <a:spcPts val="0"/>
              </a:spcBef>
              <a:buNone/>
            </a:pPr>
            <a:r>
              <a:rPr lang="en-US" sz="1800" dirty="0"/>
              <a:t>	# to get a person's credit rating. It takes a name, postcode (zip code) </a:t>
            </a:r>
          </a:p>
          <a:p>
            <a:pPr marL="0" indent="0">
              <a:spcBef>
                <a:spcPts val="0"/>
              </a:spcBef>
              <a:buNone/>
            </a:pPr>
            <a:r>
              <a:rPr lang="en-US" sz="1800" dirty="0"/>
              <a:t>	# and date of birth as parameters and returns a sequence with the database </a:t>
            </a:r>
          </a:p>
          <a:p>
            <a:pPr marL="0" indent="0">
              <a:spcBef>
                <a:spcPts val="0"/>
              </a:spcBef>
              <a:buNone/>
            </a:pPr>
            <a:r>
              <a:rPr lang="en-US" sz="1800" dirty="0"/>
              <a:t>	# information (name, postcode, date of birth) plus a credit score between 0 and </a:t>
            </a:r>
          </a:p>
          <a:p>
            <a:pPr marL="0" indent="0">
              <a:spcBef>
                <a:spcPts val="0"/>
              </a:spcBef>
              <a:buNone/>
            </a:pPr>
            <a:r>
              <a:rPr lang="en-US" sz="1800" dirty="0"/>
              <a:t>	# 600. The final element in the sequence is an </a:t>
            </a:r>
            <a:r>
              <a:rPr lang="en-US" sz="1800" dirty="0" err="1"/>
              <a:t>error_code</a:t>
            </a:r>
            <a:r>
              <a:rPr lang="en-US" sz="1800" dirty="0"/>
              <a:t> which may </a:t>
            </a:r>
          </a:p>
          <a:p>
            <a:pPr marL="0" indent="0">
              <a:spcBef>
                <a:spcPts val="0"/>
              </a:spcBef>
              <a:buNone/>
            </a:pPr>
            <a:r>
              <a:rPr lang="en-US" sz="1800" dirty="0"/>
              <a:t>	# be 0 (successful completion), 1 or 2.</a:t>
            </a:r>
          </a:p>
          <a:p>
            <a:pPr marL="0" indent="0">
              <a:spcBef>
                <a:spcPts val="0"/>
              </a:spcBef>
              <a:buNone/>
            </a:pPr>
            <a:r>
              <a:rPr lang="en-US" sz="1800" dirty="0"/>
              <a:t>	NAME = 0</a:t>
            </a:r>
          </a:p>
          <a:p>
            <a:pPr marL="0" indent="0">
              <a:spcBef>
                <a:spcPts val="0"/>
              </a:spcBef>
              <a:buNone/>
            </a:pPr>
            <a:r>
              <a:rPr lang="en-US" sz="1800" dirty="0"/>
              <a:t>	POSTCODE = 1</a:t>
            </a:r>
          </a:p>
          <a:p>
            <a:pPr marL="0" indent="0">
              <a:spcBef>
                <a:spcPts val="0"/>
              </a:spcBef>
              <a:buNone/>
            </a:pPr>
            <a:r>
              <a:rPr lang="en-US" sz="1800" dirty="0"/>
              <a:t>	DOB = 2</a:t>
            </a:r>
          </a:p>
          <a:p>
            <a:pPr marL="0" indent="0">
              <a:spcBef>
                <a:spcPts val="0"/>
              </a:spcBef>
              <a:buNone/>
            </a:pPr>
            <a:r>
              <a:rPr lang="en-US" sz="1800" dirty="0"/>
              <a:t>	RATING = 3</a:t>
            </a:r>
          </a:p>
          <a:p>
            <a:pPr marL="0" indent="0">
              <a:spcBef>
                <a:spcPts val="0"/>
              </a:spcBef>
              <a:buNone/>
            </a:pPr>
            <a:r>
              <a:rPr lang="en-US" sz="1800" dirty="0"/>
              <a:t>	RETURNCODE = 4</a:t>
            </a:r>
          </a:p>
          <a:p>
            <a:pPr marL="0" indent="0">
              <a:spcBef>
                <a:spcPts val="0"/>
              </a:spcBef>
              <a:buNone/>
            </a:pPr>
            <a:r>
              <a:rPr lang="en-US" sz="1800" dirty="0"/>
              <a:t>	REQUEST_FAILURE = True</a:t>
            </a:r>
          </a:p>
          <a:p>
            <a:pPr marL="0" indent="0">
              <a:spcBef>
                <a:spcPts val="0"/>
              </a:spcBef>
              <a:buNone/>
            </a:pPr>
            <a:r>
              <a:rPr lang="en-US" sz="1800" dirty="0"/>
              <a:t>	ASSERTION_ERROR = False</a:t>
            </a:r>
          </a:p>
          <a:p>
            <a:pPr marL="0" indent="0">
              <a:spcBef>
                <a:spcPts val="0"/>
              </a:spcBef>
              <a:buNone/>
            </a:pPr>
            <a:endParaRPr lang="en-AU" sz="1800" dirty="0"/>
          </a:p>
        </p:txBody>
      </p:sp>
      <p:sp>
        <p:nvSpPr>
          <p:cNvPr id="4" name="Title 3"/>
          <p:cNvSpPr>
            <a:spLocks noGrp="1"/>
          </p:cNvSpPr>
          <p:nvPr>
            <p:ph type="title"/>
          </p:nvPr>
        </p:nvSpPr>
        <p:spPr/>
        <p:txBody>
          <a:bodyPr/>
          <a:lstStyle/>
          <a:p>
            <a:r>
              <a:rPr lang="en-US" dirty="0"/>
              <a:t>Program 8.5 Using assertions to check results from an external service</a:t>
            </a:r>
            <a:r>
              <a:rPr lang="en-US" sz="2000" dirty="0"/>
              <a:t> </a:t>
            </a:r>
            <a:r>
              <a:rPr lang="en-US" sz="2000" b="0" dirty="0"/>
              <a:t>(1 of 2)</a:t>
            </a:r>
            <a:endParaRPr lang="en-AU" sz="2000" b="0" dirty="0"/>
          </a:p>
        </p:txBody>
      </p:sp>
    </p:spTree>
    <p:extLst>
      <p:ext uri="{BB962C8B-B14F-4D97-AF65-F5344CB8AC3E}">
        <p14:creationId xmlns:p14="http://schemas.microsoft.com/office/powerpoint/2010/main" val="9894925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0"/>
            <a:ext cx="8229600" cy="4953000"/>
          </a:xfrm>
        </p:spPr>
        <p:txBody>
          <a:bodyPr/>
          <a:lstStyle/>
          <a:p>
            <a:pPr marL="0" indent="0">
              <a:spcBef>
                <a:spcPts val="0"/>
              </a:spcBef>
              <a:buNone/>
            </a:pPr>
            <a:r>
              <a:rPr lang="en-US" sz="1700" dirty="0"/>
              <a:t>cr = ['', '', '', -1, 2]</a:t>
            </a:r>
          </a:p>
          <a:p>
            <a:pPr marL="0" indent="0">
              <a:spcBef>
                <a:spcPts val="0"/>
              </a:spcBef>
              <a:buNone/>
            </a:pPr>
            <a:endParaRPr lang="en-US" sz="1700" dirty="0"/>
          </a:p>
          <a:p>
            <a:pPr marL="0" indent="0">
              <a:spcBef>
                <a:spcPts val="0"/>
              </a:spcBef>
              <a:buNone/>
            </a:pPr>
            <a:r>
              <a:rPr lang="en-US" sz="1700" dirty="0"/>
              <a:t>	# Check credit rating simulates call to external service</a:t>
            </a:r>
          </a:p>
          <a:p>
            <a:pPr marL="0" indent="0">
              <a:spcBef>
                <a:spcPts val="0"/>
              </a:spcBef>
              <a:buNone/>
            </a:pPr>
            <a:r>
              <a:rPr lang="en-US" sz="1700" dirty="0"/>
              <a:t>	cr = check_credit_rating (name, postcode, dob)</a:t>
            </a:r>
          </a:p>
          <a:p>
            <a:pPr marL="0" indent="0">
              <a:spcBef>
                <a:spcPts val="0"/>
              </a:spcBef>
              <a:buNone/>
            </a:pPr>
            <a:r>
              <a:rPr lang="en-US" sz="1700" dirty="0"/>
              <a:t>	try:</a:t>
            </a:r>
          </a:p>
          <a:p>
            <a:pPr marL="0" indent="0">
              <a:spcBef>
                <a:spcPts val="0"/>
              </a:spcBef>
              <a:buNone/>
            </a:pPr>
            <a:r>
              <a:rPr lang="en-US" sz="1700" dirty="0"/>
              <a:t>		assert cr [NAME] == name and cr [POSTCODE] == postcode and cr [DOB] == dob \</a:t>
            </a:r>
          </a:p>
          <a:p>
            <a:pPr marL="0" indent="0">
              <a:spcBef>
                <a:spcPts val="0"/>
              </a:spcBef>
              <a:buNone/>
            </a:pPr>
            <a:r>
              <a:rPr lang="en-US" sz="1700" dirty="0"/>
              <a:t>			and (cr [RATING] &gt;= 0 and cr [RATING] &lt;= 600) and \</a:t>
            </a:r>
          </a:p>
          <a:p>
            <a:pPr marL="0" indent="0">
              <a:spcBef>
                <a:spcPts val="0"/>
              </a:spcBef>
              <a:buNone/>
            </a:pPr>
            <a:r>
              <a:rPr lang="en-US" sz="1700" dirty="0"/>
              <a:t>			(cr[RETURNCODE] &gt;= 0 and cr[RETURNCODE] &lt;= 2)</a:t>
            </a:r>
          </a:p>
          <a:p>
            <a:pPr marL="0" indent="0">
              <a:spcBef>
                <a:spcPts val="0"/>
              </a:spcBef>
              <a:buNone/>
            </a:pPr>
            <a:r>
              <a:rPr lang="en-US" sz="1700" dirty="0"/>
              <a:t>		if cr[RETURNCODE] == 0:</a:t>
            </a:r>
          </a:p>
          <a:p>
            <a:pPr marL="0" indent="0">
              <a:spcBef>
                <a:spcPts val="0"/>
              </a:spcBef>
              <a:buNone/>
            </a:pPr>
            <a:r>
              <a:rPr lang="en-US" sz="1700" dirty="0"/>
              <a:t>			do_normal_processing (cr)</a:t>
            </a:r>
          </a:p>
          <a:p>
            <a:pPr marL="0" indent="0">
              <a:spcBef>
                <a:spcPts val="0"/>
              </a:spcBef>
              <a:buNone/>
            </a:pPr>
            <a:r>
              <a:rPr lang="en-US" sz="1700" dirty="0"/>
              <a:t>		else:</a:t>
            </a:r>
          </a:p>
          <a:p>
            <a:pPr marL="0" indent="0">
              <a:spcBef>
                <a:spcPts val="0"/>
              </a:spcBef>
              <a:buNone/>
            </a:pPr>
            <a:r>
              <a:rPr lang="en-US" sz="1700" dirty="0"/>
              <a:t>			do_exception_processing (cr, name, postcode, dob, REQUEST_FAILURE)</a:t>
            </a:r>
          </a:p>
          <a:p>
            <a:pPr marL="0" indent="0">
              <a:spcBef>
                <a:spcPts val="0"/>
              </a:spcBef>
              <a:buNone/>
            </a:pPr>
            <a:r>
              <a:rPr lang="en-US" sz="1700" dirty="0"/>
              <a:t>	except AssertionError:</a:t>
            </a:r>
          </a:p>
          <a:p>
            <a:pPr marL="0" indent="0">
              <a:spcBef>
                <a:spcPts val="0"/>
              </a:spcBef>
              <a:buNone/>
            </a:pPr>
            <a:r>
              <a:rPr lang="en-US" sz="1700" dirty="0"/>
              <a:t>			do_exception_processing (cr, name, postcode, dob, ASSERTION_ERROR)</a:t>
            </a:r>
          </a:p>
        </p:txBody>
      </p:sp>
      <p:sp>
        <p:nvSpPr>
          <p:cNvPr id="4" name="Title 3"/>
          <p:cNvSpPr>
            <a:spLocks noGrp="1"/>
          </p:cNvSpPr>
          <p:nvPr>
            <p:ph type="title"/>
          </p:nvPr>
        </p:nvSpPr>
        <p:spPr/>
        <p:txBody>
          <a:bodyPr/>
          <a:lstStyle/>
          <a:p>
            <a:r>
              <a:rPr lang="en-US" dirty="0"/>
              <a:t>Program 8.5 Using assertions to check results from an external service</a:t>
            </a:r>
            <a:r>
              <a:rPr lang="en-US" sz="2000" dirty="0"/>
              <a:t> </a:t>
            </a:r>
            <a:r>
              <a:rPr lang="en-US" sz="2000" b="0" dirty="0"/>
              <a:t>(2 of 2)</a:t>
            </a:r>
            <a:endParaRPr lang="en-AU" sz="2000" b="0" dirty="0"/>
          </a:p>
        </p:txBody>
      </p:sp>
    </p:spTree>
    <p:extLst>
      <p:ext uri="{BB962C8B-B14F-4D97-AF65-F5344CB8AC3E}">
        <p14:creationId xmlns:p14="http://schemas.microsoft.com/office/powerpoint/2010/main" val="24088132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24400"/>
          </a:xfrm>
        </p:spPr>
        <p:txBody>
          <a:bodyPr/>
          <a:lstStyle/>
          <a:p>
            <a:r>
              <a:rPr lang="en-US" sz="2400" dirty="0"/>
              <a:t> The most important quality attributes for most software products are reliability, security, availability, usability, responsiveness and maintainability.</a:t>
            </a:r>
          </a:p>
          <a:p>
            <a:r>
              <a:rPr lang="en-US" sz="2400" dirty="0"/>
              <a:t>To avoid introducing faults into your program, you should use programming practices that reduce the probability that you will make mistakes.</a:t>
            </a:r>
          </a:p>
          <a:p>
            <a:r>
              <a:rPr lang="en-US" sz="2400" dirty="0"/>
              <a:t>You should always aim to minimize complexity in your programs. Complexity makes programs harder to understand. It increases the chances of programmer errors and makes the program more difficult to change.</a:t>
            </a:r>
          </a:p>
        </p:txBody>
      </p:sp>
      <p:sp>
        <p:nvSpPr>
          <p:cNvPr id="2" name="Title 1"/>
          <p:cNvSpPr>
            <a:spLocks noGrp="1"/>
          </p:cNvSpPr>
          <p:nvPr>
            <p:ph type="title"/>
          </p:nvPr>
        </p:nvSpPr>
        <p:spPr/>
        <p:txBody>
          <a:bodyPr/>
          <a:lstStyle/>
          <a:p>
            <a:r>
              <a:rPr lang="en-AU" dirty="0"/>
              <a:t>Key points 1</a:t>
            </a:r>
            <a:r>
              <a:rPr lang="en-AU" sz="2000" dirty="0"/>
              <a:t> </a:t>
            </a:r>
            <a:r>
              <a:rPr lang="en-AU" sz="2000" b="0" dirty="0"/>
              <a:t>(1 of 2)</a:t>
            </a:r>
          </a:p>
        </p:txBody>
      </p:sp>
    </p:spTree>
    <p:extLst>
      <p:ext uri="{BB962C8B-B14F-4D97-AF65-F5344CB8AC3E}">
        <p14:creationId xmlns:p14="http://schemas.microsoft.com/office/powerpoint/2010/main" val="3615092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229600" cy="4724400"/>
          </a:xfrm>
        </p:spPr>
        <p:txBody>
          <a:bodyPr/>
          <a:lstStyle/>
          <a:p>
            <a:r>
              <a:rPr lang="en-US" sz="2400" dirty="0"/>
              <a:t>Design patterns are tried and tested solutions to commonly occurring problems. Using patterns is an effective way of reducing program complexity.</a:t>
            </a:r>
          </a:p>
          <a:p>
            <a:r>
              <a:rPr lang="en-US" sz="2400" dirty="0"/>
              <a:t>Refactoring is the process of reducing the complexity of an existing program without changing its functionality. It is good practice to refactor your program regularly to make it easier to read and understand.</a:t>
            </a:r>
          </a:p>
          <a:p>
            <a:r>
              <a:rPr lang="en-US" sz="2400" dirty="0"/>
              <a:t>Input validation involves checking all user inputs to ensure that they are in the format that is expected by your program. Input validation helps avoid the introduction of malicious code into your system and traps user errors that can pollute your database.</a:t>
            </a:r>
          </a:p>
        </p:txBody>
      </p:sp>
      <p:sp>
        <p:nvSpPr>
          <p:cNvPr id="2" name="Title 1"/>
          <p:cNvSpPr>
            <a:spLocks noGrp="1"/>
          </p:cNvSpPr>
          <p:nvPr>
            <p:ph type="title"/>
          </p:nvPr>
        </p:nvSpPr>
        <p:spPr/>
        <p:txBody>
          <a:bodyPr/>
          <a:lstStyle/>
          <a:p>
            <a:r>
              <a:rPr lang="en-AU" dirty="0"/>
              <a:t>Key points 1</a:t>
            </a:r>
            <a:r>
              <a:rPr lang="en-AU" sz="2000" dirty="0"/>
              <a:t> </a:t>
            </a:r>
            <a:r>
              <a:rPr lang="en-AU" sz="2000" b="0" dirty="0"/>
              <a:t>(2 of 2)</a:t>
            </a:r>
          </a:p>
        </p:txBody>
      </p:sp>
    </p:spTree>
    <p:extLst>
      <p:ext uri="{BB962C8B-B14F-4D97-AF65-F5344CB8AC3E}">
        <p14:creationId xmlns:p14="http://schemas.microsoft.com/office/powerpoint/2010/main" val="3689995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500" dirty="0"/>
              <a:t>Regular expressions are a way of defining patterns that can match a range of possible input strings. Regular expression matching is a compact and fast way of checking that an input string conforms to the rules you have defined.</a:t>
            </a:r>
          </a:p>
          <a:p>
            <a:r>
              <a:rPr lang="en-US" sz="2500" dirty="0"/>
              <a:t>You should check that numbers have sensible values depending on the type of input expected. You should also check number sequences for feasibility.</a:t>
            </a:r>
          </a:p>
          <a:p>
            <a:r>
              <a:rPr lang="en-US" sz="2500" dirty="0"/>
              <a:t>You should assume that your program may fail and to manage these failures so that they have minimal impact on the user. </a:t>
            </a:r>
          </a:p>
        </p:txBody>
      </p:sp>
      <p:sp>
        <p:nvSpPr>
          <p:cNvPr id="4" name="Title 3"/>
          <p:cNvSpPr>
            <a:spLocks noGrp="1"/>
          </p:cNvSpPr>
          <p:nvPr>
            <p:ph type="title"/>
          </p:nvPr>
        </p:nvSpPr>
        <p:spPr/>
        <p:txBody>
          <a:bodyPr/>
          <a:lstStyle/>
          <a:p>
            <a:r>
              <a:rPr lang="en-AU" dirty="0"/>
              <a:t>Key points 2</a:t>
            </a:r>
            <a:r>
              <a:rPr lang="en-AU" sz="2000" dirty="0"/>
              <a:t> </a:t>
            </a:r>
            <a:r>
              <a:rPr lang="en-AU" sz="2000" b="0" dirty="0"/>
              <a:t>(1 of 2)</a:t>
            </a:r>
          </a:p>
        </p:txBody>
      </p:sp>
    </p:spTree>
    <p:extLst>
      <p:ext uri="{BB962C8B-B14F-4D97-AF65-F5344CB8AC3E}">
        <p14:creationId xmlns:p14="http://schemas.microsoft.com/office/powerpoint/2010/main" val="5124733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500" dirty="0"/>
              <a:t>Exception management is supported in most modern programming languages. Control is transferred to your own exception handler to deal with the failure when a program exception is detected.</a:t>
            </a:r>
          </a:p>
          <a:p>
            <a:r>
              <a:rPr lang="en-US" sz="2500" dirty="0"/>
              <a:t>You should log user updates and maintain user data snapshots as your program executes. In the event of a failure, you can use these to recover the work that the user has done. You should also include ways of recognizing and recovering from external service failures.</a:t>
            </a:r>
          </a:p>
        </p:txBody>
      </p:sp>
      <p:sp>
        <p:nvSpPr>
          <p:cNvPr id="4" name="Title 3"/>
          <p:cNvSpPr>
            <a:spLocks noGrp="1"/>
          </p:cNvSpPr>
          <p:nvPr>
            <p:ph type="title"/>
          </p:nvPr>
        </p:nvSpPr>
        <p:spPr/>
        <p:txBody>
          <a:bodyPr/>
          <a:lstStyle/>
          <a:p>
            <a:r>
              <a:rPr lang="en-AU" dirty="0"/>
              <a:t>Key points 2</a:t>
            </a:r>
            <a:r>
              <a:rPr lang="en-AU" sz="2000" dirty="0"/>
              <a:t> </a:t>
            </a:r>
            <a:r>
              <a:rPr lang="en-AU" sz="2000" b="0" dirty="0"/>
              <a:t>(2 of 2)</a:t>
            </a:r>
          </a:p>
        </p:txBody>
      </p:sp>
    </p:spTree>
    <p:extLst>
      <p:ext uri="{BB962C8B-B14F-4D97-AF65-F5344CB8AC3E}">
        <p14:creationId xmlns:p14="http://schemas.microsoft.com/office/powerpoint/2010/main" val="113330446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6" name="Text Placeholder 1">
            <a:extLst>
              <a:ext uri="{FF2B5EF4-FFF2-40B4-BE49-F238E27FC236}">
                <a16:creationId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28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20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2000" kern="1200">
                <a:solidFill>
                  <a:schemeClr val="dk1"/>
                </a:solidFill>
                <a:latin typeface="+mn-lt"/>
                <a:ea typeface="+mn-ea"/>
                <a:cs typeface="+mn-cs"/>
              </a:defRPr>
            </a:lvl9pPr>
          </a:lstStyle>
          <a:p>
            <a:pPr marL="101600" indent="0">
              <a:buFont typeface="Arial" panose="020B0604020202020204" pitchFamily="34" charset="0"/>
              <a:buNone/>
            </a:pPr>
            <a:r>
              <a:rPr lang="en-US" sz="1600" b="1"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pic>
        <p:nvPicPr>
          <p:cNvPr id="7" name="Graphic 6" descr="Warning">
            <a:extLst>
              <a:ext uri="{FF2B5EF4-FFF2-40B4-BE49-F238E27FC236}">
                <a16:creationId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184" y="2317359"/>
            <a:ext cx="1277815" cy="1434026"/>
          </a:xfrm>
          <a:prstGeom prst="rect">
            <a:avLst/>
          </a:prstGeom>
        </p:spPr>
      </p:pic>
      <p:sp>
        <p:nvSpPr>
          <p:cNvPr id="5" name="Title 4">
            <a:extLst>
              <a:ext uri="{FF2B5EF4-FFF2-40B4-BE49-F238E27FC236}">
                <a16:creationId xmlns:a16="http://schemas.microsoft.com/office/drawing/2014/main" id="{E47FF819-0D5D-491A-BF8F-B42813E7390C}"/>
              </a:ext>
            </a:extLst>
          </p:cNvPr>
          <p:cNvSpPr>
            <a:spLocks noGrp="1"/>
          </p:cNvSpPr>
          <p:nvPr>
            <p:ph type="title"/>
          </p:nvPr>
        </p:nvSpPr>
        <p:spPr/>
        <p:txBody>
          <a:bodyPr/>
          <a:lstStyle/>
          <a:p>
            <a:r>
              <a:rPr lang="en-US" dirty="0"/>
              <a:t>Copyright</a:t>
            </a:r>
          </a:p>
        </p:txBody>
      </p:sp>
    </p:spTree>
    <p:extLst>
      <p:ext uri="{BB962C8B-B14F-4D97-AF65-F5344CB8AC3E}">
        <p14:creationId xmlns:p14="http://schemas.microsoft.com/office/powerpoint/2010/main" val="2111761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A static relationship is one that is stable and does not depend on program execution. </a:t>
            </a:r>
          </a:p>
          <a:p>
            <a:pPr lvl="1"/>
            <a:r>
              <a:rPr lang="en-US" dirty="0"/>
              <a:t>Whether or not one component is part of another component is a static relationship. </a:t>
            </a:r>
          </a:p>
          <a:p>
            <a:r>
              <a:rPr lang="en-US" dirty="0"/>
              <a:t>Dynamic relationships, which change over time, are more complex than static relationships. </a:t>
            </a:r>
          </a:p>
          <a:p>
            <a:pPr lvl="1"/>
            <a:r>
              <a:rPr lang="en-US" dirty="0"/>
              <a:t>An example of a dynamic relationship is the ‘calls’ relationship between functions. </a:t>
            </a:r>
          </a:p>
        </p:txBody>
      </p:sp>
      <p:sp>
        <p:nvSpPr>
          <p:cNvPr id="4" name="Title 3"/>
          <p:cNvSpPr>
            <a:spLocks noGrp="1"/>
          </p:cNvSpPr>
          <p:nvPr>
            <p:ph type="title"/>
          </p:nvPr>
        </p:nvSpPr>
        <p:spPr/>
        <p:txBody>
          <a:bodyPr/>
          <a:lstStyle/>
          <a:p>
            <a:r>
              <a:rPr lang="en-AU" dirty="0"/>
              <a:t>Program complexity</a:t>
            </a:r>
            <a:r>
              <a:rPr lang="en-AU" sz="2000" dirty="0"/>
              <a:t> </a:t>
            </a:r>
            <a:r>
              <a:rPr lang="en-AU" sz="2000" b="0" dirty="0"/>
              <a:t>(2 of 2)</a:t>
            </a:r>
          </a:p>
        </p:txBody>
      </p:sp>
    </p:spTree>
    <p:extLst>
      <p:ext uri="{BB962C8B-B14F-4D97-AF65-F5344CB8AC3E}">
        <p14:creationId xmlns:p14="http://schemas.microsoft.com/office/powerpoint/2010/main" val="344224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b="1" dirty="0"/>
              <a:t>Reading complexity</a:t>
            </a:r>
            <a:br>
              <a:rPr lang="en-US" dirty="0"/>
            </a:br>
            <a:r>
              <a:rPr lang="en-US" dirty="0"/>
              <a:t>This reflects how hard it is to read and understand the program.</a:t>
            </a:r>
          </a:p>
          <a:p>
            <a:r>
              <a:rPr lang="en-US" b="1" dirty="0"/>
              <a:t>Structural complexity</a:t>
            </a:r>
            <a:br>
              <a:rPr lang="en-US" b="1" dirty="0"/>
            </a:br>
            <a:r>
              <a:rPr lang="en-US" dirty="0"/>
              <a:t>This reflects the number and types of relationship between the structures (classes, objects, methods or functions) in your program.</a:t>
            </a:r>
          </a:p>
        </p:txBody>
      </p:sp>
      <p:sp>
        <p:nvSpPr>
          <p:cNvPr id="4" name="Title 3"/>
          <p:cNvSpPr>
            <a:spLocks noGrp="1"/>
          </p:cNvSpPr>
          <p:nvPr>
            <p:ph type="title"/>
          </p:nvPr>
        </p:nvSpPr>
        <p:spPr/>
        <p:txBody>
          <a:bodyPr/>
          <a:lstStyle/>
          <a:p>
            <a:r>
              <a:rPr lang="en-AU" dirty="0"/>
              <a:t>Types of complexity</a:t>
            </a:r>
            <a:r>
              <a:rPr lang="en-AU" sz="2000" dirty="0"/>
              <a:t> </a:t>
            </a:r>
            <a:r>
              <a:rPr lang="en-AU" sz="2000" b="0" dirty="0"/>
              <a:t>(1 of 2)</a:t>
            </a:r>
          </a:p>
        </p:txBody>
      </p:sp>
    </p:spTree>
    <p:extLst>
      <p:ext uri="{BB962C8B-B14F-4D97-AF65-F5344CB8AC3E}">
        <p14:creationId xmlns:p14="http://schemas.microsoft.com/office/powerpoint/2010/main" val="687288999"/>
      </p:ext>
    </p:extLst>
  </p:cSld>
  <p:clrMapOvr>
    <a:masterClrMapping/>
  </p:clrMapOvr>
</p:sld>
</file>

<file path=ppt/theme/theme1.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9407</TotalTime>
  <Words>4682</Words>
  <Application>Microsoft Office PowerPoint</Application>
  <PresentationFormat>On-screen Show (4:3)</PresentationFormat>
  <Paragraphs>437</Paragraphs>
  <Slides>79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Noto Sans Symbols</vt:lpstr>
      <vt:lpstr>Times New Roman</vt:lpstr>
      <vt:lpstr>Verdana</vt:lpstr>
      <vt:lpstr>Wingdings</vt:lpstr>
      <vt:lpstr>1_508 Lecture</vt:lpstr>
      <vt:lpstr>Engineering Software Products</vt:lpstr>
      <vt:lpstr>Software quality</vt:lpstr>
      <vt:lpstr>Figure 8.1</vt:lpstr>
      <vt:lpstr>Programming for reliability</vt:lpstr>
      <vt:lpstr>Figure 8.2</vt:lpstr>
      <vt:lpstr>Figure 8.3</vt:lpstr>
      <vt:lpstr>Program complexity (1 of 2)</vt:lpstr>
      <vt:lpstr>Program complexity (2 of 2)</vt:lpstr>
      <vt:lpstr>Types of complexity (1 of 2)</vt:lpstr>
      <vt:lpstr>Types of complexity (2 of 2)</vt:lpstr>
      <vt:lpstr>Table 8.1 Complexity reduction guidelines</vt:lpstr>
      <vt:lpstr>Ensure that every class has a single responsibility (1 of 2)</vt:lpstr>
      <vt:lpstr>Ensure that every class has a single responsibility (2 of 2)</vt:lpstr>
      <vt:lpstr>Figure 8.4</vt:lpstr>
      <vt:lpstr>Adding a printInventory method (1 of 2)</vt:lpstr>
      <vt:lpstr>Adding a printInventory method (2 of 2)</vt:lpstr>
      <vt:lpstr>Figure 8.5</vt:lpstr>
      <vt:lpstr>Avoid deeply nested conditional statements</vt:lpstr>
      <vt:lpstr>Program 8.1 Deeply nested if-then-else statements (1 of 3)</vt:lpstr>
      <vt:lpstr>Program 8.1 Deeply nested if-then-else statements (2 of 3)</vt:lpstr>
      <vt:lpstr>Program 8.1 Deeply nested if-then-else statements (3 of 3)</vt:lpstr>
      <vt:lpstr>Program 8.2 Using guards to make a selection (1 of 2)</vt:lpstr>
      <vt:lpstr>Program 8.2 Using guards to make a selection (2 of 2)</vt:lpstr>
      <vt:lpstr>Avoid deep inheritance hierarchies (1 of 2)</vt:lpstr>
      <vt:lpstr>Avoid deep inheritance hierarchies (2 of 2)</vt:lpstr>
      <vt:lpstr>Figure 8.6</vt:lpstr>
      <vt:lpstr>Design pattern definition</vt:lpstr>
      <vt:lpstr>Programming principles (1 of 2)</vt:lpstr>
      <vt:lpstr>Programming principles (2 of 2)</vt:lpstr>
      <vt:lpstr>Common types of design patterns (1 of 2)</vt:lpstr>
      <vt:lpstr>Common types of design patterns (2 of 2)</vt:lpstr>
      <vt:lpstr>Table 8.2 Examples of creational, structural, and behavioral patterns</vt:lpstr>
      <vt:lpstr>Figure 8.7</vt:lpstr>
      <vt:lpstr>Table 8.3 The Observer pattern (1 of 2)</vt:lpstr>
      <vt:lpstr>Table 8.3 The Observer pattern (2 of 2)</vt:lpstr>
      <vt:lpstr>Pattern description</vt:lpstr>
      <vt:lpstr>Refactoring (1 of 2)</vt:lpstr>
      <vt:lpstr>Refactoring (2 of 2)</vt:lpstr>
      <vt:lpstr>Figure 8.8</vt:lpstr>
      <vt:lpstr>Code smells</vt:lpstr>
      <vt:lpstr>Table 8.6 Examples of code smells (1 of 2)</vt:lpstr>
      <vt:lpstr>Table 8.6 Examples of code smells (2 of 2)</vt:lpstr>
      <vt:lpstr>Table 8.7 Examples of refactoring for complexity reduction</vt:lpstr>
      <vt:lpstr>Input validation (1 of 2)</vt:lpstr>
      <vt:lpstr>Input validation (2 of 2)</vt:lpstr>
      <vt:lpstr>Rules for name checking</vt:lpstr>
      <vt:lpstr>Table 8.8 Methods of implementing input validation (1 of 2)</vt:lpstr>
      <vt:lpstr>Table 8.8 Methods of implementing input validation (2 of 2)</vt:lpstr>
      <vt:lpstr>Regular expressions (1 of 2)</vt:lpstr>
      <vt:lpstr>Regular expressions (2 of 2)</vt:lpstr>
      <vt:lpstr>Program 8.3 A name-checking function (1 of 2)</vt:lpstr>
      <vt:lpstr>Program 8.3 A name-checking function (2 of 2)</vt:lpstr>
      <vt:lpstr>Number checking (1 of 2)</vt:lpstr>
      <vt:lpstr>Number checking (2 of 2)</vt:lpstr>
      <vt:lpstr>Input range checks (1 of 2)</vt:lpstr>
      <vt:lpstr>Input range checks (2 of 2)</vt:lpstr>
      <vt:lpstr>Failure management</vt:lpstr>
      <vt:lpstr>Failure categories (1 of 3)</vt:lpstr>
      <vt:lpstr>Failure categories (2 of 3)</vt:lpstr>
      <vt:lpstr>Failure categories (3 of 3)</vt:lpstr>
      <vt:lpstr>Failure effect minimisation</vt:lpstr>
      <vt:lpstr>Exception handling</vt:lpstr>
      <vt:lpstr>Figure 8.9</vt:lpstr>
      <vt:lpstr>Program 8.4 Secure failure (1 of 4)</vt:lpstr>
      <vt:lpstr>Program 8.4 Secure failure (2 of 4)</vt:lpstr>
      <vt:lpstr>Program 8.4 Secure failure (3 of 4)</vt:lpstr>
      <vt:lpstr>Program 8.4 Secure failure (4 of 4)</vt:lpstr>
      <vt:lpstr>Auto-save and activity logging (1 of 4)</vt:lpstr>
      <vt:lpstr>Auto-save and activity logging (2 of 2)</vt:lpstr>
      <vt:lpstr>Figure 8.10</vt:lpstr>
      <vt:lpstr>External service failure (1 of 2)</vt:lpstr>
      <vt:lpstr>External service failure (2 of 2)</vt:lpstr>
      <vt:lpstr>Program 8.5 Using assertions to check results from an external service (1 of 2)</vt:lpstr>
      <vt:lpstr>Program 8.5 Using assertions to check results from an external service (2 of 2)</vt:lpstr>
      <vt:lpstr>Key points 1 (1 of 2)</vt:lpstr>
      <vt:lpstr>Key points 1 (2 of 2)</vt:lpstr>
      <vt:lpstr>Key points 2 (1 of 2)</vt:lpstr>
      <vt:lpstr>Key points 2 (2 of 2)</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Software Products: An Introduction to Modern Software, First Edition</dc:title>
  <dc:subject>Computer Science</dc:subject>
  <dc:creator>Sommerville, Ian</dc:creator>
  <cp:keywords>Computer Science</cp:keywords>
  <cp:lastModifiedBy>Jacoby, Meghan</cp:lastModifiedBy>
  <cp:revision>660</cp:revision>
  <dcterms:created xsi:type="dcterms:W3CDTF">2014-07-14T20:04:21Z</dcterms:created>
  <dcterms:modified xsi:type="dcterms:W3CDTF">2019-04-25T17:35:33Z</dcterms:modified>
  <cp:category>IT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682740</vt:lpwstr>
  </property>
  <property fmtid="{D5CDD505-2E9C-101B-9397-08002B2CF9AE}" pid="3" name="Offisync_UpdateToken">
    <vt:lpwstr>1</vt:lpwstr>
  </property>
  <property fmtid="{D5CDD505-2E9C-101B-9397-08002B2CF9AE}" pid="4" name="Jive_VersionGuid">
    <vt:lpwstr>7b502893-ac4a-4309-967d-6eb652f6b574</vt:lpwstr>
  </property>
  <property fmtid="{D5CDD505-2E9C-101B-9397-08002B2CF9AE}" pid="5" name="Offisync_ProviderInitializationData">
    <vt:lpwstr>https://neo.pearson.com</vt:lpwstr>
  </property>
  <property fmtid="{D5CDD505-2E9C-101B-9397-08002B2CF9AE}" pid="6" name="Offisync_ServerID">
    <vt:lpwstr>7e960520-0e88-4f05-9fa0-24079b61e486</vt:lpwstr>
  </property>
  <property fmtid="{D5CDD505-2E9C-101B-9397-08002B2CF9AE}" pid="7" name="Jive_LatestUserAccountName">
    <vt:lpwstr>sumit.gupta</vt:lpwstr>
  </property>
</Properties>
</file>