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3"/>
  </p:notesMasterIdLst>
  <p:handoutMasterIdLst>
    <p:handoutMasterId r:id="rId74"/>
  </p:handoutMasterIdLst>
  <p:sldIdLst>
    <p:sldId id="303" r:id="rId2"/>
    <p:sldId id="263" r:id="rId3"/>
    <p:sldId id="304" r:id="rId4"/>
    <p:sldId id="306" r:id="rId5"/>
    <p:sldId id="307" r:id="rId6"/>
    <p:sldId id="310" r:id="rId7"/>
    <p:sldId id="308" r:id="rId8"/>
    <p:sldId id="309" r:id="rId9"/>
    <p:sldId id="311" r:id="rId10"/>
    <p:sldId id="312" r:id="rId11"/>
    <p:sldId id="313" r:id="rId12"/>
    <p:sldId id="314" r:id="rId13"/>
    <p:sldId id="315" r:id="rId14"/>
    <p:sldId id="316" r:id="rId15"/>
    <p:sldId id="317" r:id="rId16"/>
    <p:sldId id="319" r:id="rId17"/>
    <p:sldId id="361" r:id="rId18"/>
    <p:sldId id="322" r:id="rId19"/>
    <p:sldId id="362" r:id="rId20"/>
    <p:sldId id="323" r:id="rId21"/>
    <p:sldId id="363" r:id="rId22"/>
    <p:sldId id="405"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35" r:id="rId36"/>
    <p:sldId id="377" r:id="rId37"/>
    <p:sldId id="336" r:id="rId38"/>
    <p:sldId id="378" r:id="rId39"/>
    <p:sldId id="379" r:id="rId40"/>
    <p:sldId id="380" r:id="rId41"/>
    <p:sldId id="381" r:id="rId42"/>
    <p:sldId id="382" r:id="rId43"/>
    <p:sldId id="384" r:id="rId44"/>
    <p:sldId id="385" r:id="rId45"/>
    <p:sldId id="386" r:id="rId46"/>
    <p:sldId id="344" r:id="rId47"/>
    <p:sldId id="387" r:id="rId48"/>
    <p:sldId id="388" r:id="rId49"/>
    <p:sldId id="346" r:id="rId50"/>
    <p:sldId id="389" r:id="rId51"/>
    <p:sldId id="347" r:id="rId52"/>
    <p:sldId id="390" r:id="rId53"/>
    <p:sldId id="391" r:id="rId54"/>
    <p:sldId id="392" r:id="rId55"/>
    <p:sldId id="394" r:id="rId56"/>
    <p:sldId id="395" r:id="rId57"/>
    <p:sldId id="396" r:id="rId58"/>
    <p:sldId id="393" r:id="rId59"/>
    <p:sldId id="354" r:id="rId60"/>
    <p:sldId id="397" r:id="rId61"/>
    <p:sldId id="355" r:id="rId62"/>
    <p:sldId id="398" r:id="rId63"/>
    <p:sldId id="356" r:id="rId64"/>
    <p:sldId id="399" r:id="rId65"/>
    <p:sldId id="400" r:id="rId66"/>
    <p:sldId id="401" r:id="rId67"/>
    <p:sldId id="402" r:id="rId68"/>
    <p:sldId id="403" r:id="rId69"/>
    <p:sldId id="360" r:id="rId70"/>
    <p:sldId id="404" r:id="rId71"/>
    <p:sldId id="40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88032" autoAdjust="0"/>
  </p:normalViewPr>
  <p:slideViewPr>
    <p:cSldViewPr>
      <p:cViewPr varScale="1">
        <p:scale>
          <a:sx n="60" d="100"/>
          <a:sy n="60" d="100"/>
        </p:scale>
        <p:origin x="288"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5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77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58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92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52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39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220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31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48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70</a:t>
            </a:fld>
            <a:endParaRPr lang="en-US" dirty="0"/>
          </a:p>
        </p:txBody>
      </p:sp>
    </p:spTree>
    <p:extLst>
      <p:ext uri="{BB962C8B-B14F-4D97-AF65-F5344CB8AC3E}">
        <p14:creationId xmlns:p14="http://schemas.microsoft.com/office/powerpoint/2010/main" val="3584953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71</a:t>
            </a:fld>
            <a:endParaRPr lang="en-US"/>
          </a:p>
        </p:txBody>
      </p:sp>
    </p:spTree>
    <p:extLst>
      <p:ext uri="{BB962C8B-B14F-4D97-AF65-F5344CB8AC3E}">
        <p14:creationId xmlns:p14="http://schemas.microsoft.com/office/powerpoint/2010/main" val="11261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09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05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80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3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25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25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99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51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2020 Pearson Canada Inc.</a:t>
            </a: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2020 Pearson Canada Inc.</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a:t>Copyright © 2020, Pearson Education, Inc. All Rights Reserved</a:t>
            </a:r>
            <a:endParaRPr lang="en-US" dirty="0"/>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CA" altLang="en-US" sz="2000" dirty="0"/>
              <a:t>Cloud-Based Software</a:t>
            </a:r>
          </a:p>
        </p:txBody>
      </p:sp>
      <p:sp>
        <p:nvSpPr>
          <p:cNvPr id="9" name="Text Placeholder 8"/>
          <p:cNvSpPr>
            <a:spLocks noGrp="1"/>
          </p:cNvSpPr>
          <p:nvPr>
            <p:ph type="body" sz="quarter" idx="14"/>
          </p:nvPr>
        </p:nvSpPr>
        <p:spPr/>
        <p:txBody>
          <a:bodyPr/>
          <a:lstStyle/>
          <a:p>
            <a:r>
              <a:rPr lang="en-US" dirty="0"/>
              <a:t>Chapter 5</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Implementing a virtual server as a virtual machine</a:t>
            </a:r>
          </a:p>
        </p:txBody>
      </p:sp>
      <p:pic>
        <p:nvPicPr>
          <p:cNvPr id="7" name="Picture 6" descr="A virtual web server consists of a Server software, Apache web server, and a guest O S, Linux. A virtual mail server consists of a Server software, Outlook, and a guest OS, Windows server. Both virtual servers are supported by the Hypervisor, the Host O S, and the Server hardware.">
            <a:extLst>
              <a:ext uri="{FF2B5EF4-FFF2-40B4-BE49-F238E27FC236}">
                <a16:creationId xmlns:a16="http://schemas.microsoft.com/office/drawing/2014/main" id="{E426E862-4A9D-224A-985C-49A1B1D46344}"/>
              </a:ext>
            </a:extLst>
          </p:cNvPr>
          <p:cNvPicPr>
            <a:picLocks noChangeAspect="1"/>
          </p:cNvPicPr>
          <p:nvPr/>
        </p:nvPicPr>
        <p:blipFill rotWithShape="1">
          <a:blip r:embed="rId3">
            <a:extLst>
              <a:ext uri="{28A0092B-C50C-407E-A947-70E740481C1C}">
                <a14:useLocalDpi xmlns:a14="http://schemas.microsoft.com/office/drawing/2010/main" val="0"/>
              </a:ext>
            </a:extLst>
          </a:blip>
          <a:srcRect l="23370" t="24534" r="42748" b="36746"/>
          <a:stretch/>
        </p:blipFill>
        <p:spPr>
          <a:xfrm>
            <a:off x="1371600" y="1018673"/>
            <a:ext cx="6477000" cy="4937388"/>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US" sz="3400" dirty="0"/>
              <a:t>Figure 5.2</a:t>
            </a:r>
          </a:p>
        </p:txBody>
      </p:sp>
    </p:spTree>
    <p:extLst>
      <p:ext uri="{BB962C8B-B14F-4D97-AF65-F5344CB8AC3E}">
        <p14:creationId xmlns:p14="http://schemas.microsoft.com/office/powerpoint/2010/main" val="6300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p:cNvSpPr txBox="1">
            <a:spLocks noGrp="1"/>
          </p:cNvSpPr>
          <p:nvPr>
            <p:ph type="body" idx="1"/>
          </p:nvPr>
        </p:nvSpPr>
        <p:spPr>
          <a:xfrm>
            <a:off x="457200" y="1600200"/>
            <a:ext cx="8229600" cy="4724400"/>
          </a:xfrm>
          <a:prstGeom prst="rect">
            <a:avLst/>
          </a:prstGeom>
        </p:spPr>
        <p:txBody>
          <a:bodyPr/>
          <a:lstStyle/>
          <a:p>
            <a:r>
              <a:rPr dirty="0"/>
              <a:t>If you are running a cloud-based system with many instances of applications or services, these all use the same operating system, you can use a simpler virtualization technology called ‘containers’. </a:t>
            </a:r>
          </a:p>
          <a:p>
            <a:pPr>
              <a:spcBef>
                <a:spcPts val="600"/>
              </a:spcBef>
            </a:pPr>
            <a:r>
              <a:rPr dirty="0"/>
              <a:t>Using containers accelerates the process of deploying virtual servers on the cloud. </a:t>
            </a:r>
          </a:p>
          <a:p>
            <a:pPr lvl="1"/>
            <a:r>
              <a:rPr dirty="0"/>
              <a:t>Containers are usually megabytes in size whereas VMs are gigabytes.</a:t>
            </a:r>
          </a:p>
          <a:p>
            <a:pPr lvl="1"/>
            <a:r>
              <a:rPr dirty="0"/>
              <a:t>Containers can be started and shut down in a few seconds rather than the few minutes required for a VM. </a:t>
            </a:r>
          </a:p>
        </p:txBody>
      </p:sp>
      <p:sp>
        <p:nvSpPr>
          <p:cNvPr id="91" name="Title Slide"/>
          <p:cNvSpPr txBox="1">
            <a:spLocks noGrp="1"/>
          </p:cNvSpPr>
          <p:nvPr>
            <p:ph type="title"/>
          </p:nvPr>
        </p:nvSpPr>
        <p:spPr>
          <a:prstGeom prst="rect">
            <a:avLst/>
          </a:prstGeom>
        </p:spPr>
        <p:txBody>
          <a:bodyPr/>
          <a:lstStyle/>
          <a:p>
            <a:r>
              <a:rPr dirty="0"/>
              <a:t>Container-based virtualization</a:t>
            </a:r>
            <a:r>
              <a:rPr lang="en-AU" sz="2000" b="0" dirty="0"/>
              <a:t> (1 of 2)</a:t>
            </a:r>
            <a:endParaRPr sz="2000" dirty="0"/>
          </a:p>
        </p:txBody>
      </p:sp>
    </p:spTree>
    <p:extLst>
      <p:ext uri="{BB962C8B-B14F-4D97-AF65-F5344CB8AC3E}">
        <p14:creationId xmlns:p14="http://schemas.microsoft.com/office/powerpoint/2010/main" val="7826211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1"/>
          <p:cNvSpPr txBox="1">
            <a:spLocks noGrp="1"/>
          </p:cNvSpPr>
          <p:nvPr>
            <p:ph type="body" idx="1"/>
          </p:nvPr>
        </p:nvSpPr>
        <p:spPr>
          <a:prstGeom prst="rect">
            <a:avLst/>
          </a:prstGeom>
        </p:spPr>
        <p:txBody>
          <a:bodyPr/>
          <a:lstStyle/>
          <a:p>
            <a:r>
              <a:rPr dirty="0"/>
              <a:t>Containers are an operating system virtualization technology that allows independent servers to share a single operating system. </a:t>
            </a:r>
          </a:p>
          <a:p>
            <a:pPr lvl="1"/>
            <a:r>
              <a:rPr dirty="0"/>
              <a:t>They are particularly useful for providing isolated application services where each user sees their own version of an application. </a:t>
            </a:r>
          </a:p>
        </p:txBody>
      </p:sp>
      <p:sp>
        <p:nvSpPr>
          <p:cNvPr id="91" name="Title Box"/>
          <p:cNvSpPr txBox="1">
            <a:spLocks noGrp="1"/>
          </p:cNvSpPr>
          <p:nvPr>
            <p:ph type="title"/>
          </p:nvPr>
        </p:nvSpPr>
        <p:spPr>
          <a:prstGeom prst="rect">
            <a:avLst/>
          </a:prstGeom>
        </p:spPr>
        <p:txBody>
          <a:bodyPr/>
          <a:lstStyle/>
          <a:p>
            <a:r>
              <a:rPr dirty="0"/>
              <a:t>Container-based virtualization</a:t>
            </a:r>
            <a:r>
              <a:rPr lang="en-AU" sz="2000" b="0" dirty="0"/>
              <a:t> (2 of 2)</a:t>
            </a:r>
            <a:endParaRPr sz="2000" dirty="0"/>
          </a:p>
        </p:txBody>
      </p:sp>
    </p:spTree>
    <p:extLst>
      <p:ext uri="{BB962C8B-B14F-4D97-AF65-F5344CB8AC3E}">
        <p14:creationId xmlns:p14="http://schemas.microsoft.com/office/powerpoint/2010/main" val="34294027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Using containers to provide isolated services</a:t>
            </a:r>
            <a:endParaRPr lang="en-AU" sz="1400" dirty="0"/>
          </a:p>
        </p:txBody>
      </p:sp>
      <p:pic>
        <p:nvPicPr>
          <p:cNvPr id="5" name="Picture 4" descr="There are two users, user 1 and user 2, handling two containers, container 1 and container 2. Container 1 consists of an application software, Graphic design software, and a server software, Graphics libraries photo manager. Container 2 also consists of an application software, Graphic design software, and a server software, Graphics libraries photo manager. Both containers, 1 and 2, are supported by the container manager, the host O S, and the server hardware.">
            <a:extLst>
              <a:ext uri="{FF2B5EF4-FFF2-40B4-BE49-F238E27FC236}">
                <a16:creationId xmlns:a16="http://schemas.microsoft.com/office/drawing/2014/main" id="{9C1ADF2A-A4AC-9F41-B454-ED1F39E7908F}"/>
              </a:ext>
            </a:extLst>
          </p:cNvPr>
          <p:cNvPicPr>
            <a:picLocks noChangeAspect="1"/>
          </p:cNvPicPr>
          <p:nvPr/>
        </p:nvPicPr>
        <p:blipFill rotWithShape="1">
          <a:blip r:embed="rId3">
            <a:extLst>
              <a:ext uri="{28A0092B-C50C-407E-A947-70E740481C1C}">
                <a14:useLocalDpi xmlns:a14="http://schemas.microsoft.com/office/drawing/2010/main" val="0"/>
              </a:ext>
            </a:extLst>
          </a:blip>
          <a:srcRect l="18515" t="14124" r="25644" b="46531"/>
          <a:stretch/>
        </p:blipFill>
        <p:spPr>
          <a:xfrm>
            <a:off x="1229597" y="685800"/>
            <a:ext cx="6991044" cy="518160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US" sz="3400" dirty="0"/>
              <a:t>Figure 5.3</a:t>
            </a:r>
          </a:p>
        </p:txBody>
      </p:sp>
    </p:spTree>
    <p:extLst>
      <p:ext uri="{BB962C8B-B14F-4D97-AF65-F5344CB8AC3E}">
        <p14:creationId xmlns:p14="http://schemas.microsoft.com/office/powerpoint/2010/main" val="259179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1"/>
          <p:cNvSpPr txBox="1">
            <a:spLocks noGrp="1"/>
          </p:cNvSpPr>
          <p:nvPr>
            <p:ph type="body" idx="1"/>
          </p:nvPr>
        </p:nvSpPr>
        <p:spPr>
          <a:prstGeom prst="rect">
            <a:avLst/>
          </a:prstGeom>
        </p:spPr>
        <p:txBody>
          <a:bodyPr/>
          <a:lstStyle/>
          <a:p>
            <a:pPr>
              <a:spcBef>
                <a:spcPts val="600"/>
              </a:spcBef>
            </a:pPr>
            <a:r>
              <a:rPr dirty="0"/>
              <a:t>Containers were developed by Google around 2007 but containers became a mainstream technology around 2015. </a:t>
            </a:r>
          </a:p>
          <a:p>
            <a:pPr>
              <a:spcBef>
                <a:spcPts val="1200"/>
              </a:spcBef>
            </a:pPr>
            <a:r>
              <a:rPr dirty="0"/>
              <a:t>An open-source project called </a:t>
            </a:r>
            <a:r>
              <a:rPr dirty="0" err="1"/>
              <a:t>Docker</a:t>
            </a:r>
            <a:r>
              <a:rPr dirty="0"/>
              <a:t> provided a standard means of container management that is fast and easy to use. </a:t>
            </a:r>
          </a:p>
        </p:txBody>
      </p:sp>
      <p:sp>
        <p:nvSpPr>
          <p:cNvPr id="99" name="Title 1"/>
          <p:cNvSpPr txBox="1">
            <a:spLocks noGrp="1"/>
          </p:cNvSpPr>
          <p:nvPr>
            <p:ph type="title"/>
          </p:nvPr>
        </p:nvSpPr>
        <p:spPr>
          <a:prstGeom prst="rect">
            <a:avLst/>
          </a:prstGeom>
        </p:spPr>
        <p:txBody>
          <a:bodyPr/>
          <a:lstStyle/>
          <a:p>
            <a:r>
              <a:rPr dirty="0" err="1"/>
              <a:t>Docker</a:t>
            </a:r>
            <a:r>
              <a:rPr lang="en-AU" sz="2000" b="0" dirty="0"/>
              <a:t> (1 of 2)</a:t>
            </a:r>
            <a:endParaRPr sz="2000" dirty="0"/>
          </a:p>
        </p:txBody>
      </p:sp>
    </p:spTree>
    <p:extLst>
      <p:ext uri="{BB962C8B-B14F-4D97-AF65-F5344CB8AC3E}">
        <p14:creationId xmlns:p14="http://schemas.microsoft.com/office/powerpoint/2010/main" val="30587978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1"/>
          <p:cNvSpPr txBox="1">
            <a:spLocks noGrp="1"/>
          </p:cNvSpPr>
          <p:nvPr>
            <p:ph type="body" idx="1"/>
          </p:nvPr>
        </p:nvSpPr>
        <p:spPr>
          <a:prstGeom prst="rect">
            <a:avLst/>
          </a:prstGeom>
        </p:spPr>
        <p:txBody>
          <a:bodyPr/>
          <a:lstStyle/>
          <a:p>
            <a:pPr>
              <a:spcBef>
                <a:spcPts val="600"/>
              </a:spcBef>
            </a:pPr>
            <a:r>
              <a:rPr dirty="0" err="1"/>
              <a:t>Docker</a:t>
            </a:r>
            <a:r>
              <a:rPr dirty="0"/>
              <a:t> is a container management system that allows users to define the software to be included in a container as a </a:t>
            </a:r>
            <a:r>
              <a:rPr dirty="0" err="1"/>
              <a:t>Docker</a:t>
            </a:r>
            <a:r>
              <a:rPr dirty="0"/>
              <a:t> image. </a:t>
            </a:r>
          </a:p>
          <a:p>
            <a:pPr>
              <a:spcBef>
                <a:spcPts val="1200"/>
              </a:spcBef>
            </a:pPr>
            <a:r>
              <a:rPr dirty="0"/>
              <a:t>It also includes a run-time system that can create and manage containers using these </a:t>
            </a:r>
            <a:r>
              <a:rPr dirty="0" err="1"/>
              <a:t>Docker</a:t>
            </a:r>
            <a:r>
              <a:rPr dirty="0"/>
              <a:t> images. </a:t>
            </a:r>
          </a:p>
        </p:txBody>
      </p:sp>
      <p:sp>
        <p:nvSpPr>
          <p:cNvPr id="99" name="Title 1"/>
          <p:cNvSpPr txBox="1">
            <a:spLocks noGrp="1"/>
          </p:cNvSpPr>
          <p:nvPr>
            <p:ph type="title"/>
          </p:nvPr>
        </p:nvSpPr>
        <p:spPr>
          <a:prstGeom prst="rect">
            <a:avLst/>
          </a:prstGeom>
        </p:spPr>
        <p:txBody>
          <a:bodyPr/>
          <a:lstStyle/>
          <a:p>
            <a:r>
              <a:rPr dirty="0" err="1"/>
              <a:t>Docker</a:t>
            </a:r>
            <a:r>
              <a:rPr lang="en-AU" sz="2000" b="0" dirty="0"/>
              <a:t> (2 of 2)</a:t>
            </a:r>
            <a:endParaRPr sz="2000" dirty="0"/>
          </a:p>
        </p:txBody>
      </p:sp>
    </p:spTree>
    <p:extLst>
      <p:ext uri="{BB962C8B-B14F-4D97-AF65-F5344CB8AC3E}">
        <p14:creationId xmlns:p14="http://schemas.microsoft.com/office/powerpoint/2010/main" val="24052771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The Docker container system</a:t>
            </a:r>
          </a:p>
        </p:txBody>
      </p:sp>
      <p:pic>
        <p:nvPicPr>
          <p:cNvPr id="6" name="Picture 5" descr="The data from the diagram are summarized as follows.&#10;• Docker client consists of Docker files.&#10;• Docker host consists of Docker daemon, images, and containers.&#10;• Docker hub consists of registries.&#10;Two-way interactions exist between the following elements in the system.&#10;• Docker client and Docker host.&#10;• Docker daemon and containers.&#10;• Docker daemon and images.&#10;• Docker daemon and Docker hub.&#10;">
            <a:extLst>
              <a:ext uri="{FF2B5EF4-FFF2-40B4-BE49-F238E27FC236}">
                <a16:creationId xmlns:a16="http://schemas.microsoft.com/office/drawing/2014/main" id="{CEDCDB8A-C13D-564F-80DD-9D385D26B67E}"/>
              </a:ext>
            </a:extLst>
          </p:cNvPr>
          <p:cNvPicPr>
            <a:picLocks noChangeAspect="1"/>
          </p:cNvPicPr>
          <p:nvPr/>
        </p:nvPicPr>
        <p:blipFill rotWithShape="1">
          <a:blip r:embed="rId3">
            <a:extLst>
              <a:ext uri="{28A0092B-C50C-407E-A947-70E740481C1C}">
                <a14:useLocalDpi xmlns:a14="http://schemas.microsoft.com/office/drawing/2010/main" val="0"/>
              </a:ext>
            </a:extLst>
          </a:blip>
          <a:srcRect l="5172" t="19954" r="7121" b="45281"/>
          <a:stretch/>
        </p:blipFill>
        <p:spPr>
          <a:xfrm>
            <a:off x="612000" y="1127777"/>
            <a:ext cx="7920000" cy="4570965"/>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5.4</a:t>
            </a:r>
            <a:endParaRPr lang="en-US" sz="3400" dirty="0"/>
          </a:p>
        </p:txBody>
      </p:sp>
    </p:spTree>
    <p:extLst>
      <p:ext uri="{BB962C8B-B14F-4D97-AF65-F5344CB8AC3E}">
        <p14:creationId xmlns:p14="http://schemas.microsoft.com/office/powerpoint/2010/main" val="209329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1865861"/>
              </p:ext>
            </p:extLst>
          </p:nvPr>
        </p:nvGraphicFramePr>
        <p:xfrm>
          <a:off x="533400" y="1447800"/>
          <a:ext cx="8077200" cy="4693920"/>
        </p:xfrm>
        <a:graphic>
          <a:graphicData uri="http://schemas.openxmlformats.org/drawingml/2006/table">
            <a:tbl>
              <a:tblPr firstRow="1" bandRow="1">
                <a:tableStyleId>{3B4B98B0-60AC-42C2-AFA5-B58CD77FA1E5}</a:tableStyleId>
              </a:tblPr>
              <a:tblGrid>
                <a:gridCol w="16764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0">
                <a:tc>
                  <a:txBody>
                    <a:bodyPr/>
                    <a:lstStyle/>
                    <a:p>
                      <a:r>
                        <a:rPr lang="en-AU" sz="1400" b="1" i="0" u="none" strike="noStrike" kern="1200" baseline="0" dirty="0">
                          <a:solidFill>
                            <a:schemeClr val="tx1"/>
                          </a:solidFill>
                          <a:latin typeface="+mn-lt"/>
                          <a:ea typeface="+mn-ea"/>
                          <a:cs typeface="+mn-cs"/>
                        </a:rPr>
                        <a:t>Element</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b="1" i="0" u="none" strike="noStrike" kern="1200" baseline="0" dirty="0">
                          <a:solidFill>
                            <a:schemeClr val="tx1"/>
                          </a:solidFill>
                          <a:latin typeface="+mn-lt"/>
                          <a:ea typeface="+mn-ea"/>
                          <a:cs typeface="+mn-cs"/>
                        </a:rPr>
                        <a:t>Function</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en-AU" sz="1400" b="0" i="0" u="none" strike="noStrike" kern="1200" baseline="0" dirty="0">
                          <a:solidFill>
                            <a:schemeClr val="tx1"/>
                          </a:solidFill>
                          <a:latin typeface="+mn-lt"/>
                          <a:ea typeface="+mn-ea"/>
                          <a:cs typeface="+mn-cs"/>
                        </a:rPr>
                        <a:t>Docker daemon</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This is a process that runs on a host server and is used to set up, start, stop, and monitor containers, as well as building and </a:t>
                      </a:r>
                      <a:r>
                        <a:rPr lang="en-AU" sz="1400" b="0" i="0" u="none" strike="noStrike" kern="1200" baseline="0" dirty="0">
                          <a:solidFill>
                            <a:schemeClr val="tx1"/>
                          </a:solidFill>
                          <a:latin typeface="+mn-lt"/>
                          <a:ea typeface="+mn-ea"/>
                          <a:cs typeface="+mn-cs"/>
                        </a:rPr>
                        <a:t>managing local images.</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AU" sz="1400" b="0" i="0" u="none" strike="noStrike" kern="1200" baseline="0" dirty="0">
                          <a:solidFill>
                            <a:schemeClr val="tx1"/>
                          </a:solidFill>
                          <a:latin typeface="+mn-lt"/>
                          <a:ea typeface="+mn-ea"/>
                          <a:cs typeface="+mn-cs"/>
                        </a:rPr>
                        <a:t>Docker client</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dirty="0"/>
                        <a:t>This software is used by developers and system managers to define and control containers.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r>
                        <a:rPr lang="en-AU" sz="1400" b="0" i="0" u="none" strike="noStrike" kern="1200" baseline="0" dirty="0" err="1">
                          <a:solidFill>
                            <a:schemeClr val="tx1"/>
                          </a:solidFill>
                          <a:latin typeface="+mn-lt"/>
                          <a:ea typeface="+mn-ea"/>
                          <a:cs typeface="+mn-cs"/>
                        </a:rPr>
                        <a:t>Dockerfiles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err="1">
                          <a:solidFill>
                            <a:schemeClr val="tx1"/>
                          </a:solidFill>
                          <a:latin typeface="+mn-lt"/>
                          <a:ea typeface="+mn-ea"/>
                          <a:cs typeface="+mn-cs"/>
                        </a:rPr>
                        <a:t>Dockerfiles</a:t>
                      </a:r>
                      <a:r>
                        <a:rPr lang="en-US" sz="1400" b="0" i="0" u="none" strike="noStrike" kern="1200" baseline="0" dirty="0">
                          <a:solidFill>
                            <a:schemeClr val="tx1"/>
                          </a:solidFill>
                          <a:latin typeface="+mn-lt"/>
                          <a:ea typeface="+mn-ea"/>
                          <a:cs typeface="+mn-cs"/>
                        </a:rPr>
                        <a:t> define runnable applications (images) as a series of setup commands that specify the software to be included in a container. Each container must be defined by an associated  </a:t>
                      </a:r>
                      <a:r>
                        <a:rPr lang="en-US" sz="1400" b="0" i="0" u="none" strike="noStrike" kern="1200" baseline="0" dirty="0" err="1">
                          <a:solidFill>
                            <a:schemeClr val="tx1"/>
                          </a:solidFill>
                          <a:latin typeface="+mn-lt"/>
                          <a:ea typeface="+mn-ea"/>
                          <a:cs typeface="+mn-cs"/>
                        </a:rPr>
                        <a:t>Dockerfile</a:t>
                      </a:r>
                      <a:r>
                        <a:rPr lang="en-US" sz="1400" b="0" i="0" u="none" strike="noStrike" kern="1200" baseline="0" dirty="0">
                          <a:solidFill>
                            <a:schemeClr val="tx1"/>
                          </a:solidFill>
                          <a:latin typeface="+mn-lt"/>
                          <a:ea typeface="+mn-ea"/>
                          <a:cs typeface="+mn-cs"/>
                        </a:rPr>
                        <a:t>.</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r>
                        <a:rPr lang="en-AU" sz="1400" b="0" i="0" u="none" strike="noStrike" kern="1200" baseline="0" dirty="0">
                          <a:solidFill>
                            <a:schemeClr val="tx1"/>
                          </a:solidFill>
                          <a:latin typeface="+mn-lt"/>
                          <a:ea typeface="+mn-ea"/>
                          <a:cs typeface="+mn-cs"/>
                        </a:rPr>
                        <a:t>Image</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A </a:t>
                      </a:r>
                      <a:r>
                        <a:rPr lang="en-US" sz="1400" b="0" i="0" u="none" strike="noStrike" kern="1200" baseline="0" dirty="0" err="1">
                          <a:solidFill>
                            <a:schemeClr val="tx1"/>
                          </a:solidFill>
                          <a:latin typeface="+mn-lt"/>
                          <a:ea typeface="+mn-ea"/>
                          <a:cs typeface="+mn-cs"/>
                        </a:rPr>
                        <a:t>Dockerfile</a:t>
                      </a:r>
                      <a:r>
                        <a:rPr lang="en-US" sz="1400" b="0" i="0" u="none" strike="noStrike" kern="1200" baseline="0" dirty="0">
                          <a:solidFill>
                            <a:schemeClr val="tx1"/>
                          </a:solidFill>
                          <a:latin typeface="+mn-lt"/>
                          <a:ea typeface="+mn-ea"/>
                          <a:cs typeface="+mn-cs"/>
                        </a:rPr>
                        <a:t> is interpreted to create a </a:t>
                      </a:r>
                      <a:r>
                        <a:rPr lang="en-US" sz="1400" b="0" i="0" u="none" strike="noStrike" kern="1200" baseline="0" dirty="0" err="1">
                          <a:solidFill>
                            <a:schemeClr val="tx1"/>
                          </a:solidFill>
                          <a:latin typeface="+mn-lt"/>
                          <a:ea typeface="+mn-ea"/>
                          <a:cs typeface="+mn-cs"/>
                        </a:rPr>
                        <a:t>Docker</a:t>
                      </a:r>
                      <a:r>
                        <a:rPr lang="en-US" sz="1400" b="0" i="0" u="none" strike="noStrike" kern="1200" baseline="0" dirty="0">
                          <a:solidFill>
                            <a:schemeClr val="tx1"/>
                          </a:solidFill>
                          <a:latin typeface="+mn-lt"/>
                          <a:ea typeface="+mn-ea"/>
                          <a:cs typeface="+mn-cs"/>
                        </a:rPr>
                        <a:t> image, which is a set of directories with the specified software and data installed in the right places. Images are set up to be runnable </a:t>
                      </a:r>
                      <a:r>
                        <a:rPr lang="en-US" sz="1400" b="0" i="0" u="none" strike="noStrike" kern="1200" baseline="0" dirty="0" err="1">
                          <a:solidFill>
                            <a:schemeClr val="tx1"/>
                          </a:solidFill>
                          <a:latin typeface="+mn-lt"/>
                          <a:ea typeface="+mn-ea"/>
                          <a:cs typeface="+mn-cs"/>
                        </a:rPr>
                        <a:t>Docker</a:t>
                      </a:r>
                      <a:r>
                        <a:rPr lang="en-US" sz="1400" b="0" i="0" u="none" strike="noStrike" kern="1200" baseline="0" dirty="0">
                          <a:solidFill>
                            <a:schemeClr val="tx1"/>
                          </a:solidFill>
                          <a:latin typeface="+mn-lt"/>
                          <a:ea typeface="+mn-ea"/>
                          <a:cs typeface="+mn-cs"/>
                        </a:rPr>
                        <a:t> applications.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r>
                        <a:rPr lang="en-AU" sz="1400" b="0" i="0" u="none" strike="noStrike" kern="1200" baseline="0" dirty="0">
                          <a:solidFill>
                            <a:schemeClr val="tx1"/>
                          </a:solidFill>
                          <a:latin typeface="+mn-lt"/>
                          <a:ea typeface="+mn-ea"/>
                          <a:cs typeface="+mn-cs"/>
                        </a:rPr>
                        <a:t>Docker hub</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This is a registry of images that has been created. These may be reused to set up containers or as a starting point for defining new </a:t>
                      </a:r>
                      <a:r>
                        <a:rPr lang="en-AU" sz="1400" b="0" i="0" u="none" strike="noStrike" kern="1200" baseline="0" dirty="0">
                          <a:solidFill>
                            <a:schemeClr val="tx1"/>
                          </a:solidFill>
                          <a:latin typeface="+mn-lt"/>
                          <a:ea typeface="+mn-ea"/>
                          <a:cs typeface="+mn-cs"/>
                        </a:rPr>
                        <a:t>images.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r>
                        <a:rPr lang="en-AU" sz="1400" b="0" i="0" u="none" strike="noStrike" kern="1200" baseline="0" dirty="0">
                          <a:solidFill>
                            <a:schemeClr val="tx1"/>
                          </a:solidFill>
                          <a:latin typeface="+mn-lt"/>
                          <a:ea typeface="+mn-ea"/>
                          <a:cs typeface="+mn-cs"/>
                        </a:rPr>
                        <a:t>Containers</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Containers are executing images. An image is loaded into a container and the application defined by the image starts execution. Containers may be moved from server to server without modification and replicated across many servers. You can make changes to a </a:t>
                      </a:r>
                      <a:r>
                        <a:rPr lang="en-US" sz="1400" b="0" i="0" u="none" strike="noStrike" kern="1200" baseline="0" dirty="0" err="1">
                          <a:solidFill>
                            <a:schemeClr val="tx1"/>
                          </a:solidFill>
                          <a:latin typeface="+mn-lt"/>
                          <a:ea typeface="+mn-ea"/>
                          <a:cs typeface="+mn-cs"/>
                        </a:rPr>
                        <a:t>Docker</a:t>
                      </a:r>
                      <a:r>
                        <a:rPr lang="en-US" sz="1400" b="0" i="0" u="none" strike="noStrike" kern="1200" baseline="0" dirty="0">
                          <a:solidFill>
                            <a:schemeClr val="tx1"/>
                          </a:solidFill>
                          <a:latin typeface="+mn-lt"/>
                          <a:ea typeface="+mn-ea"/>
                          <a:cs typeface="+mn-cs"/>
                        </a:rPr>
                        <a:t> container (e.g., by modifying files) but you then must commit these changes to create a new image and restart the container.</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Table 5.2 </a:t>
            </a:r>
            <a:r>
              <a:rPr lang="en-US" b="0" dirty="0"/>
              <a:t>The elements of the </a:t>
            </a:r>
            <a:r>
              <a:rPr lang="en-US" b="0" dirty="0" err="1"/>
              <a:t>Docker</a:t>
            </a:r>
            <a:r>
              <a:rPr lang="en-US" b="0" dirty="0"/>
              <a:t> container system</a:t>
            </a:r>
            <a:endParaRPr lang="en-AU" b="0" dirty="0"/>
          </a:p>
        </p:txBody>
      </p:sp>
    </p:spTree>
    <p:extLst>
      <p:ext uri="{BB962C8B-B14F-4D97-AF65-F5344CB8AC3E}">
        <p14:creationId xmlns:p14="http://schemas.microsoft.com/office/powerpoint/2010/main" val="38171620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1"/>
          <p:cNvSpPr txBox="1">
            <a:spLocks noGrp="1"/>
          </p:cNvSpPr>
          <p:nvPr>
            <p:ph type="body" idx="1"/>
          </p:nvPr>
        </p:nvSpPr>
        <p:spPr>
          <a:prstGeom prst="rect">
            <a:avLst/>
          </a:prstGeom>
        </p:spPr>
        <p:txBody>
          <a:bodyPr/>
          <a:lstStyle/>
          <a:p>
            <a:r>
              <a:rPr dirty="0" err="1"/>
              <a:t>Docker</a:t>
            </a:r>
            <a:r>
              <a:rPr dirty="0"/>
              <a:t> images are directories that can be archived, shared and run on different </a:t>
            </a:r>
            <a:r>
              <a:rPr dirty="0" err="1"/>
              <a:t>Docker</a:t>
            </a:r>
            <a:r>
              <a:rPr dirty="0"/>
              <a:t> hosts.  Everything that’s needed to run a software system - binaries, libraries, system tools, etc. is included in the directory. </a:t>
            </a:r>
          </a:p>
        </p:txBody>
      </p:sp>
      <p:sp>
        <p:nvSpPr>
          <p:cNvPr id="115" name="Title 1"/>
          <p:cNvSpPr txBox="1">
            <a:spLocks noGrp="1"/>
          </p:cNvSpPr>
          <p:nvPr>
            <p:ph type="title"/>
          </p:nvPr>
        </p:nvSpPr>
        <p:spPr>
          <a:prstGeom prst="rect">
            <a:avLst/>
          </a:prstGeom>
        </p:spPr>
        <p:txBody>
          <a:bodyPr/>
          <a:lstStyle/>
          <a:p>
            <a:r>
              <a:rPr dirty="0" err="1"/>
              <a:t>Docker</a:t>
            </a:r>
            <a:r>
              <a:rPr dirty="0"/>
              <a:t> images</a:t>
            </a:r>
            <a:r>
              <a:rPr lang="en-AU" sz="2000" b="0" dirty="0"/>
              <a:t> (1 of 2)</a:t>
            </a:r>
            <a:endParaRPr sz="2000" dirty="0"/>
          </a:p>
        </p:txBody>
      </p:sp>
    </p:spTree>
    <p:extLst>
      <p:ext uri="{BB962C8B-B14F-4D97-AF65-F5344CB8AC3E}">
        <p14:creationId xmlns:p14="http://schemas.microsoft.com/office/powerpoint/2010/main" val="9475748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1"/>
          <p:cNvSpPr txBox="1">
            <a:spLocks noGrp="1"/>
          </p:cNvSpPr>
          <p:nvPr>
            <p:ph type="body" idx="1"/>
          </p:nvPr>
        </p:nvSpPr>
        <p:spPr>
          <a:prstGeom prst="rect">
            <a:avLst/>
          </a:prstGeom>
        </p:spPr>
        <p:txBody>
          <a:bodyPr/>
          <a:lstStyle/>
          <a:p>
            <a:r>
              <a:rPr dirty="0"/>
              <a:t>A </a:t>
            </a:r>
            <a:r>
              <a:rPr dirty="0" err="1"/>
              <a:t>Docker</a:t>
            </a:r>
            <a:r>
              <a:rPr dirty="0"/>
              <a:t> image is a base layer, usually taken from the </a:t>
            </a:r>
            <a:r>
              <a:rPr dirty="0" err="1"/>
              <a:t>Docker</a:t>
            </a:r>
            <a:r>
              <a:rPr dirty="0"/>
              <a:t> registry, with your own software and data added as a layer on top of this. </a:t>
            </a:r>
          </a:p>
          <a:p>
            <a:pPr lvl="1"/>
            <a:r>
              <a:rPr dirty="0"/>
              <a:t>The layered model means that updating </a:t>
            </a:r>
            <a:r>
              <a:rPr dirty="0" err="1"/>
              <a:t>Docker</a:t>
            </a:r>
            <a:r>
              <a:rPr dirty="0"/>
              <a:t> applications is fast and efficient. Each update to the </a:t>
            </a:r>
            <a:r>
              <a:rPr dirty="0" err="1"/>
              <a:t>filesystem</a:t>
            </a:r>
            <a:r>
              <a:rPr dirty="0"/>
              <a:t> is a layer on top of the existing system. </a:t>
            </a:r>
          </a:p>
          <a:p>
            <a:pPr lvl="1"/>
            <a:r>
              <a:rPr dirty="0"/>
              <a:t>To change an application, all you have to do is to ship the changes that you have made to its image, often just a small number of files. </a:t>
            </a:r>
          </a:p>
        </p:txBody>
      </p:sp>
      <p:sp>
        <p:nvSpPr>
          <p:cNvPr id="115" name="Title 1"/>
          <p:cNvSpPr txBox="1">
            <a:spLocks noGrp="1"/>
          </p:cNvSpPr>
          <p:nvPr>
            <p:ph type="title"/>
          </p:nvPr>
        </p:nvSpPr>
        <p:spPr>
          <a:prstGeom prst="rect">
            <a:avLst/>
          </a:prstGeom>
        </p:spPr>
        <p:txBody>
          <a:bodyPr/>
          <a:lstStyle/>
          <a:p>
            <a:r>
              <a:rPr dirty="0" err="1"/>
              <a:t>Docker</a:t>
            </a:r>
            <a:r>
              <a:rPr dirty="0"/>
              <a:t> images</a:t>
            </a:r>
            <a:r>
              <a:rPr lang="en-AU" sz="2000" b="0" dirty="0"/>
              <a:t> (2 of 2)</a:t>
            </a:r>
            <a:endParaRPr sz="2000" dirty="0"/>
          </a:p>
        </p:txBody>
      </p:sp>
    </p:spTree>
    <p:extLst>
      <p:ext uri="{BB962C8B-B14F-4D97-AF65-F5344CB8AC3E}">
        <p14:creationId xmlns:p14="http://schemas.microsoft.com/office/powerpoint/2010/main" val="28324704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sz="2600" dirty="0"/>
              <a:t>The cloud is made up of very large number of remote servers that are offered for rent by companies that own these servers.</a:t>
            </a:r>
          </a:p>
          <a:p>
            <a:pPr lvl="1"/>
            <a:r>
              <a:rPr lang="en-US" dirty="0"/>
              <a:t>Cloud-based servers are ‘virtual servers’, which means that they are implemented in software rather than hardware.  </a:t>
            </a:r>
          </a:p>
          <a:p>
            <a:pPr>
              <a:spcBef>
                <a:spcPts val="600"/>
              </a:spcBef>
            </a:pPr>
            <a:r>
              <a:rPr lang="en-US" sz="2600" dirty="0"/>
              <a:t>You can rent as many servers as you need, run your software on these servers and make them available to your customers. </a:t>
            </a:r>
          </a:p>
          <a:p>
            <a:pPr lvl="1"/>
            <a:r>
              <a:rPr lang="en-US" dirty="0"/>
              <a:t>Your customers can access these servers from their own computers or other networked devices such as a tablet or a TV. </a:t>
            </a:r>
          </a:p>
        </p:txBody>
      </p:sp>
      <p:sp>
        <p:nvSpPr>
          <p:cNvPr id="2" name="Title 1"/>
          <p:cNvSpPr>
            <a:spLocks noGrp="1"/>
          </p:cNvSpPr>
          <p:nvPr>
            <p:ph type="title"/>
          </p:nvPr>
        </p:nvSpPr>
        <p:spPr/>
        <p:txBody>
          <a:bodyPr/>
          <a:lstStyle/>
          <a:p>
            <a:r>
              <a:rPr lang="en-AU" dirty="0"/>
              <a:t>The cloud</a:t>
            </a:r>
            <a:r>
              <a:rPr lang="en-AU" sz="2000" b="0" dirty="0"/>
              <a:t> (1 of 2)</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ontent 1"/>
          <p:cNvSpPr txBox="1">
            <a:spLocks noGrp="1"/>
          </p:cNvSpPr>
          <p:nvPr>
            <p:ph type="body" idx="1"/>
          </p:nvPr>
        </p:nvSpPr>
        <p:spPr>
          <a:xfrm>
            <a:off x="457200" y="1600200"/>
            <a:ext cx="8229600" cy="4724400"/>
          </a:xfrm>
          <a:prstGeom prst="rect">
            <a:avLst/>
          </a:prstGeom>
        </p:spPr>
        <p:txBody>
          <a:bodyPr/>
          <a:lstStyle/>
          <a:p>
            <a:r>
              <a:rPr sz="2700" dirty="0"/>
              <a:t>They solve the problem of software dependencies. You don’t have to worry about the libraries and other software on the application server being different from those on your development server. </a:t>
            </a:r>
          </a:p>
          <a:p>
            <a:pPr lvl="1"/>
            <a:r>
              <a:rPr dirty="0"/>
              <a:t>Instead of shipping your product as stand-alone software, you can ship a container that includes all of the support software that your product needs.</a:t>
            </a:r>
          </a:p>
          <a:p>
            <a:pPr>
              <a:spcBef>
                <a:spcPts val="1200"/>
              </a:spcBef>
            </a:pPr>
            <a:r>
              <a:rPr sz="2700" dirty="0"/>
              <a:t>They provide a mechanism for software portability across different clouds.  </a:t>
            </a:r>
            <a:r>
              <a:rPr sz="2700" dirty="0" err="1"/>
              <a:t>Docker</a:t>
            </a:r>
            <a:r>
              <a:rPr sz="2700" dirty="0"/>
              <a:t> containers can run on any system or cloud provider where the </a:t>
            </a:r>
            <a:r>
              <a:rPr sz="2700" dirty="0" err="1"/>
              <a:t>Docker</a:t>
            </a:r>
            <a:r>
              <a:rPr sz="2700" dirty="0"/>
              <a:t> daemon is available.</a:t>
            </a:r>
          </a:p>
        </p:txBody>
      </p:sp>
      <p:sp>
        <p:nvSpPr>
          <p:cNvPr id="119" name="Title 1"/>
          <p:cNvSpPr txBox="1">
            <a:spLocks noGrp="1"/>
          </p:cNvSpPr>
          <p:nvPr>
            <p:ph type="title"/>
          </p:nvPr>
        </p:nvSpPr>
        <p:spPr>
          <a:prstGeom prst="rect">
            <a:avLst/>
          </a:prstGeom>
        </p:spPr>
        <p:txBody>
          <a:bodyPr/>
          <a:lstStyle/>
          <a:p>
            <a:r>
              <a:rPr dirty="0"/>
              <a:t>Benefits of containers</a:t>
            </a:r>
            <a:r>
              <a:rPr lang="en-AU" sz="2000" b="0" dirty="0"/>
              <a:t> (1 of 2)</a:t>
            </a:r>
            <a:endParaRPr sz="2000" dirty="0"/>
          </a:p>
        </p:txBody>
      </p:sp>
    </p:spTree>
    <p:extLst>
      <p:ext uri="{BB962C8B-B14F-4D97-AF65-F5344CB8AC3E}">
        <p14:creationId xmlns:p14="http://schemas.microsoft.com/office/powerpoint/2010/main" val="13284967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ontent 1"/>
          <p:cNvSpPr txBox="1">
            <a:spLocks noGrp="1"/>
          </p:cNvSpPr>
          <p:nvPr>
            <p:ph type="body" idx="1"/>
          </p:nvPr>
        </p:nvSpPr>
        <p:spPr>
          <a:xfrm>
            <a:off x="457200" y="1600200"/>
            <a:ext cx="8229600" cy="4800600"/>
          </a:xfrm>
          <a:prstGeom prst="rect">
            <a:avLst/>
          </a:prstGeom>
        </p:spPr>
        <p:txBody>
          <a:bodyPr/>
          <a:lstStyle/>
          <a:p>
            <a:pPr>
              <a:spcBef>
                <a:spcPts val="600"/>
              </a:spcBef>
            </a:pPr>
            <a:r>
              <a:rPr sz="2700" dirty="0"/>
              <a:t>They provide an efficient mechanism for implementing software services and so support the development of service-oriented architectures.</a:t>
            </a:r>
          </a:p>
          <a:p>
            <a:pPr>
              <a:spcBef>
                <a:spcPts val="600"/>
              </a:spcBef>
            </a:pPr>
            <a:r>
              <a:rPr sz="2700" dirty="0"/>
              <a:t>They simplify the adoption of </a:t>
            </a:r>
            <a:r>
              <a:rPr sz="2700" dirty="0" err="1"/>
              <a:t>DevOps</a:t>
            </a:r>
            <a:r>
              <a:rPr sz="2700" dirty="0"/>
              <a:t>. This is an approach to software support where the same team are responsible for both developing and supporting operational software.</a:t>
            </a:r>
          </a:p>
        </p:txBody>
      </p:sp>
      <p:sp>
        <p:nvSpPr>
          <p:cNvPr id="119" name="Title 1"/>
          <p:cNvSpPr txBox="1">
            <a:spLocks noGrp="1"/>
          </p:cNvSpPr>
          <p:nvPr>
            <p:ph type="title"/>
          </p:nvPr>
        </p:nvSpPr>
        <p:spPr>
          <a:prstGeom prst="rect">
            <a:avLst/>
          </a:prstGeom>
        </p:spPr>
        <p:txBody>
          <a:bodyPr/>
          <a:lstStyle/>
          <a:p>
            <a:r>
              <a:rPr dirty="0"/>
              <a:t>Benefits of containers</a:t>
            </a:r>
            <a:r>
              <a:rPr lang="en-AU" sz="2000" b="0" dirty="0"/>
              <a:t> (2 of 2)</a:t>
            </a:r>
            <a:endParaRPr sz="2000" dirty="0"/>
          </a:p>
        </p:txBody>
      </p:sp>
    </p:spTree>
    <p:extLst>
      <p:ext uri="{BB962C8B-B14F-4D97-AF65-F5344CB8AC3E}">
        <p14:creationId xmlns:p14="http://schemas.microsoft.com/office/powerpoint/2010/main" val="32414933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idea of a service that is rented rather than owned is fundamental to cloud computing.</a:t>
            </a:r>
          </a:p>
          <a:p>
            <a:r>
              <a:rPr lang="en-AU" dirty="0"/>
              <a:t>Infrastructure as a service (</a:t>
            </a:r>
            <a:r>
              <a:rPr lang="en-AU" dirty="0" err="1"/>
              <a:t>IaaS</a:t>
            </a:r>
            <a:r>
              <a:rPr lang="en-AU" dirty="0"/>
              <a:t>)</a:t>
            </a:r>
          </a:p>
          <a:p>
            <a:pPr lvl="1"/>
            <a:r>
              <a:rPr lang="en-US" dirty="0"/>
              <a:t>Cloud providers offer different kinds of infrastructure service such as a compute service, a network service and a storage service that you can use to implement virtual servers.</a:t>
            </a:r>
            <a:endParaRPr lang="en-AU" dirty="0"/>
          </a:p>
        </p:txBody>
      </p:sp>
      <p:sp>
        <p:nvSpPr>
          <p:cNvPr id="3" name="Title 2"/>
          <p:cNvSpPr>
            <a:spLocks noGrp="1"/>
          </p:cNvSpPr>
          <p:nvPr>
            <p:ph type="title"/>
          </p:nvPr>
        </p:nvSpPr>
        <p:spPr/>
        <p:txBody>
          <a:bodyPr/>
          <a:lstStyle/>
          <a:p>
            <a:r>
              <a:rPr lang="en-AU" dirty="0"/>
              <a:t>Everything as a service</a:t>
            </a:r>
            <a:r>
              <a:rPr lang="en-AU" sz="2000" b="0" dirty="0"/>
              <a:t> (1 of 2)</a:t>
            </a:r>
            <a:endParaRPr lang="en-AU" sz="2000" dirty="0"/>
          </a:p>
        </p:txBody>
      </p:sp>
    </p:spTree>
    <p:extLst>
      <p:ext uri="{BB962C8B-B14F-4D97-AF65-F5344CB8AC3E}">
        <p14:creationId xmlns:p14="http://schemas.microsoft.com/office/powerpoint/2010/main" val="4026258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dy Level One"/>
          <p:cNvSpPr txBox="1">
            <a:spLocks noGrp="1"/>
          </p:cNvSpPr>
          <p:nvPr>
            <p:ph type="body" idx="1"/>
          </p:nvPr>
        </p:nvSpPr>
        <p:spPr>
          <a:xfrm>
            <a:off x="457200" y="1600200"/>
            <a:ext cx="8229600" cy="4525963"/>
          </a:xfrm>
          <a:prstGeom prst="rect">
            <a:avLst/>
          </a:prstGeom>
        </p:spPr>
        <p:txBody>
          <a:bodyPr/>
          <a:lstStyle/>
          <a:p>
            <a:r>
              <a:rPr lang="en-AU" dirty="0"/>
              <a:t>Platform as a service (</a:t>
            </a:r>
            <a:r>
              <a:rPr lang="en-AU" dirty="0" err="1"/>
              <a:t>PaaS</a:t>
            </a:r>
            <a:r>
              <a:rPr lang="en-AU" dirty="0"/>
              <a:t>)</a:t>
            </a:r>
          </a:p>
          <a:p>
            <a:pPr lvl="1"/>
            <a:r>
              <a:rPr lang="en-US" dirty="0"/>
              <a:t>This is an intermediate level where you use libraries and frameworks provided by the cloud provider to implement your software. These provide access to a range of functions, including SQL and </a:t>
            </a:r>
            <a:r>
              <a:rPr lang="en-US" dirty="0" err="1"/>
              <a:t>NoSQL</a:t>
            </a:r>
            <a:r>
              <a:rPr lang="en-US" dirty="0"/>
              <a:t> databases. </a:t>
            </a:r>
          </a:p>
          <a:p>
            <a:r>
              <a:rPr lang="en-US" dirty="0"/>
              <a:t>Software as a service (SaaS)</a:t>
            </a:r>
          </a:p>
          <a:p>
            <a:pPr lvl="1"/>
            <a:r>
              <a:rPr lang="en-US" dirty="0"/>
              <a:t>Your software product runs on the cloud and is accessed by users through a web browser or mobile app.</a:t>
            </a:r>
            <a:endParaRPr dirty="0"/>
          </a:p>
        </p:txBody>
      </p:sp>
      <p:sp>
        <p:nvSpPr>
          <p:cNvPr id="3" name="Title 2"/>
          <p:cNvSpPr>
            <a:spLocks noGrp="1"/>
          </p:cNvSpPr>
          <p:nvPr>
            <p:ph type="title"/>
          </p:nvPr>
        </p:nvSpPr>
        <p:spPr/>
        <p:txBody>
          <a:bodyPr/>
          <a:lstStyle/>
          <a:p>
            <a:r>
              <a:rPr lang="en-AU" dirty="0"/>
              <a:t>Everything as a service</a:t>
            </a:r>
            <a:r>
              <a:rPr lang="en-AU" sz="2000" b="0" dirty="0"/>
              <a:t> (2 of 2)</a:t>
            </a:r>
            <a:endParaRPr lang="en-AU" sz="2000" dirty="0"/>
          </a:p>
        </p:txBody>
      </p:sp>
    </p:spTree>
    <p:extLst>
      <p:ext uri="{BB962C8B-B14F-4D97-AF65-F5344CB8AC3E}">
        <p14:creationId xmlns:p14="http://schemas.microsoft.com/office/powerpoint/2010/main" val="34183046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Everything as a service</a:t>
            </a:r>
          </a:p>
        </p:txBody>
      </p:sp>
      <p:pic>
        <p:nvPicPr>
          <p:cNvPr id="5" name="Picture 4" descr="A diagram shows how everything can be provided as a service using three levels from a cloud data center.">
            <a:extLst>
              <a:ext uri="{FF2B5EF4-FFF2-40B4-BE49-F238E27FC236}">
                <a16:creationId xmlns:a16="http://schemas.microsoft.com/office/drawing/2014/main" id="{A5D13DA4-43C6-9042-9919-6E961AEB19AB}"/>
              </a:ext>
            </a:extLst>
          </p:cNvPr>
          <p:cNvPicPr>
            <a:picLocks noChangeAspect="1"/>
          </p:cNvPicPr>
          <p:nvPr/>
        </p:nvPicPr>
        <p:blipFill rotWithShape="1">
          <a:blip r:embed="rId3">
            <a:extLst>
              <a:ext uri="{28A0092B-C50C-407E-A947-70E740481C1C}">
                <a14:useLocalDpi xmlns:a14="http://schemas.microsoft.com/office/drawing/2010/main" val="0"/>
              </a:ext>
            </a:extLst>
          </a:blip>
          <a:srcRect l="4577" t="11167" r="5635" b="59051"/>
          <a:stretch/>
        </p:blipFill>
        <p:spPr>
          <a:xfrm>
            <a:off x="309459" y="1014662"/>
            <a:ext cx="8745426" cy="3938338"/>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5.5</a:t>
            </a:r>
            <a:endParaRPr lang="en-US" sz="3400" dirty="0"/>
          </a:p>
        </p:txBody>
      </p:sp>
    </p:spTree>
    <p:extLst>
      <p:ext uri="{BB962C8B-B14F-4D97-AF65-F5344CB8AC3E}">
        <p14:creationId xmlns:p14="http://schemas.microsoft.com/office/powerpoint/2010/main" val="5858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Management responsibilities for SaaS, </a:t>
            </a:r>
            <a:r>
              <a:rPr lang="en-US" sz="1400" dirty="0" err="1"/>
              <a:t>IaaS</a:t>
            </a:r>
            <a:r>
              <a:rPr lang="en-US" sz="1400" dirty="0"/>
              <a:t>, and </a:t>
            </a:r>
            <a:r>
              <a:rPr lang="en-US" sz="1400" dirty="0" err="1"/>
              <a:t>PaaS</a:t>
            </a:r>
            <a:endParaRPr lang="en-AU" sz="1400" dirty="0"/>
          </a:p>
        </p:txBody>
      </p:sp>
      <p:pic>
        <p:nvPicPr>
          <p:cNvPr id="6" name="Picture 5" descr="A diagram represents management responsibilities for SaaS, IaaS, and PaaS.">
            <a:extLst>
              <a:ext uri="{FF2B5EF4-FFF2-40B4-BE49-F238E27FC236}">
                <a16:creationId xmlns:a16="http://schemas.microsoft.com/office/drawing/2014/main" id="{E47ACF34-4AF7-E94D-942F-9537CA962887}"/>
              </a:ext>
            </a:extLst>
          </p:cNvPr>
          <p:cNvPicPr>
            <a:picLocks noChangeAspect="1"/>
          </p:cNvPicPr>
          <p:nvPr/>
        </p:nvPicPr>
        <p:blipFill rotWithShape="1">
          <a:blip r:embed="rId3">
            <a:extLst>
              <a:ext uri="{28A0092B-C50C-407E-A947-70E740481C1C}">
                <a14:useLocalDpi xmlns:a14="http://schemas.microsoft.com/office/drawing/2010/main" val="0"/>
              </a:ext>
            </a:extLst>
          </a:blip>
          <a:srcRect t="9853" b="57518"/>
          <a:stretch/>
        </p:blipFill>
        <p:spPr>
          <a:xfrm>
            <a:off x="0" y="1219200"/>
            <a:ext cx="8944576" cy="3962401"/>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5.6</a:t>
            </a:r>
            <a:endParaRPr lang="en-US" sz="3400" dirty="0"/>
          </a:p>
        </p:txBody>
      </p:sp>
    </p:spTree>
    <p:extLst>
      <p:ext uri="{BB962C8B-B14F-4D97-AF65-F5344CB8AC3E}">
        <p14:creationId xmlns:p14="http://schemas.microsoft.com/office/powerpoint/2010/main" val="13477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600"/>
              </a:spcBef>
            </a:pPr>
            <a:r>
              <a:rPr lang="en-US" dirty="0"/>
              <a:t>Increasingly, software products are being delivered as a service, rather than installed on the buyer’s computers.</a:t>
            </a:r>
          </a:p>
          <a:p>
            <a:pPr>
              <a:spcBef>
                <a:spcPts val="600"/>
              </a:spcBef>
            </a:pPr>
            <a:r>
              <a:rPr lang="en-US" dirty="0"/>
              <a:t>If you deliver your software product as a service, you run the software on your servers, which you may rent from a cloud provider. </a:t>
            </a:r>
          </a:p>
          <a:p>
            <a:pPr>
              <a:spcBef>
                <a:spcPts val="600"/>
              </a:spcBef>
            </a:pPr>
            <a:r>
              <a:rPr lang="en-US" dirty="0"/>
              <a:t>Customers don’t have to install software and they access the remote system through a web browser or dedicated mobile app. </a:t>
            </a:r>
          </a:p>
        </p:txBody>
      </p:sp>
      <p:sp>
        <p:nvSpPr>
          <p:cNvPr id="3" name="Title 2"/>
          <p:cNvSpPr>
            <a:spLocks noGrp="1"/>
          </p:cNvSpPr>
          <p:nvPr>
            <p:ph type="title"/>
          </p:nvPr>
        </p:nvSpPr>
        <p:spPr/>
        <p:txBody>
          <a:bodyPr/>
          <a:lstStyle/>
          <a:p>
            <a:r>
              <a:rPr lang="en-AU" dirty="0"/>
              <a:t>Software as a service</a:t>
            </a:r>
            <a:r>
              <a:rPr lang="en-AU" sz="2000" b="0" dirty="0"/>
              <a:t> (1 of 2)</a:t>
            </a:r>
            <a:endParaRPr lang="en-AU" sz="2000" dirty="0"/>
          </a:p>
        </p:txBody>
      </p:sp>
    </p:spTree>
    <p:extLst>
      <p:ext uri="{BB962C8B-B14F-4D97-AF65-F5344CB8AC3E}">
        <p14:creationId xmlns:p14="http://schemas.microsoft.com/office/powerpoint/2010/main" val="38510964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600"/>
              </a:spcBef>
            </a:pPr>
            <a:r>
              <a:rPr lang="en-US" dirty="0"/>
              <a:t>The payment model for software as a service is usually a subscription model. </a:t>
            </a:r>
          </a:p>
          <a:p>
            <a:pPr lvl="1"/>
            <a:r>
              <a:rPr lang="en-US" dirty="0"/>
              <a:t>Users pay a monthly fee to use the software rather than buy it outright.</a:t>
            </a:r>
            <a:endParaRPr lang="en-AU" dirty="0"/>
          </a:p>
        </p:txBody>
      </p:sp>
      <p:sp>
        <p:nvSpPr>
          <p:cNvPr id="3" name="Title 2"/>
          <p:cNvSpPr>
            <a:spLocks noGrp="1"/>
          </p:cNvSpPr>
          <p:nvPr>
            <p:ph type="title"/>
          </p:nvPr>
        </p:nvSpPr>
        <p:spPr/>
        <p:txBody>
          <a:bodyPr/>
          <a:lstStyle/>
          <a:p>
            <a:r>
              <a:rPr lang="en-AU" dirty="0"/>
              <a:t>Software as a service</a:t>
            </a:r>
            <a:r>
              <a:rPr lang="en-AU" sz="2000" b="0" dirty="0"/>
              <a:t> (2 of 2)</a:t>
            </a:r>
            <a:endParaRPr lang="en-AU" sz="2000" dirty="0"/>
          </a:p>
        </p:txBody>
      </p:sp>
    </p:spTree>
    <p:extLst>
      <p:ext uri="{BB962C8B-B14F-4D97-AF65-F5344CB8AC3E}">
        <p14:creationId xmlns:p14="http://schemas.microsoft.com/office/powerpoint/2010/main" val="4127196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Software as a service</a:t>
            </a:r>
          </a:p>
        </p:txBody>
      </p:sp>
      <p:pic>
        <p:nvPicPr>
          <p:cNvPr id="5" name="Picture 4" descr=" Software customers get software services from a software provider who gives them the access to a cloud infrastructure provided by a cloud provider.">
            <a:extLst>
              <a:ext uri="{FF2B5EF4-FFF2-40B4-BE49-F238E27FC236}">
                <a16:creationId xmlns:a16="http://schemas.microsoft.com/office/drawing/2014/main" id="{6D07126D-A168-8145-86D2-37CCA3326C4F}"/>
              </a:ext>
            </a:extLst>
          </p:cNvPr>
          <p:cNvPicPr>
            <a:picLocks noChangeAspect="1"/>
          </p:cNvPicPr>
          <p:nvPr/>
        </p:nvPicPr>
        <p:blipFill rotWithShape="1">
          <a:blip r:embed="rId3">
            <a:extLst>
              <a:ext uri="{28A0092B-C50C-407E-A947-70E740481C1C}">
                <a14:useLocalDpi xmlns:a14="http://schemas.microsoft.com/office/drawing/2010/main" val="0"/>
              </a:ext>
            </a:extLst>
          </a:blip>
          <a:srcRect t="15327" b="50000"/>
          <a:stretch/>
        </p:blipFill>
        <p:spPr>
          <a:xfrm>
            <a:off x="612000" y="1541486"/>
            <a:ext cx="7920000" cy="3775029"/>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5.7</a:t>
            </a:r>
            <a:endParaRPr lang="en-US" sz="3400" dirty="0"/>
          </a:p>
        </p:txBody>
      </p:sp>
    </p:spTree>
    <p:extLst>
      <p:ext uri="{BB962C8B-B14F-4D97-AF65-F5344CB8AC3E}">
        <p14:creationId xmlns:p14="http://schemas.microsoft.com/office/powerpoint/2010/main" val="57263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5325561"/>
              </p:ext>
            </p:extLst>
          </p:nvPr>
        </p:nvGraphicFramePr>
        <p:xfrm>
          <a:off x="474133" y="1447800"/>
          <a:ext cx="8153401" cy="4815840"/>
        </p:xfrm>
        <a:graphic>
          <a:graphicData uri="http://schemas.openxmlformats.org/drawingml/2006/table">
            <a:tbl>
              <a:tblPr firstRow="1" bandRow="1">
                <a:tableStyleId>{3B4B98B0-60AC-42C2-AFA5-B58CD77FA1E5}</a:tableStyleId>
              </a:tblPr>
              <a:tblGrid>
                <a:gridCol w="1936433">
                  <a:extLst>
                    <a:ext uri="{9D8B030D-6E8A-4147-A177-3AD203B41FA5}">
                      <a16:colId xmlns:a16="http://schemas.microsoft.com/office/drawing/2014/main" val="20000"/>
                    </a:ext>
                  </a:extLst>
                </a:gridCol>
                <a:gridCol w="6216968">
                  <a:extLst>
                    <a:ext uri="{9D8B030D-6E8A-4147-A177-3AD203B41FA5}">
                      <a16:colId xmlns:a16="http://schemas.microsoft.com/office/drawing/2014/main" val="20001"/>
                    </a:ext>
                  </a:extLst>
                </a:gridCol>
              </a:tblGrid>
              <a:tr h="0">
                <a:tc>
                  <a:txBody>
                    <a:bodyPr/>
                    <a:lstStyle/>
                    <a:p>
                      <a:r>
                        <a:rPr lang="en-AU" sz="1400" b="1" i="0" u="none" strike="noStrike" kern="1200" baseline="0" dirty="0">
                          <a:solidFill>
                            <a:schemeClr val="tx1"/>
                          </a:solidFill>
                          <a:latin typeface="+mn-lt"/>
                          <a:ea typeface="+mn-ea"/>
                          <a:cs typeface="+mn-cs"/>
                        </a:rPr>
                        <a:t>Benefit</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b="1" i="0" u="none" strike="noStrike" kern="1200" baseline="0" dirty="0">
                          <a:solidFill>
                            <a:schemeClr val="tx1"/>
                          </a:solidFill>
                          <a:latin typeface="+mn-lt"/>
                          <a:ea typeface="+mn-ea"/>
                          <a:cs typeface="+mn-cs"/>
                        </a:rPr>
                        <a:t>Explanation</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en-AU" sz="1300" b="0" i="0" u="none" strike="noStrike" kern="1200" baseline="0" dirty="0">
                          <a:solidFill>
                            <a:schemeClr val="tx1"/>
                          </a:solidFill>
                          <a:latin typeface="+mn-lt"/>
                          <a:ea typeface="+mn-ea"/>
                          <a:cs typeface="+mn-cs"/>
                        </a:rPr>
                        <a:t>Cash flow</a:t>
                      </a:r>
                      <a:endParaRPr lang="en-AU" sz="13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Customers either pay a regular subscription or pay as they use the software. This means you have a regular cash flow, with payments throughout the year. You don’t have a situation where you have a large cash injection when</a:t>
                      </a:r>
                    </a:p>
                    <a:p>
                      <a:r>
                        <a:rPr lang="en-US" sz="1300" b="0" i="0" u="none" strike="noStrike" kern="1200" baseline="0" dirty="0">
                          <a:solidFill>
                            <a:schemeClr val="tx1"/>
                          </a:solidFill>
                          <a:latin typeface="+mn-lt"/>
                          <a:ea typeface="+mn-ea"/>
                          <a:cs typeface="+mn-cs"/>
                        </a:rPr>
                        <a:t>products are purchased but very little income between </a:t>
                      </a:r>
                      <a:r>
                        <a:rPr lang="en-AU" sz="1300" b="0" i="0" u="none" strike="noStrike" kern="1200" baseline="0" dirty="0">
                          <a:solidFill>
                            <a:schemeClr val="tx1"/>
                          </a:solidFill>
                          <a:latin typeface="+mn-lt"/>
                          <a:ea typeface="+mn-ea"/>
                          <a:cs typeface="+mn-cs"/>
                        </a:rPr>
                        <a:t>product releases.</a:t>
                      </a:r>
                      <a:endParaRPr lang="en-AU" sz="13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AU" sz="1300" b="0" i="0" u="none" strike="noStrike" kern="1200" baseline="0" dirty="0">
                          <a:solidFill>
                            <a:schemeClr val="tx1"/>
                          </a:solidFill>
                          <a:latin typeface="+mn-lt"/>
                          <a:ea typeface="+mn-ea"/>
                          <a:cs typeface="+mn-cs"/>
                        </a:rPr>
                        <a:t>Update management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You are in control of updates to your product, and all customers receive the update at the same time. You avoid the issue of several versions being simultaneously used and maintained. This reduces your costs and makes it easier to </a:t>
                      </a:r>
                      <a:r>
                        <a:rPr lang="fr-FR" sz="1300" b="0" i="0" u="none" strike="noStrike" kern="1200" baseline="0" dirty="0" err="1">
                          <a:solidFill>
                            <a:schemeClr val="tx1"/>
                          </a:solidFill>
                          <a:latin typeface="+mn-lt"/>
                          <a:ea typeface="+mn-ea"/>
                          <a:cs typeface="+mn-cs"/>
                        </a:rPr>
                        <a:t>maintain</a:t>
                      </a:r>
                      <a:r>
                        <a:rPr lang="fr-FR" sz="1300" b="0" i="0" u="none" strike="noStrike" kern="1200" baseline="0" dirty="0">
                          <a:solidFill>
                            <a:schemeClr val="tx1"/>
                          </a:solidFill>
                          <a:latin typeface="+mn-lt"/>
                          <a:ea typeface="+mn-ea"/>
                          <a:cs typeface="+mn-cs"/>
                        </a:rPr>
                        <a:t> a consistent software code base.</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r>
                        <a:rPr lang="en-AU" sz="1300" b="0" i="0" u="none" strike="noStrike" kern="1200" baseline="0" dirty="0">
                          <a:solidFill>
                            <a:schemeClr val="tx1"/>
                          </a:solidFill>
                          <a:latin typeface="+mn-lt"/>
                          <a:ea typeface="+mn-ea"/>
                          <a:cs typeface="+mn-cs"/>
                        </a:rPr>
                        <a:t>Continuous deployment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You can deploy new versions of your software as soon as changes have been made and tested. This means you can fix bugs quickly so that your software reliability can </a:t>
                      </a:r>
                      <a:r>
                        <a:rPr lang="en-AU" sz="1300" b="0" i="0" u="none" strike="noStrike" kern="1200" baseline="0" dirty="0">
                          <a:solidFill>
                            <a:schemeClr val="tx1"/>
                          </a:solidFill>
                          <a:latin typeface="+mn-lt"/>
                          <a:ea typeface="+mn-ea"/>
                          <a:cs typeface="+mn-cs"/>
                        </a:rPr>
                        <a:t>continuously improve.</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r>
                        <a:rPr lang="en-AU" sz="1300" b="0" i="0" u="none" strike="noStrike" kern="1200" baseline="0" dirty="0">
                          <a:solidFill>
                            <a:schemeClr val="tx1"/>
                          </a:solidFill>
                          <a:latin typeface="+mn-lt"/>
                          <a:ea typeface="+mn-ea"/>
                          <a:cs typeface="+mn-cs"/>
                        </a:rPr>
                        <a:t>Payment flexibility</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You can have several different payment options so that you can attract a wider range of customers. Small companies or individuals need not be discouraged by having to pay large </a:t>
                      </a:r>
                      <a:r>
                        <a:rPr lang="en-AU" sz="1300" b="0" i="0" u="none" strike="noStrike" kern="1200" baseline="0" dirty="0">
                          <a:solidFill>
                            <a:schemeClr val="tx1"/>
                          </a:solidFill>
                          <a:latin typeface="+mn-lt"/>
                          <a:ea typeface="+mn-ea"/>
                          <a:cs typeface="+mn-cs"/>
                        </a:rPr>
                        <a:t>upfront software costs.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r>
                        <a:rPr lang="en-AU" sz="1300" dirty="0"/>
                        <a:t>Try before you buy</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dirty="0"/>
                        <a:t>You can make early free or low-cost versions of the software available quickly with the aim of getting customer feedback on bugs and how the product could be approved.</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r>
                        <a:rPr lang="en-AU" sz="1300" dirty="0"/>
                        <a:t>Data collection</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dirty="0"/>
                        <a:t>You can easily collect data on how the product is used and so identify areas for improvement. You may also be able to collect customer data that allow you to market other products to these customers.</a:t>
                      </a:r>
                      <a:endParaRPr lang="en-AU" sz="13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Table 5.3 </a:t>
            </a:r>
            <a:r>
              <a:rPr lang="en-US" b="0" dirty="0"/>
              <a:t>Benefits of SaaS for software product providers</a:t>
            </a:r>
            <a:endParaRPr lang="en-AU" b="0" dirty="0"/>
          </a:p>
        </p:txBody>
      </p:sp>
    </p:spTree>
    <p:extLst>
      <p:ext uri="{BB962C8B-B14F-4D97-AF65-F5344CB8AC3E}">
        <p14:creationId xmlns:p14="http://schemas.microsoft.com/office/powerpoint/2010/main" val="13950777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lvl="1"/>
            <a:r>
              <a:rPr lang="en-US" dirty="0"/>
              <a:t>Cloud servers can be started up and shut down as demand changes.</a:t>
            </a:r>
          </a:p>
          <a:p>
            <a:pPr>
              <a:spcBef>
                <a:spcPts val="600"/>
              </a:spcBef>
            </a:pPr>
            <a:r>
              <a:rPr lang="en-US" dirty="0"/>
              <a:t>You may rent a server and install your own software, or you may pay for access to software products that are available on the cloud.</a:t>
            </a:r>
          </a:p>
        </p:txBody>
      </p:sp>
      <p:sp>
        <p:nvSpPr>
          <p:cNvPr id="2" name="Title 1"/>
          <p:cNvSpPr>
            <a:spLocks noGrp="1"/>
          </p:cNvSpPr>
          <p:nvPr>
            <p:ph type="title"/>
          </p:nvPr>
        </p:nvSpPr>
        <p:spPr/>
        <p:txBody>
          <a:bodyPr/>
          <a:lstStyle/>
          <a:p>
            <a:r>
              <a:rPr lang="en-AU" dirty="0"/>
              <a:t>The cloud</a:t>
            </a:r>
            <a:r>
              <a:rPr lang="en-AU" sz="2000" b="0" dirty="0"/>
              <a:t> (2 of 2)</a:t>
            </a:r>
            <a:endParaRPr lang="en-US" sz="2000" b="0" dirty="0"/>
          </a:p>
        </p:txBody>
      </p:sp>
    </p:spTree>
    <p:extLst>
      <p:ext uri="{BB962C8B-B14F-4D97-AF65-F5344CB8AC3E}">
        <p14:creationId xmlns:p14="http://schemas.microsoft.com/office/powerpoint/2010/main" val="183434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Advantages and disadvantages of SaaS for customers</a:t>
            </a:r>
            <a:endParaRPr lang="en-AU" sz="1400" dirty="0"/>
          </a:p>
        </p:txBody>
      </p:sp>
      <p:pic>
        <p:nvPicPr>
          <p:cNvPr id="6" name="Picture 5" descr="The advantages are as follows.&#10;• Mobile, laptop, and desktop access.&#10;• No upfront costs for software or servers.&#10;• Immediate software updates.&#10;• Reduced software management costs.&#10;The disadvantages are as follows.&#10;• Privacy regulation conformance.&#10;• Network constraints.&#10;• Security concerns.&#10;• Loss of control over updates.&#10;• Service lock-in.&#10;• Data exchange.&#10;">
            <a:extLst>
              <a:ext uri="{FF2B5EF4-FFF2-40B4-BE49-F238E27FC236}">
                <a16:creationId xmlns:a16="http://schemas.microsoft.com/office/drawing/2014/main" id="{5BB97404-720D-BD43-A4C3-F44284F85BE7}"/>
              </a:ext>
            </a:extLst>
          </p:cNvPr>
          <p:cNvPicPr>
            <a:picLocks noChangeAspect="1"/>
          </p:cNvPicPr>
          <p:nvPr/>
        </p:nvPicPr>
        <p:blipFill rotWithShape="1">
          <a:blip r:embed="rId3">
            <a:extLst>
              <a:ext uri="{28A0092B-C50C-407E-A947-70E740481C1C}">
                <a14:useLocalDpi xmlns:a14="http://schemas.microsoft.com/office/drawing/2010/main" val="0"/>
              </a:ext>
            </a:extLst>
          </a:blip>
          <a:srcRect t="12699" b="48322"/>
          <a:stretch/>
        </p:blipFill>
        <p:spPr>
          <a:xfrm>
            <a:off x="0" y="990599"/>
            <a:ext cx="8915400" cy="4718167"/>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5.8</a:t>
            </a:r>
            <a:endParaRPr lang="en-US" sz="3400" dirty="0"/>
          </a:p>
        </p:txBody>
      </p:sp>
    </p:spTree>
    <p:extLst>
      <p:ext uri="{BB962C8B-B14F-4D97-AF65-F5344CB8AC3E}">
        <p14:creationId xmlns:p14="http://schemas.microsoft.com/office/powerpoint/2010/main" val="120387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3287738"/>
              </p:ext>
            </p:extLst>
          </p:nvPr>
        </p:nvGraphicFramePr>
        <p:xfrm>
          <a:off x="533400" y="1717040"/>
          <a:ext cx="8077200" cy="4150360"/>
        </p:xfrm>
        <a:graphic>
          <a:graphicData uri="http://schemas.openxmlformats.org/drawingml/2006/table">
            <a:tbl>
              <a:tblPr firstRow="1" bandRow="1">
                <a:tableStyleId>{3B4B98B0-60AC-42C2-AFA5-B58CD77FA1E5}</a:tableStyleId>
              </a:tblPr>
              <a:tblGrid>
                <a:gridCol w="14478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r>
                        <a:rPr lang="en-AU" sz="1400" b="1" i="0" u="none" strike="noStrike" kern="1200" baseline="0" dirty="0">
                          <a:solidFill>
                            <a:schemeClr val="tx1"/>
                          </a:solidFill>
                          <a:latin typeface="+mn-lt"/>
                          <a:ea typeface="+mn-ea"/>
                          <a:cs typeface="+mn-cs"/>
                        </a:rPr>
                        <a:t>Issue</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b="1" i="0" u="none" strike="noStrike" kern="1200" baseline="0" dirty="0">
                          <a:solidFill>
                            <a:schemeClr val="tx1"/>
                          </a:solidFill>
                          <a:latin typeface="+mn-lt"/>
                          <a:ea typeface="+mn-ea"/>
                          <a:cs typeface="+mn-cs"/>
                        </a:rPr>
                        <a:t>Explanation</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AU" sz="1400" b="0" i="0" u="none" strike="noStrike" kern="1200" baseline="0" dirty="0">
                          <a:solidFill>
                            <a:schemeClr val="tx1"/>
                          </a:solidFill>
                          <a:latin typeface="+mn-lt"/>
                          <a:ea typeface="+mn-ea"/>
                          <a:cs typeface="+mn-cs"/>
                        </a:rPr>
                        <a:t>Regulation</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Some countries, such as EU countries, have strict laws on the storage of personal information. These may be incompatible with the laws and regulations of the country where the SaaS provider is based. If an SaaS provider cannot guarantee that their storage locations conform to the laws of the customer’s country, businesses may be reluctant to use their product.</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AU" sz="1400" dirty="0"/>
                        <a:t>Data transfer</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If software use involves a lot of data transfer, the software response time may be limited by the network speed. This is a problem for individuals and smaller companies who can’t afford to pay for very high speed network connections.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AU" sz="1400" b="0" i="0" u="none" strike="noStrike" kern="1200" baseline="0" dirty="0">
                          <a:solidFill>
                            <a:schemeClr val="tx1"/>
                          </a:solidFill>
                          <a:latin typeface="+mn-lt"/>
                          <a:ea typeface="+mn-ea"/>
                          <a:cs typeface="+mn-cs"/>
                        </a:rPr>
                        <a:t>Data security</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Companies dealing with sensitive information may be unwilling to hand over the control of their data to an external software provider. As we have seen from a number of high-profile cases, even large cloud providers have had security breaches. You can’t assume that they always provide better security than the</a:t>
                      </a:r>
                    </a:p>
                    <a:p>
                      <a:r>
                        <a:rPr lang="en-AU" sz="1400" b="0" i="0" u="none" strike="noStrike" kern="1200" baseline="0" dirty="0">
                          <a:solidFill>
                            <a:schemeClr val="tx1"/>
                          </a:solidFill>
                          <a:latin typeface="+mn-lt"/>
                          <a:ea typeface="+mn-ea"/>
                          <a:cs typeface="+mn-cs"/>
                        </a:rPr>
                        <a:t>customer’s own servers.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AU" sz="1400" b="0" i="0" u="none" strike="noStrike" kern="1200" baseline="0" dirty="0">
                          <a:solidFill>
                            <a:schemeClr val="tx1"/>
                          </a:solidFill>
                          <a:latin typeface="+mn-lt"/>
                          <a:ea typeface="+mn-ea"/>
                          <a:cs typeface="+mn-cs"/>
                        </a:rPr>
                        <a:t>Data exchange</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If you need to exchange data between a cloud service and other services or local software applications, this can be difficult unless the cloud service provides an API that is accessible for external </a:t>
                      </a:r>
                      <a:r>
                        <a:rPr lang="en-AU" sz="1400" b="0" i="0" u="none" strike="noStrike" kern="1200" baseline="0" dirty="0">
                          <a:solidFill>
                            <a:schemeClr val="tx1"/>
                          </a:solidFill>
                          <a:latin typeface="+mn-lt"/>
                          <a:ea typeface="+mn-ea"/>
                          <a:cs typeface="+mn-cs"/>
                        </a:rPr>
                        <a:t>use.</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Table 5.4 </a:t>
            </a:r>
            <a:r>
              <a:rPr lang="en-US" b="0" dirty="0"/>
              <a:t>Data storage and management issues for SaaS</a:t>
            </a:r>
            <a:endParaRPr lang="en-AU" b="0" dirty="0"/>
          </a:p>
        </p:txBody>
      </p:sp>
    </p:spTree>
    <p:extLst>
      <p:ext uri="{BB962C8B-B14F-4D97-AF65-F5344CB8AC3E}">
        <p14:creationId xmlns:p14="http://schemas.microsoft.com/office/powerpoint/2010/main" val="414265740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Design issues for SaaS</a:t>
            </a:r>
          </a:p>
        </p:txBody>
      </p:sp>
      <p:pic>
        <p:nvPicPr>
          <p:cNvPr id="5" name="Picture 4" descr="Local or remote processing, Authentication, Information leakage, and Multitenant or multi instance database management">
            <a:extLst>
              <a:ext uri="{FF2B5EF4-FFF2-40B4-BE49-F238E27FC236}">
                <a16:creationId xmlns:a16="http://schemas.microsoft.com/office/drawing/2014/main" id="{1090DDE5-0048-3047-9C7E-2ECF2BEC2356}"/>
              </a:ext>
            </a:extLst>
          </p:cNvPr>
          <p:cNvPicPr>
            <a:picLocks noChangeAspect="1"/>
          </p:cNvPicPr>
          <p:nvPr/>
        </p:nvPicPr>
        <p:blipFill rotWithShape="1">
          <a:blip r:embed="rId3">
            <a:extLst>
              <a:ext uri="{28A0092B-C50C-407E-A947-70E740481C1C}">
                <a14:useLocalDpi xmlns:a14="http://schemas.microsoft.com/office/drawing/2010/main" val="0"/>
              </a:ext>
            </a:extLst>
          </a:blip>
          <a:srcRect l="10227" t="12480" r="19014" b="53577"/>
          <a:stretch/>
        </p:blipFill>
        <p:spPr>
          <a:xfrm>
            <a:off x="978969" y="1219200"/>
            <a:ext cx="7186062" cy="468000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5.9</a:t>
            </a:r>
            <a:endParaRPr lang="en-US" sz="3400" dirty="0"/>
          </a:p>
        </p:txBody>
      </p:sp>
    </p:spTree>
    <p:extLst>
      <p:ext uri="{BB962C8B-B14F-4D97-AF65-F5344CB8AC3E}">
        <p14:creationId xmlns:p14="http://schemas.microsoft.com/office/powerpoint/2010/main" val="2179541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Local/remote processing</a:t>
            </a:r>
          </a:p>
          <a:p>
            <a:pPr lvl="1"/>
            <a:r>
              <a:rPr lang="en-US" dirty="0"/>
              <a:t>A software product may be designed so that some features are executed locally in the user’s browser or mobile app and some on a remote server.</a:t>
            </a:r>
          </a:p>
          <a:p>
            <a:pPr lvl="1"/>
            <a:r>
              <a:rPr lang="en-US" dirty="0"/>
              <a:t> Local execution reduces network traffic and so increases user response speed. This is useful when users have a slow network connection. </a:t>
            </a:r>
          </a:p>
          <a:p>
            <a:pPr lvl="1"/>
            <a:r>
              <a:rPr lang="en-US" dirty="0"/>
              <a:t>Local processing increases the electrical power needed to run the system.</a:t>
            </a:r>
            <a:endParaRPr lang="en-AU" dirty="0"/>
          </a:p>
        </p:txBody>
      </p:sp>
      <p:sp>
        <p:nvSpPr>
          <p:cNvPr id="3" name="Title 2"/>
          <p:cNvSpPr>
            <a:spLocks noGrp="1"/>
          </p:cNvSpPr>
          <p:nvPr>
            <p:ph type="title"/>
          </p:nvPr>
        </p:nvSpPr>
        <p:spPr/>
        <p:txBody>
          <a:bodyPr/>
          <a:lstStyle/>
          <a:p>
            <a:r>
              <a:rPr lang="en-AU" dirty="0"/>
              <a:t>SaaS design issues (1)</a:t>
            </a:r>
            <a:r>
              <a:rPr lang="en-AU" sz="2000" b="0" dirty="0"/>
              <a:t> (1 of 2)</a:t>
            </a:r>
            <a:endParaRPr lang="en-AU" sz="2000" dirty="0"/>
          </a:p>
        </p:txBody>
      </p:sp>
    </p:spTree>
    <p:extLst>
      <p:ext uri="{BB962C8B-B14F-4D97-AF65-F5344CB8AC3E}">
        <p14:creationId xmlns:p14="http://schemas.microsoft.com/office/powerpoint/2010/main" val="42118525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Authentication</a:t>
            </a:r>
          </a:p>
          <a:p>
            <a:pPr lvl="1"/>
            <a:r>
              <a:rPr lang="en-US" dirty="0"/>
              <a:t>If you set up your own authentication system, users have to remember another set of authentication credentials. </a:t>
            </a:r>
          </a:p>
          <a:p>
            <a:pPr lvl="1"/>
            <a:r>
              <a:rPr lang="en-US" dirty="0"/>
              <a:t>Many systems allow authentication using the user’s Google, Facebook or LinkedIn credentials. </a:t>
            </a:r>
          </a:p>
          <a:p>
            <a:pPr lvl="1"/>
            <a:r>
              <a:rPr lang="en-US" dirty="0"/>
              <a:t>For business products, you may need to set up a federated authentication system, which delegates authentication to the business where the user works.</a:t>
            </a:r>
            <a:endParaRPr lang="en-AU" dirty="0"/>
          </a:p>
        </p:txBody>
      </p:sp>
      <p:sp>
        <p:nvSpPr>
          <p:cNvPr id="3" name="Title 2"/>
          <p:cNvSpPr>
            <a:spLocks noGrp="1"/>
          </p:cNvSpPr>
          <p:nvPr>
            <p:ph type="title"/>
          </p:nvPr>
        </p:nvSpPr>
        <p:spPr/>
        <p:txBody>
          <a:bodyPr/>
          <a:lstStyle/>
          <a:p>
            <a:r>
              <a:rPr lang="en-AU" dirty="0"/>
              <a:t>SaaS design issues (1)</a:t>
            </a:r>
            <a:r>
              <a:rPr lang="en-AU" sz="2000" b="0" dirty="0"/>
              <a:t> (2 of 2)</a:t>
            </a:r>
            <a:endParaRPr lang="en-AU" sz="2000" dirty="0"/>
          </a:p>
        </p:txBody>
      </p:sp>
    </p:spTree>
    <p:extLst>
      <p:ext uri="{BB962C8B-B14F-4D97-AF65-F5344CB8AC3E}">
        <p14:creationId xmlns:p14="http://schemas.microsoft.com/office/powerpoint/2010/main" val="34009301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Information leakage</a:t>
            </a:r>
          </a:p>
          <a:p>
            <a:pPr lvl="1"/>
            <a:r>
              <a:rPr lang="en-US" dirty="0"/>
              <a:t>If you have multiple users from multiple organizations, a security risk is that information leaks from one organization to another. </a:t>
            </a:r>
          </a:p>
          <a:p>
            <a:pPr lvl="1"/>
            <a:r>
              <a:rPr lang="en-US" dirty="0"/>
              <a:t>There are a number of different ways that this can happen, so you need to be very careful in designing your security system to avoid this.</a:t>
            </a:r>
            <a:endParaRPr lang="en-AU" dirty="0"/>
          </a:p>
        </p:txBody>
      </p:sp>
      <p:sp>
        <p:nvSpPr>
          <p:cNvPr id="167" name="Title 1"/>
          <p:cNvSpPr txBox="1">
            <a:spLocks noGrp="1"/>
          </p:cNvSpPr>
          <p:nvPr>
            <p:ph type="title"/>
          </p:nvPr>
        </p:nvSpPr>
        <p:spPr>
          <a:prstGeom prst="rect">
            <a:avLst/>
          </a:prstGeom>
        </p:spPr>
        <p:txBody>
          <a:bodyPr/>
          <a:lstStyle/>
          <a:p>
            <a:r>
              <a:rPr dirty="0"/>
              <a:t>SaaS design issues (2)</a:t>
            </a:r>
            <a:r>
              <a:rPr lang="en-AU" sz="2000" b="0" dirty="0"/>
              <a:t> (1 of 2)</a:t>
            </a:r>
            <a:endParaRPr sz="2000" dirty="0"/>
          </a:p>
        </p:txBody>
      </p:sp>
    </p:spTree>
    <p:extLst>
      <p:ext uri="{BB962C8B-B14F-4D97-AF65-F5344CB8AC3E}">
        <p14:creationId xmlns:p14="http://schemas.microsoft.com/office/powerpoint/2010/main" val="13115166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Multi-tenant and multi-instance systems</a:t>
            </a:r>
          </a:p>
          <a:p>
            <a:pPr lvl="1"/>
            <a:r>
              <a:rPr lang="en-US" dirty="0"/>
              <a:t>In a multi-tenant system, all customers are served by a single instance of the system and a multitenant database. </a:t>
            </a:r>
          </a:p>
          <a:p>
            <a:r>
              <a:rPr lang="en-US" dirty="0"/>
              <a:t>In a multi-instance system, a separate copy of the system and database is made available for each user.</a:t>
            </a:r>
            <a:endParaRPr lang="en-AU" dirty="0"/>
          </a:p>
        </p:txBody>
      </p:sp>
      <p:sp>
        <p:nvSpPr>
          <p:cNvPr id="167" name="Title 1"/>
          <p:cNvSpPr txBox="1">
            <a:spLocks noGrp="1"/>
          </p:cNvSpPr>
          <p:nvPr>
            <p:ph type="title"/>
          </p:nvPr>
        </p:nvSpPr>
        <p:spPr>
          <a:prstGeom prst="rect">
            <a:avLst/>
          </a:prstGeom>
        </p:spPr>
        <p:txBody>
          <a:bodyPr/>
          <a:lstStyle/>
          <a:p>
            <a:r>
              <a:rPr dirty="0"/>
              <a:t>SaaS design issues (2)</a:t>
            </a:r>
            <a:r>
              <a:rPr lang="en-AU" sz="2000" b="0" dirty="0"/>
              <a:t> (2 of 2)</a:t>
            </a:r>
            <a:endParaRPr sz="2000" dirty="0"/>
          </a:p>
        </p:txBody>
      </p:sp>
    </p:spTree>
    <p:extLst>
      <p:ext uri="{BB962C8B-B14F-4D97-AF65-F5344CB8AC3E}">
        <p14:creationId xmlns:p14="http://schemas.microsoft.com/office/powerpoint/2010/main" val="78585117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lstStyle/>
          <a:p>
            <a:r>
              <a:rPr lang="en-US" dirty="0"/>
              <a:t>A multi-tenant database is partitioned so that customer companies have their own space and can store and access their own data.  </a:t>
            </a:r>
          </a:p>
          <a:p>
            <a:pPr lvl="1"/>
            <a:r>
              <a:rPr lang="en-US" dirty="0"/>
              <a:t>There is a single database schema, defined by the SaaS provider, that is shared by all of the system’s users.  </a:t>
            </a:r>
          </a:p>
          <a:p>
            <a:pPr lvl="1"/>
            <a:r>
              <a:rPr lang="en-US" dirty="0"/>
              <a:t>Items in the database are tagged with a tenant identifier, representing a company that has stored data in the system. The database access software uses this tenant identifier to provide ‘logical isolation’, which means that users seem to be working with their own database.</a:t>
            </a:r>
            <a:endParaRPr lang="en-AU" dirty="0"/>
          </a:p>
        </p:txBody>
      </p:sp>
      <p:sp>
        <p:nvSpPr>
          <p:cNvPr id="171" name="Title"/>
          <p:cNvSpPr txBox="1">
            <a:spLocks noGrp="1"/>
          </p:cNvSpPr>
          <p:nvPr>
            <p:ph type="title"/>
          </p:nvPr>
        </p:nvSpPr>
        <p:spPr>
          <a:prstGeom prst="rect">
            <a:avLst/>
          </a:prstGeom>
        </p:spPr>
        <p:txBody>
          <a:bodyPr/>
          <a:lstStyle/>
          <a:p>
            <a:r>
              <a:t>Multi-tenant systems</a:t>
            </a:r>
          </a:p>
        </p:txBody>
      </p:sp>
    </p:spTree>
    <p:extLst>
      <p:ext uri="{BB962C8B-B14F-4D97-AF65-F5344CB8AC3E}">
        <p14:creationId xmlns:p14="http://schemas.microsoft.com/office/powerpoint/2010/main" val="278123672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An example of a multi-tenant database</a:t>
            </a:r>
            <a:endParaRPr lang="en-AU" sz="1400" dirty="0"/>
          </a:p>
        </p:txBody>
      </p:sp>
      <p:pic>
        <p:nvPicPr>
          <p:cNvPr id="6" name="Picture 5" descr="A table titled, Stock Management, provides an example of a multi-tenant database system.">
            <a:extLst>
              <a:ext uri="{FF2B5EF4-FFF2-40B4-BE49-F238E27FC236}">
                <a16:creationId xmlns:a16="http://schemas.microsoft.com/office/drawing/2014/main" id="{289A03D3-9391-9B4C-8239-D718BEB9551E}"/>
              </a:ext>
            </a:extLst>
          </p:cNvPr>
          <p:cNvPicPr>
            <a:picLocks noChangeAspect="1"/>
          </p:cNvPicPr>
          <p:nvPr/>
        </p:nvPicPr>
        <p:blipFill rotWithShape="1">
          <a:blip r:embed="rId3">
            <a:extLst>
              <a:ext uri="{28A0092B-C50C-407E-A947-70E740481C1C}">
                <a14:useLocalDpi xmlns:a14="http://schemas.microsoft.com/office/drawing/2010/main" val="0"/>
              </a:ext>
            </a:extLst>
          </a:blip>
          <a:srcRect l="12010" t="12043" r="13959" b="55109"/>
          <a:stretch/>
        </p:blipFill>
        <p:spPr>
          <a:xfrm>
            <a:off x="644076" y="1295400"/>
            <a:ext cx="7855848" cy="4732441"/>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5.10</a:t>
            </a:r>
            <a:endParaRPr lang="en-US" sz="3400" dirty="0"/>
          </a:p>
        </p:txBody>
      </p:sp>
    </p:spTree>
    <p:extLst>
      <p:ext uri="{BB962C8B-B14F-4D97-AF65-F5344CB8AC3E}">
        <p14:creationId xmlns:p14="http://schemas.microsoft.com/office/powerpoint/2010/main" val="332203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0140490"/>
              </p:ext>
            </p:extLst>
          </p:nvPr>
        </p:nvGraphicFramePr>
        <p:xfrm>
          <a:off x="533400" y="1397000"/>
          <a:ext cx="8153400" cy="4686300"/>
        </p:xfrm>
        <a:graphic>
          <a:graphicData uri="http://schemas.openxmlformats.org/drawingml/2006/table">
            <a:tbl>
              <a:tblPr firstRow="1" bandRow="1">
                <a:tableStyleId>{3B4B98B0-60AC-42C2-AFA5-B58CD77FA1E5}</a:tableStyleId>
              </a:tblPr>
              <a:tblGrid>
                <a:gridCol w="3962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0">
                <a:tc>
                  <a:txBody>
                    <a:bodyPr/>
                    <a:lstStyle/>
                    <a:p>
                      <a:r>
                        <a:rPr lang="en-AU" sz="1350" b="1" i="0" u="none" strike="noStrike" kern="1200" baseline="0" dirty="0">
                          <a:solidFill>
                            <a:schemeClr val="tx1"/>
                          </a:solidFill>
                          <a:latin typeface="+mn-lt"/>
                          <a:ea typeface="+mn-ea"/>
                          <a:cs typeface="+mn-cs"/>
                        </a:rPr>
                        <a:t>Advantages</a:t>
                      </a:r>
                      <a:endParaRPr lang="en-AU" sz="135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350" b="1" i="0" u="none" strike="noStrike" kern="1200" baseline="0" dirty="0">
                          <a:solidFill>
                            <a:schemeClr val="tx1"/>
                          </a:solidFill>
                          <a:latin typeface="+mn-lt"/>
                          <a:ea typeface="+mn-ea"/>
                          <a:cs typeface="+mn-cs"/>
                        </a:rPr>
                        <a:t>Disadvantages</a:t>
                      </a:r>
                      <a:endParaRPr lang="en-AU" sz="135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en-AU" sz="1350" b="1" i="0" u="none" strike="noStrike" kern="1200" baseline="0" dirty="0">
                          <a:solidFill>
                            <a:schemeClr val="tx1"/>
                          </a:solidFill>
                          <a:latin typeface="+mn-lt"/>
                          <a:ea typeface="+mn-ea"/>
                          <a:cs typeface="+mn-cs"/>
                        </a:rPr>
                        <a:t>Resource utilization</a:t>
                      </a:r>
                    </a:p>
                    <a:p>
                      <a:r>
                        <a:rPr lang="en-US" sz="1350" b="0" i="0" u="none" strike="noStrike" kern="1200" baseline="0" dirty="0">
                          <a:solidFill>
                            <a:schemeClr val="tx1"/>
                          </a:solidFill>
                          <a:latin typeface="+mn-lt"/>
                          <a:ea typeface="+mn-ea"/>
                          <a:cs typeface="+mn-cs"/>
                        </a:rPr>
                        <a:t>The SaaS provider has control of all the resources used by the software and can optimize the software to make effective </a:t>
                      </a:r>
                      <a:r>
                        <a:rPr lang="en-AU" sz="1350" b="0" i="0" u="none" strike="noStrike" kern="1200" baseline="0" dirty="0">
                          <a:solidFill>
                            <a:schemeClr val="tx1"/>
                          </a:solidFill>
                          <a:latin typeface="+mn-lt"/>
                          <a:ea typeface="+mn-ea"/>
                          <a:cs typeface="+mn-cs"/>
                        </a:rPr>
                        <a:t>use of these resources.</a:t>
                      </a:r>
                      <a:endParaRPr lang="en-AU" sz="135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AU" sz="1350" b="1" i="0" u="none" strike="noStrike" kern="1200" baseline="0" dirty="0">
                          <a:solidFill>
                            <a:schemeClr val="tx1"/>
                          </a:solidFill>
                          <a:latin typeface="+mn-lt"/>
                          <a:ea typeface="+mn-ea"/>
                          <a:cs typeface="+mn-cs"/>
                        </a:rPr>
                        <a:t>Inflexibility</a:t>
                      </a:r>
                    </a:p>
                    <a:p>
                      <a:r>
                        <a:rPr lang="en-US" sz="1350" b="0" i="0" u="none" strike="noStrike" kern="1200" baseline="0" dirty="0">
                          <a:solidFill>
                            <a:schemeClr val="tx1"/>
                          </a:solidFill>
                          <a:latin typeface="+mn-lt"/>
                          <a:ea typeface="+mn-ea"/>
                          <a:cs typeface="+mn-cs"/>
                        </a:rPr>
                        <a:t>Customers must all use the same database schema with limited scope for adapting this schema to individual needs. I explain possible database adaptations later in this </a:t>
                      </a:r>
                      <a:r>
                        <a:rPr lang="en-AU" sz="1350" b="0" i="0" u="none" strike="noStrike" kern="1200" baseline="0" dirty="0">
                          <a:solidFill>
                            <a:schemeClr val="tx1"/>
                          </a:solidFill>
                          <a:latin typeface="+mn-lt"/>
                          <a:ea typeface="+mn-ea"/>
                          <a:cs typeface="+mn-cs"/>
                        </a:rPr>
                        <a:t>section.</a:t>
                      </a:r>
                      <a:endParaRPr lang="en-AU" sz="135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AU" sz="1350" b="1" i="0" u="none" strike="noStrike" kern="1200" baseline="0" dirty="0">
                          <a:solidFill>
                            <a:schemeClr val="tx1"/>
                          </a:solidFill>
                          <a:latin typeface="+mn-lt"/>
                          <a:ea typeface="+mn-ea"/>
                          <a:cs typeface="+mn-cs"/>
                        </a:rPr>
                        <a:t>Security</a:t>
                      </a:r>
                    </a:p>
                    <a:p>
                      <a:r>
                        <a:rPr lang="en-US" sz="1350" b="0" i="0" u="none" strike="noStrike" kern="1200" baseline="0" dirty="0">
                          <a:solidFill>
                            <a:schemeClr val="tx1"/>
                          </a:solidFill>
                          <a:latin typeface="+mn-lt"/>
                          <a:ea typeface="+mn-ea"/>
                          <a:cs typeface="+mn-cs"/>
                        </a:rPr>
                        <a:t>Multi-tenant databases have to be designed for security because the data for all customers are held in the same database. They are, therefore, likely to have fewer security vulnerabilities than </a:t>
                      </a:r>
                      <a:r>
                        <a:rPr lang="en-AU" sz="1350" b="0" i="0" u="none" strike="noStrike" kern="1200" baseline="0" dirty="0">
                          <a:solidFill>
                            <a:schemeClr val="tx1"/>
                          </a:solidFill>
                          <a:latin typeface="+mn-lt"/>
                          <a:ea typeface="+mn-ea"/>
                          <a:cs typeface="+mn-cs"/>
                        </a:rPr>
                        <a:t>standard database products. Security </a:t>
                      </a:r>
                      <a:r>
                        <a:rPr lang="en-US" sz="1350" b="0" i="0" u="none" strike="noStrike" kern="1200" baseline="0" dirty="0">
                          <a:solidFill>
                            <a:schemeClr val="tx1"/>
                          </a:solidFill>
                          <a:latin typeface="+mn-lt"/>
                          <a:ea typeface="+mn-ea"/>
                          <a:cs typeface="+mn-cs"/>
                        </a:rPr>
                        <a:t>management is also simplified as there is only a single copy of the database software to be patched if a security </a:t>
                      </a:r>
                      <a:r>
                        <a:rPr lang="en-AU" sz="1350" b="0" i="0" u="none" strike="noStrike" kern="1200" baseline="0" dirty="0">
                          <a:solidFill>
                            <a:schemeClr val="tx1"/>
                          </a:solidFill>
                          <a:latin typeface="+mn-lt"/>
                          <a:ea typeface="+mn-ea"/>
                          <a:cs typeface="+mn-cs"/>
                        </a:rPr>
                        <a:t>vulnerability is discovered.</a:t>
                      </a:r>
                      <a:endParaRPr lang="en-AU" sz="135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350" b="1" i="0" u="none" strike="noStrike" kern="1200" baseline="0" dirty="0">
                          <a:solidFill>
                            <a:schemeClr val="tx1"/>
                          </a:solidFill>
                          <a:latin typeface="+mn-lt"/>
                          <a:ea typeface="+mn-ea"/>
                          <a:cs typeface="+mn-cs"/>
                        </a:rPr>
                        <a:t>Security</a:t>
                      </a:r>
                    </a:p>
                    <a:p>
                      <a:r>
                        <a:rPr lang="en-US" sz="1350" b="0" i="0" u="none" strike="noStrike" kern="1200" baseline="0" dirty="0">
                          <a:solidFill>
                            <a:schemeClr val="tx1"/>
                          </a:solidFill>
                          <a:latin typeface="+mn-lt"/>
                          <a:ea typeface="+mn-ea"/>
                          <a:cs typeface="+mn-cs"/>
                        </a:rPr>
                        <a:t>As data for all customers are maintained in the same database, there is a theoretical possibility that data will leak from one customer to another. In fact, there are very few instances of this happening. More seriously, perhaps, if there is a database security breach, then it affects all customers.</a:t>
                      </a:r>
                      <a:endParaRPr lang="en-AU" sz="135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r>
                        <a:rPr lang="en-AU" sz="1350" b="1" i="0" u="none" strike="noStrike" kern="1200" baseline="0" dirty="0">
                          <a:solidFill>
                            <a:schemeClr val="tx1"/>
                          </a:solidFill>
                          <a:latin typeface="+mn-lt"/>
                          <a:ea typeface="+mn-ea"/>
                          <a:cs typeface="+mn-cs"/>
                        </a:rPr>
                        <a:t>Update management</a:t>
                      </a:r>
                    </a:p>
                    <a:p>
                      <a:r>
                        <a:rPr lang="en-US" sz="1350" b="0" i="0" u="none" strike="noStrike" kern="1200" baseline="0" dirty="0">
                          <a:solidFill>
                            <a:schemeClr val="tx1"/>
                          </a:solidFill>
                          <a:latin typeface="+mn-lt"/>
                          <a:ea typeface="+mn-ea"/>
                          <a:cs typeface="+mn-cs"/>
                        </a:rPr>
                        <a:t>It is easier to update a single instance of software rather than multiple instances. Updates are delivered to all customers at the same time so all use the latest </a:t>
                      </a:r>
                      <a:r>
                        <a:rPr lang="en-AU" sz="1350" b="0" i="0" u="none" strike="noStrike" kern="1200" baseline="0" dirty="0">
                          <a:solidFill>
                            <a:schemeClr val="tx1"/>
                          </a:solidFill>
                          <a:latin typeface="+mn-lt"/>
                          <a:ea typeface="+mn-ea"/>
                          <a:cs typeface="+mn-cs"/>
                        </a:rPr>
                        <a:t>version of the software.</a:t>
                      </a:r>
                      <a:endParaRPr lang="en-AU" sz="135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350" b="1" i="0" u="none" strike="noStrike" kern="1200" baseline="0" dirty="0">
                          <a:solidFill>
                            <a:schemeClr val="tx1"/>
                          </a:solidFill>
                          <a:latin typeface="+mn-lt"/>
                          <a:ea typeface="+mn-ea"/>
                          <a:cs typeface="+mn-cs"/>
                        </a:rPr>
                        <a:t>Complexity</a:t>
                      </a:r>
                    </a:p>
                    <a:p>
                      <a:r>
                        <a:rPr lang="en-US" sz="1350" b="0" i="0" u="none" strike="noStrike" kern="1200" baseline="0" dirty="0">
                          <a:solidFill>
                            <a:schemeClr val="tx1"/>
                          </a:solidFill>
                          <a:latin typeface="+mn-lt"/>
                          <a:ea typeface="+mn-ea"/>
                          <a:cs typeface="+mn-cs"/>
                        </a:rPr>
                        <a:t>Multi-tenant systems are usually more </a:t>
                      </a:r>
                      <a:r>
                        <a:rPr lang="en-AU" sz="1350" b="0" i="0" u="none" strike="noStrike" kern="1200" baseline="0" dirty="0">
                          <a:solidFill>
                            <a:schemeClr val="tx1"/>
                          </a:solidFill>
                          <a:latin typeface="+mn-lt"/>
                          <a:ea typeface="+mn-ea"/>
                          <a:cs typeface="+mn-cs"/>
                        </a:rPr>
                        <a:t>complex than multi-instance systems </a:t>
                      </a:r>
                      <a:r>
                        <a:rPr lang="en-US" sz="1350" b="0" i="0" u="none" strike="noStrike" kern="1200" baseline="0" dirty="0">
                          <a:solidFill>
                            <a:schemeClr val="tx1"/>
                          </a:solidFill>
                          <a:latin typeface="+mn-lt"/>
                          <a:ea typeface="+mn-ea"/>
                          <a:cs typeface="+mn-cs"/>
                        </a:rPr>
                        <a:t>because of the need to manage many users. There is, therefore, an increased likelihood of bugs in the database software.</a:t>
                      </a:r>
                      <a:endParaRPr lang="en-AU" sz="135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t>Table 5.5 </a:t>
            </a:r>
            <a:r>
              <a:rPr lang="en-US" b="0" dirty="0"/>
              <a:t>Advantages and disadvantages of multi-tenant databases</a:t>
            </a:r>
            <a:endParaRPr lang="en-AU" b="0" dirty="0"/>
          </a:p>
        </p:txBody>
      </p:sp>
    </p:spTree>
    <p:extLst>
      <p:ext uri="{BB962C8B-B14F-4D97-AF65-F5344CB8AC3E}">
        <p14:creationId xmlns:p14="http://schemas.microsoft.com/office/powerpoint/2010/main" val="40880263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Scalability, elasticity, and resilience</a:t>
            </a:r>
          </a:p>
        </p:txBody>
      </p:sp>
      <p:pic>
        <p:nvPicPr>
          <p:cNvPr id="5" name="Picture 4" descr="Scalability, maintain performance as load increases. Elasticity, adapt the server configuration to changing demands. Resilience, maintain service in the event of server failure">
            <a:extLst>
              <a:ext uri="{FF2B5EF4-FFF2-40B4-BE49-F238E27FC236}">
                <a16:creationId xmlns:a16="http://schemas.microsoft.com/office/drawing/2014/main" id="{54615143-0D17-D844-8F19-29FC4BA5EAEF}"/>
              </a:ext>
            </a:extLst>
          </p:cNvPr>
          <p:cNvPicPr>
            <a:picLocks noChangeAspect="1"/>
          </p:cNvPicPr>
          <p:nvPr/>
        </p:nvPicPr>
        <p:blipFill rotWithShape="1">
          <a:blip r:embed="rId3">
            <a:extLst>
              <a:ext uri="{28A0092B-C50C-407E-A947-70E740481C1C}">
                <a14:useLocalDpi xmlns:a14="http://schemas.microsoft.com/office/drawing/2010/main" val="0"/>
              </a:ext>
            </a:extLst>
          </a:blip>
          <a:srcRect l="8145" t="9416" r="8013" b="57518"/>
          <a:stretch/>
        </p:blipFill>
        <p:spPr>
          <a:xfrm>
            <a:off x="612000" y="1371600"/>
            <a:ext cx="7920000" cy="4240855"/>
          </a:xfrm>
          <a:prstGeom prst="rect">
            <a:avLst/>
          </a:prstGeom>
          <a:ln>
            <a:solidFill>
              <a:srgbClr val="007FA3"/>
            </a:solidFill>
          </a:ln>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US" sz="3400" dirty="0"/>
              <a:t>Figure 5.1</a:t>
            </a:r>
          </a:p>
        </p:txBody>
      </p:sp>
    </p:spTree>
    <p:extLst>
      <p:ext uri="{BB962C8B-B14F-4D97-AF65-F5344CB8AC3E}">
        <p14:creationId xmlns:p14="http://schemas.microsoft.com/office/powerpoint/2010/main" val="2092879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3875508"/>
              </p:ext>
            </p:extLst>
          </p:nvPr>
        </p:nvGraphicFramePr>
        <p:xfrm>
          <a:off x="457200" y="1676400"/>
          <a:ext cx="8229600" cy="4241800"/>
        </p:xfrm>
        <a:graphic>
          <a:graphicData uri="http://schemas.openxmlformats.org/drawingml/2006/table">
            <a:tbl>
              <a:tblPr firstRow="1" bandRow="1">
                <a:tableStyleId>{3B4B98B0-60AC-42C2-AFA5-B58CD77FA1E5}</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r>
                        <a:rPr lang="en-AU" sz="1600" b="1" i="0" u="none" strike="noStrike" kern="1200" baseline="0" dirty="0">
                          <a:solidFill>
                            <a:schemeClr val="tx1"/>
                          </a:solidFill>
                          <a:latin typeface="+mn-lt"/>
                          <a:ea typeface="+mn-ea"/>
                          <a:cs typeface="+mn-cs"/>
                        </a:rPr>
                        <a:t>Customization</a:t>
                      </a:r>
                      <a:endParaRPr lang="en-AU" sz="16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600" b="1" i="0" u="none" strike="noStrike" kern="1200" baseline="0" dirty="0">
                          <a:solidFill>
                            <a:schemeClr val="tx1"/>
                          </a:solidFill>
                          <a:latin typeface="+mn-lt"/>
                          <a:ea typeface="+mn-ea"/>
                          <a:cs typeface="+mn-cs"/>
                        </a:rPr>
                        <a:t>Business need</a:t>
                      </a:r>
                      <a:endParaRPr lang="en-AU" sz="16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AU" sz="1600" b="0" i="0" u="none" strike="noStrike" kern="1200" baseline="0" dirty="0">
                          <a:solidFill>
                            <a:schemeClr val="tx1"/>
                          </a:solidFill>
                          <a:latin typeface="+mn-lt"/>
                          <a:ea typeface="+mn-ea"/>
                          <a:cs typeface="+mn-cs"/>
                        </a:rPr>
                        <a:t>Authentication</a:t>
                      </a:r>
                      <a:endParaRPr lang="en-AU"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Businesses may want users to authenticate using their business credentials rather than the account credentials set up by the software provider. I explain in Chapter 7 how federated </a:t>
                      </a:r>
                      <a:r>
                        <a:rPr lang="en-AU" sz="1600" b="0" i="0" u="none" strike="noStrike" kern="1200" baseline="0" dirty="0">
                          <a:solidFill>
                            <a:schemeClr val="tx1"/>
                          </a:solidFill>
                          <a:latin typeface="+mn-lt"/>
                          <a:ea typeface="+mn-ea"/>
                          <a:cs typeface="+mn-cs"/>
                        </a:rPr>
                        <a:t>authentication makes this possible.</a:t>
                      </a:r>
                      <a:endParaRPr lang="en-AU"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AU" sz="1600" b="0" i="0" u="none" strike="noStrike" kern="1200" baseline="0" dirty="0">
                          <a:solidFill>
                            <a:schemeClr val="tx1"/>
                          </a:solidFill>
                          <a:latin typeface="+mn-lt"/>
                          <a:ea typeface="+mn-ea"/>
                          <a:cs typeface="+mn-cs"/>
                        </a:rPr>
                        <a:t>Branding</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Businesses may want a user interface that is branded to reflect </a:t>
                      </a:r>
                      <a:r>
                        <a:rPr lang="en-AU" sz="1600" b="0" i="0" u="none" strike="noStrike" kern="1200" baseline="0" dirty="0">
                          <a:solidFill>
                            <a:schemeClr val="tx1"/>
                          </a:solidFill>
                          <a:latin typeface="+mn-lt"/>
                          <a:ea typeface="+mn-ea"/>
                          <a:cs typeface="+mn-cs"/>
                        </a:rPr>
                        <a:t>their own organization.</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AU" sz="1600" b="0" i="0" u="none" strike="noStrike" kern="1200" baseline="0" dirty="0">
                          <a:solidFill>
                            <a:schemeClr val="tx1"/>
                          </a:solidFill>
                          <a:latin typeface="+mn-lt"/>
                          <a:ea typeface="+mn-ea"/>
                          <a:cs typeface="+mn-cs"/>
                        </a:rPr>
                        <a:t>Business rules</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Businesses may want to be able to define their own business rules and workflows that apply to their own data.</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AU" sz="1600" b="0" i="0" u="none" strike="noStrike" kern="1200" baseline="0" dirty="0">
                          <a:solidFill>
                            <a:schemeClr val="tx1"/>
                          </a:solidFill>
                          <a:latin typeface="+mn-lt"/>
                          <a:ea typeface="+mn-ea"/>
                          <a:cs typeface="+mn-cs"/>
                        </a:rPr>
                        <a:t>Data schemas</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Businesses may want to be able to extend the standard data model used in the system database to meet their own business needs.</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r>
                        <a:rPr lang="en-AU" sz="1600" b="0" i="0" u="none" strike="noStrike" kern="1200" baseline="0" dirty="0">
                          <a:solidFill>
                            <a:schemeClr val="tx1"/>
                          </a:solidFill>
                          <a:latin typeface="+mn-lt"/>
                          <a:ea typeface="+mn-ea"/>
                          <a:cs typeface="+mn-cs"/>
                        </a:rPr>
                        <a:t>Access control</a:t>
                      </a:r>
                      <a:endParaRPr lang="en-AU"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Businesses may want to be able to define their own access control model that sets out the data that specific users or user groups can access and the allowed operations on that data. </a:t>
                      </a:r>
                      <a:endParaRPr lang="en-AU"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AU" dirty="0"/>
              <a:t>Table 5.6 </a:t>
            </a:r>
            <a:r>
              <a:rPr lang="en-AU" b="0" dirty="0"/>
              <a:t>Possible customizations for SaaS</a:t>
            </a:r>
          </a:p>
        </p:txBody>
      </p:sp>
    </p:spTree>
    <p:extLst>
      <p:ext uri="{BB962C8B-B14F-4D97-AF65-F5344CB8AC3E}">
        <p14:creationId xmlns:p14="http://schemas.microsoft.com/office/powerpoint/2010/main" val="298285190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User profiles for SaaS access</a:t>
            </a:r>
            <a:endParaRPr lang="en-AU" sz="1400" dirty="0"/>
          </a:p>
        </p:txBody>
      </p:sp>
      <p:pic>
        <p:nvPicPr>
          <p:cNvPr id="6" name="Picture 5" descr="A circle diagram represents user profiles for SaaS access.">
            <a:extLst>
              <a:ext uri="{FF2B5EF4-FFF2-40B4-BE49-F238E27FC236}">
                <a16:creationId xmlns:a16="http://schemas.microsoft.com/office/drawing/2014/main" id="{CC9E06F0-71F7-FD4D-9B6B-F61A7720ECA8}"/>
              </a:ext>
            </a:extLst>
          </p:cNvPr>
          <p:cNvPicPr>
            <a:picLocks noChangeAspect="1"/>
          </p:cNvPicPr>
          <p:nvPr/>
        </p:nvPicPr>
        <p:blipFill rotWithShape="1">
          <a:blip r:embed="rId3">
            <a:extLst>
              <a:ext uri="{28A0092B-C50C-407E-A947-70E740481C1C}">
                <a14:useLocalDpi xmlns:a14="http://schemas.microsoft.com/office/drawing/2010/main" val="0"/>
              </a:ext>
            </a:extLst>
          </a:blip>
          <a:srcRect t="10510" b="40657"/>
          <a:stretch/>
        </p:blipFill>
        <p:spPr>
          <a:xfrm>
            <a:off x="792000" y="1007480"/>
            <a:ext cx="7560000" cy="501232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5.11</a:t>
            </a:r>
            <a:endParaRPr lang="en-US" sz="3400" dirty="0"/>
          </a:p>
        </p:txBody>
      </p:sp>
    </p:spTree>
    <p:extLst>
      <p:ext uri="{BB962C8B-B14F-4D97-AF65-F5344CB8AC3E}">
        <p14:creationId xmlns:p14="http://schemas.microsoft.com/office/powerpoint/2010/main" val="1268811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Database extensibility using additional fields</a:t>
            </a:r>
            <a:endParaRPr lang="en-AU" sz="1400" dirty="0"/>
          </a:p>
        </p:txBody>
      </p:sp>
      <p:pic>
        <p:nvPicPr>
          <p:cNvPr id="3" name="Picture 2" descr="A table titled, Stock management, shows how a database can be extended by adding additional fields."/>
          <p:cNvPicPr>
            <a:picLocks noChangeAspect="1"/>
          </p:cNvPicPr>
          <p:nvPr/>
        </p:nvPicPr>
        <p:blipFill>
          <a:blip r:embed="rId3"/>
          <a:stretch>
            <a:fillRect/>
          </a:stretch>
        </p:blipFill>
        <p:spPr>
          <a:xfrm>
            <a:off x="612000" y="1378444"/>
            <a:ext cx="7920000" cy="4101113"/>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5.12</a:t>
            </a:r>
            <a:endParaRPr lang="en-US" sz="3400" dirty="0"/>
          </a:p>
        </p:txBody>
      </p:sp>
    </p:spTree>
    <p:extLst>
      <p:ext uri="{BB962C8B-B14F-4D97-AF65-F5344CB8AC3E}">
        <p14:creationId xmlns:p14="http://schemas.microsoft.com/office/powerpoint/2010/main" val="78680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You add some extra columns to each database table and define a customer profile that maps the column names that the customer wants to these extra columns. However:</a:t>
            </a:r>
          </a:p>
          <a:p>
            <a:pPr lvl="1"/>
            <a:r>
              <a:rPr lang="en-US" dirty="0"/>
              <a:t>It is difficult to know how many extra columns you should include. If you have too few, customers will find that there aren’t enough for what they need to do.</a:t>
            </a:r>
          </a:p>
          <a:p>
            <a:pPr lvl="1"/>
            <a:r>
              <a:rPr lang="en-US" dirty="0"/>
              <a:t>If you cater for customers who need a lot of extra columns, however, you will find that most customers don’t use them, so you will have a lot of wasted space in your database.</a:t>
            </a:r>
            <a:endParaRPr lang="en-AU" dirty="0"/>
          </a:p>
        </p:txBody>
      </p:sp>
      <p:sp>
        <p:nvSpPr>
          <p:cNvPr id="3" name="Title 2"/>
          <p:cNvSpPr>
            <a:spLocks noGrp="1"/>
          </p:cNvSpPr>
          <p:nvPr>
            <p:ph type="title"/>
          </p:nvPr>
        </p:nvSpPr>
        <p:spPr>
          <a:xfrm>
            <a:off x="457200" y="215372"/>
            <a:ext cx="7772400" cy="1097280"/>
          </a:xfrm>
        </p:spPr>
        <p:txBody>
          <a:bodyPr/>
          <a:lstStyle/>
          <a:p>
            <a:r>
              <a:rPr lang="en-US" dirty="0"/>
              <a:t>Adding fields to extend the database</a:t>
            </a:r>
            <a:r>
              <a:rPr lang="en-AU" sz="2000" b="0" dirty="0"/>
              <a:t> (1 of 2)</a:t>
            </a:r>
            <a:endParaRPr lang="en-AU" sz="2000" dirty="0"/>
          </a:p>
        </p:txBody>
      </p:sp>
    </p:spTree>
    <p:extLst>
      <p:ext uri="{BB962C8B-B14F-4D97-AF65-F5344CB8AC3E}">
        <p14:creationId xmlns:p14="http://schemas.microsoft.com/office/powerpoint/2010/main" val="40244828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1"/>
            <a:r>
              <a:rPr lang="en-US" dirty="0"/>
              <a:t>Different customers are likely to need different types of columns. </a:t>
            </a:r>
          </a:p>
          <a:p>
            <a:pPr lvl="2"/>
            <a:r>
              <a:rPr lang="en-US" sz="2200" dirty="0"/>
              <a:t>For example, some customers may wish to have columns whose items are string types, others may wish to have columns that are integers. </a:t>
            </a:r>
          </a:p>
          <a:p>
            <a:pPr lvl="2"/>
            <a:r>
              <a:rPr lang="en-US" sz="2200" dirty="0"/>
              <a:t>You can get around this by maintaining everything as strings. However, this means that either you or your customer have to provide conversion software to create items of the correct type.</a:t>
            </a:r>
            <a:endParaRPr lang="en-AU" sz="2200" dirty="0"/>
          </a:p>
        </p:txBody>
      </p:sp>
      <p:sp>
        <p:nvSpPr>
          <p:cNvPr id="3" name="Title 2"/>
          <p:cNvSpPr>
            <a:spLocks noGrp="1"/>
          </p:cNvSpPr>
          <p:nvPr>
            <p:ph type="title"/>
          </p:nvPr>
        </p:nvSpPr>
        <p:spPr>
          <a:xfrm>
            <a:off x="457200" y="215372"/>
            <a:ext cx="7772400" cy="1097280"/>
          </a:xfrm>
        </p:spPr>
        <p:txBody>
          <a:bodyPr/>
          <a:lstStyle/>
          <a:p>
            <a:r>
              <a:rPr lang="en-US" dirty="0"/>
              <a:t>Adding fields to extend the database</a:t>
            </a:r>
            <a:r>
              <a:rPr lang="en-AU" sz="2000" b="0" dirty="0"/>
              <a:t> (2 of 2)</a:t>
            </a:r>
            <a:endParaRPr lang="en-AU" sz="2000" dirty="0"/>
          </a:p>
        </p:txBody>
      </p:sp>
    </p:spTree>
    <p:extLst>
      <p:ext uri="{BB962C8B-B14F-4D97-AF65-F5344CB8AC3E}">
        <p14:creationId xmlns:p14="http://schemas.microsoft.com/office/powerpoint/2010/main" val="360435512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An alternative approach to database extensibility is to allow customers to add any number of additional fields and to define the names, types and values of these fields.  </a:t>
            </a:r>
          </a:p>
          <a:p>
            <a:r>
              <a:rPr lang="en-US" dirty="0"/>
              <a:t>The names and types of these values are held in a separate table, accessed using the tenant identifier.</a:t>
            </a:r>
            <a:endParaRPr lang="en-AU" dirty="0"/>
          </a:p>
        </p:txBody>
      </p:sp>
      <p:sp>
        <p:nvSpPr>
          <p:cNvPr id="3" name="Title 2"/>
          <p:cNvSpPr>
            <a:spLocks noGrp="1"/>
          </p:cNvSpPr>
          <p:nvPr>
            <p:ph type="title"/>
          </p:nvPr>
        </p:nvSpPr>
        <p:spPr/>
        <p:txBody>
          <a:bodyPr/>
          <a:lstStyle/>
          <a:p>
            <a:r>
              <a:rPr lang="en-US" dirty="0"/>
              <a:t>Extending a database using tables</a:t>
            </a:r>
            <a:r>
              <a:rPr lang="en-AU" sz="2000" b="0" dirty="0"/>
              <a:t> (1 of 2)</a:t>
            </a:r>
            <a:endParaRPr lang="en-AU" sz="2000" dirty="0"/>
          </a:p>
        </p:txBody>
      </p:sp>
    </p:spTree>
    <p:extLst>
      <p:ext uri="{BB962C8B-B14F-4D97-AF65-F5344CB8AC3E}">
        <p14:creationId xmlns:p14="http://schemas.microsoft.com/office/powerpoint/2010/main" val="293348705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ontent 1"/>
          <p:cNvSpPr txBox="1">
            <a:spLocks noGrp="1"/>
          </p:cNvSpPr>
          <p:nvPr>
            <p:ph type="body" idx="1"/>
          </p:nvPr>
        </p:nvSpPr>
        <p:spPr>
          <a:prstGeom prst="rect">
            <a:avLst/>
          </a:prstGeom>
        </p:spPr>
        <p:txBody>
          <a:bodyPr/>
          <a:lstStyle/>
          <a:p>
            <a:r>
              <a:rPr dirty="0"/>
              <a:t>Unfortunately, using tables in this way adds complexity to the database management software. </a:t>
            </a:r>
          </a:p>
          <a:p>
            <a:pPr lvl="1"/>
            <a:r>
              <a:rPr dirty="0"/>
              <a:t>Extra tables must be managed and information from them integrated into the database.   </a:t>
            </a:r>
          </a:p>
        </p:txBody>
      </p:sp>
      <p:sp>
        <p:nvSpPr>
          <p:cNvPr id="203" name="Title 1"/>
          <p:cNvSpPr txBox="1">
            <a:spLocks noGrp="1"/>
          </p:cNvSpPr>
          <p:nvPr>
            <p:ph type="title"/>
          </p:nvPr>
        </p:nvSpPr>
        <p:spPr>
          <a:prstGeom prst="rect">
            <a:avLst/>
          </a:prstGeom>
        </p:spPr>
        <p:txBody>
          <a:bodyPr/>
          <a:lstStyle/>
          <a:p>
            <a:r>
              <a:rPr dirty="0"/>
              <a:t>Extending a database using tables</a:t>
            </a:r>
            <a:r>
              <a:rPr lang="en-AU" sz="2000" b="0" dirty="0"/>
              <a:t> (2 of 2)</a:t>
            </a:r>
            <a:endParaRPr sz="2000" dirty="0"/>
          </a:p>
        </p:txBody>
      </p:sp>
    </p:spTree>
    <p:extLst>
      <p:ext uri="{BB962C8B-B14F-4D97-AF65-F5344CB8AC3E}">
        <p14:creationId xmlns:p14="http://schemas.microsoft.com/office/powerpoint/2010/main" val="66635065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AU" sz="1400" dirty="0"/>
              <a:t>Database extensibility using tables</a:t>
            </a:r>
          </a:p>
        </p:txBody>
      </p:sp>
      <p:pic>
        <p:nvPicPr>
          <p:cNvPr id="5" name="Picture 4" descr="Three tables illustrate extensibility of a database using tables.">
            <a:extLst>
              <a:ext uri="{FF2B5EF4-FFF2-40B4-BE49-F238E27FC236}">
                <a16:creationId xmlns:a16="http://schemas.microsoft.com/office/drawing/2014/main" id="{3AE9AAC6-5F78-7741-A618-FA89E80DBF79}"/>
              </a:ext>
            </a:extLst>
          </p:cNvPr>
          <p:cNvPicPr>
            <a:picLocks noChangeAspect="1"/>
          </p:cNvPicPr>
          <p:nvPr/>
        </p:nvPicPr>
        <p:blipFill rotWithShape="1">
          <a:blip r:embed="rId3">
            <a:extLst>
              <a:ext uri="{28A0092B-C50C-407E-A947-70E740481C1C}">
                <a14:useLocalDpi xmlns:a14="http://schemas.microsoft.com/office/drawing/2010/main" val="0"/>
              </a:ext>
            </a:extLst>
          </a:blip>
          <a:srcRect t="8757" b="19633"/>
          <a:stretch/>
        </p:blipFill>
        <p:spPr>
          <a:xfrm>
            <a:off x="1979967" y="979800"/>
            <a:ext cx="5184067" cy="504000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5.13</a:t>
            </a:r>
            <a:endParaRPr lang="en-US" sz="3400" dirty="0"/>
          </a:p>
        </p:txBody>
      </p:sp>
    </p:spTree>
    <p:extLst>
      <p:ext uri="{BB962C8B-B14F-4D97-AF65-F5344CB8AC3E}">
        <p14:creationId xmlns:p14="http://schemas.microsoft.com/office/powerpoint/2010/main" val="3588372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Information from all customers is stored in the same database in a </a:t>
            </a:r>
            <a:r>
              <a:rPr lang="en-US" dirty="0" err="1"/>
              <a:t>multii</a:t>
            </a:r>
            <a:r>
              <a:rPr lang="en-US" dirty="0"/>
              <a:t>-multi-tenant system so a software bug or an attack could lead to the data of some or all customers being exposed to others. </a:t>
            </a:r>
          </a:p>
          <a:p>
            <a:r>
              <a:rPr lang="en-US" dirty="0"/>
              <a:t>Key security issues are multilevel access control and encryption.</a:t>
            </a:r>
          </a:p>
          <a:p>
            <a:pPr lvl="1"/>
            <a:r>
              <a:rPr lang="en-US" dirty="0"/>
              <a:t>Multilevel access control means that access to data must be controlled at both the organizational level and the individual level.</a:t>
            </a:r>
            <a:endParaRPr lang="en-AU" dirty="0"/>
          </a:p>
        </p:txBody>
      </p:sp>
      <p:sp>
        <p:nvSpPr>
          <p:cNvPr id="3" name="Title 2"/>
          <p:cNvSpPr>
            <a:spLocks noGrp="1"/>
          </p:cNvSpPr>
          <p:nvPr>
            <p:ph type="title"/>
          </p:nvPr>
        </p:nvSpPr>
        <p:spPr/>
        <p:txBody>
          <a:bodyPr/>
          <a:lstStyle/>
          <a:p>
            <a:r>
              <a:rPr lang="en-AU" dirty="0"/>
              <a:t>Database security</a:t>
            </a:r>
            <a:r>
              <a:rPr lang="en-AU" sz="2000" b="0" dirty="0"/>
              <a:t> (1 of 2)</a:t>
            </a:r>
            <a:endParaRPr lang="en-AU" sz="2000" dirty="0"/>
          </a:p>
        </p:txBody>
      </p:sp>
    </p:spTree>
    <p:extLst>
      <p:ext uri="{BB962C8B-B14F-4D97-AF65-F5344CB8AC3E}">
        <p14:creationId xmlns:p14="http://schemas.microsoft.com/office/powerpoint/2010/main" val="85302493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ontent 1"/>
          <p:cNvSpPr txBox="1">
            <a:spLocks noGrp="1"/>
          </p:cNvSpPr>
          <p:nvPr>
            <p:ph type="body" idx="1"/>
          </p:nvPr>
        </p:nvSpPr>
        <p:spPr>
          <a:prstGeom prst="rect">
            <a:avLst/>
          </a:prstGeom>
        </p:spPr>
        <p:txBody>
          <a:bodyPr/>
          <a:lstStyle/>
          <a:p>
            <a:pPr lvl="1"/>
            <a:r>
              <a:rPr dirty="0"/>
              <a:t>You need to have organizational level access control to ensure that any database operations only act on that organization’s data. The individual user accessing the data should also have their own access permissions. </a:t>
            </a:r>
          </a:p>
          <a:p>
            <a:r>
              <a:rPr dirty="0"/>
              <a:t>Encryption of data in a multitenant database reassures corporate users that their data cannot be viewed by people from other companies if some kind of system failure occurs. </a:t>
            </a:r>
          </a:p>
        </p:txBody>
      </p:sp>
      <p:sp>
        <p:nvSpPr>
          <p:cNvPr id="211" name="Title 1"/>
          <p:cNvSpPr txBox="1">
            <a:spLocks noGrp="1"/>
          </p:cNvSpPr>
          <p:nvPr>
            <p:ph type="title"/>
          </p:nvPr>
        </p:nvSpPr>
        <p:spPr>
          <a:prstGeom prst="rect">
            <a:avLst/>
          </a:prstGeom>
        </p:spPr>
        <p:txBody>
          <a:bodyPr/>
          <a:lstStyle/>
          <a:p>
            <a:r>
              <a:rPr dirty="0"/>
              <a:t>Database security</a:t>
            </a:r>
            <a:r>
              <a:rPr lang="en-AU" sz="2000" b="0" dirty="0"/>
              <a:t> (2 of 2)</a:t>
            </a:r>
            <a:endParaRPr sz="2000" dirty="0"/>
          </a:p>
        </p:txBody>
      </p:sp>
    </p:spTree>
    <p:extLst>
      <p:ext uri="{BB962C8B-B14F-4D97-AF65-F5344CB8AC3E}">
        <p14:creationId xmlns:p14="http://schemas.microsoft.com/office/powerpoint/2010/main" val="12800939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1"/>
          <p:cNvSpPr txBox="1">
            <a:spLocks noGrp="1"/>
          </p:cNvSpPr>
          <p:nvPr>
            <p:ph type="body" idx="1"/>
          </p:nvPr>
        </p:nvSpPr>
        <p:spPr>
          <a:prstGeom prst="rect">
            <a:avLst/>
          </a:prstGeom>
        </p:spPr>
        <p:txBody>
          <a:bodyPr/>
          <a:lstStyle/>
          <a:p>
            <a:r>
              <a:rPr dirty="0" err="1"/>
              <a:t>Scaleability</a:t>
            </a:r>
            <a:r>
              <a:rPr dirty="0"/>
              <a:t> reflects the ability of your software to cope with  increasing numbers of users. </a:t>
            </a:r>
          </a:p>
          <a:p>
            <a:pPr lvl="1"/>
            <a:r>
              <a:rPr dirty="0"/>
              <a:t>As the load on your software increases, your software automatically adapts so that the system performance and response time is maintained. </a:t>
            </a:r>
          </a:p>
          <a:p>
            <a:pPr>
              <a:spcBef>
                <a:spcPts val="600"/>
              </a:spcBef>
            </a:pPr>
            <a:r>
              <a:rPr dirty="0"/>
              <a:t>Elasticity is related to </a:t>
            </a:r>
            <a:r>
              <a:rPr dirty="0" err="1"/>
              <a:t>scaleability</a:t>
            </a:r>
            <a:r>
              <a:rPr dirty="0"/>
              <a:t> but also allows for scaling-down as well as scaling-up. </a:t>
            </a:r>
          </a:p>
          <a:p>
            <a:pPr lvl="1"/>
            <a:r>
              <a:rPr dirty="0"/>
              <a:t>That is, you can monitor the demand on your application and add or remove servers dynamically as the number of users change. </a:t>
            </a:r>
          </a:p>
        </p:txBody>
      </p:sp>
      <p:sp>
        <p:nvSpPr>
          <p:cNvPr id="75" name="Title Slide"/>
          <p:cNvSpPr txBox="1">
            <a:spLocks noGrp="1"/>
          </p:cNvSpPr>
          <p:nvPr>
            <p:ph type="title"/>
          </p:nvPr>
        </p:nvSpPr>
        <p:spPr>
          <a:xfrm>
            <a:off x="457200" y="215372"/>
            <a:ext cx="7696200" cy="1097280"/>
          </a:xfrm>
          <a:prstGeom prst="rect">
            <a:avLst/>
          </a:prstGeom>
        </p:spPr>
        <p:txBody>
          <a:bodyPr/>
          <a:lstStyle/>
          <a:p>
            <a:r>
              <a:rPr dirty="0" err="1"/>
              <a:t>Scaleability</a:t>
            </a:r>
            <a:r>
              <a:rPr dirty="0"/>
              <a:t>, elasticity and resilience</a:t>
            </a:r>
            <a:r>
              <a:rPr lang="en-AU" sz="2000" b="0" dirty="0"/>
              <a:t> (1 of 2)</a:t>
            </a:r>
            <a:endParaRPr sz="2000" dirty="0"/>
          </a:p>
        </p:txBody>
      </p:sp>
    </p:spTree>
    <p:extLst>
      <p:ext uri="{BB962C8B-B14F-4D97-AF65-F5344CB8AC3E}">
        <p14:creationId xmlns:p14="http://schemas.microsoft.com/office/powerpoint/2010/main" val="65370869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Multi-instance systems are SaaS systems where each customer has its own system that is adapted to its needs, including its own database and security controls. </a:t>
            </a:r>
          </a:p>
          <a:p>
            <a:r>
              <a:rPr lang="en-US" dirty="0"/>
              <a:t>Multi-instance, cloud-based systems are conceptually simpler than multi-tenant systems and avoid security concerns such as data leakage from one organization to another.</a:t>
            </a:r>
            <a:endParaRPr lang="en-AU" dirty="0"/>
          </a:p>
        </p:txBody>
      </p:sp>
      <p:sp>
        <p:nvSpPr>
          <p:cNvPr id="3" name="Title 2"/>
          <p:cNvSpPr>
            <a:spLocks noGrp="1"/>
          </p:cNvSpPr>
          <p:nvPr>
            <p:ph type="title"/>
          </p:nvPr>
        </p:nvSpPr>
        <p:spPr/>
        <p:txBody>
          <a:bodyPr/>
          <a:lstStyle/>
          <a:p>
            <a:r>
              <a:rPr lang="en-AU" dirty="0"/>
              <a:t>Multi-instance databases</a:t>
            </a:r>
            <a:r>
              <a:rPr lang="en-AU" sz="2000" b="0" dirty="0"/>
              <a:t> (1 of 3)</a:t>
            </a:r>
            <a:endParaRPr lang="en-AU" sz="2000" dirty="0"/>
          </a:p>
        </p:txBody>
      </p:sp>
    </p:spTree>
    <p:extLst>
      <p:ext uri="{BB962C8B-B14F-4D97-AF65-F5344CB8AC3E}">
        <p14:creationId xmlns:p14="http://schemas.microsoft.com/office/powerpoint/2010/main" val="130056561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There are two types of multi-instance system:</a:t>
            </a:r>
          </a:p>
          <a:p>
            <a:pPr lvl="1"/>
            <a:r>
              <a:rPr lang="en-US" dirty="0"/>
              <a:t>VM-based multi-instance systems are multi-instance systems where the software instance and database for each customer runs in its own virtual machine. All users from the same customer may access the shared system database.</a:t>
            </a:r>
          </a:p>
          <a:p>
            <a:pPr lvl="1"/>
            <a:r>
              <a:rPr lang="en-US" dirty="0"/>
              <a:t>Container-based multi-instance systems* These are multi-instance systems where each user has an isolated version of the software and database running in a set of containers. </a:t>
            </a:r>
          </a:p>
        </p:txBody>
      </p:sp>
      <p:sp>
        <p:nvSpPr>
          <p:cNvPr id="215" name="Title 1"/>
          <p:cNvSpPr txBox="1">
            <a:spLocks noGrp="1"/>
          </p:cNvSpPr>
          <p:nvPr>
            <p:ph type="title"/>
          </p:nvPr>
        </p:nvSpPr>
        <p:spPr>
          <a:prstGeom prst="rect">
            <a:avLst/>
          </a:prstGeom>
        </p:spPr>
        <p:txBody>
          <a:bodyPr/>
          <a:lstStyle/>
          <a:p>
            <a:r>
              <a:rPr dirty="0"/>
              <a:t>Multi-instance databases</a:t>
            </a:r>
            <a:r>
              <a:rPr lang="en-AU" sz="2000" b="0" dirty="0"/>
              <a:t> (2 of 3)</a:t>
            </a:r>
            <a:endParaRPr sz="2000" dirty="0"/>
          </a:p>
        </p:txBody>
      </p:sp>
    </p:spTree>
    <p:extLst>
      <p:ext uri="{BB962C8B-B14F-4D97-AF65-F5344CB8AC3E}">
        <p14:creationId xmlns:p14="http://schemas.microsoft.com/office/powerpoint/2010/main" val="241560959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1"/>
            <a:r>
              <a:rPr lang="en-US" dirty="0"/>
              <a:t>This approach is suited to products in which users mostly work independently, with relatively little data sharing. Therefore, it is best used for software that serves individuals rather than business customers or for business products that are not data-intensive.</a:t>
            </a:r>
            <a:endParaRPr lang="en-AU" dirty="0"/>
          </a:p>
        </p:txBody>
      </p:sp>
      <p:sp>
        <p:nvSpPr>
          <p:cNvPr id="215" name="Title 1"/>
          <p:cNvSpPr txBox="1">
            <a:spLocks noGrp="1"/>
          </p:cNvSpPr>
          <p:nvPr>
            <p:ph type="title"/>
          </p:nvPr>
        </p:nvSpPr>
        <p:spPr>
          <a:prstGeom prst="rect">
            <a:avLst/>
          </a:prstGeom>
        </p:spPr>
        <p:txBody>
          <a:bodyPr/>
          <a:lstStyle/>
          <a:p>
            <a:r>
              <a:rPr dirty="0"/>
              <a:t>Multi-instance databases</a:t>
            </a:r>
            <a:r>
              <a:rPr lang="en-AU" sz="2000" b="0" dirty="0"/>
              <a:t> (3 of 3)</a:t>
            </a:r>
            <a:endParaRPr sz="2000" dirty="0"/>
          </a:p>
        </p:txBody>
      </p:sp>
    </p:spTree>
    <p:extLst>
      <p:ext uri="{BB962C8B-B14F-4D97-AF65-F5344CB8AC3E}">
        <p14:creationId xmlns:p14="http://schemas.microsoft.com/office/powerpoint/2010/main" val="320783045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4371163"/>
              </p:ext>
            </p:extLst>
          </p:nvPr>
        </p:nvGraphicFramePr>
        <p:xfrm>
          <a:off x="457200" y="1600200"/>
          <a:ext cx="8229600" cy="461772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en-AU" sz="1300" b="1" i="0" u="none" strike="noStrike" kern="1200" baseline="0" dirty="0">
                          <a:solidFill>
                            <a:schemeClr val="tx1"/>
                          </a:solidFill>
                          <a:latin typeface="+mn-lt"/>
                          <a:ea typeface="+mn-ea"/>
                          <a:cs typeface="+mn-cs"/>
                        </a:rPr>
                        <a:t>Advantages</a:t>
                      </a:r>
                      <a:endParaRPr lang="en-AU" sz="13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300" b="1" i="0" u="none" strike="noStrike" kern="1200" baseline="0" dirty="0">
                          <a:solidFill>
                            <a:schemeClr val="tx1"/>
                          </a:solidFill>
                          <a:latin typeface="+mn-lt"/>
                          <a:ea typeface="+mn-ea"/>
                          <a:cs typeface="+mn-cs"/>
                        </a:rPr>
                        <a:t>Disadvantages</a:t>
                      </a:r>
                      <a:endParaRPr lang="en-AU" sz="13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en-AU" sz="1300" b="1" i="0" u="none" strike="noStrike" kern="1200" baseline="0" dirty="0">
                          <a:solidFill>
                            <a:schemeClr val="tx1"/>
                          </a:solidFill>
                          <a:latin typeface="+mn-lt"/>
                          <a:ea typeface="+mn-ea"/>
                          <a:cs typeface="+mn-cs"/>
                        </a:rPr>
                        <a:t>Flexibility</a:t>
                      </a:r>
                    </a:p>
                    <a:p>
                      <a:r>
                        <a:rPr lang="en-US" sz="1300" b="0" i="0" u="none" strike="noStrike" kern="1200" baseline="0" dirty="0">
                          <a:solidFill>
                            <a:schemeClr val="tx1"/>
                          </a:solidFill>
                          <a:latin typeface="+mn-lt"/>
                          <a:ea typeface="+mn-ea"/>
                          <a:cs typeface="+mn-cs"/>
                        </a:rPr>
                        <a:t>Each instance of the software can be tailored and adapted to a customer’s needs. Customers may use completely different database schemas and it is straightforward to transfer data from a customer database to the product </a:t>
                      </a:r>
                      <a:r>
                        <a:rPr lang="en-AU" sz="1300" b="0" i="0" u="none" strike="noStrike" kern="1200" baseline="0" dirty="0">
                          <a:solidFill>
                            <a:schemeClr val="tx1"/>
                          </a:solidFill>
                          <a:latin typeface="+mn-lt"/>
                          <a:ea typeface="+mn-ea"/>
                          <a:cs typeface="+mn-cs"/>
                        </a:rPr>
                        <a:t>database.</a:t>
                      </a:r>
                      <a:endParaRPr lang="en-AU" sz="13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AU" sz="1300" b="1" i="0" u="none" strike="noStrike" kern="1200" baseline="0" dirty="0">
                          <a:solidFill>
                            <a:schemeClr val="tx1"/>
                          </a:solidFill>
                          <a:latin typeface="+mn-lt"/>
                          <a:ea typeface="+mn-ea"/>
                          <a:cs typeface="+mn-cs"/>
                        </a:rPr>
                        <a:t>Cost</a:t>
                      </a:r>
                    </a:p>
                    <a:p>
                      <a:r>
                        <a:rPr lang="en-US" sz="1300" b="0" i="0" u="none" strike="noStrike" kern="1200" baseline="0" dirty="0">
                          <a:solidFill>
                            <a:schemeClr val="tx1"/>
                          </a:solidFill>
                          <a:latin typeface="+mn-lt"/>
                          <a:ea typeface="+mn-ea"/>
                          <a:cs typeface="+mn-cs"/>
                        </a:rPr>
                        <a:t>It is more expensive to use multi-instance systems because of the costs of renting many VMs in the cloud and the costs of managing multiple systems. Because of the slow startup time, VMs may have to be rented and kept running continuously, even if there is very little demand for the service.</a:t>
                      </a:r>
                      <a:endParaRPr lang="en-AU" sz="13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AU" sz="1300" b="1" i="0" u="none" strike="noStrike" kern="1200" baseline="0" dirty="0">
                          <a:solidFill>
                            <a:schemeClr val="tx1"/>
                          </a:solidFill>
                          <a:latin typeface="+mn-lt"/>
                          <a:ea typeface="+mn-ea"/>
                          <a:cs typeface="+mn-cs"/>
                        </a:rPr>
                        <a:t>Security</a:t>
                      </a:r>
                    </a:p>
                    <a:p>
                      <a:r>
                        <a:rPr lang="en-US" sz="1300" b="0" i="0" u="none" strike="noStrike" kern="1200" baseline="0" dirty="0">
                          <a:solidFill>
                            <a:schemeClr val="tx1"/>
                          </a:solidFill>
                          <a:latin typeface="+mn-lt"/>
                          <a:ea typeface="+mn-ea"/>
                          <a:cs typeface="+mn-cs"/>
                        </a:rPr>
                        <a:t>Each customer has its own database so there is no possibility of data leakage from one customer to another.</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300" b="1" i="0" u="none" strike="noStrike" kern="1200" baseline="0" dirty="0">
                          <a:solidFill>
                            <a:schemeClr val="tx1"/>
                          </a:solidFill>
                          <a:latin typeface="+mn-lt"/>
                          <a:ea typeface="+mn-ea"/>
                          <a:cs typeface="+mn-cs"/>
                        </a:rPr>
                        <a:t>Update management</a:t>
                      </a:r>
                    </a:p>
                    <a:p>
                      <a:r>
                        <a:rPr lang="en-US" sz="1300" b="0" i="0" u="none" strike="noStrike" kern="1200" baseline="0" dirty="0">
                          <a:solidFill>
                            <a:schemeClr val="tx1"/>
                          </a:solidFill>
                          <a:latin typeface="+mn-lt"/>
                          <a:ea typeface="+mn-ea"/>
                          <a:cs typeface="+mn-cs"/>
                        </a:rPr>
                        <a:t>Many instances have to be updated so updates are more complex, especially if instances have been tailored to specific customer needs.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r>
                        <a:rPr lang="en-AU" sz="1300" b="1" i="0" u="none" strike="noStrike" kern="1200" baseline="0" dirty="0">
                          <a:solidFill>
                            <a:schemeClr val="tx1"/>
                          </a:solidFill>
                          <a:latin typeface="+mn-lt"/>
                          <a:ea typeface="+mn-ea"/>
                          <a:cs typeface="+mn-cs"/>
                        </a:rPr>
                        <a:t>Scalability</a:t>
                      </a:r>
                    </a:p>
                    <a:p>
                      <a:r>
                        <a:rPr lang="en-US" sz="1300" b="0" i="0" u="none" strike="noStrike" kern="1200" baseline="0" dirty="0">
                          <a:solidFill>
                            <a:schemeClr val="tx1"/>
                          </a:solidFill>
                          <a:latin typeface="+mn-lt"/>
                          <a:ea typeface="+mn-ea"/>
                          <a:cs typeface="+mn-cs"/>
                        </a:rPr>
                        <a:t>Instances of the system can be scaled according to the needs of individual </a:t>
                      </a:r>
                      <a:r>
                        <a:rPr lang="en-AU" sz="1300" b="0" i="0" u="none" strike="noStrike" kern="1200" baseline="0" dirty="0">
                          <a:solidFill>
                            <a:schemeClr val="tx1"/>
                          </a:solidFill>
                          <a:latin typeface="+mn-lt"/>
                          <a:ea typeface="+mn-ea"/>
                          <a:cs typeface="+mn-cs"/>
                        </a:rPr>
                        <a:t>customers. For example, some </a:t>
                      </a:r>
                      <a:r>
                        <a:rPr lang="en-US" sz="1300" b="0" i="0" u="none" strike="noStrike" kern="1200" baseline="0" dirty="0">
                          <a:solidFill>
                            <a:schemeClr val="tx1"/>
                          </a:solidFill>
                          <a:latin typeface="+mn-lt"/>
                          <a:ea typeface="+mn-ea"/>
                          <a:cs typeface="+mn-cs"/>
                        </a:rPr>
                        <a:t>customers may require more powerful </a:t>
                      </a:r>
                      <a:r>
                        <a:rPr lang="en-AU" sz="1300" b="0" i="0" u="none" strike="noStrike" kern="1200" baseline="0" dirty="0">
                          <a:solidFill>
                            <a:schemeClr val="tx1"/>
                          </a:solidFill>
                          <a:latin typeface="+mn-lt"/>
                          <a:ea typeface="+mn-ea"/>
                          <a:cs typeface="+mn-cs"/>
                        </a:rPr>
                        <a:t>servers than others.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r>
                        <a:rPr lang="en-AU" sz="1300" b="1" i="0" u="none" strike="noStrike" kern="1200" baseline="0" dirty="0">
                          <a:solidFill>
                            <a:schemeClr val="tx1"/>
                          </a:solidFill>
                          <a:latin typeface="+mn-lt"/>
                          <a:ea typeface="+mn-ea"/>
                          <a:cs typeface="+mn-cs"/>
                        </a:rPr>
                        <a:t>Resilience</a:t>
                      </a:r>
                    </a:p>
                    <a:p>
                      <a:r>
                        <a:rPr lang="en-US" sz="1300" b="0" i="0" u="none" strike="noStrike" kern="1200" baseline="0" dirty="0">
                          <a:solidFill>
                            <a:schemeClr val="tx1"/>
                          </a:solidFill>
                          <a:latin typeface="+mn-lt"/>
                          <a:ea typeface="+mn-ea"/>
                          <a:cs typeface="+mn-cs"/>
                        </a:rPr>
                        <a:t>If a software failure occurs, this will probably affect only a single customer. Other customers can continue working </a:t>
                      </a:r>
                      <a:r>
                        <a:rPr lang="en-AU" sz="1300" b="0" i="0" u="none" strike="noStrike" kern="1200" baseline="0" dirty="0">
                          <a:solidFill>
                            <a:schemeClr val="tx1"/>
                          </a:solidFill>
                          <a:latin typeface="+mn-lt"/>
                          <a:ea typeface="+mn-ea"/>
                          <a:cs typeface="+mn-cs"/>
                        </a:rPr>
                        <a:t>as normal.</a:t>
                      </a:r>
                      <a:endParaRPr lang="en-AU" sz="13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3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Table 5.7 </a:t>
            </a:r>
            <a:r>
              <a:rPr lang="en-US" b="0" dirty="0"/>
              <a:t>Advantages and disadvantages of multi-instance databases</a:t>
            </a:r>
            <a:endParaRPr lang="en-AU" dirty="0"/>
          </a:p>
        </p:txBody>
      </p:sp>
    </p:spTree>
    <p:extLst>
      <p:ext uri="{BB962C8B-B14F-4D97-AF65-F5344CB8AC3E}">
        <p14:creationId xmlns:p14="http://schemas.microsoft.com/office/powerpoint/2010/main" val="165800637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Architectural decisions for cloud software engineering</a:t>
            </a:r>
            <a:endParaRPr lang="en-AU" sz="1400" dirty="0"/>
          </a:p>
        </p:txBody>
      </p:sp>
      <p:pic>
        <p:nvPicPr>
          <p:cNvPr id="6" name="Picture 5" descr="The question regarding cloud platform reads, what cloud platform should be used for development and delivery? The three decisions and their classifications are as follows.&#10;• Database organization. Should the software use a multi-tenant or multi-instance database?&#10;• Scalability and resilience. What are the software scalability and resilience requirements?&#10;• Software structure. Should the software structure be monolithic or service oriented?&#10;">
            <a:extLst>
              <a:ext uri="{FF2B5EF4-FFF2-40B4-BE49-F238E27FC236}">
                <a16:creationId xmlns:a16="http://schemas.microsoft.com/office/drawing/2014/main" id="{6AED57E8-3D7F-8C47-ACB9-FA753119EAC2}"/>
              </a:ext>
            </a:extLst>
          </p:cNvPr>
          <p:cNvPicPr>
            <a:picLocks noChangeAspect="1"/>
          </p:cNvPicPr>
          <p:nvPr/>
        </p:nvPicPr>
        <p:blipFill rotWithShape="1">
          <a:blip r:embed="rId3">
            <a:extLst>
              <a:ext uri="{28A0092B-C50C-407E-A947-70E740481C1C}">
                <a14:useLocalDpi xmlns:a14="http://schemas.microsoft.com/office/drawing/2010/main" val="0"/>
              </a:ext>
            </a:extLst>
          </a:blip>
          <a:srcRect t="8757" b="57519"/>
          <a:stretch/>
        </p:blipFill>
        <p:spPr>
          <a:xfrm>
            <a:off x="126664" y="1219200"/>
            <a:ext cx="8890672" cy="4070685"/>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5.14</a:t>
            </a:r>
            <a:endParaRPr lang="en-US" sz="3400" dirty="0"/>
          </a:p>
        </p:txBody>
      </p:sp>
    </p:spTree>
    <p:extLst>
      <p:ext uri="{BB962C8B-B14F-4D97-AF65-F5344CB8AC3E}">
        <p14:creationId xmlns:p14="http://schemas.microsoft.com/office/powerpoint/2010/main" val="3393043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1025255"/>
              </p:ext>
            </p:extLst>
          </p:nvPr>
        </p:nvGraphicFramePr>
        <p:xfrm>
          <a:off x="457200" y="1524000"/>
          <a:ext cx="8229600" cy="4668520"/>
        </p:xfrm>
        <a:graphic>
          <a:graphicData uri="http://schemas.openxmlformats.org/drawingml/2006/table">
            <a:tbl>
              <a:tblPr firstRow="1" bandRow="1">
                <a:tableStyleId>{3B4B98B0-60AC-42C2-AFA5-B58CD77FA1E5}</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r>
                        <a:rPr lang="en-AU" sz="1400" b="1" i="0" u="none" strike="noStrike" kern="1200" baseline="0" dirty="0">
                          <a:solidFill>
                            <a:schemeClr val="tx1"/>
                          </a:solidFill>
                          <a:latin typeface="+mn-lt"/>
                          <a:ea typeface="+mn-ea"/>
                          <a:cs typeface="+mn-cs"/>
                        </a:rPr>
                        <a:t>Factor</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b="1" i="0" u="none" strike="noStrike" kern="1200" baseline="0" dirty="0">
                          <a:solidFill>
                            <a:schemeClr val="tx1"/>
                          </a:solidFill>
                          <a:latin typeface="+mn-lt"/>
                          <a:ea typeface="+mn-ea"/>
                          <a:cs typeface="+mn-cs"/>
                        </a:rPr>
                        <a:t>Key questions</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AU" sz="1400" b="0" i="0" u="none" strike="noStrike" kern="1200" baseline="0" dirty="0">
                          <a:solidFill>
                            <a:schemeClr val="tx1"/>
                          </a:solidFill>
                          <a:latin typeface="+mn-lt"/>
                          <a:ea typeface="+mn-ea"/>
                          <a:cs typeface="+mn-cs"/>
                        </a:rPr>
                        <a:t>Target customers</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Do customers require different database schemas and database personalization? Do customers have security concerns about database sharing? If so, use </a:t>
                      </a:r>
                      <a:r>
                        <a:rPr lang="en-AU" sz="1400" b="0" i="0" u="none" strike="noStrike" kern="1200" baseline="0" dirty="0">
                          <a:solidFill>
                            <a:schemeClr val="tx1"/>
                          </a:solidFill>
                          <a:latin typeface="+mn-lt"/>
                          <a:ea typeface="+mn-ea"/>
                          <a:cs typeface="+mn-cs"/>
                        </a:rPr>
                        <a:t>a multi-instance database.</a:t>
                      </a:r>
                      <a:endParaRPr lang="en-AU" sz="14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AU" sz="1400" b="0" i="0" u="none" strike="noStrike" kern="1200" baseline="0" dirty="0">
                          <a:solidFill>
                            <a:schemeClr val="tx1"/>
                          </a:solidFill>
                          <a:latin typeface="+mn-lt"/>
                          <a:ea typeface="+mn-ea"/>
                          <a:cs typeface="+mn-cs"/>
                        </a:rPr>
                        <a:t>Transaction requirements</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Is it critical that your products support ACID transactions where the data are guaranteed to be consistent at all times? If so, use a multi-tenant</a:t>
                      </a:r>
                    </a:p>
                    <a:p>
                      <a:r>
                        <a:rPr lang="en-AU" sz="1400" b="0" i="0" u="none" strike="noStrike" kern="1200" baseline="0" dirty="0">
                          <a:solidFill>
                            <a:schemeClr val="tx1"/>
                          </a:solidFill>
                          <a:latin typeface="+mn-lt"/>
                          <a:ea typeface="+mn-ea"/>
                          <a:cs typeface="+mn-cs"/>
                        </a:rPr>
                        <a:t>database or a VM-based multi-instance database.</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AU" sz="1400" b="0" i="0" u="none" strike="noStrike" kern="1200" baseline="0" dirty="0">
                          <a:solidFill>
                            <a:schemeClr val="tx1"/>
                          </a:solidFill>
                          <a:latin typeface="+mn-lt"/>
                          <a:ea typeface="+mn-ea"/>
                          <a:cs typeface="+mn-cs"/>
                        </a:rPr>
                        <a:t>Database size and connectivity</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How large is the typical database used by customers? </a:t>
                      </a:r>
                    </a:p>
                    <a:p>
                      <a:r>
                        <a:rPr lang="en-US" sz="1400" b="0" i="0" u="none" strike="noStrike" kern="1200" baseline="0" dirty="0">
                          <a:solidFill>
                            <a:schemeClr val="tx1"/>
                          </a:solidFill>
                          <a:latin typeface="+mn-lt"/>
                          <a:ea typeface="+mn-ea"/>
                          <a:cs typeface="+mn-cs"/>
                        </a:rPr>
                        <a:t>How many relationships are there between database</a:t>
                      </a:r>
                    </a:p>
                    <a:p>
                      <a:r>
                        <a:rPr lang="en-US" sz="1400" b="0" i="0" u="none" strike="noStrike" kern="1200" baseline="0" dirty="0">
                          <a:solidFill>
                            <a:schemeClr val="tx1"/>
                          </a:solidFill>
                          <a:latin typeface="+mn-lt"/>
                          <a:ea typeface="+mn-ea"/>
                          <a:cs typeface="+mn-cs"/>
                        </a:rPr>
                        <a:t>items? A multi-tenant model is usually best for very large databases, as you can focus effort on </a:t>
                      </a:r>
                      <a:r>
                        <a:rPr lang="en-AU" sz="1400" b="0" i="0" u="none" strike="noStrike" kern="1200" baseline="0" dirty="0">
                          <a:solidFill>
                            <a:schemeClr val="tx1"/>
                          </a:solidFill>
                          <a:latin typeface="+mn-lt"/>
                          <a:ea typeface="+mn-ea"/>
                          <a:cs typeface="+mn-cs"/>
                        </a:rPr>
                        <a:t>optimizing performance.</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AU" sz="1400" b="0" i="0" u="none" strike="noStrike" kern="1200" baseline="0" dirty="0">
                          <a:solidFill>
                            <a:schemeClr val="tx1"/>
                          </a:solidFill>
                          <a:latin typeface="+mn-lt"/>
                          <a:ea typeface="+mn-ea"/>
                          <a:cs typeface="+mn-cs"/>
                        </a:rPr>
                        <a:t>Database interoperability</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Will customers wish to transfer information from existing databases? What are the differences in schemas between these and a possible multi-tenant</a:t>
                      </a:r>
                    </a:p>
                    <a:p>
                      <a:r>
                        <a:rPr lang="en-US" sz="1400" b="0" i="0" u="none" strike="noStrike" kern="1200" baseline="0" dirty="0">
                          <a:solidFill>
                            <a:schemeClr val="tx1"/>
                          </a:solidFill>
                          <a:latin typeface="+mn-lt"/>
                          <a:ea typeface="+mn-ea"/>
                          <a:cs typeface="+mn-cs"/>
                        </a:rPr>
                        <a:t>database? What software support will they expect to do the data transfer? If customers have many different schemas, a multi-instance database should </a:t>
                      </a:r>
                      <a:r>
                        <a:rPr lang="en-AU" sz="1400" b="0" i="0" u="none" strike="noStrike" kern="1200" baseline="0" dirty="0">
                          <a:solidFill>
                            <a:schemeClr val="tx1"/>
                          </a:solidFill>
                          <a:latin typeface="+mn-lt"/>
                          <a:ea typeface="+mn-ea"/>
                          <a:cs typeface="+mn-cs"/>
                        </a:rPr>
                        <a:t>be used.</a:t>
                      </a:r>
                      <a:endParaRPr lang="en-AU" sz="14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r>
                        <a:rPr lang="en-AU" sz="1400" b="0" i="0" u="none" strike="noStrike" kern="1200" baseline="0" dirty="0">
                          <a:solidFill>
                            <a:schemeClr val="tx1"/>
                          </a:solidFill>
                          <a:latin typeface="+mn-lt"/>
                          <a:ea typeface="+mn-ea"/>
                          <a:cs typeface="+mn-cs"/>
                        </a:rPr>
                        <a:t>System structure</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i="0" u="none" strike="noStrike" kern="1200" baseline="0" dirty="0">
                          <a:solidFill>
                            <a:schemeClr val="tx1"/>
                          </a:solidFill>
                          <a:latin typeface="+mn-lt"/>
                          <a:ea typeface="+mn-ea"/>
                          <a:cs typeface="+mn-cs"/>
                        </a:rPr>
                        <a:t>Are you using a service-oriented architecture for your system? Can customer databases be split into a set of individual service databases? If so, use </a:t>
                      </a:r>
                      <a:r>
                        <a:rPr lang="en-AU" sz="1400" b="0" i="0" u="none" strike="noStrike" kern="1200" baseline="0" dirty="0">
                          <a:solidFill>
                            <a:schemeClr val="tx1"/>
                          </a:solidFill>
                          <a:latin typeface="+mn-lt"/>
                          <a:ea typeface="+mn-ea"/>
                          <a:cs typeface="+mn-cs"/>
                        </a:rPr>
                        <a:t>containerized, multi-instance databases.</a:t>
                      </a:r>
                      <a:endParaRPr lang="en-AU" sz="1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Table 5.8 </a:t>
            </a:r>
            <a:r>
              <a:rPr lang="en-US" b="0" dirty="0"/>
              <a:t>Questions to ask when choosing a database organization</a:t>
            </a:r>
            <a:endParaRPr lang="en-AU" b="0" dirty="0"/>
          </a:p>
        </p:txBody>
      </p:sp>
    </p:spTree>
    <p:extLst>
      <p:ext uri="{BB962C8B-B14F-4D97-AF65-F5344CB8AC3E}">
        <p14:creationId xmlns:p14="http://schemas.microsoft.com/office/powerpoint/2010/main" val="101140958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648200"/>
          </a:xfrm>
        </p:spPr>
        <p:txBody>
          <a:bodyPr/>
          <a:lstStyle/>
          <a:p>
            <a:r>
              <a:rPr lang="en-US" dirty="0"/>
              <a:t>The </a:t>
            </a:r>
            <a:r>
              <a:rPr lang="en-US" dirty="0" err="1"/>
              <a:t>scaleability</a:t>
            </a:r>
            <a:r>
              <a:rPr lang="en-US" dirty="0"/>
              <a:t> of a system reflects its ability to adapt automatically to changes in the load on that system. </a:t>
            </a:r>
          </a:p>
          <a:p>
            <a:pPr>
              <a:spcBef>
                <a:spcPts val="1200"/>
              </a:spcBef>
            </a:pPr>
            <a:r>
              <a:rPr lang="en-US" dirty="0"/>
              <a:t>The resilience of a system reflects its ability to continue to deliver critical services in the event of system failure or malicious system use. </a:t>
            </a:r>
          </a:p>
          <a:p>
            <a:pPr>
              <a:spcBef>
                <a:spcPts val="1200"/>
              </a:spcBef>
            </a:pPr>
            <a:r>
              <a:rPr lang="en-US" dirty="0"/>
              <a:t>You achieve </a:t>
            </a:r>
            <a:r>
              <a:rPr lang="en-US" dirty="0" err="1"/>
              <a:t>scaleability</a:t>
            </a:r>
            <a:r>
              <a:rPr lang="en-US" dirty="0"/>
              <a:t> in a system by making it possible to add new virtual servers (scaling-out) or increase the power of a system server (scaling-up) in response to increasing load.</a:t>
            </a:r>
            <a:endParaRPr lang="en-AU" dirty="0"/>
          </a:p>
        </p:txBody>
      </p:sp>
      <p:sp>
        <p:nvSpPr>
          <p:cNvPr id="3" name="Title 2"/>
          <p:cNvSpPr>
            <a:spLocks noGrp="1"/>
          </p:cNvSpPr>
          <p:nvPr>
            <p:ph type="title"/>
          </p:nvPr>
        </p:nvSpPr>
        <p:spPr/>
        <p:txBody>
          <a:bodyPr/>
          <a:lstStyle/>
          <a:p>
            <a:r>
              <a:rPr lang="en-AU" dirty="0"/>
              <a:t>Scalability and resilience</a:t>
            </a:r>
            <a:r>
              <a:rPr lang="en-AU" sz="2000" b="0" dirty="0"/>
              <a:t> (1 of 2)</a:t>
            </a:r>
            <a:endParaRPr lang="en-AU" sz="2000" dirty="0"/>
          </a:p>
        </p:txBody>
      </p:sp>
    </p:spTree>
    <p:extLst>
      <p:ext uri="{BB962C8B-B14F-4D97-AF65-F5344CB8AC3E}">
        <p14:creationId xmlns:p14="http://schemas.microsoft.com/office/powerpoint/2010/main" val="19234036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648200"/>
          </a:xfrm>
        </p:spPr>
        <p:txBody>
          <a:bodyPr/>
          <a:lstStyle/>
          <a:p>
            <a:pPr lvl="1"/>
            <a:r>
              <a:rPr lang="en-US" dirty="0"/>
              <a:t>In cloud-based systems, scaling-out rather than scaling-up is the normal approach used. Your software has to be organized so that individual software components can be replicated and run in parallel. </a:t>
            </a:r>
          </a:p>
          <a:p>
            <a:r>
              <a:rPr lang="en-US" dirty="0"/>
              <a:t>To achieve resilience, you need to be able to restart your software quickly after a hardware or software failure.</a:t>
            </a:r>
            <a:endParaRPr lang="en-AU" dirty="0"/>
          </a:p>
        </p:txBody>
      </p:sp>
      <p:sp>
        <p:nvSpPr>
          <p:cNvPr id="3" name="Title 2"/>
          <p:cNvSpPr>
            <a:spLocks noGrp="1"/>
          </p:cNvSpPr>
          <p:nvPr>
            <p:ph type="title"/>
          </p:nvPr>
        </p:nvSpPr>
        <p:spPr/>
        <p:txBody>
          <a:bodyPr/>
          <a:lstStyle/>
          <a:p>
            <a:r>
              <a:rPr lang="en-AU" dirty="0"/>
              <a:t>Scalability and resilience</a:t>
            </a:r>
            <a:r>
              <a:rPr lang="en-AU" sz="2000" b="0" dirty="0"/>
              <a:t> (2 of 2)</a:t>
            </a:r>
            <a:endParaRPr lang="en-AU" sz="2000" dirty="0"/>
          </a:p>
        </p:txBody>
      </p:sp>
    </p:spTree>
    <p:extLst>
      <p:ext uri="{BB962C8B-B14F-4D97-AF65-F5344CB8AC3E}">
        <p14:creationId xmlns:p14="http://schemas.microsoft.com/office/powerpoint/2010/main" val="396054936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Using a standby system to provide resilience</a:t>
            </a:r>
            <a:endParaRPr lang="en-AU" sz="1400" dirty="0"/>
          </a:p>
        </p:txBody>
      </p:sp>
      <p:pic>
        <p:nvPicPr>
          <p:cNvPr id="5" name="Picture 4" descr="Location A hosts an active system, location B hosts a standby system, both of which are connected to a common system monitor. While the active system accesses Database 1, the standby system accesses Database 2, which is a mirror of Database 1.">
            <a:extLst>
              <a:ext uri="{FF2B5EF4-FFF2-40B4-BE49-F238E27FC236}">
                <a16:creationId xmlns:a16="http://schemas.microsoft.com/office/drawing/2014/main" id="{6915D04D-BD0E-574F-B21C-90116C55D513}"/>
              </a:ext>
            </a:extLst>
          </p:cNvPr>
          <p:cNvPicPr>
            <a:picLocks noChangeAspect="1"/>
          </p:cNvPicPr>
          <p:nvPr/>
        </p:nvPicPr>
        <p:blipFill rotWithShape="1">
          <a:blip r:embed="rId3">
            <a:extLst>
              <a:ext uri="{28A0092B-C50C-407E-A947-70E740481C1C}">
                <a14:useLocalDpi xmlns:a14="http://schemas.microsoft.com/office/drawing/2010/main" val="0"/>
              </a:ext>
            </a:extLst>
          </a:blip>
          <a:srcRect l="13794" t="12043" r="15743" b="54671"/>
          <a:stretch/>
        </p:blipFill>
        <p:spPr>
          <a:xfrm>
            <a:off x="549205" y="922265"/>
            <a:ext cx="7804547" cy="5005448"/>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5.15</a:t>
            </a:r>
            <a:endParaRPr lang="en-US" sz="3400" dirty="0"/>
          </a:p>
        </p:txBody>
      </p:sp>
    </p:spTree>
    <p:extLst>
      <p:ext uri="{BB962C8B-B14F-4D97-AF65-F5344CB8AC3E}">
        <p14:creationId xmlns:p14="http://schemas.microsoft.com/office/powerpoint/2010/main" val="5997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ent 1"/>
          <p:cNvSpPr txBox="1">
            <a:spLocks noGrp="1"/>
          </p:cNvSpPr>
          <p:nvPr>
            <p:ph type="body" idx="1"/>
          </p:nvPr>
        </p:nvSpPr>
        <p:spPr>
          <a:prstGeom prst="rect">
            <a:avLst/>
          </a:prstGeom>
        </p:spPr>
        <p:txBody>
          <a:bodyPr/>
          <a:lstStyle/>
          <a:p>
            <a:r>
              <a:rPr dirty="0"/>
              <a:t>Resilience relies on redundancy:</a:t>
            </a:r>
          </a:p>
          <a:p>
            <a:pPr lvl="1"/>
            <a:r>
              <a:rPr dirty="0"/>
              <a:t>Replicas of the software and data are maintained in different locations.</a:t>
            </a:r>
          </a:p>
          <a:p>
            <a:pPr lvl="1"/>
            <a:r>
              <a:rPr dirty="0"/>
              <a:t>Database updates are mirrored so that the standby database is a working copy of the operational database.</a:t>
            </a:r>
          </a:p>
          <a:p>
            <a:pPr lvl="1"/>
            <a:r>
              <a:rPr dirty="0"/>
              <a:t>A system monitor continually checks the system status. It can switch to the standby system automatically if the operational system fails.</a:t>
            </a:r>
          </a:p>
        </p:txBody>
      </p:sp>
      <p:sp>
        <p:nvSpPr>
          <p:cNvPr id="243" name="Title 1"/>
          <p:cNvSpPr txBox="1">
            <a:spLocks noGrp="1"/>
          </p:cNvSpPr>
          <p:nvPr>
            <p:ph type="title"/>
          </p:nvPr>
        </p:nvSpPr>
        <p:spPr>
          <a:prstGeom prst="rect">
            <a:avLst/>
          </a:prstGeom>
        </p:spPr>
        <p:txBody>
          <a:bodyPr/>
          <a:lstStyle/>
          <a:p>
            <a:r>
              <a:rPr dirty="0"/>
              <a:t>Resilience</a:t>
            </a:r>
            <a:r>
              <a:rPr lang="en-AU" sz="2000" b="0" dirty="0"/>
              <a:t> (1 of 2)</a:t>
            </a:r>
            <a:endParaRPr sz="2000" dirty="0"/>
          </a:p>
        </p:txBody>
      </p:sp>
    </p:spTree>
    <p:extLst>
      <p:ext uri="{BB962C8B-B14F-4D97-AF65-F5344CB8AC3E}">
        <p14:creationId xmlns:p14="http://schemas.microsoft.com/office/powerpoint/2010/main" val="36754542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p:cNvSpPr txBox="1">
            <a:spLocks noGrp="1"/>
          </p:cNvSpPr>
          <p:nvPr>
            <p:ph type="body" idx="1"/>
          </p:nvPr>
        </p:nvSpPr>
        <p:spPr>
          <a:prstGeom prst="rect">
            <a:avLst/>
          </a:prstGeom>
        </p:spPr>
        <p:txBody>
          <a:bodyPr/>
          <a:lstStyle/>
          <a:p>
            <a:r>
              <a:rPr dirty="0"/>
              <a:t>Resilience means that you can design your software architecture to tolerate server failures. </a:t>
            </a:r>
          </a:p>
          <a:p>
            <a:pPr lvl="1"/>
            <a:r>
              <a:rPr dirty="0"/>
              <a:t>You can make several copies of your software concurrently available. If one of these fails, the others continue to provide a service.</a:t>
            </a:r>
          </a:p>
        </p:txBody>
      </p:sp>
      <p:sp>
        <p:nvSpPr>
          <p:cNvPr id="75" name="Title Slide"/>
          <p:cNvSpPr txBox="1">
            <a:spLocks noGrp="1"/>
          </p:cNvSpPr>
          <p:nvPr>
            <p:ph type="title"/>
          </p:nvPr>
        </p:nvSpPr>
        <p:spPr>
          <a:xfrm>
            <a:off x="457200" y="215372"/>
            <a:ext cx="7696200" cy="1097280"/>
          </a:xfrm>
          <a:prstGeom prst="rect">
            <a:avLst/>
          </a:prstGeom>
        </p:spPr>
        <p:txBody>
          <a:bodyPr/>
          <a:lstStyle/>
          <a:p>
            <a:r>
              <a:rPr dirty="0" err="1"/>
              <a:t>Scaleability</a:t>
            </a:r>
            <a:r>
              <a:rPr dirty="0"/>
              <a:t>, elasticity and resilience</a:t>
            </a:r>
            <a:r>
              <a:rPr lang="en-AU" sz="2000" b="0" dirty="0"/>
              <a:t> (2 of 2)</a:t>
            </a:r>
            <a:endParaRPr sz="2000" dirty="0"/>
          </a:p>
        </p:txBody>
      </p:sp>
    </p:spTree>
    <p:extLst>
      <p:ext uri="{BB962C8B-B14F-4D97-AF65-F5344CB8AC3E}">
        <p14:creationId xmlns:p14="http://schemas.microsoft.com/office/powerpoint/2010/main" val="139507503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ent 1"/>
          <p:cNvSpPr txBox="1">
            <a:spLocks noGrp="1"/>
          </p:cNvSpPr>
          <p:nvPr>
            <p:ph type="body" idx="1"/>
          </p:nvPr>
        </p:nvSpPr>
        <p:spPr>
          <a:prstGeom prst="rect">
            <a:avLst/>
          </a:prstGeom>
        </p:spPr>
        <p:txBody>
          <a:bodyPr/>
          <a:lstStyle/>
          <a:p>
            <a:r>
              <a:rPr dirty="0"/>
              <a:t>You should use redundant virtual servers that are not hosted on the same physical computer and locate servers in different locations.</a:t>
            </a:r>
          </a:p>
          <a:p>
            <a:pPr lvl="1"/>
            <a:r>
              <a:rPr dirty="0"/>
              <a:t>Ideally, these servers should be located in different data centers. </a:t>
            </a:r>
          </a:p>
          <a:p>
            <a:pPr lvl="1"/>
            <a:r>
              <a:rPr dirty="0"/>
              <a:t>If a physical server fails or if there is a wider data center failure, then operation can be switched automatically to the software copies elsewhere. </a:t>
            </a:r>
          </a:p>
        </p:txBody>
      </p:sp>
      <p:sp>
        <p:nvSpPr>
          <p:cNvPr id="243" name="Title 1"/>
          <p:cNvSpPr txBox="1">
            <a:spLocks noGrp="1"/>
          </p:cNvSpPr>
          <p:nvPr>
            <p:ph type="title"/>
          </p:nvPr>
        </p:nvSpPr>
        <p:spPr>
          <a:prstGeom prst="rect">
            <a:avLst/>
          </a:prstGeom>
        </p:spPr>
        <p:txBody>
          <a:bodyPr/>
          <a:lstStyle/>
          <a:p>
            <a:r>
              <a:rPr dirty="0"/>
              <a:t>Resilience</a:t>
            </a:r>
            <a:r>
              <a:rPr lang="en-AU" sz="2000" b="0" dirty="0"/>
              <a:t> (2 of 2)</a:t>
            </a:r>
            <a:endParaRPr sz="2000" dirty="0"/>
          </a:p>
        </p:txBody>
      </p:sp>
    </p:spTree>
    <p:extLst>
      <p:ext uri="{BB962C8B-B14F-4D97-AF65-F5344CB8AC3E}">
        <p14:creationId xmlns:p14="http://schemas.microsoft.com/office/powerpoint/2010/main" val="201723371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An object-oriented approach to software engineering has been that been extensively used for the development of client-server systems built around a shared database. </a:t>
            </a:r>
          </a:p>
          <a:p>
            <a:r>
              <a:rPr lang="en-US" dirty="0"/>
              <a:t>The system itself is, logically, a monolithic system with distribution across multiple servers running large software components. The traditional multi-tier client server architecture is based on this distributed system model.</a:t>
            </a:r>
            <a:endParaRPr lang="en-AU" dirty="0"/>
          </a:p>
        </p:txBody>
      </p:sp>
      <p:sp>
        <p:nvSpPr>
          <p:cNvPr id="247" name="Title 1"/>
          <p:cNvSpPr txBox="1">
            <a:spLocks noGrp="1"/>
          </p:cNvSpPr>
          <p:nvPr>
            <p:ph type="title"/>
          </p:nvPr>
        </p:nvSpPr>
        <p:spPr>
          <a:prstGeom prst="rect">
            <a:avLst/>
          </a:prstGeom>
        </p:spPr>
        <p:txBody>
          <a:bodyPr/>
          <a:lstStyle/>
          <a:p>
            <a:r>
              <a:rPr dirty="0"/>
              <a:t>System structure</a:t>
            </a:r>
            <a:r>
              <a:rPr lang="en-AU" sz="2000" b="0" dirty="0"/>
              <a:t> (1 of 2)</a:t>
            </a:r>
            <a:endParaRPr sz="2000" dirty="0"/>
          </a:p>
        </p:txBody>
      </p:sp>
    </p:spTree>
    <p:extLst>
      <p:ext uri="{BB962C8B-B14F-4D97-AF65-F5344CB8AC3E}">
        <p14:creationId xmlns:p14="http://schemas.microsoft.com/office/powerpoint/2010/main" val="289877687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alternative to a monolithic approach to software organization is a service-oriented approach where the system is decomposed into fine-grain, stateless  services. </a:t>
            </a:r>
          </a:p>
          <a:p>
            <a:pPr lvl="1"/>
            <a:r>
              <a:rPr lang="en-US" dirty="0"/>
              <a:t>Because it is stateless, each service is independent and can be replicated, distributed and migrated from one server to another. </a:t>
            </a:r>
          </a:p>
          <a:p>
            <a:pPr lvl="1"/>
            <a:r>
              <a:rPr lang="en-US" dirty="0"/>
              <a:t>The service-oriented approach is particularly suitable for cloud-based software, with services deployed in containers. </a:t>
            </a:r>
            <a:endParaRPr lang="en-AU" dirty="0"/>
          </a:p>
        </p:txBody>
      </p:sp>
      <p:sp>
        <p:nvSpPr>
          <p:cNvPr id="247" name="Title 1"/>
          <p:cNvSpPr txBox="1">
            <a:spLocks noGrp="1"/>
          </p:cNvSpPr>
          <p:nvPr>
            <p:ph type="title"/>
          </p:nvPr>
        </p:nvSpPr>
        <p:spPr>
          <a:prstGeom prst="rect">
            <a:avLst/>
          </a:prstGeom>
        </p:spPr>
        <p:txBody>
          <a:bodyPr/>
          <a:lstStyle/>
          <a:p>
            <a:r>
              <a:rPr dirty="0"/>
              <a:t>System structure</a:t>
            </a:r>
            <a:r>
              <a:rPr lang="en-AU" sz="2000" b="0" dirty="0"/>
              <a:t> (2 of 2)</a:t>
            </a:r>
            <a:endParaRPr sz="2000" dirty="0"/>
          </a:p>
        </p:txBody>
      </p:sp>
    </p:spTree>
    <p:extLst>
      <p:ext uri="{BB962C8B-B14F-4D97-AF65-F5344CB8AC3E}">
        <p14:creationId xmlns:p14="http://schemas.microsoft.com/office/powerpoint/2010/main" val="35504082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ontent 1"/>
          <p:cNvSpPr txBox="1">
            <a:spLocks noGrp="1"/>
          </p:cNvSpPr>
          <p:nvPr>
            <p:ph type="body" idx="1"/>
          </p:nvPr>
        </p:nvSpPr>
        <p:spPr>
          <a:prstGeom prst="rect">
            <a:avLst/>
          </a:prstGeom>
        </p:spPr>
        <p:txBody>
          <a:bodyPr/>
          <a:lstStyle/>
          <a:p>
            <a:r>
              <a:rPr dirty="0"/>
              <a:t>Cloud platforms include general-purpose clouds such as Amazon Web Services or lesser known platforms oriented around a specific application, such as the SAP Cloud Platform. There are also smaller national providers that provide more limited services but who may be more willing to adapt their services to the needs of different customers. </a:t>
            </a:r>
          </a:p>
        </p:txBody>
      </p:sp>
      <p:sp>
        <p:nvSpPr>
          <p:cNvPr id="251" name="Title 1"/>
          <p:cNvSpPr txBox="1">
            <a:spLocks noGrp="1"/>
          </p:cNvSpPr>
          <p:nvPr>
            <p:ph type="title"/>
          </p:nvPr>
        </p:nvSpPr>
        <p:spPr>
          <a:prstGeom prst="rect">
            <a:avLst/>
          </a:prstGeom>
        </p:spPr>
        <p:txBody>
          <a:bodyPr/>
          <a:lstStyle/>
          <a:p>
            <a:r>
              <a:rPr dirty="0"/>
              <a:t>Cloud platform</a:t>
            </a:r>
            <a:r>
              <a:rPr lang="en-AU" sz="2000" b="0" dirty="0"/>
              <a:t> (1 of 2)</a:t>
            </a:r>
            <a:endParaRPr sz="2000" dirty="0"/>
          </a:p>
        </p:txBody>
      </p:sp>
    </p:spTree>
    <p:extLst>
      <p:ext uri="{BB962C8B-B14F-4D97-AF65-F5344CB8AC3E}">
        <p14:creationId xmlns:p14="http://schemas.microsoft.com/office/powerpoint/2010/main" val="238888780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ontent 1"/>
          <p:cNvSpPr txBox="1">
            <a:spLocks noGrp="1"/>
          </p:cNvSpPr>
          <p:nvPr>
            <p:ph type="body" idx="1"/>
          </p:nvPr>
        </p:nvSpPr>
        <p:spPr>
          <a:prstGeom prst="rect">
            <a:avLst/>
          </a:prstGeom>
        </p:spPr>
        <p:txBody>
          <a:bodyPr/>
          <a:lstStyle/>
          <a:p>
            <a:r>
              <a:rPr dirty="0"/>
              <a:t>There is no ‘best’ platform and you should choose a cloud provider based on your background and experience, the type of product that you are developing and the expectations of your customers. </a:t>
            </a:r>
          </a:p>
          <a:p>
            <a:pPr>
              <a:spcBef>
                <a:spcPts val="1200"/>
              </a:spcBef>
            </a:pPr>
            <a:r>
              <a:rPr dirty="0"/>
              <a:t>You need to consider both technical issues and business issues when choosing a cloud platform for your product.</a:t>
            </a:r>
          </a:p>
        </p:txBody>
      </p:sp>
      <p:sp>
        <p:nvSpPr>
          <p:cNvPr id="251" name="Title 1"/>
          <p:cNvSpPr txBox="1">
            <a:spLocks noGrp="1"/>
          </p:cNvSpPr>
          <p:nvPr>
            <p:ph type="title"/>
          </p:nvPr>
        </p:nvSpPr>
        <p:spPr>
          <a:prstGeom prst="rect">
            <a:avLst/>
          </a:prstGeom>
        </p:spPr>
        <p:txBody>
          <a:bodyPr/>
          <a:lstStyle/>
          <a:p>
            <a:r>
              <a:rPr dirty="0"/>
              <a:t>Cloud platform</a:t>
            </a:r>
            <a:r>
              <a:rPr lang="en-AU" sz="2000" b="0" dirty="0"/>
              <a:t> (2 of 2)</a:t>
            </a:r>
            <a:endParaRPr sz="2000" dirty="0"/>
          </a:p>
        </p:txBody>
      </p:sp>
    </p:spTree>
    <p:extLst>
      <p:ext uri="{BB962C8B-B14F-4D97-AF65-F5344CB8AC3E}">
        <p14:creationId xmlns:p14="http://schemas.microsoft.com/office/powerpoint/2010/main" val="223929709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Technical issues in cloud platform choice</a:t>
            </a:r>
            <a:endParaRPr lang="en-AU" sz="1400" dirty="0"/>
          </a:p>
        </p:txBody>
      </p:sp>
      <p:pic>
        <p:nvPicPr>
          <p:cNvPr id="6" name="Picture 5" descr="A star diagram represents the following four technical issues in choosing a cloud platform. ">
            <a:extLst>
              <a:ext uri="{FF2B5EF4-FFF2-40B4-BE49-F238E27FC236}">
                <a16:creationId xmlns:a16="http://schemas.microsoft.com/office/drawing/2014/main" id="{EDE0566E-BC25-5A4A-8456-3BD5EEDD3EB3}"/>
              </a:ext>
            </a:extLst>
          </p:cNvPr>
          <p:cNvPicPr>
            <a:picLocks noChangeAspect="1"/>
          </p:cNvPicPr>
          <p:nvPr/>
        </p:nvPicPr>
        <p:blipFill rotWithShape="1">
          <a:blip r:embed="rId3">
            <a:extLst>
              <a:ext uri="{28A0092B-C50C-407E-A947-70E740481C1C}">
                <a14:useLocalDpi xmlns:a14="http://schemas.microsoft.com/office/drawing/2010/main" val="0"/>
              </a:ext>
            </a:extLst>
          </a:blip>
          <a:srcRect l="14984" t="11824" r="21095" b="52043"/>
          <a:stretch/>
        </p:blipFill>
        <p:spPr>
          <a:xfrm>
            <a:off x="1288365" y="1056000"/>
            <a:ext cx="6567270" cy="504000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5.16</a:t>
            </a:r>
            <a:endParaRPr lang="en-US" sz="3400" dirty="0"/>
          </a:p>
        </p:txBody>
      </p:sp>
    </p:spTree>
    <p:extLst>
      <p:ext uri="{BB962C8B-B14F-4D97-AF65-F5344CB8AC3E}">
        <p14:creationId xmlns:p14="http://schemas.microsoft.com/office/powerpoint/2010/main" val="1417185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Text Placeholder 3"/>
          <p:cNvSpPr>
            <a:spLocks noGrp="1"/>
          </p:cNvSpPr>
          <p:nvPr>
            <p:ph type="body" idx="1"/>
          </p:nvPr>
        </p:nvSpPr>
        <p:spPr>
          <a:xfrm>
            <a:off x="457200" y="5867400"/>
            <a:ext cx="8229600" cy="533400"/>
          </a:xfrm>
        </p:spPr>
        <p:txBody>
          <a:bodyPr/>
          <a:lstStyle/>
          <a:p>
            <a:r>
              <a:rPr lang="en-US" sz="1400" dirty="0"/>
              <a:t>Business issues in cloud platform choice</a:t>
            </a:r>
            <a:endParaRPr lang="en-AU" sz="1400" dirty="0"/>
          </a:p>
        </p:txBody>
      </p:sp>
      <p:pic>
        <p:nvPicPr>
          <p:cNvPr id="5" name="Picture 4" descr="A star diagram represents the following five business issues in choosing a cloud platform. ">
            <a:extLst>
              <a:ext uri="{FF2B5EF4-FFF2-40B4-BE49-F238E27FC236}">
                <a16:creationId xmlns:a16="http://schemas.microsoft.com/office/drawing/2014/main" id="{63FCBE93-9943-774F-8E5D-D89B7D054A53}"/>
              </a:ext>
            </a:extLst>
          </p:cNvPr>
          <p:cNvPicPr>
            <a:picLocks noChangeAspect="1"/>
          </p:cNvPicPr>
          <p:nvPr/>
        </p:nvPicPr>
        <p:blipFill rotWithShape="1">
          <a:blip r:embed="rId3">
            <a:extLst>
              <a:ext uri="{28A0092B-C50C-407E-A947-70E740481C1C}">
                <a14:useLocalDpi xmlns:a14="http://schemas.microsoft.com/office/drawing/2010/main" val="0"/>
              </a:ext>
            </a:extLst>
          </a:blip>
          <a:srcRect l="14388" t="14670" r="22879" b="47226"/>
          <a:stretch/>
        </p:blipFill>
        <p:spPr>
          <a:xfrm>
            <a:off x="1584474" y="979800"/>
            <a:ext cx="6111726" cy="5040000"/>
          </a:xfrm>
          <a:prstGeom prst="rect">
            <a:avLst/>
          </a:prstGeom>
        </p:spPr>
      </p:pic>
      <p:sp>
        <p:nvSpPr>
          <p:cNvPr id="2" name="Title 1">
            <a:extLst>
              <a:ext uri="{FF2B5EF4-FFF2-40B4-BE49-F238E27FC236}">
                <a16:creationId xmlns:a16="http://schemas.microsoft.com/office/drawing/2014/main" id="{30C30D70-8050-4CC4-A5BE-7E16EED851D0}"/>
              </a:ext>
            </a:extLst>
          </p:cNvPr>
          <p:cNvSpPr>
            <a:spLocks noGrp="1"/>
          </p:cNvSpPr>
          <p:nvPr>
            <p:ph type="title"/>
          </p:nvPr>
        </p:nvSpPr>
        <p:spPr>
          <a:xfrm>
            <a:off x="365195" y="142612"/>
            <a:ext cx="8229600" cy="847987"/>
          </a:xfrm>
        </p:spPr>
        <p:txBody>
          <a:bodyPr/>
          <a:lstStyle/>
          <a:p>
            <a:r>
              <a:rPr lang="en-AU" sz="3400" dirty="0"/>
              <a:t>Figure 5.17</a:t>
            </a:r>
            <a:endParaRPr lang="en-US" sz="3400" dirty="0"/>
          </a:p>
        </p:txBody>
      </p:sp>
    </p:spTree>
    <p:extLst>
      <p:ext uri="{BB962C8B-B14F-4D97-AF65-F5344CB8AC3E}">
        <p14:creationId xmlns:p14="http://schemas.microsoft.com/office/powerpoint/2010/main" val="2936874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600"/>
              </a:spcBef>
            </a:pPr>
            <a:r>
              <a:rPr lang="en-US" sz="2490" dirty="0"/>
              <a:t>The cloud is made up of a large number of virtual servers that you can rent for your own use. You and your customers access these servers remotely over the internet and pay for the amount of server time used.</a:t>
            </a:r>
          </a:p>
          <a:p>
            <a:pPr>
              <a:spcBef>
                <a:spcPts val="1200"/>
              </a:spcBef>
            </a:pPr>
            <a:r>
              <a:rPr lang="en-US" sz="2490" dirty="0"/>
              <a:t>Virtualization is a technology that allows multiple server instances to be run on the same physical computer. This means that you can create isolated instances of your software for deployment on the cloud.</a:t>
            </a:r>
          </a:p>
          <a:p>
            <a:pPr>
              <a:spcBef>
                <a:spcPts val="1200"/>
              </a:spcBef>
            </a:pPr>
            <a:r>
              <a:rPr lang="en-US" sz="2490" dirty="0"/>
              <a:t>Virtual machines are physical server replicas on which you run your own operating system, technology stack and applications. </a:t>
            </a:r>
          </a:p>
        </p:txBody>
      </p:sp>
      <p:sp>
        <p:nvSpPr>
          <p:cNvPr id="3" name="Title 2"/>
          <p:cNvSpPr>
            <a:spLocks noGrp="1"/>
          </p:cNvSpPr>
          <p:nvPr>
            <p:ph type="title"/>
          </p:nvPr>
        </p:nvSpPr>
        <p:spPr/>
        <p:txBody>
          <a:bodyPr/>
          <a:lstStyle/>
          <a:p>
            <a:r>
              <a:rPr lang="en-AU" dirty="0"/>
              <a:t>Key points 1</a:t>
            </a:r>
            <a:r>
              <a:rPr lang="en-AU" sz="2000" b="0" dirty="0"/>
              <a:t> (1 of 2)</a:t>
            </a:r>
            <a:endParaRPr lang="en-AU" sz="2000" dirty="0"/>
          </a:p>
        </p:txBody>
      </p:sp>
    </p:spTree>
    <p:extLst>
      <p:ext uri="{BB962C8B-B14F-4D97-AF65-F5344CB8AC3E}">
        <p14:creationId xmlns:p14="http://schemas.microsoft.com/office/powerpoint/2010/main" val="257383637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600"/>
              </a:spcBef>
            </a:pPr>
            <a:r>
              <a:rPr lang="en-US" sz="2490" dirty="0"/>
              <a:t>Containers are a lightweight virtualization technology that allow rapid replication and deployment of virtual servers. All containers run the same operating system. </a:t>
            </a:r>
            <a:r>
              <a:rPr lang="en-US" sz="2490" dirty="0" err="1"/>
              <a:t>Docker</a:t>
            </a:r>
            <a:r>
              <a:rPr lang="en-US" sz="2490" dirty="0"/>
              <a:t> is currently the most widely used container technology. </a:t>
            </a:r>
          </a:p>
          <a:p>
            <a:pPr>
              <a:spcBef>
                <a:spcPts val="1200"/>
              </a:spcBef>
            </a:pPr>
            <a:r>
              <a:rPr lang="en-US" sz="2490" dirty="0"/>
              <a:t>A fundamental feature of the cloud is that ‘everything’ can be delivered as a service and accessed over the internet. A service is rented rather than owned and is shared with other users.</a:t>
            </a:r>
            <a:endParaRPr lang="en-AU" sz="2490" dirty="0"/>
          </a:p>
        </p:txBody>
      </p:sp>
      <p:sp>
        <p:nvSpPr>
          <p:cNvPr id="3" name="Title 2"/>
          <p:cNvSpPr>
            <a:spLocks noGrp="1"/>
          </p:cNvSpPr>
          <p:nvPr>
            <p:ph type="title"/>
          </p:nvPr>
        </p:nvSpPr>
        <p:spPr/>
        <p:txBody>
          <a:bodyPr/>
          <a:lstStyle/>
          <a:p>
            <a:r>
              <a:rPr lang="en-AU" dirty="0"/>
              <a:t>Key points 1</a:t>
            </a:r>
            <a:r>
              <a:rPr lang="en-AU" sz="2000" b="0" dirty="0"/>
              <a:t> (2 of 2)</a:t>
            </a:r>
            <a:endParaRPr lang="en-AU" sz="2000" dirty="0"/>
          </a:p>
        </p:txBody>
      </p:sp>
    </p:spTree>
    <p:extLst>
      <p:ext uri="{BB962C8B-B14F-4D97-AF65-F5344CB8AC3E}">
        <p14:creationId xmlns:p14="http://schemas.microsoft.com/office/powerpoint/2010/main" val="102400316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ontent 1"/>
          <p:cNvSpPr txBox="1">
            <a:spLocks noGrp="1"/>
          </p:cNvSpPr>
          <p:nvPr>
            <p:ph type="body" idx="1"/>
          </p:nvPr>
        </p:nvSpPr>
        <p:spPr>
          <a:prstGeom prst="rect">
            <a:avLst/>
          </a:prstGeom>
        </p:spPr>
        <p:txBody>
          <a:bodyPr/>
          <a:lstStyle/>
          <a:p>
            <a:pPr marL="153714" indent="-153714" defTabSz="365568">
              <a:spcBef>
                <a:spcPts val="1200"/>
              </a:spcBef>
              <a:defRPr sz="2492"/>
            </a:pPr>
            <a:r>
              <a:rPr dirty="0"/>
              <a:t>Infrastructure as a service (</a:t>
            </a:r>
            <a:r>
              <a:rPr dirty="0" err="1"/>
              <a:t>IaaS</a:t>
            </a:r>
            <a:r>
              <a:rPr dirty="0"/>
              <a:t>) means computing, storage and other services are available over the cloud. There is no need to run your own physical servers. </a:t>
            </a:r>
          </a:p>
          <a:p>
            <a:pPr marL="153714" indent="-153714" defTabSz="365568">
              <a:spcBef>
                <a:spcPts val="1200"/>
              </a:spcBef>
              <a:defRPr sz="2492"/>
            </a:pPr>
            <a:r>
              <a:rPr dirty="0"/>
              <a:t>Platform as a service (</a:t>
            </a:r>
            <a:r>
              <a:rPr dirty="0" err="1"/>
              <a:t>PaaS</a:t>
            </a:r>
            <a:r>
              <a:rPr dirty="0"/>
              <a:t>) means using services provided by a cloud platform vendor to make it possible to auto-scale your software in response to demand.</a:t>
            </a:r>
          </a:p>
          <a:p>
            <a:pPr marL="153714" indent="-153714" defTabSz="365568">
              <a:spcBef>
                <a:spcPts val="1200"/>
              </a:spcBef>
              <a:defRPr sz="2492"/>
            </a:pPr>
            <a:r>
              <a:rPr dirty="0"/>
              <a:t>Software as a service (SaaS) means that application software is delivered as a service to users. This has important benefits for users, such as lower capital costs, and software vendors, such as simpler deployment of new software releases.</a:t>
            </a:r>
          </a:p>
        </p:txBody>
      </p:sp>
      <p:sp>
        <p:nvSpPr>
          <p:cNvPr id="267" name="Title 1"/>
          <p:cNvSpPr txBox="1">
            <a:spLocks noGrp="1"/>
          </p:cNvSpPr>
          <p:nvPr>
            <p:ph type="title"/>
          </p:nvPr>
        </p:nvSpPr>
        <p:spPr>
          <a:prstGeom prst="rect">
            <a:avLst/>
          </a:prstGeom>
        </p:spPr>
        <p:txBody>
          <a:bodyPr/>
          <a:lstStyle/>
          <a:p>
            <a:r>
              <a:rPr dirty="0"/>
              <a:t>Key points 2</a:t>
            </a:r>
            <a:r>
              <a:rPr lang="en-AU" sz="2000" b="0" dirty="0"/>
              <a:t> (1 of 2)</a:t>
            </a:r>
            <a:endParaRPr sz="2000" dirty="0"/>
          </a:p>
        </p:txBody>
      </p:sp>
    </p:spTree>
    <p:extLst>
      <p:ext uri="{BB962C8B-B14F-4D97-AF65-F5344CB8AC3E}">
        <p14:creationId xmlns:p14="http://schemas.microsoft.com/office/powerpoint/2010/main" val="38427796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45523910"/>
              </p:ext>
            </p:extLst>
          </p:nvPr>
        </p:nvGraphicFramePr>
        <p:xfrm>
          <a:off x="533400" y="1879600"/>
          <a:ext cx="8077200" cy="3454400"/>
        </p:xfrm>
        <a:graphic>
          <a:graphicData uri="http://schemas.openxmlformats.org/drawingml/2006/table">
            <a:tbl>
              <a:tblPr firstRow="1" bandRow="1">
                <a:tableStyleId>{3B4B98B0-60AC-42C2-AFA5-B58CD77FA1E5}</a:tableStyleId>
              </a:tblPr>
              <a:tblGrid>
                <a:gridCol w="19812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r>
                        <a:rPr lang="en-AU" sz="1600" b="1" i="0" u="none" strike="noStrike" kern="1200" baseline="0" dirty="0">
                          <a:solidFill>
                            <a:schemeClr val="tx1"/>
                          </a:solidFill>
                          <a:latin typeface="+mn-lt"/>
                          <a:ea typeface="+mn-ea"/>
                          <a:cs typeface="+mn-cs"/>
                        </a:rPr>
                        <a:t>Factor</a:t>
                      </a:r>
                      <a:endParaRPr lang="en-AU" sz="16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600" b="1" i="0" u="none" strike="noStrike" kern="1200" baseline="0" dirty="0">
                          <a:solidFill>
                            <a:schemeClr val="tx1"/>
                          </a:solidFill>
                          <a:latin typeface="+mn-lt"/>
                          <a:ea typeface="+mn-ea"/>
                          <a:cs typeface="+mn-cs"/>
                        </a:rPr>
                        <a:t>Benefit</a:t>
                      </a:r>
                      <a:endParaRPr lang="en-AU" sz="16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AU" sz="1600" b="0" i="0" u="none" strike="noStrike" kern="1200" baseline="0" dirty="0">
                          <a:solidFill>
                            <a:schemeClr val="tx1"/>
                          </a:solidFill>
                          <a:latin typeface="+mn-lt"/>
                          <a:ea typeface="+mn-ea"/>
                          <a:cs typeface="+mn-cs"/>
                        </a:rPr>
                        <a:t>Cost</a:t>
                      </a:r>
                      <a:endParaRPr lang="en-AU"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You avoid the initial capital costs of hardware procurement.</a:t>
                      </a:r>
                      <a:endParaRPr lang="en-AU"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AU" sz="1600" b="0" i="0" u="none" strike="noStrike" kern="1200" baseline="0" dirty="0" err="1">
                          <a:solidFill>
                            <a:schemeClr val="tx1"/>
                          </a:solidFill>
                          <a:latin typeface="+mn-lt"/>
                          <a:ea typeface="+mn-ea"/>
                          <a:cs typeface="+mn-cs"/>
                        </a:rPr>
                        <a:t>Startup</a:t>
                      </a:r>
                      <a:r>
                        <a:rPr lang="en-AU" sz="1600" b="0" i="0" u="none" strike="noStrike" kern="1200" baseline="0" dirty="0">
                          <a:solidFill>
                            <a:schemeClr val="tx1"/>
                          </a:solidFill>
                          <a:latin typeface="+mn-lt"/>
                          <a:ea typeface="+mn-ea"/>
                          <a:cs typeface="+mn-cs"/>
                        </a:rPr>
                        <a:t> time</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You don’t have to wait for hardware to be delivered before you can start work. Using the cloud, you can have servers up and running in a few minutes.</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AU" sz="1600" b="0" i="0" u="none" strike="noStrike" kern="1200" baseline="0" dirty="0">
                          <a:solidFill>
                            <a:schemeClr val="tx1"/>
                          </a:solidFill>
                          <a:latin typeface="+mn-lt"/>
                          <a:ea typeface="+mn-ea"/>
                          <a:cs typeface="+mn-cs"/>
                        </a:rPr>
                        <a:t>Server choice</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If you find that the servers you are renting are not powerful enough, you can upgrade to more powerful systems. You can add servers for short-term requirements, such as load </a:t>
                      </a:r>
                      <a:r>
                        <a:rPr lang="en-AU" sz="1600" b="0" i="0" u="none" strike="noStrike" kern="1200" baseline="0" dirty="0">
                          <a:solidFill>
                            <a:schemeClr val="tx1"/>
                          </a:solidFill>
                          <a:latin typeface="+mn-lt"/>
                          <a:ea typeface="+mn-ea"/>
                          <a:cs typeface="+mn-cs"/>
                        </a:rPr>
                        <a:t>testing.</a:t>
                      </a:r>
                      <a:endParaRPr lang="en-AU"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AU" sz="1600" b="0" i="0" u="none" strike="noStrike" kern="1200" baseline="0" dirty="0">
                          <a:solidFill>
                            <a:schemeClr val="tx1"/>
                          </a:solidFill>
                          <a:latin typeface="+mn-lt"/>
                          <a:ea typeface="+mn-ea"/>
                          <a:cs typeface="+mn-cs"/>
                        </a:rPr>
                        <a:t>Distributed development</a:t>
                      </a:r>
                      <a:endParaRPr lang="en-AU"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kern="1200" baseline="0" dirty="0">
                          <a:solidFill>
                            <a:schemeClr val="tx1"/>
                          </a:solidFill>
                          <a:latin typeface="+mn-lt"/>
                          <a:ea typeface="+mn-ea"/>
                          <a:cs typeface="+mn-cs"/>
                        </a:rPr>
                        <a:t>If you have a distributed development team, working from</a:t>
                      </a:r>
                    </a:p>
                    <a:p>
                      <a:r>
                        <a:rPr lang="en-US" sz="1600" b="0" i="0" u="none" strike="noStrike" kern="1200" baseline="0" dirty="0">
                          <a:solidFill>
                            <a:schemeClr val="tx1"/>
                          </a:solidFill>
                          <a:latin typeface="+mn-lt"/>
                          <a:ea typeface="+mn-ea"/>
                          <a:cs typeface="+mn-cs"/>
                        </a:rPr>
                        <a:t>different locations, all team members have the same</a:t>
                      </a:r>
                    </a:p>
                    <a:p>
                      <a:r>
                        <a:rPr lang="en-US" sz="1600" b="0" i="0" u="none" strike="noStrike" kern="1200" baseline="0" dirty="0">
                          <a:solidFill>
                            <a:schemeClr val="tx1"/>
                          </a:solidFill>
                          <a:latin typeface="+mn-lt"/>
                          <a:ea typeface="+mn-ea"/>
                          <a:cs typeface="+mn-cs"/>
                        </a:rPr>
                        <a:t>development environment and can seamlessly share all</a:t>
                      </a:r>
                    </a:p>
                    <a:p>
                      <a:r>
                        <a:rPr lang="en-AU" sz="1600" b="0" i="0" u="none" strike="noStrike" kern="1200" baseline="0" dirty="0">
                          <a:solidFill>
                            <a:schemeClr val="tx1"/>
                          </a:solidFill>
                          <a:latin typeface="+mn-lt"/>
                          <a:ea typeface="+mn-ea"/>
                          <a:cs typeface="+mn-cs"/>
                        </a:rPr>
                        <a:t>information.</a:t>
                      </a:r>
                      <a:endParaRPr lang="en-AU"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9" name="Title Slide"/>
          <p:cNvSpPr txBox="1">
            <a:spLocks noGrp="1"/>
          </p:cNvSpPr>
          <p:nvPr>
            <p:ph type="title"/>
          </p:nvPr>
        </p:nvSpPr>
        <p:spPr>
          <a:prstGeom prst="rect">
            <a:avLst/>
          </a:prstGeom>
        </p:spPr>
        <p:txBody>
          <a:bodyPr/>
          <a:lstStyle/>
          <a:p>
            <a:r>
              <a:rPr dirty="0"/>
              <a:t>Table 5.1 </a:t>
            </a:r>
            <a:r>
              <a:rPr b="0" dirty="0"/>
              <a:t>Benefits of using the cloud for software development</a:t>
            </a:r>
          </a:p>
        </p:txBody>
      </p:sp>
    </p:spTree>
    <p:extLst>
      <p:ext uri="{BB962C8B-B14F-4D97-AF65-F5344CB8AC3E}">
        <p14:creationId xmlns:p14="http://schemas.microsoft.com/office/powerpoint/2010/main" val="1207750358"/>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ontent 1"/>
          <p:cNvSpPr txBox="1">
            <a:spLocks noGrp="1"/>
          </p:cNvSpPr>
          <p:nvPr>
            <p:ph type="body" idx="1"/>
          </p:nvPr>
        </p:nvSpPr>
        <p:spPr>
          <a:prstGeom prst="rect">
            <a:avLst/>
          </a:prstGeom>
        </p:spPr>
        <p:txBody>
          <a:bodyPr/>
          <a:lstStyle/>
          <a:p>
            <a:pPr marL="153714" indent="-153714" defTabSz="365568">
              <a:spcBef>
                <a:spcPts val="1200"/>
              </a:spcBef>
              <a:defRPr sz="2492"/>
            </a:pPr>
            <a:r>
              <a:rPr dirty="0"/>
              <a:t>Multitenant systems are SaaS systems where all users share the same database, which may be adapted at run-time to their individual needs. Multi-instance systems are SaaS applications where each user has their own separate database.</a:t>
            </a:r>
          </a:p>
          <a:p>
            <a:pPr marL="153714" indent="-153714" defTabSz="365568">
              <a:spcBef>
                <a:spcPts val="1200"/>
              </a:spcBef>
              <a:defRPr sz="2492"/>
            </a:pPr>
            <a:r>
              <a:rPr dirty="0"/>
              <a:t>The key architectural issues for cloud-based software are the cloud platform to be used, whether to use a multitenant or multi-instance database, the </a:t>
            </a:r>
            <a:r>
              <a:rPr dirty="0" err="1"/>
              <a:t>scaleability</a:t>
            </a:r>
            <a:r>
              <a:rPr dirty="0"/>
              <a:t> and resilience requirements, and whether to use objects or services as the basic components in the system.</a:t>
            </a:r>
          </a:p>
        </p:txBody>
      </p:sp>
      <p:sp>
        <p:nvSpPr>
          <p:cNvPr id="267" name="Title 1"/>
          <p:cNvSpPr txBox="1">
            <a:spLocks noGrp="1"/>
          </p:cNvSpPr>
          <p:nvPr>
            <p:ph type="title"/>
          </p:nvPr>
        </p:nvSpPr>
        <p:spPr>
          <a:prstGeom prst="rect">
            <a:avLst/>
          </a:prstGeom>
        </p:spPr>
        <p:txBody>
          <a:bodyPr/>
          <a:lstStyle/>
          <a:p>
            <a:r>
              <a:rPr dirty="0"/>
              <a:t>Key points 2</a:t>
            </a:r>
            <a:r>
              <a:rPr lang="en-AU" sz="2000" b="0" dirty="0"/>
              <a:t> (2 of 2)</a:t>
            </a:r>
            <a:endParaRPr sz="2000" dirty="0"/>
          </a:p>
        </p:txBody>
      </p:sp>
    </p:spTree>
    <p:extLst>
      <p:ext uri="{BB962C8B-B14F-4D97-AF65-F5344CB8AC3E}">
        <p14:creationId xmlns:p14="http://schemas.microsoft.com/office/powerpoint/2010/main" val="142436941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62492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p:cNvSpPr txBox="1">
            <a:spLocks noGrp="1"/>
          </p:cNvSpPr>
          <p:nvPr>
            <p:ph type="body" idx="1"/>
          </p:nvPr>
        </p:nvSpPr>
        <p:spPr>
          <a:prstGeom prst="rect">
            <a:avLst/>
          </a:prstGeom>
        </p:spPr>
        <p:txBody>
          <a:bodyPr/>
          <a:lstStyle/>
          <a:p>
            <a:pPr marL="170985" indent="-170985" defTabSz="406644">
              <a:spcBef>
                <a:spcPts val="2039"/>
              </a:spcBef>
              <a:defRPr sz="2772"/>
            </a:pPr>
            <a:r>
              <a:rPr dirty="0"/>
              <a:t>A virtual server runs on an underlying physical computer and is made up of an operating system plus a set of software packages that provide the server functionality required. </a:t>
            </a:r>
          </a:p>
          <a:p>
            <a:pPr marL="170985" indent="-170985" defTabSz="406644">
              <a:spcBef>
                <a:spcPts val="600"/>
              </a:spcBef>
              <a:defRPr sz="2772"/>
            </a:pPr>
            <a:r>
              <a:rPr dirty="0"/>
              <a:t>A virtual server is a stand-alone system that can run on any hardware in the cloud. </a:t>
            </a:r>
          </a:p>
          <a:p>
            <a:pPr marL="636485" lvl="1" indent="-318242" defTabSz="406644">
              <a:defRPr sz="2376"/>
            </a:pPr>
            <a:r>
              <a:rPr dirty="0"/>
              <a:t>This ‘run anywhere’ characteristic is possible because the virtual server has no external dependencies.  </a:t>
            </a:r>
          </a:p>
        </p:txBody>
      </p:sp>
      <p:sp>
        <p:nvSpPr>
          <p:cNvPr id="83" name="Title Slide"/>
          <p:cNvSpPr txBox="1">
            <a:spLocks noGrp="1"/>
          </p:cNvSpPr>
          <p:nvPr>
            <p:ph type="title"/>
          </p:nvPr>
        </p:nvSpPr>
        <p:spPr>
          <a:prstGeom prst="rect">
            <a:avLst/>
          </a:prstGeom>
        </p:spPr>
        <p:txBody>
          <a:bodyPr/>
          <a:lstStyle/>
          <a:p>
            <a:r>
              <a:rPr dirty="0"/>
              <a:t>Virtual cloud servers</a:t>
            </a:r>
            <a:r>
              <a:rPr lang="en-AU" sz="2000" b="0" dirty="0"/>
              <a:t> (1 of 2)</a:t>
            </a:r>
            <a:endParaRPr sz="2000" dirty="0"/>
          </a:p>
        </p:txBody>
      </p:sp>
    </p:spTree>
    <p:extLst>
      <p:ext uri="{BB962C8B-B14F-4D97-AF65-F5344CB8AC3E}">
        <p14:creationId xmlns:p14="http://schemas.microsoft.com/office/powerpoint/2010/main" val="22376377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p:cNvSpPr txBox="1">
            <a:spLocks noGrp="1"/>
          </p:cNvSpPr>
          <p:nvPr>
            <p:ph type="body" idx="1"/>
          </p:nvPr>
        </p:nvSpPr>
        <p:spPr>
          <a:prstGeom prst="rect">
            <a:avLst/>
          </a:prstGeom>
        </p:spPr>
        <p:txBody>
          <a:bodyPr/>
          <a:lstStyle/>
          <a:p>
            <a:pPr marL="170985" indent="-170985" defTabSz="406644">
              <a:spcBef>
                <a:spcPts val="2039"/>
              </a:spcBef>
              <a:defRPr sz="2772"/>
            </a:pPr>
            <a:r>
              <a:rPr dirty="0"/>
              <a:t>Virtual machines (VMs), running on physical server hardware, can be used to implement virtual servers. </a:t>
            </a:r>
          </a:p>
          <a:p>
            <a:pPr marL="636485" lvl="1" indent="-318242" defTabSz="406644">
              <a:defRPr sz="2376"/>
            </a:pPr>
            <a:r>
              <a:rPr dirty="0"/>
              <a:t>A hypervisor provides hardware emulation that simulates the operation of the underlying hardware. </a:t>
            </a:r>
          </a:p>
          <a:p>
            <a:pPr marL="170985" indent="-170985" defTabSz="406644">
              <a:spcBef>
                <a:spcPts val="600"/>
              </a:spcBef>
              <a:defRPr sz="2772"/>
            </a:pPr>
            <a:r>
              <a:rPr dirty="0"/>
              <a:t>If you use a virtual machine to implement virtual servers, you have exactly the same hardware platform as a physical server. </a:t>
            </a:r>
          </a:p>
        </p:txBody>
      </p:sp>
      <p:sp>
        <p:nvSpPr>
          <p:cNvPr id="83" name="Title Slide"/>
          <p:cNvSpPr txBox="1">
            <a:spLocks noGrp="1"/>
          </p:cNvSpPr>
          <p:nvPr>
            <p:ph type="title"/>
          </p:nvPr>
        </p:nvSpPr>
        <p:spPr>
          <a:prstGeom prst="rect">
            <a:avLst/>
          </a:prstGeom>
        </p:spPr>
        <p:txBody>
          <a:bodyPr/>
          <a:lstStyle/>
          <a:p>
            <a:r>
              <a:rPr dirty="0"/>
              <a:t>Virtual cloud servers</a:t>
            </a:r>
            <a:r>
              <a:rPr lang="en-AU" sz="2000" b="0" dirty="0"/>
              <a:t> (2 of 2)</a:t>
            </a:r>
            <a:endParaRPr sz="2000" dirty="0"/>
          </a:p>
        </p:txBody>
      </p:sp>
    </p:spTree>
    <p:extLst>
      <p:ext uri="{BB962C8B-B14F-4D97-AF65-F5344CB8AC3E}">
        <p14:creationId xmlns:p14="http://schemas.microsoft.com/office/powerpoint/2010/main" val="1048512162"/>
      </p:ext>
    </p:extLst>
  </p:cSld>
  <p:clrMapOvr>
    <a:masterClrMapping/>
  </p:clrMapOvr>
  <p:transition spd="med"/>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8838</TotalTime>
  <Words>5033</Words>
  <Application>Microsoft Office PowerPoint</Application>
  <PresentationFormat>On-screen Show (4:3)</PresentationFormat>
  <Paragraphs>321</Paragraphs>
  <Slides>71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Noto Sans Symbols</vt:lpstr>
      <vt:lpstr>Times New Roman</vt:lpstr>
      <vt:lpstr>Verdana</vt:lpstr>
      <vt:lpstr>Wingdings</vt:lpstr>
      <vt:lpstr>1_508 Lecture</vt:lpstr>
      <vt:lpstr>Engineering Software Products</vt:lpstr>
      <vt:lpstr>The cloud (1 of 2)</vt:lpstr>
      <vt:lpstr>The cloud (2 of 2)</vt:lpstr>
      <vt:lpstr>Figure 5.1</vt:lpstr>
      <vt:lpstr>Scaleability, elasticity and resilience (1 of 2)</vt:lpstr>
      <vt:lpstr>Scaleability, elasticity and resilience (2 of 2)</vt:lpstr>
      <vt:lpstr>Table 5.1 Benefits of using the cloud for software development</vt:lpstr>
      <vt:lpstr>Virtual cloud servers (1 of 2)</vt:lpstr>
      <vt:lpstr>Virtual cloud servers (2 of 2)</vt:lpstr>
      <vt:lpstr>Figure 5.2</vt:lpstr>
      <vt:lpstr>Container-based virtualization (1 of 2)</vt:lpstr>
      <vt:lpstr>Container-based virtualization (2 of 2)</vt:lpstr>
      <vt:lpstr>Figure 5.3</vt:lpstr>
      <vt:lpstr>Docker (1 of 2)</vt:lpstr>
      <vt:lpstr>Docker (2 of 2)</vt:lpstr>
      <vt:lpstr>Figure 5.4</vt:lpstr>
      <vt:lpstr>Table 5.2 The elements of the Docker container system</vt:lpstr>
      <vt:lpstr>Docker images (1 of 2)</vt:lpstr>
      <vt:lpstr>Docker images (2 of 2)</vt:lpstr>
      <vt:lpstr>Benefits of containers (1 of 2)</vt:lpstr>
      <vt:lpstr>Benefits of containers (2 of 2)</vt:lpstr>
      <vt:lpstr>Everything as a service (1 of 2)</vt:lpstr>
      <vt:lpstr>Everything as a service (2 of 2)</vt:lpstr>
      <vt:lpstr>Figure 5.5</vt:lpstr>
      <vt:lpstr>Figure 5.6</vt:lpstr>
      <vt:lpstr>Software as a service (1 of 2)</vt:lpstr>
      <vt:lpstr>Software as a service (2 of 2)</vt:lpstr>
      <vt:lpstr>Figure 5.7</vt:lpstr>
      <vt:lpstr>Table 5.3 Benefits of SaaS for software product providers</vt:lpstr>
      <vt:lpstr>Figure 5.8</vt:lpstr>
      <vt:lpstr>Table 5.4 Data storage and management issues for SaaS</vt:lpstr>
      <vt:lpstr>Figure 5.9</vt:lpstr>
      <vt:lpstr>SaaS design issues (1) (1 of 2)</vt:lpstr>
      <vt:lpstr>SaaS design issues (1) (2 of 2)</vt:lpstr>
      <vt:lpstr>SaaS design issues (2) (1 of 2)</vt:lpstr>
      <vt:lpstr>SaaS design issues (2) (2 of 2)</vt:lpstr>
      <vt:lpstr>Multi-tenant systems</vt:lpstr>
      <vt:lpstr>Figure 5.10</vt:lpstr>
      <vt:lpstr>Table 5.5 Advantages and disadvantages of multi-tenant databases</vt:lpstr>
      <vt:lpstr>Table 5.6 Possible customizations for SaaS</vt:lpstr>
      <vt:lpstr>Figure 5.11</vt:lpstr>
      <vt:lpstr>Figure 5.12</vt:lpstr>
      <vt:lpstr>Adding fields to extend the database (1 of 2)</vt:lpstr>
      <vt:lpstr>Adding fields to extend the database (2 of 2)</vt:lpstr>
      <vt:lpstr>Extending a database using tables (1 of 2)</vt:lpstr>
      <vt:lpstr>Extending a database using tables (2 of 2)</vt:lpstr>
      <vt:lpstr>Figure 5.13</vt:lpstr>
      <vt:lpstr>Database security (1 of 2)</vt:lpstr>
      <vt:lpstr>Database security (2 of 2)</vt:lpstr>
      <vt:lpstr>Multi-instance databases (1 of 3)</vt:lpstr>
      <vt:lpstr>Multi-instance databases (2 of 3)</vt:lpstr>
      <vt:lpstr>Multi-instance databases (3 of 3)</vt:lpstr>
      <vt:lpstr>Table 5.7 Advantages and disadvantages of multi-instance databases</vt:lpstr>
      <vt:lpstr>Figure 5.14</vt:lpstr>
      <vt:lpstr>Table 5.8 Questions to ask when choosing a database organization</vt:lpstr>
      <vt:lpstr>Scalability and resilience (1 of 2)</vt:lpstr>
      <vt:lpstr>Scalability and resilience (2 of 2)</vt:lpstr>
      <vt:lpstr>Figure 5.15</vt:lpstr>
      <vt:lpstr>Resilience (1 of 2)</vt:lpstr>
      <vt:lpstr>Resilience (2 of 2)</vt:lpstr>
      <vt:lpstr>System structure (1 of 2)</vt:lpstr>
      <vt:lpstr>System structure (2 of 2)</vt:lpstr>
      <vt:lpstr>Cloud platform (1 of 2)</vt:lpstr>
      <vt:lpstr>Cloud platform (2 of 2)</vt:lpstr>
      <vt:lpstr>Figure 5.16</vt:lpstr>
      <vt:lpstr>Figure 5.17</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606</cp:revision>
  <dcterms:created xsi:type="dcterms:W3CDTF">2014-07-14T20:04:21Z</dcterms:created>
  <dcterms:modified xsi:type="dcterms:W3CDTF">2019-04-25T15:31:59Z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