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8D2204B-C2DE-488B-8C44-309BC2E6E2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D9E53-1FE7-4457-956A-C50CDCED71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68C36-08B8-4F74-A01E-F47077C1E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B5DE4-5C79-4621-B35D-0D3F64ED7E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1F367-D81F-43DF-8F51-443F565ECD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03AD9F-92B6-439C-97CC-A4A76B4044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636A1783-143B-4502-A34D-28439C0562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1E130E13-394E-454E-9FD6-06B4B1529A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A25B2-8CF4-443B-B2DB-28B8788BC5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6A986-B8EA-4721-A4DF-810C88452A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FFF560-0D91-4857-811C-8BAA41BE1F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81DD18-C8C6-487B-A23A-D6C0541C84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_JmA2ClUvU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7200"/>
              <a:t>Socialization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R="0"/>
            <a:r>
              <a:rPr lang="en-US" sz="2500" smtClean="0"/>
              <a:t>“The process by which people learn, and take into themselves, culture and social structure.”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Two Competing Views of Socialization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Sigmund Freud (1856-1939): </a:t>
            </a:r>
            <a:r>
              <a:rPr lang="en-US" b="1" smtClean="0"/>
              <a:t>Psychoanalysis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Theory of how the self is formed (and deformed)</a:t>
            </a:r>
          </a:p>
          <a:p>
            <a:pPr lvl="1"/>
            <a:r>
              <a:rPr lang="en-US" smtClean="0"/>
              <a:t>And a method for helping self come to terms with society</a:t>
            </a:r>
          </a:p>
          <a:p>
            <a:r>
              <a:rPr lang="en-US" smtClean="0"/>
              <a:t>Three Elements of Self</a:t>
            </a:r>
          </a:p>
          <a:p>
            <a:pPr lvl="1"/>
            <a:r>
              <a:rPr lang="en-US" smtClean="0"/>
              <a:t>Id</a:t>
            </a:r>
          </a:p>
          <a:p>
            <a:pPr lvl="2"/>
            <a:r>
              <a:rPr lang="en-US" smtClean="0"/>
              <a:t>Instinctual drives; pleasure principle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Two Competing Views of Socialization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b="1" smtClean="0"/>
              <a:t>Superego:</a:t>
            </a:r>
            <a:r>
              <a:rPr lang="en-US" sz="2400" smtClean="0"/>
              <a:t> culture, internalized</a:t>
            </a:r>
          </a:p>
          <a:p>
            <a:pPr lvl="1"/>
            <a:r>
              <a:rPr lang="en-US" sz="2400" b="1" smtClean="0"/>
              <a:t>Ego: </a:t>
            </a:r>
            <a:r>
              <a:rPr lang="en-US" sz="2400" smtClean="0"/>
              <a:t>"referee" between id and superego</a:t>
            </a:r>
          </a:p>
          <a:p>
            <a:r>
              <a:rPr lang="en-US" sz="2800" b="1" smtClean="0"/>
              <a:t>Developmental Stages</a:t>
            </a:r>
            <a:endParaRPr lang="en-US" sz="2800" smtClean="0"/>
          </a:p>
          <a:p>
            <a:pPr lvl="1"/>
            <a:r>
              <a:rPr lang="en-US" sz="2400" smtClean="0"/>
              <a:t>Oral </a:t>
            </a:r>
          </a:p>
          <a:p>
            <a:pPr lvl="1"/>
            <a:r>
              <a:rPr lang="en-US" sz="2400" smtClean="0"/>
              <a:t>Anal </a:t>
            </a:r>
          </a:p>
          <a:p>
            <a:pPr lvl="1"/>
            <a:r>
              <a:rPr lang="en-US" sz="2400" smtClean="0"/>
              <a:t>"Phallic"</a:t>
            </a:r>
          </a:p>
          <a:p>
            <a:r>
              <a:rPr lang="en-US" sz="2800" b="1" smtClean="0"/>
              <a:t>Criticisms</a:t>
            </a:r>
            <a:endParaRPr lang="en-US" sz="2800" smtClean="0"/>
          </a:p>
          <a:p>
            <a:pPr lvl="1"/>
            <a:r>
              <a:rPr lang="en-US" sz="2400" b="1" smtClean="0"/>
              <a:t>unrepresentative "sample"</a:t>
            </a:r>
            <a:endParaRPr lang="en-US" sz="2400" smtClean="0"/>
          </a:p>
          <a:p>
            <a:pPr lvl="2"/>
            <a:r>
              <a:rPr lang="en-US" sz="2000" b="1" smtClean="0"/>
              <a:t>cannot be generalized</a:t>
            </a:r>
            <a:endParaRPr lang="en-US" sz="2000" smtClean="0"/>
          </a:p>
          <a:p>
            <a:pPr lvl="1"/>
            <a:r>
              <a:rPr lang="en-US" sz="2400" b="1" smtClean="0"/>
              <a:t>vastly oversimplifies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Two Competing Views of Socialization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smtClean="0"/>
              <a:t>George Herbert Mead</a:t>
            </a:r>
            <a:r>
              <a:rPr lang="en-US" sz="2800" smtClean="0"/>
              <a:t> (1863-1931)</a:t>
            </a:r>
          </a:p>
          <a:p>
            <a:pPr lvl="1"/>
            <a:r>
              <a:rPr lang="en-US" sz="2400" b="1" smtClean="0"/>
              <a:t>self emerges through a process of symbolic interaction</a:t>
            </a:r>
            <a:endParaRPr lang="en-US" sz="2400" smtClean="0"/>
          </a:p>
          <a:p>
            <a:r>
              <a:rPr lang="en-US" sz="2800" smtClean="0"/>
              <a:t>“action”:</a:t>
            </a:r>
          </a:p>
          <a:p>
            <a:pPr lvl="1"/>
            <a:r>
              <a:rPr lang="en-US" sz="2400" smtClean="0"/>
              <a:t>"behavior directed by the meanings people attach to their behavior and to the situation”</a:t>
            </a:r>
          </a:p>
          <a:p>
            <a:r>
              <a:rPr lang="en-US" sz="2800" b="1" u="sng" smtClean="0"/>
              <a:t>Inter</a:t>
            </a:r>
            <a:r>
              <a:rPr lang="en-US" sz="2800" smtClean="0"/>
              <a:t>action:</a:t>
            </a:r>
          </a:p>
          <a:p>
            <a:pPr lvl="1"/>
            <a:r>
              <a:rPr lang="en-US" sz="2400" smtClean="0"/>
              <a:t>"behavior among two or more persons guided by mutual understandings of meaning" </a:t>
            </a:r>
          </a:p>
          <a:p>
            <a:pPr lvl="1"/>
            <a:r>
              <a:rPr lang="en-US" sz="2400" smtClean="0"/>
              <a:t>understandings occur through </a:t>
            </a:r>
            <a:r>
              <a:rPr lang="en-US" sz="2400" b="1" smtClean="0"/>
              <a:t>symbols</a:t>
            </a:r>
            <a:r>
              <a:rPr lang="en-US" sz="2400" smtClean="0"/>
              <a:t> </a:t>
            </a:r>
          </a:p>
          <a:p>
            <a:pPr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Two Competing Views of Socialization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Stages of Symbolic Interaction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play </a:t>
            </a:r>
          </a:p>
          <a:p>
            <a:pPr lvl="1"/>
            <a:r>
              <a:rPr lang="en-US" dirty="0" smtClean="0"/>
              <a:t>Experimentation with a role</a:t>
            </a:r>
          </a:p>
          <a:p>
            <a:pPr lvl="1"/>
            <a:r>
              <a:rPr lang="en-US" dirty="0" smtClean="0"/>
              <a:t>“Taking on the attitude of significant others</a:t>
            </a:r>
            <a:r>
              <a:rPr lang="en-US" dirty="0" smtClean="0"/>
              <a:t>”</a:t>
            </a:r>
          </a:p>
          <a:p>
            <a:pPr lvl="1"/>
            <a:r>
              <a:rPr lang="en-US" sz="2000" dirty="0" smtClean="0">
                <a:hlinkClick r:id="rId2"/>
              </a:rPr>
              <a:t>http://www.youtube.com/watch?v=_</a:t>
            </a:r>
            <a:r>
              <a:rPr lang="en-US" sz="2000" dirty="0" smtClean="0">
                <a:hlinkClick r:id="rId2"/>
              </a:rPr>
              <a:t>JmA2ClUvUY</a:t>
            </a:r>
            <a:r>
              <a:rPr lang="en-US" sz="2000" dirty="0" smtClean="0"/>
              <a:t> (Babies)</a:t>
            </a:r>
            <a:endParaRPr lang="en-US" sz="2000" dirty="0" smtClean="0"/>
          </a:p>
          <a:p>
            <a:r>
              <a:rPr lang="en-US" dirty="0" smtClean="0"/>
              <a:t>game</a:t>
            </a:r>
          </a:p>
          <a:p>
            <a:pPr lvl="1"/>
            <a:r>
              <a:rPr lang="en-US" dirty="0" smtClean="0"/>
              <a:t>Purposeful activity among related roles</a:t>
            </a:r>
          </a:p>
          <a:p>
            <a:pPr lvl="1"/>
            <a:r>
              <a:rPr lang="en-US" dirty="0" smtClean="0"/>
              <a:t>“Taking on the attitude of the generalized other.”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</TotalTime>
  <Words>203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Tahoma</vt:lpstr>
      <vt:lpstr>Arial</vt:lpstr>
      <vt:lpstr>Lucida Sans Unicode</vt:lpstr>
      <vt:lpstr>Wingdings 3</vt:lpstr>
      <vt:lpstr>Verdana</vt:lpstr>
      <vt:lpstr>Wingdings 2</vt:lpstr>
      <vt:lpstr>Calibri</vt:lpstr>
      <vt:lpstr>Urban</vt:lpstr>
      <vt:lpstr>Socialization</vt:lpstr>
      <vt:lpstr>Two Competing Views of Socialization</vt:lpstr>
      <vt:lpstr>Two Competing Views of Socialization</vt:lpstr>
      <vt:lpstr>Two Competing Views of Socialization</vt:lpstr>
      <vt:lpstr>Two Competing Views of Socialization</vt:lpstr>
    </vt:vector>
  </TitlesOfParts>
  <Company>university of north carolina wilmington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Socialization</dc:title>
  <dc:creator>John Rice</dc:creator>
  <cp:lastModifiedBy>John</cp:lastModifiedBy>
  <cp:revision>6</cp:revision>
  <dcterms:created xsi:type="dcterms:W3CDTF">2007-11-17T23:20:15Z</dcterms:created>
  <dcterms:modified xsi:type="dcterms:W3CDTF">2011-08-23T16:56:56Z</dcterms:modified>
</cp:coreProperties>
</file>