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3B2BC99C-D170-422D-8ED6-04889869891C}" type="datetimeFigureOut">
              <a:rPr lang="en-US"/>
              <a:pPr>
                <a:defRPr/>
              </a:pPr>
              <a:t>8/23/2011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90E141A1-7DD2-4389-B3FF-0807E1C40E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D52D0279-DCDB-4046-981E-982AF634B7E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5AEC61-2771-46B3-BAFE-E59E0372AAC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885812B-A114-44B3-AA3C-172D54BD222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4AB15A-1C9D-4261-B9BF-8F2079B89C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D8306C-AAE2-4B05-BCFB-7B123A16B9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CF1A5-9DF5-4B99-AE59-02447C91E7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BCC7C4B5-7928-4334-B965-7E664834145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C1BC5CA2-DD2E-4AB8-AA8F-33E24967F0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6FA430-BE82-49A6-A0ED-DACEF9EF86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154483-0F61-4620-93C9-AB40E9877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0A7C4-EF73-4133-AA64-2DEF1957816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4C8B37A-EAB6-4826-942E-B07C183F49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Religion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algn="l"/>
            <a:r>
              <a:rPr lang="en-US" sz="2400" i="1" smtClean="0"/>
              <a:t>“That institution in society that helps people adjust to those things that are both undesirable and inescapable.”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“Ideal-Typical” Bureaucracy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Work is organized by documents, stored in </a:t>
            </a:r>
            <a:r>
              <a:rPr lang="en-US" u="sng" smtClean="0"/>
              <a:t>files</a:t>
            </a:r>
            <a:endParaRPr lang="en-US" smtClean="0"/>
          </a:p>
          <a:p>
            <a:r>
              <a:rPr lang="en-US" smtClean="0"/>
              <a:t>Impersonal conduct of work</a:t>
            </a:r>
          </a:p>
          <a:p>
            <a:r>
              <a:rPr lang="en-US" smtClean="0"/>
              <a:t>Exhaustive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Advantages of Bureaucracy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Efficient, predictable organization of tasks</a:t>
            </a:r>
          </a:p>
          <a:p>
            <a:r>
              <a:rPr lang="en-US" smtClean="0"/>
              <a:t>Effective means to an end</a:t>
            </a:r>
          </a:p>
          <a:p>
            <a:r>
              <a:rPr lang="en-US" smtClean="0"/>
              <a:t>Clear delineation of authority &amp; responsibility</a:t>
            </a:r>
          </a:p>
          <a:p>
            <a:r>
              <a:rPr lang="en-US" smtClean="0"/>
              <a:t>Equality of opportunity</a:t>
            </a:r>
          </a:p>
          <a:p>
            <a:r>
              <a:rPr lang="en-US" smtClean="0"/>
              <a:t>All “</a:t>
            </a:r>
            <a:r>
              <a:rPr lang="en-US" u="sng" smtClean="0"/>
              <a:t>ideally</a:t>
            </a:r>
            <a:r>
              <a:rPr lang="en-US" smtClean="0"/>
              <a:t>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Disadvantages of Bureaucracy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Impersonality </a:t>
            </a:r>
          </a:p>
          <a:p>
            <a:pPr lvl="1"/>
            <a:r>
              <a:rPr lang="en-US" smtClean="0"/>
              <a:t>Can trump humanity</a:t>
            </a:r>
          </a:p>
          <a:p>
            <a:r>
              <a:rPr lang="en-US" smtClean="0"/>
              <a:t>Can protect incompetence</a:t>
            </a:r>
          </a:p>
          <a:p>
            <a:r>
              <a:rPr lang="en-US" smtClean="0"/>
              <a:t>Goal displacement</a:t>
            </a:r>
          </a:p>
          <a:p>
            <a:r>
              <a:rPr lang="en-US" smtClean="0"/>
              <a:t>Misplaced authority</a:t>
            </a:r>
          </a:p>
          <a:p>
            <a:pPr lvl="1"/>
            <a:r>
              <a:rPr lang="en-US" smtClean="0"/>
              <a:t>Challenger</a:t>
            </a:r>
          </a:p>
          <a:p>
            <a:pPr lvl="1"/>
            <a:r>
              <a:rPr lang="en-US" smtClean="0"/>
              <a:t>BART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Scientific Management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Frederick W. Taylor</a:t>
            </a:r>
          </a:p>
          <a:p>
            <a:pPr lvl="1"/>
            <a:r>
              <a:rPr lang="en-US" smtClean="0"/>
              <a:t>Attempt to apply principles of formal rationality to all industrial production</a:t>
            </a:r>
          </a:p>
          <a:p>
            <a:pPr lvl="1"/>
            <a:r>
              <a:rPr lang="en-US" smtClean="0"/>
              <a:t>Time &amp; Motion Studies</a:t>
            </a:r>
          </a:p>
          <a:p>
            <a:pPr lvl="1"/>
            <a:r>
              <a:rPr lang="en-US" smtClean="0"/>
              <a:t>Piece-Rate Payment System</a:t>
            </a:r>
          </a:p>
          <a:p>
            <a:pPr lvl="1"/>
            <a:r>
              <a:rPr lang="en-US" smtClean="0"/>
              <a:t>Managers/Supervisors to </a:t>
            </a:r>
          </a:p>
          <a:p>
            <a:pPr lvl="2"/>
            <a:r>
              <a:rPr lang="en-US" smtClean="0"/>
              <a:t>Coordinate &amp; monitor production</a:t>
            </a:r>
          </a:p>
          <a:p>
            <a:pPr lvl="1"/>
            <a:r>
              <a:rPr lang="en-US" smtClean="0"/>
              <a:t>Worker criticisms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Human Relations Management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Testing Taylorism (scientific management)</a:t>
            </a:r>
          </a:p>
          <a:p>
            <a:pPr lvl="1"/>
            <a:r>
              <a:rPr lang="en-US" smtClean="0"/>
              <a:t>The Human Factor</a:t>
            </a:r>
          </a:p>
          <a:p>
            <a:pPr lvl="1"/>
            <a:r>
              <a:rPr lang="en-US" smtClean="0"/>
              <a:t>The Hawthorne studies</a:t>
            </a:r>
          </a:p>
          <a:p>
            <a:pPr lvl="2"/>
            <a:r>
              <a:rPr lang="en-US" smtClean="0"/>
              <a:t>Elton Mayo, Frederick Roethlisberger, William Dixon</a:t>
            </a:r>
          </a:p>
          <a:p>
            <a:pPr lvl="2"/>
            <a:r>
              <a:rPr lang="en-US" smtClean="0"/>
              <a:t>The lighting experiment</a:t>
            </a:r>
          </a:p>
          <a:p>
            <a:pPr lvl="2"/>
            <a:r>
              <a:rPr lang="en-US" smtClean="0"/>
              <a:t>The bank-wiring experiment</a:t>
            </a:r>
          </a:p>
          <a:p>
            <a:pPr lvl="1"/>
            <a:r>
              <a:rPr lang="en-US" smtClean="0"/>
              <a:t>Humans control the production process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Definitions &amp; Key Elements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Emile Durkheim </a:t>
            </a:r>
          </a:p>
          <a:p>
            <a:pPr lvl="1"/>
            <a:r>
              <a:rPr lang="en-US" smtClean="0"/>
              <a:t>Religion is:</a:t>
            </a:r>
          </a:p>
          <a:p>
            <a:pPr lvl="2"/>
            <a:r>
              <a:rPr lang="en-US" smtClean="0"/>
              <a:t>“a unified system of beliefs and practices relative to sacred things ... </a:t>
            </a:r>
          </a:p>
          <a:p>
            <a:pPr lvl="2"/>
            <a:r>
              <a:rPr lang="en-US" smtClean="0"/>
              <a:t>which unites into one single moral community called a church all those who adhere to them“</a:t>
            </a:r>
          </a:p>
          <a:p>
            <a:pPr lvl="1"/>
            <a:r>
              <a:rPr lang="en-US" smtClean="0"/>
              <a:t>Symbols</a:t>
            </a:r>
          </a:p>
          <a:p>
            <a:pPr lvl="2"/>
            <a:r>
              <a:rPr lang="en-US" smtClean="0"/>
              <a:t>Signs to which we attach generalized meaning</a:t>
            </a:r>
          </a:p>
          <a:p>
            <a:pPr lvl="2"/>
            <a:r>
              <a:rPr lang="en-US" smtClean="0"/>
              <a:t>A vehicle for the conception of meanings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Definitions &amp; Key Elements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Binary Opposition</a:t>
            </a:r>
          </a:p>
          <a:p>
            <a:pPr lvl="2"/>
            <a:r>
              <a:rPr lang="en-US" smtClean="0"/>
              <a:t>Normal/Deviant</a:t>
            </a:r>
          </a:p>
          <a:p>
            <a:pPr lvl="2"/>
            <a:r>
              <a:rPr lang="en-US" smtClean="0"/>
              <a:t>Good/Evil</a:t>
            </a:r>
          </a:p>
          <a:p>
            <a:pPr lvl="1"/>
            <a:r>
              <a:rPr lang="en-US" u="sng" smtClean="0"/>
              <a:t>Sacred and Profane</a:t>
            </a:r>
          </a:p>
          <a:p>
            <a:pPr lvl="2"/>
            <a:r>
              <a:rPr lang="en-US" smtClean="0"/>
              <a:t>Sacred </a:t>
            </a:r>
          </a:p>
          <a:p>
            <a:pPr lvl="3"/>
            <a:r>
              <a:rPr lang="en-US" smtClean="0"/>
              <a:t>Things set apart, forbidden</a:t>
            </a:r>
          </a:p>
          <a:p>
            <a:pPr lvl="3"/>
            <a:r>
              <a:rPr lang="en-US" smtClean="0"/>
              <a:t>Awe &amp; Reverence</a:t>
            </a:r>
          </a:p>
          <a:p>
            <a:pPr lvl="2"/>
            <a:r>
              <a:rPr lang="en-US" smtClean="0"/>
              <a:t>Profane</a:t>
            </a:r>
          </a:p>
          <a:p>
            <a:pPr lvl="3"/>
            <a:r>
              <a:rPr lang="en-US" smtClean="0"/>
              <a:t>All that is not sacred</a:t>
            </a:r>
          </a:p>
          <a:p>
            <a:pPr lvl="3"/>
            <a:r>
              <a:rPr lang="en-US" smtClean="0"/>
              <a:t>The mundane, every day aspects of life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Definitions &amp; Key Elements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mtClean="0"/>
              <a:t>Ritual</a:t>
            </a:r>
          </a:p>
          <a:p>
            <a:pPr lvl="2"/>
            <a:r>
              <a:rPr lang="en-US" smtClean="0"/>
              <a:t>Required Practices</a:t>
            </a:r>
          </a:p>
          <a:p>
            <a:pPr lvl="2"/>
            <a:r>
              <a:rPr lang="en-US" smtClean="0"/>
              <a:t>Forbidden Acts</a:t>
            </a:r>
          </a:p>
          <a:p>
            <a:pPr lvl="1"/>
            <a:r>
              <a:rPr lang="en-US" smtClean="0"/>
              <a:t>Shared Beliefs</a:t>
            </a:r>
          </a:p>
          <a:p>
            <a:pPr lvl="2"/>
            <a:r>
              <a:rPr lang="en-US" smtClean="0"/>
              <a:t>Purpose &amp; Meaning of Existence</a:t>
            </a:r>
          </a:p>
          <a:p>
            <a:pPr lvl="2"/>
            <a:r>
              <a:rPr lang="en-US" smtClean="0"/>
              <a:t>Commonly-held moral code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Sociological Conceptions of Religion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Emile Durkheim</a:t>
            </a:r>
          </a:p>
          <a:p>
            <a:pPr lvl="1"/>
            <a:r>
              <a:rPr lang="en-US" smtClean="0"/>
              <a:t>Solidarity</a:t>
            </a:r>
          </a:p>
          <a:p>
            <a:pPr lvl="2"/>
            <a:r>
              <a:rPr lang="en-US" smtClean="0"/>
              <a:t>Social Integration</a:t>
            </a:r>
          </a:p>
          <a:p>
            <a:pPr lvl="2"/>
            <a:r>
              <a:rPr lang="en-US" smtClean="0"/>
              <a:t>Moral Regulation</a:t>
            </a:r>
          </a:p>
          <a:p>
            <a:pPr lvl="1"/>
            <a:r>
              <a:rPr lang="en-US" i="1" smtClean="0"/>
              <a:t>The Elementary Forms of the Religious Life (1912)</a:t>
            </a:r>
            <a:endParaRPr lang="en-US" smtClean="0"/>
          </a:p>
          <a:p>
            <a:pPr lvl="2"/>
            <a:r>
              <a:rPr lang="en-US" smtClean="0"/>
              <a:t>Totemic Society &amp; Religion</a:t>
            </a:r>
          </a:p>
          <a:p>
            <a:pPr lvl="2"/>
            <a:r>
              <a:rPr lang="en-US" smtClean="0"/>
              <a:t>When a society worships its god, it is worshipping itself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Sociological Conceptions of Religion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Karl Marx</a:t>
            </a:r>
          </a:p>
          <a:p>
            <a:pPr lvl="1"/>
            <a:r>
              <a:rPr lang="en-US" smtClean="0"/>
              <a:t>Mode of Production </a:t>
            </a:r>
            <a:r>
              <a:rPr lang="en-US" smtClean="0">
                <a:sym typeface="Wingdings" pitchFamily="2" charset="2"/>
              </a:rPr>
              <a:t> Relations of Production </a:t>
            </a:r>
          </a:p>
          <a:p>
            <a:pPr lvl="1"/>
            <a:r>
              <a:rPr lang="en-US" smtClean="0">
                <a:sym typeface="Wingdings" pitchFamily="2" charset="2"/>
              </a:rPr>
              <a:t>Superstructure</a:t>
            </a:r>
          </a:p>
          <a:p>
            <a:pPr lvl="2"/>
            <a:r>
              <a:rPr lang="en-US" smtClean="0"/>
              <a:t>Family, Religion, the State, Education, </a:t>
            </a:r>
            <a:r>
              <a:rPr lang="en-US" u="sng" smtClean="0"/>
              <a:t>Culture</a:t>
            </a:r>
          </a:p>
          <a:p>
            <a:pPr lvl="2"/>
            <a:r>
              <a:rPr lang="en-US" smtClean="0"/>
              <a:t>Reproduce</a:t>
            </a:r>
          </a:p>
          <a:p>
            <a:pPr lvl="2"/>
            <a:r>
              <a:rPr lang="en-US" smtClean="0"/>
              <a:t>Legitimate</a:t>
            </a:r>
          </a:p>
          <a:p>
            <a:pPr lvl="1"/>
            <a:r>
              <a:rPr lang="en-US" smtClean="0"/>
              <a:t>“Religion is the Opiate of the Masses”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Sociological Conceptions of Religion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 Weber</a:t>
            </a:r>
          </a:p>
          <a:p>
            <a:pPr lvl="1"/>
            <a:r>
              <a:rPr lang="en-US" i="1" smtClean="0"/>
              <a:t>The Protestant Ethic and the Spirit of Capitalism</a:t>
            </a:r>
          </a:p>
          <a:p>
            <a:pPr lvl="2"/>
            <a:r>
              <a:rPr lang="en-US" smtClean="0"/>
              <a:t>Life as a “calling” in service to God</a:t>
            </a:r>
          </a:p>
          <a:p>
            <a:pPr lvl="2"/>
            <a:r>
              <a:rPr lang="en-US" smtClean="0"/>
              <a:t>Asceticism</a:t>
            </a:r>
          </a:p>
          <a:p>
            <a:pPr lvl="2"/>
            <a:r>
              <a:rPr lang="en-US" smtClean="0"/>
              <a:t>Calvinism &amp; Predestination</a:t>
            </a:r>
          </a:p>
          <a:p>
            <a:pPr lvl="3"/>
            <a:r>
              <a:rPr lang="en-US" smtClean="0"/>
              <a:t>Search for signs of election</a:t>
            </a:r>
          </a:p>
          <a:p>
            <a:pPr lvl="1"/>
            <a:r>
              <a:rPr lang="en-US" smtClean="0"/>
              <a:t>Culture/Religion </a:t>
            </a:r>
            <a:r>
              <a:rPr lang="en-US" smtClean="0">
                <a:sym typeface="Wingdings" pitchFamily="2" charset="2"/>
              </a:rPr>
              <a:t> Capitalism</a:t>
            </a:r>
          </a:p>
          <a:p>
            <a:pPr lvl="2"/>
            <a:r>
              <a:rPr lang="en-US" u="sng" smtClean="0"/>
              <a:t>Habits of thought &amp; action</a:t>
            </a:r>
          </a:p>
          <a:p>
            <a:pPr lvl="3"/>
            <a:r>
              <a:rPr lang="en-US" smtClean="0"/>
              <a:t>Formal rationality; hard work, self-denial</a:t>
            </a:r>
          </a:p>
          <a:p>
            <a:pPr lvl="2"/>
            <a:r>
              <a:rPr lang="en-US" smtClean="0"/>
              <a:t>Accumulation of wealth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4000"/>
              <a:t>Formal Rationality &amp; Bureaucracy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Organizations as “Cultural Carriers”</a:t>
            </a:r>
          </a:p>
          <a:p>
            <a:pPr lvl="1"/>
            <a:r>
              <a:rPr lang="en-US" smtClean="0"/>
              <a:t>Formal Rationality as key cultural development of modern age</a:t>
            </a:r>
          </a:p>
          <a:p>
            <a:pPr lvl="2"/>
            <a:r>
              <a:rPr lang="en-US" smtClean="0"/>
              <a:t>Calculability</a:t>
            </a:r>
          </a:p>
          <a:p>
            <a:pPr lvl="2"/>
            <a:r>
              <a:rPr lang="en-US" smtClean="0"/>
              <a:t>Efficiency</a:t>
            </a:r>
          </a:p>
          <a:p>
            <a:pPr lvl="2"/>
            <a:r>
              <a:rPr lang="en-US" smtClean="0"/>
              <a:t>Predictability</a:t>
            </a:r>
          </a:p>
          <a:p>
            <a:pPr lvl="2"/>
            <a:r>
              <a:rPr lang="en-US" smtClean="0"/>
              <a:t>Maximum Control</a:t>
            </a:r>
          </a:p>
          <a:p>
            <a:pPr lvl="1"/>
            <a:r>
              <a:rPr lang="en-US" smtClean="0"/>
              <a:t>Rise of Bureaucracy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/>
              <a:t>“Ideal-Typical” Bureaucracy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Break down all tasks into a series of specialized tasks (aka “offices”)</a:t>
            </a:r>
          </a:p>
          <a:p>
            <a:pPr lvl="1"/>
            <a:r>
              <a:rPr lang="en-US" smtClean="0"/>
              <a:t>Power resides in the office, not the person</a:t>
            </a:r>
          </a:p>
          <a:p>
            <a:r>
              <a:rPr lang="en-US" smtClean="0"/>
              <a:t>Hierarchy of command</a:t>
            </a:r>
          </a:p>
          <a:p>
            <a:pPr lvl="1"/>
            <a:r>
              <a:rPr lang="en-US" smtClean="0"/>
              <a:t>Power flows downward</a:t>
            </a:r>
          </a:p>
          <a:p>
            <a:r>
              <a:rPr lang="en-US" smtClean="0"/>
              <a:t>Officials pursue a career in the organization</a:t>
            </a:r>
          </a:p>
          <a:p>
            <a:pPr lvl="1"/>
            <a:r>
              <a:rPr lang="en-US" smtClean="0"/>
              <a:t>Are full-time employees</a:t>
            </a:r>
          </a:p>
          <a:p>
            <a:pPr lvl="1"/>
            <a:r>
              <a:rPr lang="en-US" smtClean="0"/>
              <a:t>Universalistic v. Particularistic Criteria</a:t>
            </a:r>
          </a:p>
          <a:p>
            <a:pPr>
              <a:buFont typeface="Wingdings" pitchFamily="2" charset="2"/>
              <a:buNone/>
            </a:pPr>
            <a:endParaRPr lang="en-US" u="sng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165</TotalTime>
  <Words>454</Words>
  <Application>Microsoft Office PowerPoint</Application>
  <PresentationFormat>On-screen Show (4:3)</PresentationFormat>
  <Paragraphs>105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Garamond</vt:lpstr>
      <vt:lpstr>Arial</vt:lpstr>
      <vt:lpstr>Lucida Sans Unicode</vt:lpstr>
      <vt:lpstr>Wingdings 3</vt:lpstr>
      <vt:lpstr>Verdana</vt:lpstr>
      <vt:lpstr>Wingdings 2</vt:lpstr>
      <vt:lpstr>Calibri</vt:lpstr>
      <vt:lpstr>Wingdings</vt:lpstr>
      <vt:lpstr>Urban</vt:lpstr>
      <vt:lpstr>Religion</vt:lpstr>
      <vt:lpstr>Definitions &amp; Key Elements</vt:lpstr>
      <vt:lpstr>Definitions &amp; Key Elements</vt:lpstr>
      <vt:lpstr>Definitions &amp; Key Elements</vt:lpstr>
      <vt:lpstr>Sociological Conceptions of Religion</vt:lpstr>
      <vt:lpstr>Sociological Conceptions of Religion</vt:lpstr>
      <vt:lpstr>Sociological Conceptions of Religion</vt:lpstr>
      <vt:lpstr>Formal Rationality &amp; Bureaucracy</vt:lpstr>
      <vt:lpstr>“Ideal-Typical” Bureaucracy</vt:lpstr>
      <vt:lpstr>“Ideal-Typical” Bureaucracy</vt:lpstr>
      <vt:lpstr>Advantages of Bureaucracy</vt:lpstr>
      <vt:lpstr>Disadvantages of Bureaucracy</vt:lpstr>
      <vt:lpstr>Scientific Management</vt:lpstr>
      <vt:lpstr>Human Relations Management</vt:lpstr>
    </vt:vector>
  </TitlesOfParts>
  <Company>university of north carolina wilmington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Religion</dc:title>
  <dc:creator>John Rice</dc:creator>
  <cp:lastModifiedBy>John</cp:lastModifiedBy>
  <cp:revision>14</cp:revision>
  <dcterms:created xsi:type="dcterms:W3CDTF">2007-11-22T16:02:38Z</dcterms:created>
  <dcterms:modified xsi:type="dcterms:W3CDTF">2011-08-23T16:59:56Z</dcterms:modified>
</cp:coreProperties>
</file>