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55DD98-7E41-4480-9775-95AB85381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76F0-63C1-42DA-8FF1-ADBA8B007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D240-AC9E-40EC-A4F4-6D2CB7A9E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9075-43BC-4136-9861-80EE29711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C77C9-17AD-40A8-8970-AD2841001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52574-17D7-4684-B7C7-B17EC6171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6009CA-9A19-4FCF-9C5E-14B221CF4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60F50-54D3-424F-8AAF-89A980ACF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468F7-BF26-45E9-8EDB-D93A6AA9E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A39B3-8427-4952-80CB-32C0B3BC1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30E12-97B2-4198-833F-2BFD7A8AC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6F101A-AEF8-4B74-813D-372020D3A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77" r:id="rId3"/>
    <p:sldLayoutId id="2147483678" r:id="rId4"/>
    <p:sldLayoutId id="2147483685" r:id="rId5"/>
    <p:sldLayoutId id="2147483686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8y06NSBBRtY&amp;feature=player_embedde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/>
              <a:t>Impact of Modernization on Polity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r>
              <a:rPr lang="en-US" sz="2800" i="1" smtClean="0"/>
              <a:t>“That institution in society that arranges for the distribution of </a:t>
            </a:r>
            <a:r>
              <a:rPr lang="en-US" sz="2800" i="1" u="sng" smtClean="0"/>
              <a:t>power</a:t>
            </a:r>
            <a:r>
              <a:rPr lang="en-US" sz="2800" i="1" smtClean="0"/>
              <a:t>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&amp; Authority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 Weber</a:t>
            </a:r>
          </a:p>
          <a:p>
            <a:pPr lvl="1"/>
            <a:r>
              <a:rPr lang="en-US" smtClean="0"/>
              <a:t>Power</a:t>
            </a:r>
          </a:p>
          <a:p>
            <a:pPr lvl="2"/>
            <a:r>
              <a:rPr lang="en-US" smtClean="0"/>
              <a:t>The ability to have one’s own will prevail, even in the face of opposition from others</a:t>
            </a:r>
          </a:p>
          <a:p>
            <a:pPr lvl="1"/>
            <a:r>
              <a:rPr lang="en-US" smtClean="0"/>
              <a:t>Authority</a:t>
            </a:r>
          </a:p>
          <a:p>
            <a:pPr lvl="2"/>
            <a:r>
              <a:rPr lang="en-US" smtClean="0"/>
              <a:t>Legitimate power</a:t>
            </a:r>
          </a:p>
          <a:p>
            <a:pPr lvl="2"/>
            <a:r>
              <a:rPr lang="en-US" smtClean="0"/>
              <a:t>Consent of the governed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&amp; Authority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Types of Authority (Weber)</a:t>
            </a:r>
          </a:p>
          <a:p>
            <a:pPr lvl="1"/>
            <a:r>
              <a:rPr lang="en-US" smtClean="0"/>
              <a:t>Charismatic</a:t>
            </a:r>
          </a:p>
          <a:p>
            <a:pPr lvl="2"/>
            <a:r>
              <a:rPr lang="en-US" smtClean="0"/>
              <a:t>Unique personal power of exceptional individuals</a:t>
            </a:r>
          </a:p>
          <a:p>
            <a:pPr lvl="1"/>
            <a:r>
              <a:rPr lang="en-US" smtClean="0"/>
              <a:t>Traditional</a:t>
            </a:r>
          </a:p>
          <a:p>
            <a:pPr lvl="2"/>
            <a:r>
              <a:rPr lang="en-US" smtClean="0"/>
              <a:t>Received from the past</a:t>
            </a:r>
          </a:p>
          <a:p>
            <a:pPr lvl="2"/>
            <a:r>
              <a:rPr lang="en-US" smtClean="0"/>
              <a:t>Conferred by birthright or higher authority</a:t>
            </a:r>
          </a:p>
          <a:p>
            <a:pPr lvl="2"/>
            <a:r>
              <a:rPr lang="en-US" smtClean="0"/>
              <a:t>Often unlimited </a:t>
            </a:r>
          </a:p>
          <a:p>
            <a:pPr lvl="1"/>
            <a:r>
              <a:rPr lang="en-US" smtClean="0"/>
              <a:t>Rational-Legal (dominant in modern world)</a:t>
            </a:r>
          </a:p>
          <a:p>
            <a:pPr lvl="2"/>
            <a:r>
              <a:rPr lang="en-US" smtClean="0"/>
              <a:t>Incumbent in the office, not the person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&amp; Authority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mtClean="0"/>
              <a:t>Power by law v. tradition </a:t>
            </a:r>
          </a:p>
          <a:p>
            <a:pPr lvl="2"/>
            <a:r>
              <a:rPr lang="en-US" smtClean="0"/>
              <a:t>Restricted by explicit, universal, impersonal rules</a:t>
            </a:r>
          </a:p>
          <a:p>
            <a:pPr lvl="1"/>
            <a:r>
              <a:rPr lang="en-US" smtClean="0"/>
              <a:t>To what do people consent?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From Feudalism to the Nation-State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Feudalism (Traditional authority)</a:t>
            </a:r>
          </a:p>
          <a:p>
            <a:pPr lvl="1"/>
            <a:r>
              <a:rPr lang="en-US" smtClean="0"/>
              <a:t>Kingdoms v. nations</a:t>
            </a:r>
          </a:p>
          <a:p>
            <a:pPr lvl="1"/>
            <a:r>
              <a:rPr lang="en-US" smtClean="0"/>
              <a:t>Areas of land controlled by royalty</a:t>
            </a:r>
          </a:p>
          <a:p>
            <a:pPr lvl="1"/>
            <a:r>
              <a:rPr lang="en-US" smtClean="0"/>
              <a:t>Territories awarded to princes/vassals</a:t>
            </a:r>
          </a:p>
          <a:p>
            <a:pPr lvl="2"/>
            <a:r>
              <a:rPr lang="en-US" smtClean="0"/>
              <a:t>Fiefdoms</a:t>
            </a:r>
          </a:p>
          <a:p>
            <a:pPr lvl="2"/>
            <a:r>
              <a:rPr lang="en-US" smtClean="0"/>
              <a:t>In exchange for oath of loyalty to monarch</a:t>
            </a:r>
          </a:p>
          <a:p>
            <a:pPr lvl="1"/>
            <a:r>
              <a:rPr lang="en-US" smtClean="0"/>
              <a:t>Princes organized armies</a:t>
            </a:r>
          </a:p>
          <a:p>
            <a:pPr lvl="2"/>
            <a:r>
              <a:rPr lang="en-US" smtClean="0"/>
              <a:t>Divide up territory among serfs</a:t>
            </a:r>
          </a:p>
          <a:p>
            <a:pPr lvl="2"/>
            <a:r>
              <a:rPr lang="en-US" smtClean="0"/>
              <a:t>Oath of loyalty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From Feudalism to the Nation-State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System was legitimated by </a:t>
            </a:r>
            <a:r>
              <a:rPr lang="en-US" b="1" smtClean="0"/>
              <a:t>divine right of kings</a:t>
            </a:r>
            <a:endParaRPr lang="en-US" smtClean="0"/>
          </a:p>
          <a:p>
            <a:pPr lvl="1"/>
            <a:r>
              <a:rPr lang="en-US" smtClean="0"/>
              <a:t>Power "granted by God"</a:t>
            </a:r>
          </a:p>
          <a:p>
            <a:pPr lvl="1"/>
            <a:r>
              <a:rPr lang="en-US" smtClean="0"/>
              <a:t>Heirs, blood-lines</a:t>
            </a:r>
          </a:p>
          <a:p>
            <a:pPr lvl="1"/>
            <a:r>
              <a:rPr lang="en-US" smtClean="0"/>
              <a:t>Majority of people </a:t>
            </a:r>
          </a:p>
          <a:p>
            <a:pPr lvl="2"/>
            <a:r>
              <a:rPr lang="en-US" smtClean="0"/>
              <a:t>No voice</a:t>
            </a:r>
          </a:p>
          <a:p>
            <a:pPr lvl="2"/>
            <a:r>
              <a:rPr lang="en-US" smtClean="0"/>
              <a:t>No mobility</a:t>
            </a:r>
          </a:p>
          <a:p>
            <a:r>
              <a:rPr lang="en-US" smtClean="0"/>
              <a:t>Political Revolutions of late 18</a:t>
            </a:r>
            <a:r>
              <a:rPr lang="en-US" baseline="30000" smtClean="0"/>
              <a:t>th</a:t>
            </a:r>
            <a:r>
              <a:rPr lang="en-US" smtClean="0"/>
              <a:t> century</a:t>
            </a:r>
          </a:p>
          <a:p>
            <a:pPr lvl="1"/>
            <a:r>
              <a:rPr lang="en-US" smtClean="0"/>
              <a:t>Revolt against feudalism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From Feudalism to the Nation-State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mtClean="0"/>
              <a:t>Replaced by the </a:t>
            </a:r>
            <a:r>
              <a:rPr lang="en-US" b="1" smtClean="0"/>
              <a:t>nation-state</a:t>
            </a:r>
            <a:endParaRPr lang="en-US" smtClean="0"/>
          </a:p>
          <a:p>
            <a:pPr lvl="2">
              <a:lnSpc>
                <a:spcPct val="90000"/>
              </a:lnSpc>
            </a:pPr>
            <a:r>
              <a:rPr lang="en-US" b="1" smtClean="0"/>
              <a:t>Nation: geographically and politically bounded territory </a:t>
            </a:r>
          </a:p>
          <a:p>
            <a:pPr lvl="2">
              <a:lnSpc>
                <a:spcPct val="90000"/>
              </a:lnSpc>
            </a:pPr>
            <a:r>
              <a:rPr lang="en-US" b="1" smtClean="0"/>
              <a:t>state: organized apparatus of government within that territory</a:t>
            </a:r>
          </a:p>
          <a:p>
            <a:pPr>
              <a:lnSpc>
                <a:spcPct val="90000"/>
              </a:lnSpc>
            </a:pPr>
            <a:r>
              <a:rPr lang="en-US" b="1" smtClean="0"/>
              <a:t>Rational-legal authority: the state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State: governing body made up of either individuals themselves or their elected representatives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State embodies, carries out, "will of the people"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Wright Mills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vastly enhanced, centralized</a:t>
            </a:r>
          </a:p>
          <a:p>
            <a:r>
              <a:rPr lang="en-US" dirty="0" smtClean="0"/>
              <a:t>Important decisions made by the “Power Elite”</a:t>
            </a:r>
          </a:p>
          <a:p>
            <a:pPr lvl="1"/>
            <a:r>
              <a:rPr lang="en-US" dirty="0" smtClean="0"/>
              <a:t>Leaders drawn from economic, military, political sectors</a:t>
            </a:r>
          </a:p>
          <a:p>
            <a:pPr lvl="1"/>
            <a:r>
              <a:rPr lang="en-US" dirty="0" smtClean="0"/>
              <a:t>Interlocking boards of directors</a:t>
            </a:r>
          </a:p>
          <a:p>
            <a:pPr lvl="1"/>
            <a:r>
              <a:rPr lang="en-US" dirty="0" smtClean="0"/>
              <a:t>Shared backgrounds, social-psychological orientation</a:t>
            </a:r>
          </a:p>
          <a:p>
            <a:r>
              <a:rPr lang="en-US" dirty="0" smtClean="0"/>
              <a:t>Demise of democracy</a:t>
            </a:r>
          </a:p>
          <a:p>
            <a:r>
              <a:rPr lang="en-US" sz="2000" u="sng" dirty="0" smtClean="0">
                <a:hlinkClick r:id="rId2"/>
              </a:rPr>
              <a:t>http://</a:t>
            </a:r>
            <a:r>
              <a:rPr lang="en-US" sz="2000" u="sng" dirty="0" smtClean="0">
                <a:hlinkClick r:id="rId2"/>
              </a:rPr>
              <a:t>www.youtube.com/watch?v=8y06NSBBRtY&amp;feature=player_embedded</a:t>
            </a:r>
            <a:r>
              <a:rPr lang="en-US" sz="2000" u="sng" dirty="0" smtClean="0"/>
              <a:t> </a:t>
            </a:r>
            <a:r>
              <a:rPr lang="en-US" sz="2000" dirty="0" smtClean="0"/>
              <a:t>(Eisenhower)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</TotalTime>
  <Words>298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Garamond</vt:lpstr>
      <vt:lpstr>Arial</vt:lpstr>
      <vt:lpstr>Trebuchet MS</vt:lpstr>
      <vt:lpstr>Georgia</vt:lpstr>
      <vt:lpstr>Wingdings 2</vt:lpstr>
      <vt:lpstr>Calibri</vt:lpstr>
      <vt:lpstr>Urban</vt:lpstr>
      <vt:lpstr>Impact of Modernization on Polity</vt:lpstr>
      <vt:lpstr>Power &amp; Authority</vt:lpstr>
      <vt:lpstr>Power &amp; Authority</vt:lpstr>
      <vt:lpstr>Power &amp; Authority</vt:lpstr>
      <vt:lpstr>From Feudalism to the Nation-State</vt:lpstr>
      <vt:lpstr>From Feudalism to the Nation-State</vt:lpstr>
      <vt:lpstr>From Feudalism to the Nation-State</vt:lpstr>
      <vt:lpstr>C. Wright Mills</vt:lpstr>
    </vt:vector>
  </TitlesOfParts>
  <Company>university of north carolina wilmington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Modernization on Polity</dc:title>
  <dc:creator>John Rice</dc:creator>
  <cp:lastModifiedBy>John</cp:lastModifiedBy>
  <cp:revision>4</cp:revision>
  <dcterms:created xsi:type="dcterms:W3CDTF">2007-11-22T18:30:47Z</dcterms:created>
  <dcterms:modified xsi:type="dcterms:W3CDTF">2011-08-23T17:07:08Z</dcterms:modified>
</cp:coreProperties>
</file>