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A1F87B0-612F-44AC-B54D-2699E6F09A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56597-E282-4E5D-BE93-7024143C54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0846F-928D-4789-8E0F-835B18D361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3EA85B-EFBA-4396-820A-AABFFA1384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C8794-6724-4489-9EC5-18C508F92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DBDB7-D30F-40BE-8602-8EBF1E3D2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8C929E8F-DFDF-447B-8B12-A60B8E8FC1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EE97E072-C079-4301-BA4A-67E66A3F8A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DAAA8-86CB-448B-9C79-1174448B4A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4E448-39B5-4500-8379-95414B6A4D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63F03-B644-446C-9127-D4D09EEDA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092709-7AC8-4652-AAFF-BD25D63A93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Smith%20&amp;%20Marx%20Stratification%20Chart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Modernization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/>
            <a:r>
              <a:rPr lang="en-US" smtClean="0"/>
              <a:t>The Impact of Modernity on Economy </a:t>
            </a:r>
          </a:p>
          <a:p>
            <a:pPr marR="0" eaLnBrk="1" hangingPunct="1"/>
            <a:r>
              <a:rPr lang="en-US" sz="1800" smtClean="0"/>
              <a:t>“That institution in society that arranges for the production and distribution of the goods needed for survival”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Consequences of Specialization </a:t>
            </a:r>
            <a:br>
              <a:rPr lang="en-US" sz="3600"/>
            </a:br>
            <a:r>
              <a:rPr lang="en-US" sz="3600"/>
              <a:t>(3 Predictions)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Industrial societies could produce solidarity</a:t>
            </a:r>
          </a:p>
          <a:p>
            <a:pPr lvl="1" eaLnBrk="1" hangingPunct="1"/>
            <a:r>
              <a:rPr lang="en-US" b="1" smtClean="0"/>
              <a:t>organic solidarity</a:t>
            </a:r>
            <a:r>
              <a:rPr lang="en-US" smtClean="0"/>
              <a:t>: </a:t>
            </a:r>
          </a:p>
          <a:p>
            <a:pPr lvl="2" eaLnBrk="1" hangingPunct="1"/>
            <a:r>
              <a:rPr lang="en-US" smtClean="0"/>
              <a:t>economic interdependence (like Smith) </a:t>
            </a:r>
          </a:p>
          <a:p>
            <a:pPr lvl="1" eaLnBrk="1" hangingPunct="1"/>
            <a:r>
              <a:rPr lang="en-US" b="1" smtClean="0"/>
              <a:t>BUT</a:t>
            </a:r>
            <a:r>
              <a:rPr lang="en-US" smtClean="0"/>
              <a:t>: </a:t>
            </a:r>
            <a:r>
              <a:rPr lang="en-US" b="1" smtClean="0"/>
              <a:t>specialization could produce</a:t>
            </a:r>
            <a:r>
              <a:rPr lang="en-US" smtClean="0"/>
              <a:t> </a:t>
            </a:r>
            <a:r>
              <a:rPr lang="en-US" b="1" smtClean="0"/>
              <a:t>anomie </a:t>
            </a:r>
          </a:p>
          <a:p>
            <a:pPr lvl="2" eaLnBrk="1" hangingPunct="1"/>
            <a:r>
              <a:rPr lang="en-US" b="1" smtClean="0"/>
              <a:t>(a-nomos) "a condition of societal normlessness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Consequences of Specialization </a:t>
            </a:r>
            <a:br>
              <a:rPr lang="en-US" sz="3600"/>
            </a:br>
            <a:r>
              <a:rPr lang="en-US" sz="3600"/>
              <a:t>(3 Predictions)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Pessimistic</a:t>
            </a:r>
            <a:r>
              <a:rPr lang="en-US" sz="2800" b="1" smtClean="0"/>
              <a:t>:</a:t>
            </a:r>
            <a:r>
              <a:rPr lang="en-US" sz="2800" smtClean="0"/>
              <a:t> Karl Marx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</a:t>
            </a:r>
            <a:r>
              <a:rPr lang="en-US" sz="2400" u="sng" smtClean="0"/>
              <a:t>Capital</a:t>
            </a:r>
            <a:r>
              <a:rPr lang="en-US" sz="2400" smtClean="0"/>
              <a:t>, 1867, 1885, 1894)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concerned about</a:t>
            </a:r>
            <a:r>
              <a:rPr lang="en-US" sz="2800" smtClean="0"/>
              <a:t> </a:t>
            </a:r>
            <a:r>
              <a:rPr lang="en-US" sz="2800" b="1" smtClean="0"/>
              <a:t>the types of work in an industrial economy 			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Alienation:</a:t>
            </a:r>
            <a:r>
              <a:rPr lang="en-US" sz="2800" smtClean="0"/>
              <a:t> </a:t>
            </a:r>
            <a:r>
              <a:rPr lang="en-US" sz="2800" b="1" smtClean="0"/>
              <a:t>separation/estrangement from: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production process itself</a:t>
            </a:r>
            <a:r>
              <a:rPr lang="en-US" sz="2400" smtClean="0"/>
              <a:t> </a:t>
            </a:r>
            <a:endParaRPr 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finished products of our labor</a:t>
            </a:r>
            <a:r>
              <a:rPr lang="en-US" sz="2400" smtClean="0"/>
              <a:t>  		</a:t>
            </a:r>
            <a:endParaRPr 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our fellow workers</a:t>
            </a:r>
            <a:r>
              <a:rPr lang="en-US" sz="2400" smtClean="0"/>
              <a:t> </a:t>
            </a:r>
            <a:endParaRPr lang="en-US" sz="2400" b="1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/>
              <a:t>ourselves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Industrialization &amp; Stratification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Stratification:</a:t>
            </a:r>
          </a:p>
          <a:p>
            <a:pPr lvl="1" eaLnBrk="1" hangingPunct="1"/>
            <a:r>
              <a:rPr lang="en-US" sz="2400" b="1" smtClean="0"/>
              <a:t>"vertical ranking of members of a society, based upon their access to and control over scarce resources“</a:t>
            </a:r>
          </a:p>
          <a:p>
            <a:pPr lvl="1" eaLnBrk="1" hangingPunct="1"/>
            <a:r>
              <a:rPr lang="en-US" sz="2400" b="1" smtClean="0"/>
              <a:t>Another type of social differentiation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Industrialization &amp; Stratification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Max Weber</a:t>
            </a:r>
          </a:p>
          <a:p>
            <a:pPr lvl="1" eaLnBrk="1" hangingPunct="1"/>
            <a:r>
              <a:rPr lang="en-US" b="1" smtClean="0"/>
              <a:t>wealth </a:t>
            </a:r>
          </a:p>
          <a:p>
            <a:pPr lvl="2" eaLnBrk="1" hangingPunct="1"/>
            <a:r>
              <a:rPr lang="en-US" b="1" u="sng" smtClean="0"/>
              <a:t>class</a:t>
            </a:r>
            <a:r>
              <a:rPr lang="en-US" b="1" smtClean="0"/>
              <a:t> stratification</a:t>
            </a:r>
          </a:p>
          <a:p>
            <a:pPr lvl="1" eaLnBrk="1" hangingPunct="1"/>
            <a:r>
              <a:rPr lang="en-US" b="1" smtClean="0"/>
              <a:t>honor (prestige)</a:t>
            </a:r>
          </a:p>
          <a:p>
            <a:pPr lvl="2" eaLnBrk="1" hangingPunct="1"/>
            <a:r>
              <a:rPr lang="en-US" b="1" smtClean="0"/>
              <a:t> status stratification</a:t>
            </a:r>
          </a:p>
          <a:p>
            <a:pPr lvl="1" eaLnBrk="1" hangingPunct="1"/>
            <a:r>
              <a:rPr lang="en-US" b="1" smtClean="0"/>
              <a:t>power </a:t>
            </a:r>
          </a:p>
          <a:p>
            <a:pPr lvl="2" eaLnBrk="1" hangingPunct="1"/>
            <a:r>
              <a:rPr lang="en-US" b="1" smtClean="0"/>
              <a:t>"party" stratification (politics)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From Household Economy to Industrial Capitalism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Household Economy</a:t>
            </a:r>
            <a:endParaRPr lang="en-US" smtClean="0"/>
          </a:p>
          <a:p>
            <a:pPr lvl="1" eaLnBrk="1" hangingPunct="1"/>
            <a:r>
              <a:rPr lang="en-US" smtClean="0"/>
              <a:t>Produced </a:t>
            </a:r>
            <a:r>
              <a:rPr lang="en-US" b="1" smtClean="0"/>
              <a:t>subsistence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work was performed </a:t>
            </a:r>
            <a:r>
              <a:rPr lang="en-US" u="sng" smtClean="0"/>
              <a:t>in and for</a:t>
            </a:r>
            <a:r>
              <a:rPr lang="en-US" smtClean="0"/>
              <a:t> the household</a:t>
            </a:r>
          </a:p>
          <a:p>
            <a:pPr lvl="1" eaLnBrk="1" hangingPunct="1"/>
            <a:r>
              <a:rPr lang="en-US" smtClean="0"/>
              <a:t>money was used </a:t>
            </a:r>
            <a:r>
              <a:rPr lang="en-US" b="1" smtClean="0"/>
              <a:t>as a unit of account</a:t>
            </a:r>
            <a:endParaRPr lang="en-US" smtClean="0"/>
          </a:p>
          <a:p>
            <a:pPr lvl="1" eaLnBrk="1" hangingPunct="1"/>
            <a:r>
              <a:rPr lang="en-US" b="1" smtClean="0"/>
              <a:t>barter/trade</a:t>
            </a:r>
            <a:r>
              <a:rPr lang="en-US" smtClean="0"/>
              <a:t> for items they did not produce</a:t>
            </a:r>
          </a:p>
          <a:p>
            <a:pPr lvl="1" eaLnBrk="1" hangingPunct="1"/>
            <a:r>
              <a:rPr lang="en-US" b="1" smtClean="0"/>
              <a:t>orientation </a:t>
            </a:r>
            <a:r>
              <a:rPr lang="en-US" b="1" u="sng" smtClean="0"/>
              <a:t>away</a:t>
            </a:r>
            <a:r>
              <a:rPr lang="en-US" b="1" smtClean="0"/>
              <a:t> from the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From Household Economy to Industrial Capitalism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Capitalism </a:t>
            </a:r>
          </a:p>
          <a:p>
            <a:pPr lvl="1" eaLnBrk="1" hangingPunct="1"/>
            <a:r>
              <a:rPr lang="en-US" b="1" smtClean="0"/>
              <a:t>a set of social practices AND a way of thinking about and organizing economic activities</a:t>
            </a:r>
            <a:r>
              <a:rPr lang="en-US" smtClean="0"/>
              <a:t> </a:t>
            </a:r>
          </a:p>
          <a:p>
            <a:pPr eaLnBrk="1" hangingPunct="1"/>
            <a:r>
              <a:rPr lang="en-US" b="1" smtClean="0"/>
              <a:t>3 distinct features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b="1" smtClean="0"/>
              <a:t>The Market</a:t>
            </a:r>
            <a:r>
              <a:rPr lang="en-US" smtClean="0"/>
              <a:t> </a:t>
            </a:r>
          </a:p>
          <a:p>
            <a:pPr lvl="2" eaLnBrk="1" hangingPunct="1"/>
            <a:r>
              <a:rPr lang="en-US" smtClean="0"/>
              <a:t>impersonal buying and selling of </a:t>
            </a:r>
            <a:r>
              <a:rPr lang="en-US" b="1" smtClean="0"/>
              <a:t>commodities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From Household Economy to Industrial Capitalism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en-US" smtClean="0"/>
              <a:t>Goods produced with the expressed intent of selling them</a:t>
            </a:r>
          </a:p>
          <a:p>
            <a:pPr lvl="3" eaLnBrk="1" hangingPunct="1"/>
            <a:r>
              <a:rPr lang="en-US" smtClean="0"/>
              <a:t>For more than it cost to produce them</a:t>
            </a:r>
          </a:p>
          <a:p>
            <a:pPr lvl="1" eaLnBrk="1" hangingPunct="1"/>
            <a:r>
              <a:rPr lang="en-US" smtClean="0"/>
              <a:t>Distinct Economic Institutions</a:t>
            </a:r>
          </a:p>
          <a:p>
            <a:pPr lvl="2" eaLnBrk="1" hangingPunct="1"/>
            <a:r>
              <a:rPr lang="en-US" smtClean="0"/>
              <a:t>Organizations </a:t>
            </a:r>
            <a:r>
              <a:rPr lang="en-US" u="sng" smtClean="0"/>
              <a:t>specializing</a:t>
            </a:r>
            <a:r>
              <a:rPr lang="en-US" smtClean="0"/>
              <a:t> in the manufacture, distribution and sale of specific products</a:t>
            </a:r>
          </a:p>
          <a:p>
            <a:pPr lvl="2" eaLnBrk="1" hangingPunct="1"/>
            <a:r>
              <a:rPr lang="en-US" smtClean="0"/>
              <a:t>“Double Dependence”</a:t>
            </a:r>
          </a:p>
          <a:p>
            <a:pPr lvl="1" eaLnBrk="1" hangingPunct="1"/>
            <a:r>
              <a:rPr lang="en-US" smtClean="0"/>
              <a:t>Profit Orientation (the “ism” of capitalism)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From Household Economy to Industrial Capitalism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 eaLnBrk="1" hangingPunct="1"/>
            <a:r>
              <a:rPr lang="en-US" smtClean="0"/>
              <a:t>Marx: </a:t>
            </a:r>
            <a:r>
              <a:rPr lang="en-US" b="1" smtClean="0"/>
              <a:t>commodity production circuit: </a:t>
            </a:r>
          </a:p>
          <a:p>
            <a:pPr lvl="3" eaLnBrk="1" hangingPunct="1"/>
            <a:r>
              <a:rPr lang="en-US" smtClean="0"/>
              <a:t>M-C-M'</a:t>
            </a:r>
          </a:p>
          <a:p>
            <a:pPr lvl="2" eaLnBrk="1" hangingPunct="1"/>
            <a:r>
              <a:rPr lang="en-US" smtClean="0"/>
              <a:t>M = </a:t>
            </a:r>
            <a:r>
              <a:rPr lang="en-US" u="sng" smtClean="0"/>
              <a:t>surplus value</a:t>
            </a:r>
            <a:r>
              <a:rPr lang="en-US" smtClean="0"/>
              <a:t> (profit)</a:t>
            </a:r>
          </a:p>
          <a:p>
            <a:pPr lvl="3" eaLnBrk="1" hangingPunct="1"/>
            <a:r>
              <a:rPr lang="en-US" smtClean="0"/>
              <a:t>come to see all aspects of org. according to effects upon profit</a:t>
            </a:r>
          </a:p>
          <a:p>
            <a:pPr lvl="2" eaLnBrk="1" hangingPunct="1"/>
            <a:r>
              <a:rPr lang="en-US" smtClean="0"/>
              <a:t>Marx: </a:t>
            </a:r>
            <a:r>
              <a:rPr lang="en-US" b="1" smtClean="0"/>
              <a:t>where does added value come from?</a:t>
            </a:r>
          </a:p>
          <a:p>
            <a:pPr lvl="2" eaLnBrk="1" hangingPunct="1"/>
            <a:r>
              <a:rPr lang="en-US" b="1" smtClean="0"/>
              <a:t>AND where does it go?</a:t>
            </a:r>
            <a:endParaRPr lang="en-US" smtClean="0"/>
          </a:p>
          <a:p>
            <a:pPr lvl="2" eaLnBrk="1" hangingPunct="1"/>
            <a:r>
              <a:rPr lang="en-US" b="1" u="sng" smtClean="0"/>
              <a:t>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/>
              <a:t>Two Predictions </a:t>
            </a:r>
            <a:br>
              <a:rPr lang="en-US"/>
            </a:br>
            <a:r>
              <a:rPr lang="en-US"/>
              <a:t>About Stratification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Marx:</a:t>
            </a:r>
            <a:r>
              <a:rPr lang="en-US" smtClean="0"/>
              <a:t> </a:t>
            </a:r>
            <a:r>
              <a:rPr lang="en-US" b="1" smtClean="0"/>
              <a:t>Two-Class Society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Bourgeoisie and Proletariat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Few wealthy, many poor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Class Consciousness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proletariat: a class </a:t>
            </a:r>
            <a:r>
              <a:rPr lang="en-US" u="sng" smtClean="0"/>
              <a:t>for</a:t>
            </a:r>
            <a:r>
              <a:rPr lang="en-US" smtClean="0"/>
              <a:t> themselves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Revolution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Capitalism: last stage on the way to a just society (Communism)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7651" name="Group 1"/>
          <p:cNvGrpSpPr>
            <a:grpSpLocks noChangeAspect="1"/>
          </p:cNvGrpSpPr>
          <p:nvPr/>
        </p:nvGrpSpPr>
        <p:grpSpPr bwMode="auto">
          <a:xfrm>
            <a:off x="685800" y="685800"/>
            <a:ext cx="7848600" cy="5715000"/>
            <a:chOff x="5300" y="-585"/>
            <a:chExt cx="6867" cy="4607"/>
          </a:xfrm>
        </p:grpSpPr>
        <p:sp>
          <p:nvSpPr>
            <p:cNvPr id="27653" name="AutoShape 7"/>
            <p:cNvSpPr>
              <a:spLocks noChangeAspect="1" noChangeArrowheads="1" noTextEdit="1"/>
            </p:cNvSpPr>
            <p:nvPr/>
          </p:nvSpPr>
          <p:spPr bwMode="auto">
            <a:xfrm>
              <a:off x="5300" y="-585"/>
              <a:ext cx="6867" cy="4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5834" y="152"/>
              <a:ext cx="1" cy="35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Line 5"/>
            <p:cNvSpPr>
              <a:spLocks noChangeShapeType="1"/>
            </p:cNvSpPr>
            <p:nvPr/>
          </p:nvSpPr>
          <p:spPr bwMode="auto">
            <a:xfrm flipV="1">
              <a:off x="5834" y="3746"/>
              <a:ext cx="426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Freeform 4"/>
            <p:cNvSpPr>
              <a:spLocks/>
            </p:cNvSpPr>
            <p:nvPr/>
          </p:nvSpPr>
          <p:spPr bwMode="auto">
            <a:xfrm>
              <a:off x="6220" y="602"/>
              <a:ext cx="3614" cy="2406"/>
            </a:xfrm>
            <a:custGeom>
              <a:avLst/>
              <a:gdLst>
                <a:gd name="T0" fmla="*/ 40 w 9605"/>
                <a:gd name="T1" fmla="*/ 0 h 4335"/>
                <a:gd name="T2" fmla="*/ 430 w 9605"/>
                <a:gd name="T3" fmla="*/ 2819 h 4335"/>
                <a:gd name="T4" fmla="*/ 2620 w 9605"/>
                <a:gd name="T5" fmla="*/ 4019 h 4335"/>
                <a:gd name="T6" fmla="*/ 8470 w 9605"/>
                <a:gd name="T7" fmla="*/ 4290 h 4335"/>
                <a:gd name="T8" fmla="*/ 9431 w 9605"/>
                <a:gd name="T9" fmla="*/ 4289 h 4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5"/>
                <a:gd name="T16" fmla="*/ 0 h 4335"/>
                <a:gd name="T17" fmla="*/ 9605 w 9605"/>
                <a:gd name="T18" fmla="*/ 4335 h 43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5" h="4335">
                  <a:moveTo>
                    <a:pt x="40" y="0"/>
                  </a:moveTo>
                  <a:cubicBezTo>
                    <a:pt x="102" y="470"/>
                    <a:pt x="0" y="2150"/>
                    <a:pt x="430" y="2819"/>
                  </a:cubicBezTo>
                  <a:cubicBezTo>
                    <a:pt x="860" y="3489"/>
                    <a:pt x="1280" y="3774"/>
                    <a:pt x="2620" y="4019"/>
                  </a:cubicBezTo>
                  <a:cubicBezTo>
                    <a:pt x="3960" y="4264"/>
                    <a:pt x="7335" y="4245"/>
                    <a:pt x="8470" y="4290"/>
                  </a:cubicBezTo>
                  <a:cubicBezTo>
                    <a:pt x="9605" y="4335"/>
                    <a:pt x="9231" y="4289"/>
                    <a:pt x="9431" y="428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Text Box 3"/>
            <p:cNvSpPr txBox="1">
              <a:spLocks noChangeArrowheads="1"/>
            </p:cNvSpPr>
            <p:nvPr/>
          </p:nvSpPr>
          <p:spPr bwMode="auto">
            <a:xfrm>
              <a:off x="6100" y="-124"/>
              <a:ext cx="3934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>
                  <a:latin typeface="Arial" charset="0"/>
                  <a:cs typeface="Times New Roman" pitchFamily="18" charset="0"/>
                </a:rPr>
                <a:t>Karl Marx’s Prediction of Stratification System of Industrial Capitalist Economies</a:t>
              </a:r>
              <a:endParaRPr lang="en-US">
                <a:latin typeface="Arial" charset="0"/>
              </a:endParaRPr>
            </a:p>
          </p:txBody>
        </p:sp>
        <p:sp>
          <p:nvSpPr>
            <p:cNvPr id="27658" name="Text Box 2"/>
            <p:cNvSpPr txBox="1">
              <a:spLocks noChangeArrowheads="1"/>
            </p:cNvSpPr>
            <p:nvPr/>
          </p:nvSpPr>
          <p:spPr bwMode="auto">
            <a:xfrm>
              <a:off x="5434" y="1995"/>
              <a:ext cx="266" cy="11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>
                  <a:latin typeface="Arial" charset="0"/>
                  <a:cs typeface="Times New Roman" pitchFamily="18" charset="0"/>
                </a:rPr>
                <a:t>$$$$</a:t>
              </a:r>
              <a:endParaRPr lang="en-US">
                <a:latin typeface="Arial" charset="0"/>
              </a:endParaRPr>
            </a:p>
          </p:txBody>
        </p:sp>
      </p:grpSp>
      <p:sp>
        <p:nvSpPr>
          <p:cNvPr id="27652" name="TextBox 9"/>
          <p:cNvSpPr txBox="1">
            <a:spLocks noChangeArrowheads="1"/>
          </p:cNvSpPr>
          <p:nvPr/>
        </p:nvSpPr>
        <p:spPr bwMode="auto">
          <a:xfrm>
            <a:off x="3124200" y="61722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Number of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/>
              <a:t>Three Great Revolutions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Political Revolution</a:t>
            </a:r>
            <a:endParaRPr lang="en-US" smtClean="0"/>
          </a:p>
          <a:p>
            <a:pPr lvl="1" eaLnBrk="1" hangingPunct="1"/>
            <a:r>
              <a:rPr lang="en-US" smtClean="0"/>
              <a:t>destroyed the great monarchies and feudalism</a:t>
            </a:r>
          </a:p>
          <a:p>
            <a:pPr lvl="1" eaLnBrk="1" hangingPunct="1"/>
            <a:r>
              <a:rPr lang="en-US" smtClean="0"/>
              <a:t>rise of democratic societies</a:t>
            </a:r>
          </a:p>
          <a:p>
            <a:pPr lvl="1" eaLnBrk="1" hangingPunct="1"/>
            <a:r>
              <a:rPr lang="en-US" smtClean="0"/>
              <a:t>power resides in the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Two Predictions </a:t>
            </a:r>
            <a:br>
              <a:rPr lang="en-US"/>
            </a:br>
            <a:r>
              <a:rPr lang="en-US"/>
              <a:t>About Stratification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 action="ppaction://hlinkfile"/>
              </a:rPr>
              <a:t>“Adam Smith": </a:t>
            </a:r>
            <a:r>
              <a:rPr lang="en-US" b="1" smtClean="0"/>
              <a:t>Generally Higher Standard of Living for Most</a:t>
            </a:r>
            <a:endParaRPr lang="en-US" smtClean="0"/>
          </a:p>
          <a:p>
            <a:pPr lvl="1" eaLnBrk="1" hangingPunct="1"/>
            <a:r>
              <a:rPr lang="en-US" smtClean="0"/>
              <a:t>a few wealthy</a:t>
            </a:r>
          </a:p>
          <a:p>
            <a:pPr lvl="1" eaLnBrk="1" hangingPunct="1"/>
            <a:r>
              <a:rPr lang="en-US" smtClean="0"/>
              <a:t>the majority will do quite well</a:t>
            </a:r>
          </a:p>
          <a:p>
            <a:pPr lvl="2" eaLnBrk="1" hangingPunct="1"/>
            <a:r>
              <a:rPr lang="en-US" smtClean="0"/>
              <a:t>"middle class"</a:t>
            </a:r>
          </a:p>
          <a:p>
            <a:pPr lvl="1" eaLnBrk="1" hangingPunct="1"/>
            <a:r>
              <a:rPr lang="en-US" smtClean="0"/>
              <a:t>a few poor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9699" name="Group 1"/>
          <p:cNvGrpSpPr>
            <a:grpSpLocks noChangeAspect="1"/>
          </p:cNvGrpSpPr>
          <p:nvPr/>
        </p:nvGrpSpPr>
        <p:grpSpPr bwMode="auto">
          <a:xfrm>
            <a:off x="609600" y="457200"/>
            <a:ext cx="6629400" cy="5867400"/>
            <a:chOff x="2827" y="1454"/>
            <a:chExt cx="8700" cy="6835"/>
          </a:xfrm>
        </p:grpSpPr>
        <p:sp>
          <p:nvSpPr>
            <p:cNvPr id="2970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827" y="1454"/>
              <a:ext cx="8700" cy="6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3727" y="1864"/>
              <a:ext cx="1" cy="6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3" name="Freeform 5"/>
            <p:cNvSpPr>
              <a:spLocks/>
            </p:cNvSpPr>
            <p:nvPr/>
          </p:nvSpPr>
          <p:spPr bwMode="auto">
            <a:xfrm rot="5400000">
              <a:off x="3235" y="4076"/>
              <a:ext cx="5184" cy="2399"/>
            </a:xfrm>
            <a:custGeom>
              <a:avLst/>
              <a:gdLst>
                <a:gd name="T0" fmla="*/ 0 w 6180"/>
                <a:gd name="T1" fmla="*/ 2309 h 2880"/>
                <a:gd name="T2" fmla="*/ 1320 w 6180"/>
                <a:gd name="T3" fmla="*/ 2309 h 2880"/>
                <a:gd name="T4" fmla="*/ 3000 w 6180"/>
                <a:gd name="T5" fmla="*/ 27 h 2880"/>
                <a:gd name="T6" fmla="*/ 4800 w 6180"/>
                <a:gd name="T7" fmla="*/ 2472 h 2880"/>
                <a:gd name="T8" fmla="*/ 6000 w 6180"/>
                <a:gd name="T9" fmla="*/ 2472 h 2880"/>
                <a:gd name="T10" fmla="*/ 5880 w 6180"/>
                <a:gd name="T11" fmla="*/ 2472 h 28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80"/>
                <a:gd name="T19" fmla="*/ 0 h 2880"/>
                <a:gd name="T20" fmla="*/ 6180 w 6180"/>
                <a:gd name="T21" fmla="*/ 2880 h 28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80" h="2880">
                  <a:moveTo>
                    <a:pt x="0" y="2309"/>
                  </a:moveTo>
                  <a:cubicBezTo>
                    <a:pt x="410" y="2499"/>
                    <a:pt x="820" y="2689"/>
                    <a:pt x="1320" y="2309"/>
                  </a:cubicBezTo>
                  <a:cubicBezTo>
                    <a:pt x="1820" y="1929"/>
                    <a:pt x="2420" y="0"/>
                    <a:pt x="3000" y="27"/>
                  </a:cubicBezTo>
                  <a:cubicBezTo>
                    <a:pt x="3580" y="54"/>
                    <a:pt x="4300" y="2064"/>
                    <a:pt x="4800" y="2472"/>
                  </a:cubicBezTo>
                  <a:cubicBezTo>
                    <a:pt x="5300" y="2880"/>
                    <a:pt x="5820" y="2472"/>
                    <a:pt x="6000" y="2472"/>
                  </a:cubicBezTo>
                  <a:cubicBezTo>
                    <a:pt x="6180" y="2472"/>
                    <a:pt x="5900" y="2472"/>
                    <a:pt x="5880" y="2472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Line 4"/>
            <p:cNvSpPr>
              <a:spLocks noChangeShapeType="1"/>
            </p:cNvSpPr>
            <p:nvPr/>
          </p:nvSpPr>
          <p:spPr bwMode="auto">
            <a:xfrm>
              <a:off x="3727" y="8016"/>
              <a:ext cx="57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Text Box 3"/>
            <p:cNvSpPr txBox="1">
              <a:spLocks noChangeArrowheads="1"/>
            </p:cNvSpPr>
            <p:nvPr/>
          </p:nvSpPr>
          <p:spPr bwMode="auto">
            <a:xfrm>
              <a:off x="3127" y="4598"/>
              <a:ext cx="400" cy="16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>
                  <a:latin typeface="Arial" charset="0"/>
                  <a:cs typeface="Times New Roman" pitchFamily="18" charset="0"/>
                </a:rPr>
                <a:t>$$ $ $</a:t>
              </a:r>
              <a:endParaRPr lang="en-US">
                <a:latin typeface="Arial" charset="0"/>
              </a:endParaRPr>
            </a:p>
          </p:txBody>
        </p:sp>
        <p:sp>
          <p:nvSpPr>
            <p:cNvPr id="29706" name="Text Box 2"/>
            <p:cNvSpPr txBox="1">
              <a:spLocks noChangeArrowheads="1"/>
            </p:cNvSpPr>
            <p:nvPr/>
          </p:nvSpPr>
          <p:spPr bwMode="auto">
            <a:xfrm>
              <a:off x="4527" y="1720"/>
              <a:ext cx="5900" cy="8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600" b="1" dirty="0">
                  <a:latin typeface="Arial" charset="0"/>
                  <a:cs typeface="Times New Roman" pitchFamily="18" charset="0"/>
                </a:rPr>
                <a:t>Adam Smith’s Prediction of Stratification System of Industrial Capitalist Economies</a:t>
              </a:r>
              <a:endParaRPr lang="en-US" dirty="0">
                <a:latin typeface="Arial" charset="0"/>
              </a:endParaRPr>
            </a:p>
          </p:txBody>
        </p:sp>
      </p:grpSp>
      <p:sp>
        <p:nvSpPr>
          <p:cNvPr id="29700" name="TextBox 9"/>
          <p:cNvSpPr txBox="1">
            <a:spLocks noChangeArrowheads="1"/>
          </p:cNvSpPr>
          <p:nvPr/>
        </p:nvSpPr>
        <p:spPr bwMode="auto">
          <a:xfrm>
            <a:off x="3276600" y="61722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Number of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/>
              <a:t>Three Great Revolutions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Scientific Revolution</a:t>
            </a:r>
            <a:endParaRPr lang="en-US" smtClean="0"/>
          </a:p>
          <a:p>
            <a:pPr lvl="1" eaLnBrk="1" hangingPunct="1"/>
            <a:r>
              <a:rPr lang="en-US" smtClean="0"/>
              <a:t>Rise of scientific method (reason)</a:t>
            </a:r>
          </a:p>
          <a:p>
            <a:pPr lvl="1" eaLnBrk="1" hangingPunct="1"/>
            <a:r>
              <a:rPr lang="en-US" smtClean="0"/>
              <a:t>Two key consequences:</a:t>
            </a:r>
          </a:p>
          <a:p>
            <a:pPr lvl="2" eaLnBrk="1" hangingPunct="1"/>
            <a:r>
              <a:rPr lang="en-US" smtClean="0"/>
              <a:t>Technological innovations ---&gt; industrial revolution</a:t>
            </a:r>
          </a:p>
          <a:p>
            <a:pPr lvl="2" eaLnBrk="1" hangingPunct="1"/>
            <a:r>
              <a:rPr lang="en-US" smtClean="0"/>
              <a:t>Declining significance of a religious world view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/>
              <a:t>Three Great Revolutions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Industrial Revolution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specialized, machine-based production</a:t>
            </a:r>
          </a:p>
          <a:p>
            <a:pPr lvl="1" eaLnBrk="1" hangingPunct="1"/>
            <a:r>
              <a:rPr lang="en-US" smtClean="0"/>
              <a:t>huge increase in productivity</a:t>
            </a:r>
          </a:p>
          <a:p>
            <a:pPr lvl="1" eaLnBrk="1" hangingPunct="1"/>
            <a:r>
              <a:rPr lang="en-US" smtClean="0"/>
              <a:t>birth of the middle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Sociological Consequences of Industrialization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Industrialization: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"the replacement of living energy 	sources with non-living energy sources"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Social Differentiation: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"The process by which different social categories emerge and by which people come to fill those categories"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Sociological Consequences of Industrialization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Specialization </a:t>
            </a:r>
          </a:p>
          <a:p>
            <a:pPr lvl="1" eaLnBrk="1" hangingPunct="1"/>
            <a:r>
              <a:rPr lang="en-US" b="1" smtClean="0"/>
              <a:t>One type of social differentiation</a:t>
            </a:r>
          </a:p>
          <a:p>
            <a:pPr lvl="1" eaLnBrk="1" hangingPunct="1"/>
            <a:r>
              <a:rPr lang="en-US" b="1" smtClean="0"/>
              <a:t>"the transformation from single, multiple-purpose statuses/roles to multiple, single-purpose statuses/roles)”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Consequences of Specialization </a:t>
            </a:r>
            <a:br>
              <a:rPr lang="en-US" sz="3600"/>
            </a:br>
            <a:r>
              <a:rPr lang="en-US" sz="3600"/>
              <a:t>(3 Predictions)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Optimistic</a:t>
            </a:r>
            <a:r>
              <a:rPr lang="en-US" smtClean="0"/>
              <a:t> (Adam Smith)</a:t>
            </a:r>
          </a:p>
          <a:p>
            <a:pPr lvl="1" eaLnBrk="1" hangingPunct="1"/>
            <a:r>
              <a:rPr lang="en-US" i="1" smtClean="0"/>
              <a:t>The Wealth of Nations </a:t>
            </a:r>
            <a:r>
              <a:rPr lang="en-US" smtClean="0"/>
              <a:t>(1776)</a:t>
            </a:r>
          </a:p>
          <a:p>
            <a:pPr lvl="1" eaLnBrk="1" hangingPunct="1"/>
            <a:r>
              <a:rPr lang="en-US" b="1" smtClean="0"/>
              <a:t>dramatically increases productivity </a:t>
            </a:r>
            <a:endParaRPr lang="en-US" smtClean="0"/>
          </a:p>
          <a:p>
            <a:pPr lvl="1" eaLnBrk="1" hangingPunct="1"/>
            <a:r>
              <a:rPr lang="en-US" b="1" smtClean="0"/>
              <a:t>creates new jobs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b="1" smtClean="0"/>
              <a:t>mechanism for social organization</a:t>
            </a:r>
            <a:endParaRPr lang="en-US" smtClean="0"/>
          </a:p>
          <a:p>
            <a:pPr lvl="2" eaLnBrk="1" hangingPunct="1"/>
            <a:r>
              <a:rPr lang="en-US" b="1" smtClean="0"/>
              <a:t>economic interdependence: exchange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Consequences of Specialization </a:t>
            </a:r>
            <a:br>
              <a:rPr lang="en-US" sz="3600"/>
            </a:br>
            <a:r>
              <a:rPr lang="en-US" sz="3600"/>
              <a:t>(3 Predictions)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Cautiously Optimistic</a:t>
            </a:r>
            <a:r>
              <a:rPr lang="en-US" smtClean="0"/>
              <a:t> (Emile Durkheim)</a:t>
            </a:r>
          </a:p>
          <a:p>
            <a:pPr lvl="1" eaLnBrk="1" hangingPunct="1"/>
            <a:r>
              <a:rPr lang="en-US" i="1" smtClean="0"/>
              <a:t>The Division of Labor in Society</a:t>
            </a:r>
            <a:r>
              <a:rPr lang="en-US" smtClean="0"/>
              <a:t> (1893) </a:t>
            </a:r>
          </a:p>
          <a:p>
            <a:pPr lvl="1" eaLnBrk="1" hangingPunct="1"/>
            <a:r>
              <a:rPr lang="en-US" b="1" smtClean="0"/>
              <a:t>"Is specialization really a viable form of social organization?"</a:t>
            </a:r>
            <a:endParaRPr lang="en-US" smtClean="0"/>
          </a:p>
          <a:p>
            <a:pPr lvl="1" eaLnBrk="1" hangingPunct="1"/>
            <a:r>
              <a:rPr lang="en-US" b="1" smtClean="0"/>
              <a:t>Solidarity: "commonality of purpose and social identity”</a:t>
            </a:r>
          </a:p>
          <a:p>
            <a:pPr lvl="2" eaLnBrk="1" hangingPunct="1"/>
            <a:r>
              <a:rPr lang="en-US" smtClean="0"/>
              <a:t>Necessary condition for society to exist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Consequences of Specialization </a:t>
            </a:r>
            <a:br>
              <a:rPr lang="en-US" sz="3600"/>
            </a:br>
            <a:r>
              <a:rPr lang="en-US" sz="3600"/>
              <a:t>(3 Predictions)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Pre-industrial societies: "mechanical solidarity"</a:t>
            </a:r>
            <a:endParaRPr lang="en-US" smtClean="0"/>
          </a:p>
          <a:p>
            <a:pPr lvl="1" eaLnBrk="1" hangingPunct="1"/>
            <a:r>
              <a:rPr lang="en-US" b="1" smtClean="0"/>
              <a:t>simple division of labor</a:t>
            </a:r>
            <a:r>
              <a:rPr lang="en-US" smtClean="0"/>
              <a:t> </a:t>
            </a:r>
          </a:p>
          <a:p>
            <a:pPr lvl="2" eaLnBrk="1" hangingPunct="1"/>
            <a:r>
              <a:rPr lang="en-US" smtClean="0"/>
              <a:t>(gender and age)</a:t>
            </a:r>
          </a:p>
          <a:p>
            <a:pPr lvl="1" eaLnBrk="1" hangingPunct="1"/>
            <a:r>
              <a:rPr lang="en-US" smtClean="0"/>
              <a:t>how will we achieve solidarity in an age of specialization?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143</TotalTime>
  <Words>613</Words>
  <Application>Microsoft Office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Urban</vt:lpstr>
      <vt:lpstr>Modernization</vt:lpstr>
      <vt:lpstr>Three Great Revolutions</vt:lpstr>
      <vt:lpstr>Three Great Revolutions</vt:lpstr>
      <vt:lpstr>Three Great Revolutions</vt:lpstr>
      <vt:lpstr>Sociological Consequences of Industrialization</vt:lpstr>
      <vt:lpstr>Sociological Consequences of Industrialization</vt:lpstr>
      <vt:lpstr>Consequences of Specialization  (3 Predictions)</vt:lpstr>
      <vt:lpstr>Consequences of Specialization  (3 Predictions)</vt:lpstr>
      <vt:lpstr>Consequences of Specialization  (3 Predictions)</vt:lpstr>
      <vt:lpstr>Consequences of Specialization  (3 Predictions)</vt:lpstr>
      <vt:lpstr>Consequences of Specialization  (3 Predictions)</vt:lpstr>
      <vt:lpstr>Industrialization &amp; Stratification</vt:lpstr>
      <vt:lpstr>Industrialization &amp; Stratification</vt:lpstr>
      <vt:lpstr>From Household Economy to Industrial Capitalism</vt:lpstr>
      <vt:lpstr>From Household Economy to Industrial Capitalism</vt:lpstr>
      <vt:lpstr>From Household Economy to Industrial Capitalism</vt:lpstr>
      <vt:lpstr>From Household Economy to Industrial Capitalism</vt:lpstr>
      <vt:lpstr>Two Predictions  About Stratification</vt:lpstr>
      <vt:lpstr>Slide 19</vt:lpstr>
      <vt:lpstr>Two Predictions  About Stratification</vt:lpstr>
      <vt:lpstr>Slide 21</vt:lpstr>
    </vt:vector>
  </TitlesOfParts>
  <Company>UNCW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Modernization</dc:title>
  <dc:creator>ITSD</dc:creator>
  <cp:lastModifiedBy>John</cp:lastModifiedBy>
  <cp:revision>15</cp:revision>
  <dcterms:created xsi:type="dcterms:W3CDTF">2007-11-19T17:31:58Z</dcterms:created>
  <dcterms:modified xsi:type="dcterms:W3CDTF">2011-10-05T15:58:09Z</dcterms:modified>
</cp:coreProperties>
</file>