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61" r:id="rId14"/>
    <p:sldId id="262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50AF282-BA81-4108-B363-E56B99EB2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EC701-8439-4F07-8A77-824C7625A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165D9-464F-4BD6-A2FC-891B5C886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06868-6189-4AC8-BEF6-914D17B88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10A0E-86A6-4DDE-8090-968EB58D3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CA6D9-F723-49C0-8B67-10393DC64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F70CA61-5481-4077-A8DB-7F27DD835C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6625C-A9DA-4DBF-8441-243CA5ECB4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C9F3C-52E1-40D0-81A4-1F105A793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B9534-8F4D-4955-A0ED-70A9E06C6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D7022-E4C7-4698-AF72-DA1A9A314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DEF442B-E5C7-4F5E-BE14-A1CDCE3CA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2" r:id="rId2"/>
    <p:sldLayoutId id="2147483743" r:id="rId3"/>
    <p:sldLayoutId id="2147483744" r:id="rId4"/>
    <p:sldLayoutId id="2147483751" r:id="rId5"/>
    <p:sldLayoutId id="2147483752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no1TpCLj6A&amp;feature=player_detailpage" TargetMode="External"/><Relationship Id="rId2" Type="http://schemas.openxmlformats.org/officeDocument/2006/relationships/hyperlink" Target="http://www.youtube.com/watch?feature=player_detailpage&amp;v=HRFx7YU6eX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/>
              <a:t>Key Sociological Concepts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Types of Social Structure </a:t>
            </a:r>
            <a:br>
              <a:rPr lang="en-US"/>
            </a:br>
            <a:r>
              <a:rPr lang="en-US"/>
              <a:t>&amp; Their Definitions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Group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Two or more statuses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Shared norms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Oriented to a general purpose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Primary Groups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Small, long-lasting, intimate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Intrinsic reward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Secondary Groups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Large, short-term, instrumental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Extrinsic reward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Types of Social Structure </a:t>
            </a:r>
            <a:br>
              <a:rPr lang="en-US"/>
            </a:br>
            <a:r>
              <a:rPr lang="en-US"/>
              <a:t>&amp; Their Definitions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Organizations</a:t>
            </a:r>
          </a:p>
          <a:p>
            <a:pPr lvl="1"/>
            <a:r>
              <a:rPr lang="en-US" smtClean="0"/>
              <a:t>Two or more groups</a:t>
            </a:r>
          </a:p>
          <a:p>
            <a:pPr lvl="2"/>
            <a:r>
              <a:rPr lang="en-US" smtClean="0"/>
              <a:t>Shared norms</a:t>
            </a:r>
          </a:p>
          <a:p>
            <a:pPr lvl="2"/>
            <a:r>
              <a:rPr lang="en-US" smtClean="0"/>
              <a:t>Oriented to one or more purposes</a:t>
            </a:r>
          </a:p>
          <a:p>
            <a:r>
              <a:rPr lang="en-US" smtClean="0"/>
              <a:t>Institutions</a:t>
            </a:r>
          </a:p>
          <a:p>
            <a:pPr lvl="1"/>
            <a:r>
              <a:rPr lang="en-US" smtClean="0"/>
              <a:t>Society-wide, aggregate patterns of behavior, designed to </a:t>
            </a:r>
          </a:p>
          <a:p>
            <a:pPr lvl="2"/>
            <a:r>
              <a:rPr lang="en-US" smtClean="0"/>
              <a:t>Solve specific problems &amp;/or</a:t>
            </a:r>
          </a:p>
          <a:p>
            <a:pPr lvl="2"/>
            <a:r>
              <a:rPr lang="en-US" smtClean="0"/>
              <a:t>Accomplish specific tasks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Types of Social Structure </a:t>
            </a:r>
            <a:br>
              <a:rPr lang="en-US"/>
            </a:br>
            <a:r>
              <a:rPr lang="en-US"/>
              <a:t>&amp; Their Definitions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Society</a:t>
            </a:r>
          </a:p>
          <a:p>
            <a:pPr lvl="1"/>
            <a:r>
              <a:rPr lang="en-US" smtClean="0"/>
              <a:t>“A population of people</a:t>
            </a:r>
          </a:p>
          <a:p>
            <a:pPr lvl="1"/>
            <a:r>
              <a:rPr lang="en-US" smtClean="0"/>
              <a:t>In a territory</a:t>
            </a:r>
          </a:p>
          <a:p>
            <a:pPr lvl="1"/>
            <a:r>
              <a:rPr lang="en-US" smtClean="0"/>
              <a:t>With an identity (shared)</a:t>
            </a:r>
          </a:p>
          <a:p>
            <a:pPr lvl="1"/>
            <a:r>
              <a:rPr lang="en-US" smtClean="0"/>
              <a:t>That survives across at least two generations”</a:t>
            </a:r>
          </a:p>
          <a:p>
            <a:r>
              <a:rPr lang="en-US" smtClean="0"/>
              <a:t>Most inclusive and complex form of social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Relationship Between Culture </a:t>
            </a:r>
            <a:br>
              <a:rPr lang="en-US"/>
            </a:br>
            <a:r>
              <a:rPr lang="en-US"/>
              <a:t>&amp; Social Structure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Social Structure: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Repeated and more or less predictable patterns of behavior</a:t>
            </a:r>
          </a:p>
          <a:p>
            <a:pPr>
              <a:lnSpc>
                <a:spcPct val="90000"/>
              </a:lnSpc>
            </a:pPr>
            <a:r>
              <a:rPr lang="en-US" smtClean="0"/>
              <a:t>Culture: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An inherited system of symbolic forms and moral demands that controls individual behavior</a:t>
            </a:r>
          </a:p>
          <a:p>
            <a:pPr>
              <a:lnSpc>
                <a:spcPct val="90000"/>
              </a:lnSpc>
            </a:pPr>
            <a:r>
              <a:rPr lang="en-US" smtClean="0"/>
              <a:t>Relationship is </a:t>
            </a:r>
            <a:r>
              <a:rPr lang="en-US" u="sng" smtClean="0"/>
              <a:t>Dialectical</a:t>
            </a:r>
          </a:p>
          <a:p>
            <a:pPr>
              <a:lnSpc>
                <a:spcPct val="90000"/>
              </a:lnSpc>
            </a:pPr>
            <a:r>
              <a:rPr lang="en-US" smtClean="0"/>
              <a:t>Social structures both produce &amp; are produced by 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1828800" y="1676400"/>
            <a:ext cx="5334000" cy="1295400"/>
            <a:chOff x="7792" y="5166"/>
            <a:chExt cx="3068" cy="737"/>
          </a:xfrm>
        </p:grpSpPr>
        <p:sp>
          <p:nvSpPr>
            <p:cNvPr id="18443" name="AutoShape 9"/>
            <p:cNvSpPr>
              <a:spLocks noChangeAspect="1" noChangeArrowheads="1" noTextEdit="1"/>
            </p:cNvSpPr>
            <p:nvPr/>
          </p:nvSpPr>
          <p:spPr bwMode="auto">
            <a:xfrm>
              <a:off x="7792" y="5166"/>
              <a:ext cx="3068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AutoShape 8"/>
            <p:cNvSpPr>
              <a:spLocks noChangeArrowheads="1"/>
            </p:cNvSpPr>
            <p:nvPr/>
          </p:nvSpPr>
          <p:spPr bwMode="auto">
            <a:xfrm rot="10421197">
              <a:off x="7992" y="5535"/>
              <a:ext cx="2131" cy="278"/>
            </a:xfrm>
            <a:prstGeom prst="curvedUpArrow">
              <a:avLst>
                <a:gd name="adj1" fmla="val 216372"/>
                <a:gd name="adj2" fmla="val 369681"/>
                <a:gd name="adj3" fmla="val 3117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35" name="Group 4"/>
          <p:cNvGrpSpPr>
            <a:grpSpLocks noChangeAspect="1"/>
          </p:cNvGrpSpPr>
          <p:nvPr/>
        </p:nvGrpSpPr>
        <p:grpSpPr bwMode="auto">
          <a:xfrm>
            <a:off x="228600" y="3733800"/>
            <a:ext cx="2714625" cy="596900"/>
            <a:chOff x="10793" y="4982"/>
            <a:chExt cx="1668" cy="645"/>
          </a:xfrm>
        </p:grpSpPr>
        <p:sp>
          <p:nvSpPr>
            <p:cNvPr id="18442" name="AutoShape 5"/>
            <p:cNvSpPr>
              <a:spLocks noChangeAspect="1" noChangeArrowheads="1" noTextEdit="1"/>
            </p:cNvSpPr>
            <p:nvPr/>
          </p:nvSpPr>
          <p:spPr bwMode="auto">
            <a:xfrm>
              <a:off x="10793" y="4982"/>
              <a:ext cx="1668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2590800" y="3657600"/>
            <a:ext cx="3505200" cy="609600"/>
          </a:xfrm>
          <a:prstGeom prst="curvedUpArrow">
            <a:avLst>
              <a:gd name="adj1" fmla="val 162304"/>
              <a:gd name="adj2" fmla="val 277304"/>
              <a:gd name="adj3" fmla="val 311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7" name="Rectangle 10"/>
          <p:cNvSpPr>
            <a:spLocks noChangeArrowheads="1"/>
          </p:cNvSpPr>
          <p:nvPr/>
        </p:nvSpPr>
        <p:spPr bwMode="auto">
          <a:xfrm>
            <a:off x="533400" y="625475"/>
            <a:ext cx="74676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200" b="1">
                <a:cs typeface="Times New Roman" pitchFamily="18" charset="0"/>
              </a:rPr>
              <a:t>Culture and Social Structure</a:t>
            </a:r>
            <a:endParaRPr lang="en-US" sz="3200"/>
          </a:p>
          <a:p>
            <a:pPr algn="ctr"/>
            <a:r>
              <a:rPr lang="en-US" sz="3200" b="1" i="1">
                <a:solidFill>
                  <a:srgbClr val="FF0000"/>
                </a:solidFill>
                <a:cs typeface="Times New Roman" pitchFamily="18" charset="0"/>
              </a:rPr>
              <a:t>Dialectical</a:t>
            </a:r>
            <a:r>
              <a:rPr lang="en-US" sz="3200" b="1">
                <a:cs typeface="Times New Roman" pitchFamily="18" charset="0"/>
              </a:rPr>
              <a:t> Relationship</a:t>
            </a:r>
            <a:endParaRPr lang="en-US" sz="3200"/>
          </a:p>
          <a:p>
            <a:endParaRPr lang="en-US">
              <a:latin typeface="Arial" charset="0"/>
            </a:endParaRP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609600" y="2757488"/>
            <a:ext cx="8001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3000" b="1">
                <a:solidFill>
                  <a:srgbClr val="FF0000"/>
                </a:solidFill>
                <a:cs typeface="Times New Roman" pitchFamily="18" charset="0"/>
              </a:rPr>
              <a:t>    Culture</a:t>
            </a:r>
            <a:r>
              <a:rPr lang="en-US" sz="3000" b="1">
                <a:latin typeface="Arial" charset="0"/>
                <a:cs typeface="Times New Roman" pitchFamily="18" charset="0"/>
              </a:rPr>
              <a:t>	</a:t>
            </a:r>
            <a:r>
              <a:rPr lang="en-US" sz="2200" b="1">
                <a:latin typeface="Arial" charset="0"/>
                <a:cs typeface="Times New Roman" pitchFamily="18" charset="0"/>
              </a:rPr>
              <a:t>			    </a:t>
            </a:r>
            <a:r>
              <a:rPr lang="en-US" sz="3000" b="1">
                <a:solidFill>
                  <a:srgbClr val="FF0000"/>
                </a:solidFill>
                <a:cs typeface="Times New Roman" pitchFamily="18" charset="0"/>
              </a:rPr>
              <a:t>Social Structure</a:t>
            </a:r>
            <a:endParaRPr lang="en-US" sz="1500"/>
          </a:p>
          <a:p>
            <a:endParaRPr lang="en-US">
              <a:latin typeface="Arial" charset="0"/>
            </a:endParaRPr>
          </a:p>
        </p:txBody>
      </p:sp>
      <p:sp>
        <p:nvSpPr>
          <p:cNvPr id="18439" name="Rectangle 13"/>
          <p:cNvSpPr>
            <a:spLocks noChangeArrowheads="1"/>
          </p:cNvSpPr>
          <p:nvPr/>
        </p:nvSpPr>
        <p:spPr bwMode="auto">
          <a:xfrm>
            <a:off x="-504825" y="358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5791200" y="4038600"/>
            <a:ext cx="2667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b="1">
                <a:cs typeface="Times New Roman" pitchFamily="18" charset="0"/>
              </a:rPr>
              <a:t>Society</a:t>
            </a:r>
            <a:endParaRPr lang="en-US" sz="2800"/>
          </a:p>
          <a:p>
            <a:r>
              <a:rPr lang="en-US" sz="2800" b="1">
                <a:cs typeface="Times New Roman" pitchFamily="18" charset="0"/>
              </a:rPr>
              <a:t>Institutions	</a:t>
            </a:r>
          </a:p>
          <a:p>
            <a:r>
              <a:rPr lang="en-US" sz="2800" b="1">
                <a:cs typeface="Times New Roman" pitchFamily="18" charset="0"/>
              </a:rPr>
              <a:t>Groups                                                                Status-Role</a:t>
            </a:r>
            <a:endParaRPr lang="en-US" sz="2800"/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533400" y="4267200"/>
            <a:ext cx="3810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Symbolic Forms</a:t>
            </a:r>
          </a:p>
          <a:p>
            <a:r>
              <a:rPr lang="en-US" sz="2800" b="1"/>
              <a:t>     Language</a:t>
            </a:r>
          </a:p>
          <a:p>
            <a:r>
              <a:rPr lang="en-US" sz="2800" b="1"/>
              <a:t>     Knowledge Systems</a:t>
            </a:r>
          </a:p>
          <a:p>
            <a:r>
              <a:rPr lang="en-US" sz="2800" b="1"/>
              <a:t>Moral Demands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2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23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2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nimBg="1"/>
      <p:bldP spid="1229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 Universal Institutions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Economy</a:t>
            </a:r>
          </a:p>
          <a:p>
            <a:pPr lvl="1"/>
            <a:r>
              <a:rPr lang="en-US" smtClean="0"/>
              <a:t>“That institution in society that arranges for the production &amp; distribution of the goods needed for survival”</a:t>
            </a:r>
          </a:p>
          <a:p>
            <a:pPr lvl="2"/>
            <a:r>
              <a:rPr lang="en-US" smtClean="0"/>
              <a:t>Hunter-Gatherer</a:t>
            </a:r>
          </a:p>
          <a:p>
            <a:pPr lvl="2"/>
            <a:r>
              <a:rPr lang="en-US" smtClean="0"/>
              <a:t>Agrarian</a:t>
            </a:r>
          </a:p>
          <a:p>
            <a:pPr lvl="2"/>
            <a:r>
              <a:rPr lang="en-US" smtClean="0"/>
              <a:t>Industrial (Capitalism, Socialism, Communism)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 Universal Institutions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Polity (Political System)</a:t>
            </a:r>
          </a:p>
          <a:p>
            <a:pPr lvl="1"/>
            <a:r>
              <a:rPr lang="en-US" smtClean="0"/>
              <a:t>“That institution in society that arranges for the distribution of power”</a:t>
            </a:r>
          </a:p>
          <a:p>
            <a:pPr lvl="2"/>
            <a:r>
              <a:rPr lang="en-US" smtClean="0"/>
              <a:t>Violence</a:t>
            </a:r>
          </a:p>
          <a:p>
            <a:pPr lvl="2"/>
            <a:r>
              <a:rPr lang="en-US" smtClean="0"/>
              <a:t>Democracy</a:t>
            </a:r>
          </a:p>
          <a:p>
            <a:pPr lvl="2"/>
            <a:r>
              <a:rPr lang="en-US" smtClean="0"/>
              <a:t>Monarchy</a:t>
            </a:r>
          </a:p>
          <a:p>
            <a:pPr lvl="2"/>
            <a:r>
              <a:rPr lang="en-US" smtClean="0"/>
              <a:t>Totalitarian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 Universal Institutions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Religion</a:t>
            </a:r>
          </a:p>
          <a:p>
            <a:pPr lvl="1"/>
            <a:r>
              <a:rPr lang="en-US" smtClean="0"/>
              <a:t>“That institution in society that helps people adjust to those things which are both undesirable and inescapable.”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 Universal Institutions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Kinship (Family)</a:t>
            </a:r>
          </a:p>
          <a:p>
            <a:pPr lvl="1"/>
            <a:r>
              <a:rPr lang="en-US" smtClean="0"/>
              <a:t>“That institution in society that arranges for:</a:t>
            </a:r>
          </a:p>
          <a:p>
            <a:pPr lvl="2"/>
            <a:r>
              <a:rPr lang="en-US" smtClean="0"/>
              <a:t>Regulation of sexual relations</a:t>
            </a:r>
          </a:p>
          <a:p>
            <a:pPr lvl="3"/>
            <a:r>
              <a:rPr lang="en-US" smtClean="0"/>
              <a:t>Who may have sex with whom?</a:t>
            </a:r>
          </a:p>
          <a:p>
            <a:pPr lvl="2"/>
            <a:r>
              <a:rPr lang="en-US" smtClean="0"/>
              <a:t>Child-rearing</a:t>
            </a:r>
          </a:p>
          <a:p>
            <a:pPr lvl="3"/>
            <a:r>
              <a:rPr lang="en-US" smtClean="0"/>
              <a:t>Who cares for the young?</a:t>
            </a:r>
          </a:p>
          <a:p>
            <a:pPr lvl="2"/>
            <a:r>
              <a:rPr lang="en-US" smtClean="0"/>
              <a:t>Household composition</a:t>
            </a:r>
          </a:p>
          <a:p>
            <a:pPr lvl="3"/>
            <a:r>
              <a:rPr lang="en-US" smtClean="0"/>
              <a:t>Who lives with whom?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Culture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“An </a:t>
            </a:r>
            <a:r>
              <a:rPr lang="en-US" u="sng" smtClean="0"/>
              <a:t>inherited</a:t>
            </a:r>
            <a:r>
              <a:rPr lang="en-US" smtClean="0"/>
              <a:t> system of</a:t>
            </a:r>
          </a:p>
          <a:p>
            <a:pPr lvl="1"/>
            <a:r>
              <a:rPr lang="en-US" smtClean="0"/>
              <a:t>Symbolic forms &amp;</a:t>
            </a:r>
          </a:p>
          <a:p>
            <a:pPr lvl="1"/>
            <a:r>
              <a:rPr lang="en-US" smtClean="0"/>
              <a:t>Moral demands</a:t>
            </a:r>
          </a:p>
          <a:p>
            <a:r>
              <a:rPr lang="en-US" smtClean="0"/>
              <a:t>That </a:t>
            </a:r>
            <a:r>
              <a:rPr lang="en-US" u="sng" smtClean="0"/>
              <a:t>controls</a:t>
            </a:r>
            <a:r>
              <a:rPr lang="en-US" smtClean="0"/>
              <a:t> individual behavior”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Culture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Symbolic Forms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Signs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Actions or gestures used to communicate an idea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Symbols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Signs to which we attach generalized meanings</a:t>
            </a:r>
          </a:p>
          <a:p>
            <a:pPr>
              <a:lnSpc>
                <a:spcPct val="90000"/>
              </a:lnSpc>
            </a:pPr>
            <a:r>
              <a:rPr lang="en-US" smtClean="0"/>
              <a:t>Language</a:t>
            </a:r>
          </a:p>
          <a:p>
            <a:pPr>
              <a:lnSpc>
                <a:spcPct val="90000"/>
              </a:lnSpc>
            </a:pPr>
            <a:r>
              <a:rPr lang="en-US" smtClean="0"/>
              <a:t>Formal knowledge systems (intellectual disciplines)</a:t>
            </a:r>
          </a:p>
          <a:p>
            <a:pPr>
              <a:lnSpc>
                <a:spcPct val="90000"/>
              </a:lnSpc>
            </a:pPr>
            <a:r>
              <a:rPr lang="en-US" smtClean="0"/>
              <a:t>Informal knowledge systems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Aspects of Culture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Diversity</a:t>
            </a:r>
            <a:r>
              <a:rPr lang="en-US" smtClean="0"/>
              <a:t>: </a:t>
            </a:r>
          </a:p>
          <a:p>
            <a:pPr lvl="1"/>
            <a:r>
              <a:rPr lang="en-US" sz="2400" smtClean="0"/>
              <a:t>Variations in the symbolic/moral systems underlying different human societies </a:t>
            </a:r>
          </a:p>
          <a:p>
            <a:pPr lvl="1"/>
            <a:r>
              <a:rPr lang="en-US" sz="2400" smtClean="0"/>
              <a:t>Related to </a:t>
            </a:r>
            <a:r>
              <a:rPr lang="en-US" sz="2400" b="1" smtClean="0"/>
              <a:t>pluralism</a:t>
            </a:r>
            <a:r>
              <a:rPr lang="en-US" sz="2400" smtClean="0"/>
              <a:t> (diversity within a society)</a:t>
            </a:r>
          </a:p>
          <a:p>
            <a:r>
              <a:rPr lang="en-US" b="1" smtClean="0"/>
              <a:t>Universals: </a:t>
            </a:r>
          </a:p>
          <a:p>
            <a:pPr lvl="1"/>
            <a:r>
              <a:rPr lang="en-US" sz="2400" smtClean="0"/>
              <a:t>Beliefs, values, practices common to all human societies </a:t>
            </a:r>
          </a:p>
          <a:p>
            <a:r>
              <a:rPr lang="en-US" b="1" smtClean="0"/>
              <a:t>Relativism: </a:t>
            </a:r>
          </a:p>
          <a:p>
            <a:pPr lvl="1"/>
            <a:r>
              <a:rPr lang="en-US" sz="2400" smtClean="0"/>
              <a:t>What people consider to be "normal" is specific to that society/culture &amp; historical period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Aspects of Culture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Ethnocentrism:</a:t>
            </a:r>
            <a:r>
              <a:rPr lang="en-US" smtClean="0"/>
              <a:t> </a:t>
            </a:r>
          </a:p>
          <a:p>
            <a:pPr lvl="1"/>
            <a:r>
              <a:rPr lang="en-US" smtClean="0"/>
              <a:t>The belief that one's own culture is preferable and superior to others </a:t>
            </a:r>
          </a:p>
          <a:p>
            <a:r>
              <a:rPr lang="en-US" b="1" smtClean="0"/>
              <a:t>Values:</a:t>
            </a:r>
            <a:r>
              <a:rPr lang="en-US" smtClean="0"/>
              <a:t> </a:t>
            </a:r>
          </a:p>
          <a:p>
            <a:pPr lvl="1"/>
            <a:r>
              <a:rPr lang="en-US" smtClean="0"/>
              <a:t>Broad general </a:t>
            </a:r>
            <a:r>
              <a:rPr lang="en-US" u="sng" smtClean="0"/>
              <a:t>standards </a:t>
            </a:r>
            <a:r>
              <a:rPr lang="en-US" smtClean="0"/>
              <a:t>about how things </a:t>
            </a:r>
            <a:r>
              <a:rPr lang="en-US" b="1" smtClean="0"/>
              <a:t>ought</a:t>
            </a:r>
            <a:r>
              <a:rPr lang="en-US" smtClean="0"/>
              <a:t> to be </a:t>
            </a:r>
          </a:p>
          <a:p>
            <a:pPr>
              <a:buFont typeface="Wingdings 3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Structures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Repeated and more or less predictable patterns of behavior</a:t>
            </a:r>
          </a:p>
          <a:p>
            <a:pPr lvl="1"/>
            <a:r>
              <a:rPr lang="en-US" dirty="0" smtClean="0"/>
              <a:t>Patterns produced by </a:t>
            </a:r>
            <a:r>
              <a:rPr lang="en-US" u="sng" dirty="0" smtClean="0"/>
              <a:t>norms</a:t>
            </a:r>
          </a:p>
          <a:p>
            <a:pPr lvl="1"/>
            <a:r>
              <a:rPr lang="en-US" dirty="0" smtClean="0"/>
              <a:t>Norms are produced by </a:t>
            </a:r>
            <a:r>
              <a:rPr lang="en-US" u="sng" dirty="0" smtClean="0"/>
              <a:t>values</a:t>
            </a:r>
            <a:endParaRPr lang="en-US" dirty="0" smtClean="0"/>
          </a:p>
          <a:p>
            <a:r>
              <a:rPr lang="en-US" dirty="0" smtClean="0"/>
              <a:t>Norms</a:t>
            </a:r>
          </a:p>
          <a:p>
            <a:pPr lvl="1"/>
            <a:r>
              <a:rPr lang="en-US" dirty="0" smtClean="0"/>
              <a:t>Rules for how things </a:t>
            </a:r>
            <a:r>
              <a:rPr lang="en-US" u="sng" dirty="0" smtClean="0"/>
              <a:t>ought</a:t>
            </a:r>
            <a:r>
              <a:rPr lang="en-US" dirty="0" smtClean="0"/>
              <a:t> to be done</a:t>
            </a:r>
          </a:p>
          <a:p>
            <a:pPr lvl="2"/>
            <a:r>
              <a:rPr lang="en-US" dirty="0" smtClean="0"/>
              <a:t>Informal</a:t>
            </a:r>
          </a:p>
          <a:p>
            <a:pPr lvl="2"/>
            <a:r>
              <a:rPr lang="en-US" dirty="0" smtClean="0"/>
              <a:t>Invisible</a:t>
            </a:r>
          </a:p>
          <a:p>
            <a:r>
              <a:rPr lang="en-US" sz="1400" u="sng" dirty="0" smtClean="0">
                <a:hlinkClick r:id="rId2"/>
              </a:rPr>
              <a:t>http://www.youtube.com/watch?feature=player_detailpage&amp;v=HRFx7YU6eXE</a:t>
            </a:r>
            <a:r>
              <a:rPr lang="en-US" sz="1400" dirty="0" smtClean="0"/>
              <a:t> (Asch, elevator)</a:t>
            </a:r>
          </a:p>
          <a:p>
            <a:r>
              <a:rPr lang="en-US" sz="1400" u="sng" dirty="0" smtClean="0">
                <a:hlinkClick r:id="rId3"/>
              </a:rPr>
              <a:t>http://www.youtube.com/watch?v=sno1TpCLj6A&amp;feature=player_detailpage</a:t>
            </a:r>
            <a:r>
              <a:rPr lang="en-US" sz="1400" dirty="0" smtClean="0"/>
              <a:t> (Asch, lines)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Social Structures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Norms enforced by </a:t>
            </a:r>
            <a:r>
              <a:rPr lang="en-US" u="sng" smtClean="0"/>
              <a:t>Sanctions</a:t>
            </a:r>
          </a:p>
          <a:p>
            <a:pPr lvl="1"/>
            <a:r>
              <a:rPr lang="en-US" smtClean="0"/>
              <a:t>Rewards for abiding by the norm &amp;/or</a:t>
            </a:r>
          </a:p>
          <a:p>
            <a:pPr lvl="1"/>
            <a:r>
              <a:rPr lang="en-US" smtClean="0"/>
              <a:t>Punishments for violating the norm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Types of Social Structure </a:t>
            </a:r>
            <a:br>
              <a:rPr lang="en-US"/>
            </a:br>
            <a:r>
              <a:rPr lang="en-US"/>
              <a:t>&amp; Their Definitions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Status</a:t>
            </a:r>
          </a:p>
          <a:p>
            <a:pPr lvl="1"/>
            <a:r>
              <a:rPr lang="en-US" smtClean="0"/>
              <a:t>A social position</a:t>
            </a:r>
          </a:p>
          <a:p>
            <a:r>
              <a:rPr lang="en-US" smtClean="0"/>
              <a:t>Role</a:t>
            </a:r>
          </a:p>
          <a:p>
            <a:pPr lvl="1"/>
            <a:r>
              <a:rPr lang="en-US" smtClean="0"/>
              <a:t>The behavior expected of a person because of the social position they occupy</a:t>
            </a:r>
          </a:p>
          <a:p>
            <a:r>
              <a:rPr lang="en-US" smtClean="0"/>
              <a:t>Ascribed Status</a:t>
            </a:r>
          </a:p>
          <a:p>
            <a:pPr lvl="1"/>
            <a:r>
              <a:rPr lang="en-US" smtClean="0"/>
              <a:t>A social position based upon some inherited characteristic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Types of Social Structure </a:t>
            </a:r>
            <a:br>
              <a:rPr lang="en-US"/>
            </a:br>
            <a:r>
              <a:rPr lang="en-US"/>
              <a:t>&amp; Their Definitions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Achieved Status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An earned social position </a:t>
            </a:r>
          </a:p>
          <a:p>
            <a:pPr>
              <a:lnSpc>
                <a:spcPct val="90000"/>
              </a:lnSpc>
            </a:pPr>
            <a:r>
              <a:rPr lang="en-US" smtClean="0"/>
              <a:t>Status/Role Set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All of the social positions a person occupies</a:t>
            </a:r>
          </a:p>
          <a:p>
            <a:pPr>
              <a:lnSpc>
                <a:spcPct val="90000"/>
              </a:lnSpc>
            </a:pPr>
            <a:r>
              <a:rPr lang="en-US" smtClean="0"/>
              <a:t>Status/Role Consistency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The degree to which there is congruence among social positions in a person’s status set</a:t>
            </a:r>
          </a:p>
          <a:p>
            <a:pPr>
              <a:lnSpc>
                <a:spcPct val="90000"/>
              </a:lnSpc>
            </a:pPr>
            <a:r>
              <a:rPr lang="en-US" smtClean="0"/>
              <a:t>(Status)-Role Strain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Conflicting social statuses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109</TotalTime>
  <Words>561</Words>
  <Application>Microsoft Office PowerPoint</Application>
  <PresentationFormat>On-screen Show (4:3)</PresentationFormat>
  <Paragraphs>127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Garamond</vt:lpstr>
      <vt:lpstr>Arial</vt:lpstr>
      <vt:lpstr>Trebuchet MS</vt:lpstr>
      <vt:lpstr>Georgia</vt:lpstr>
      <vt:lpstr>Wingdings 2</vt:lpstr>
      <vt:lpstr>Calibri</vt:lpstr>
      <vt:lpstr>Wingdings 3</vt:lpstr>
      <vt:lpstr>Times New Roman</vt:lpstr>
      <vt:lpstr>Urban</vt:lpstr>
      <vt:lpstr>Key Sociological Concepts</vt:lpstr>
      <vt:lpstr>Culture</vt:lpstr>
      <vt:lpstr>Culture </vt:lpstr>
      <vt:lpstr>Aspects of Culture</vt:lpstr>
      <vt:lpstr>Aspects of Culture</vt:lpstr>
      <vt:lpstr>Social Structures</vt:lpstr>
      <vt:lpstr>Social Structures</vt:lpstr>
      <vt:lpstr>Types of Social Structure  &amp; Their Definitions</vt:lpstr>
      <vt:lpstr>Types of Social Structure  &amp; Their Definitions</vt:lpstr>
      <vt:lpstr>Types of Social Structure  &amp; Their Definitions</vt:lpstr>
      <vt:lpstr>Types of Social Structure  &amp; Their Definitions</vt:lpstr>
      <vt:lpstr>Types of Social Structure  &amp; Their Definitions</vt:lpstr>
      <vt:lpstr>Relationship Between Culture  &amp; Social Structure</vt:lpstr>
      <vt:lpstr>Slide 14</vt:lpstr>
      <vt:lpstr>Four Universal Institutions</vt:lpstr>
      <vt:lpstr>Four Universal Institutions</vt:lpstr>
      <vt:lpstr>Four Universal Institutions</vt:lpstr>
      <vt:lpstr>Four Universal Institutions</vt:lpstr>
    </vt:vector>
  </TitlesOfParts>
  <Company>university of north carolina wilmington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Sociological Concepts</dc:title>
  <dc:creator>John Rice</dc:creator>
  <cp:lastModifiedBy>John</cp:lastModifiedBy>
  <cp:revision>9</cp:revision>
  <dcterms:created xsi:type="dcterms:W3CDTF">2007-11-17T21:53:04Z</dcterms:created>
  <dcterms:modified xsi:type="dcterms:W3CDTF">2011-08-23T16:50:17Z</dcterms:modified>
</cp:coreProperties>
</file>