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13"/>
  </p:handoutMasterIdLst>
  <p:sldIdLst>
    <p:sldId id="256" r:id="rId2"/>
    <p:sldId id="257" r:id="rId3"/>
    <p:sldId id="258" r:id="rId4"/>
    <p:sldId id="267" r:id="rId5"/>
    <p:sldId id="259" r:id="rId6"/>
    <p:sldId id="260" r:id="rId7"/>
    <p:sldId id="262" r:id="rId8"/>
    <p:sldId id="263" r:id="rId9"/>
    <p:sldId id="264" r:id="rId10"/>
    <p:sldId id="265" r:id="rId11"/>
    <p:sldId id="261" r:id="rId12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courses\Intro\population%20growth%20chart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012235817575088"/>
          <c:y val="0.11456628477905081"/>
          <c:w val="0.87875417130144651"/>
          <c:h val="0.77741407528641548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FFFF99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3.0819237873043674E-3"/>
                  <c:y val="-1.8146418374701337E-2"/>
                </c:manualLayout>
              </c:layout>
              <c:showVal val="1"/>
            </c:dLbl>
            <c:dLbl>
              <c:idx val="1"/>
              <c:layout>
                <c:manualLayout>
                  <c:x val="-8.9982502187226365E-3"/>
                  <c:y val="-7.5254056485670878E-2"/>
                </c:manualLayout>
              </c:layout>
              <c:showVal val="1"/>
            </c:dLbl>
            <c:dLbl>
              <c:idx val="2"/>
              <c:layout>
                <c:manualLayout>
                  <c:x val="2.391622922134733E-2"/>
                  <c:y val="2.2406286221581186E-3"/>
                </c:manualLayout>
              </c:layout>
              <c:showVal val="1"/>
            </c:dLbl>
            <c:dLbl>
              <c:idx val="3"/>
              <c:layout>
                <c:manualLayout>
                  <c:x val="1.3936745114869664E-3"/>
                  <c:y val="-2.2003599795524763E-2"/>
                </c:manualLayout>
              </c:layout>
              <c:showVal val="1"/>
            </c:dLbl>
            <c:dLbl>
              <c:idx val="4"/>
              <c:layout>
                <c:manualLayout>
                  <c:x val="5.7223102951995593E-6"/>
                  <c:y val="-1.2396871013054605E-2"/>
                </c:manualLayout>
              </c:layout>
              <c:showVal val="1"/>
            </c:dLbl>
            <c:dLbl>
              <c:idx val="5"/>
              <c:layout>
                <c:manualLayout>
                  <c:x val="-2.4945769431768175E-3"/>
                  <c:y val="-2.7197958683969774E-2"/>
                </c:manualLayout>
              </c:layout>
              <c:showVal val="1"/>
            </c:dLbl>
            <c:dLbl>
              <c:idx val="6"/>
              <c:layout>
                <c:manualLayout>
                  <c:x val="2.7915531693131919E-3"/>
                  <c:y val="-1.0760209801925375E-2"/>
                </c:manualLayout>
              </c:layout>
              <c:showVal val="1"/>
            </c:dLbl>
            <c:dLbl>
              <c:idx val="7"/>
              <c:layout>
                <c:manualLayout>
                  <c:x val="6.9653362295230671E-3"/>
                  <c:y val="-1.9797157106589181E-2"/>
                </c:manualLayout>
              </c:layout>
              <c:showVal val="1"/>
            </c:dLbl>
            <c:dLbl>
              <c:idx val="8"/>
              <c:layout>
                <c:manualLayout>
                  <c:x val="3.3526899237706293E-3"/>
                  <c:y val="-2.0650970183555249E-2"/>
                </c:manualLayout>
              </c:layout>
              <c:showVal val="1"/>
            </c:dLbl>
            <c:dLbl>
              <c:idx val="9"/>
              <c:layout>
                <c:manualLayout>
                  <c:x val="-1.3723034342620511E-3"/>
                  <c:y val="-1.659479962713337E-2"/>
                </c:manualLayout>
              </c:layout>
              <c:showVal val="1"/>
            </c:dLbl>
            <c:dLbl>
              <c:idx val="10"/>
              <c:layout>
                <c:manualLayout>
                  <c:x val="5.7678552138709952E-4"/>
                  <c:y val="-2.228763139468451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Val val="1"/>
          </c:dLbls>
          <c:cat>
            <c:strRef>
              <c:f>Sheet1!$D$2:$D$12</c:f>
              <c:strCache>
                <c:ptCount val="11"/>
                <c:pt idx="0">
                  <c:v>1/1/0001</c:v>
                </c:pt>
                <c:pt idx="1">
                  <c:v>1/1/1000</c:v>
                </c:pt>
                <c:pt idx="2">
                  <c:v>1/1/1750</c:v>
                </c:pt>
                <c:pt idx="3">
                  <c:v>1/1/1850</c:v>
                </c:pt>
                <c:pt idx="4">
                  <c:v>1/1/1950</c:v>
                </c:pt>
                <c:pt idx="5">
                  <c:v>1/1/1960</c:v>
                </c:pt>
                <c:pt idx="6">
                  <c:v>1/1/1970</c:v>
                </c:pt>
                <c:pt idx="7">
                  <c:v>1/1/1980</c:v>
                </c:pt>
                <c:pt idx="8">
                  <c:v>1/1/1990</c:v>
                </c:pt>
                <c:pt idx="9">
                  <c:v>1/1/2000</c:v>
                </c:pt>
                <c:pt idx="10">
                  <c:v>1/1/2005</c:v>
                </c:pt>
              </c:strCache>
            </c:strRef>
          </c:cat>
          <c:val>
            <c:numRef>
              <c:f>Sheet1!$E$2:$E$12</c:f>
              <c:numCache>
                <c:formatCode>#,##0</c:formatCode>
                <c:ptCount val="11"/>
                <c:pt idx="0">
                  <c:v>200000000</c:v>
                </c:pt>
                <c:pt idx="1">
                  <c:v>275000000</c:v>
                </c:pt>
                <c:pt idx="2">
                  <c:v>700000000</c:v>
                </c:pt>
                <c:pt idx="3">
                  <c:v>1200000000</c:v>
                </c:pt>
                <c:pt idx="4">
                  <c:v>2550000000</c:v>
                </c:pt>
                <c:pt idx="5">
                  <c:v>3000000000</c:v>
                </c:pt>
                <c:pt idx="6">
                  <c:v>3700000000</c:v>
                </c:pt>
                <c:pt idx="7">
                  <c:v>4500000000</c:v>
                </c:pt>
                <c:pt idx="8">
                  <c:v>5300000000</c:v>
                </c:pt>
                <c:pt idx="9">
                  <c:v>6100000000</c:v>
                </c:pt>
                <c:pt idx="10">
                  <c:v>6450000000</c:v>
                </c:pt>
              </c:numCache>
            </c:numRef>
          </c:val>
        </c:ser>
        <c:dLbls/>
        <c:shape val="box"/>
        <c:axId val="80720256"/>
        <c:axId val="80722176"/>
        <c:axId val="0"/>
      </c:bar3DChart>
      <c:catAx>
        <c:axId val="807202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1946607341490547"/>
              <c:y val="0.9328968903436993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0722176"/>
        <c:crosses val="autoZero"/>
        <c:auto val="1"/>
        <c:lblAlgn val="ctr"/>
        <c:lblOffset val="100"/>
        <c:tickLblSkip val="1"/>
        <c:tickMarkSkip val="1"/>
      </c:catAx>
      <c:valAx>
        <c:axId val="8072217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07202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CEC6D4A-BFE2-4A50-86A8-CDCCCBCDC708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675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575675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C0D35A5-AEA6-4CD4-BC23-AD74F5BB2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2D379D8-AE64-400B-811B-39B39C2C4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F311-81D7-40B3-8130-B0AD27D8B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1B7BA-16B5-42C1-AB9E-49B9F3FD3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BC458-AEC7-448A-9CBF-01F2959E6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577C1-1263-47BA-8EC9-A14E82123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A0F48-7D84-4348-8FA3-F30E9124C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0D25C7A-622E-4318-8706-26CF2BC0A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B46C-BDB0-4636-ACB4-0F9FF9405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E7250-9BB6-461C-9372-C30E2062D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62175-7587-4287-B7BD-121379251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3D422-B37A-49DB-BC0D-2F2B4812A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860C37B-E398-41E5-BBB4-70985AED9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4" r:id="rId2"/>
    <p:sldLayoutId id="2147483725" r:id="rId3"/>
    <p:sldLayoutId id="2147483726" r:id="rId4"/>
    <p:sldLayoutId id="2147483733" r:id="rId5"/>
    <p:sldLayoutId id="2147483734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Orientation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Birth of the Social Sciences</a:t>
            </a:r>
          </a:p>
          <a:p>
            <a:r>
              <a:rPr lang="en-US" smtClean="0"/>
              <a:t>Thinking Sociologically</a:t>
            </a:r>
          </a:p>
          <a:p>
            <a:r>
              <a:rPr lang="en-US" smtClean="0"/>
              <a:t>Sociological Methods </a:t>
            </a:r>
          </a:p>
          <a:p>
            <a:r>
              <a:rPr lang="en-US" smtClean="0"/>
              <a:t>Sociological Theory &amp; Theorists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Interpretive Approach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Max Weber (1864-1920)</a:t>
            </a:r>
          </a:p>
          <a:p>
            <a:r>
              <a:rPr lang="en-US" smtClean="0"/>
              <a:t>Weber: </a:t>
            </a:r>
            <a:r>
              <a:rPr lang="en-US" b="1" smtClean="0"/>
              <a:t>"verstehen“ (</a:t>
            </a:r>
            <a:r>
              <a:rPr lang="en-US" smtClean="0"/>
              <a:t>“Understanding”) </a:t>
            </a:r>
          </a:p>
          <a:p>
            <a:pPr lvl="1"/>
            <a:r>
              <a:rPr lang="en-US" b="1" smtClean="0"/>
              <a:t>Intersubjectivity</a:t>
            </a:r>
          </a:p>
          <a:p>
            <a:pPr lvl="1"/>
            <a:r>
              <a:rPr lang="en-US" smtClean="0"/>
              <a:t>People act on the basis of meanings </a:t>
            </a:r>
          </a:p>
          <a:p>
            <a:pPr lvl="1"/>
            <a:r>
              <a:rPr lang="en-US" smtClean="0"/>
              <a:t>How we define social situations</a:t>
            </a:r>
          </a:p>
          <a:p>
            <a:endParaRPr lang="en-US" smtClean="0"/>
          </a:p>
        </p:txBody>
      </p:sp>
      <p:pic>
        <p:nvPicPr>
          <p:cNvPr id="15364" name="Picture 4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657600"/>
            <a:ext cx="1600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Interpretive Approach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George Herbert Mead (1863-1931) </a:t>
            </a:r>
          </a:p>
          <a:p>
            <a:r>
              <a:rPr lang="en-US" b="1" smtClean="0"/>
              <a:t>Symbolic interaction</a:t>
            </a:r>
            <a:endParaRPr lang="en-US" smtClean="0"/>
          </a:p>
          <a:p>
            <a:pPr lvl="1"/>
            <a:r>
              <a:rPr lang="en-US" smtClean="0"/>
              <a:t>The social processes involved in creating and 		maintaining a given reality</a:t>
            </a:r>
          </a:p>
          <a:p>
            <a:pPr lvl="1"/>
            <a:r>
              <a:rPr lang="en-US" smtClean="0"/>
              <a:t>Especially the creation of the social self (identity)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1268" name="Picture 4" descr="image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4343400"/>
            <a:ext cx="16764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Sociological Imagination </a:t>
            </a:r>
            <a:br>
              <a:rPr lang="en-US"/>
            </a:br>
            <a:r>
              <a:rPr lang="en-US"/>
              <a:t>(C. Wright Mills)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Understand Human Behavior in Terms of the Intersection of:</a:t>
            </a:r>
          </a:p>
          <a:p>
            <a:pPr lvl="1"/>
            <a:r>
              <a:rPr lang="en-US" smtClean="0"/>
              <a:t>Social Structure (&amp; Culture)</a:t>
            </a:r>
          </a:p>
          <a:p>
            <a:pPr lvl="1"/>
            <a:r>
              <a:rPr lang="en-US" smtClean="0"/>
              <a:t>History</a:t>
            </a:r>
          </a:p>
          <a:p>
            <a:pPr lvl="1"/>
            <a:r>
              <a:rPr lang="en-US" smtClean="0"/>
              <a:t>Biography</a:t>
            </a:r>
          </a:p>
          <a:p>
            <a:r>
              <a:rPr lang="en-US" smtClean="0"/>
              <a:t>Personal Troubles v. Public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Society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Three Great Revolutions</a:t>
            </a:r>
          </a:p>
          <a:p>
            <a:pPr lvl="1"/>
            <a:r>
              <a:rPr lang="en-US" smtClean="0"/>
              <a:t>Political</a:t>
            </a:r>
          </a:p>
          <a:p>
            <a:pPr lvl="1"/>
            <a:r>
              <a:rPr lang="en-US" smtClean="0"/>
              <a:t>Scientific</a:t>
            </a:r>
            <a:endParaRPr lang="en-US" i="1" smtClean="0"/>
          </a:p>
          <a:p>
            <a:pPr>
              <a:buFont typeface="Wingdings" pitchFamily="2" charset="2"/>
              <a:buNone/>
            </a:pPr>
            <a:r>
              <a:rPr lang="en-US" i="1" smtClean="0"/>
              <a:t>(Both were Result of Philosophical/Cultural Developments)</a:t>
            </a:r>
            <a:endParaRPr lang="en-US" smtClean="0"/>
          </a:p>
          <a:p>
            <a:pPr lvl="1"/>
            <a:r>
              <a:rPr lang="en-US" smtClean="0"/>
              <a:t>Industrial</a:t>
            </a:r>
          </a:p>
          <a:p>
            <a:r>
              <a:rPr lang="en-US" smtClean="0"/>
              <a:t>Population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Population Growth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Sociological Theory &amp; </a:t>
            </a:r>
            <a:br>
              <a:rPr lang="en-US" dirty="0"/>
            </a:br>
            <a:r>
              <a:rPr lang="en-US" dirty="0"/>
              <a:t>Methods of Research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(Natural) Scientific Method Applied to Society </a:t>
            </a:r>
          </a:p>
          <a:p>
            <a:pPr lvl="1"/>
            <a:r>
              <a:rPr lang="en-US" smtClean="0"/>
              <a:t>Focus on Aggregates/Patterns (v. Individual) </a:t>
            </a:r>
          </a:p>
          <a:p>
            <a:r>
              <a:rPr lang="en-US" smtClean="0"/>
              <a:t>“Social Facts” (Emile Durkheim [1855-1917]) </a:t>
            </a:r>
          </a:p>
          <a:p>
            <a:pPr lvl="1"/>
            <a:r>
              <a:rPr lang="en-US" smtClean="0"/>
              <a:t>External to Individual</a:t>
            </a:r>
          </a:p>
          <a:p>
            <a:pPr lvl="1"/>
            <a:r>
              <a:rPr lang="en-US" smtClean="0"/>
              <a:t>Coercive Over Individual</a:t>
            </a:r>
          </a:p>
          <a:p>
            <a:r>
              <a:rPr lang="en-US" smtClean="0"/>
              <a:t>Durkheim: study patterns (social structures) + relate them to other patterns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Sociological Theory &amp; </a:t>
            </a:r>
            <a:br>
              <a:rPr lang="en-US"/>
            </a:br>
            <a:r>
              <a:rPr lang="en-US"/>
              <a:t>Methods of Research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Scientific Method (Durkheim)</a:t>
            </a:r>
          </a:p>
          <a:p>
            <a:pPr lvl="1"/>
            <a:r>
              <a:rPr lang="en-US" smtClean="0"/>
              <a:t>Systematic Observation</a:t>
            </a:r>
          </a:p>
          <a:p>
            <a:pPr lvl="1"/>
            <a:r>
              <a:rPr lang="en-US" smtClean="0"/>
              <a:t>Hypothesis </a:t>
            </a:r>
          </a:p>
          <a:p>
            <a:pPr lvl="2"/>
            <a:r>
              <a:rPr lang="en-US" smtClean="0"/>
              <a:t>Testing</a:t>
            </a:r>
          </a:p>
          <a:p>
            <a:pPr lvl="2"/>
            <a:r>
              <a:rPr lang="en-US" smtClean="0"/>
              <a:t>Verification/Falsification</a:t>
            </a:r>
          </a:p>
          <a:p>
            <a:pPr lvl="1"/>
            <a:r>
              <a:rPr lang="en-US" smtClean="0"/>
              <a:t>Data are </a:t>
            </a:r>
            <a:r>
              <a:rPr lang="en-US" u="sng" smtClean="0"/>
              <a:t>quantitative</a:t>
            </a:r>
          </a:p>
          <a:p>
            <a:pPr lvl="2"/>
            <a:r>
              <a:rPr lang="en-US" smtClean="0"/>
              <a:t>Aggregate Patterns</a:t>
            </a:r>
          </a:p>
          <a:p>
            <a:pPr lvl="2"/>
            <a:r>
              <a:rPr lang="en-US" smtClean="0"/>
              <a:t>Variations (Variables &amp; relationships) </a:t>
            </a:r>
          </a:p>
          <a:p>
            <a:pPr lvl="2"/>
            <a:r>
              <a:rPr lang="en-US" smtClean="0"/>
              <a:t>Descriptive Statistics, then correlation, causation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"Interpretive" Sociology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Focus is on definitional processes and interaction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occurs at the </a:t>
            </a:r>
            <a:r>
              <a:rPr lang="en-US" b="1" smtClean="0"/>
              <a:t>symbolic</a:t>
            </a:r>
            <a:r>
              <a:rPr lang="en-US" smtClean="0"/>
              <a:t> level 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at the level of </a:t>
            </a:r>
            <a:r>
              <a:rPr lang="en-US" b="1" smtClean="0"/>
              <a:t>meaning</a:t>
            </a: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Field work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Direct observation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Participant observation; ethnography </a:t>
            </a:r>
          </a:p>
          <a:p>
            <a:pPr>
              <a:lnSpc>
                <a:spcPct val="90000"/>
              </a:lnSpc>
            </a:pPr>
            <a:r>
              <a:rPr lang="en-US" smtClean="0"/>
              <a:t>Data are </a:t>
            </a:r>
            <a:r>
              <a:rPr lang="en-US" u="sng" smtClean="0"/>
              <a:t>qualitative</a:t>
            </a: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"microcosmic“ (vs. aggregate or “macro”)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Major Theoretical Approaches &amp; Theorists in Sociology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Conflict Theory:</a:t>
            </a:r>
            <a:r>
              <a:rPr lang="en-US" smtClean="0"/>
              <a:t> derived from Karl Marx (1818-1883)</a:t>
            </a:r>
          </a:p>
          <a:p>
            <a:pPr lvl="1"/>
            <a:r>
              <a:rPr lang="en-US" sz="2400" smtClean="0"/>
              <a:t>Scarce resources are unevenly distributed among different social groups		</a:t>
            </a:r>
          </a:p>
          <a:p>
            <a:pPr lvl="1"/>
            <a:r>
              <a:rPr lang="en-US" sz="2400" b="1" smtClean="0"/>
              <a:t>source of conflict = inequality</a:t>
            </a:r>
          </a:p>
          <a:p>
            <a:r>
              <a:rPr lang="en-US" b="1" smtClean="0"/>
              <a:t>Economy</a:t>
            </a:r>
            <a:r>
              <a:rPr lang="en-US" smtClean="0"/>
              <a:t> is the most important sector of society</a:t>
            </a:r>
          </a:p>
          <a:p>
            <a:pPr lvl="1"/>
            <a:r>
              <a:rPr lang="en-US" sz="2400" smtClean="0"/>
              <a:t>and the chief source of conflict</a:t>
            </a:r>
          </a:p>
          <a:p>
            <a:pPr lvl="1"/>
            <a:r>
              <a:rPr lang="en-US" sz="2400" smtClean="0"/>
              <a:t>owners of means of production in </a:t>
            </a:r>
          </a:p>
          <a:p>
            <a:pPr lvl="1">
              <a:buFont typeface="Verdana" pitchFamily="34" charset="0"/>
              <a:buNone/>
            </a:pPr>
            <a:r>
              <a:rPr lang="en-US" sz="2400" smtClean="0"/>
              <a:t>	conflict with workers</a:t>
            </a:r>
          </a:p>
        </p:txBody>
      </p:sp>
      <p:pic>
        <p:nvPicPr>
          <p:cNvPr id="13316" name="Picture 4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9624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Focus on relations between a social whole (groups/ societies) and its parts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Group members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“Institutional spheres": areas of social action 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family, economy, etc.</a:t>
            </a:r>
          </a:p>
          <a:p>
            <a:pPr>
              <a:lnSpc>
                <a:spcPct val="90000"/>
              </a:lnSpc>
            </a:pPr>
            <a:r>
              <a:rPr lang="en-US" smtClean="0"/>
              <a:t>“Function“: purpose that some action or part of society serves to maintain the whole</a:t>
            </a:r>
          </a:p>
          <a:p>
            <a:pPr>
              <a:lnSpc>
                <a:spcPct val="90000"/>
              </a:lnSpc>
            </a:pPr>
            <a:r>
              <a:rPr lang="en-US" smtClean="0"/>
              <a:t>Emile Durkheim (1855-1917)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Crime and “Deviance"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plays a role in maintaining group </a:t>
            </a:r>
          </a:p>
          <a:p>
            <a:pPr lvl="1">
              <a:lnSpc>
                <a:spcPct val="90000"/>
              </a:lnSpc>
              <a:buFont typeface="Verdana" pitchFamily="34" charset="0"/>
              <a:buNone/>
            </a:pPr>
            <a:r>
              <a:rPr lang="en-US" sz="2400" smtClean="0"/>
              <a:t>		identity and solidarity</a:t>
            </a:r>
          </a:p>
        </p:txBody>
      </p:sp>
      <p:pic>
        <p:nvPicPr>
          <p:cNvPr id="14340" name="Picture 4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191000"/>
            <a:ext cx="1828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Urban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Urban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352</TotalTime>
  <Words>330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Garamond</vt:lpstr>
      <vt:lpstr>Arial</vt:lpstr>
      <vt:lpstr>Trebuchet MS</vt:lpstr>
      <vt:lpstr>Georgia</vt:lpstr>
      <vt:lpstr>Wingdings 2</vt:lpstr>
      <vt:lpstr>Calibri</vt:lpstr>
      <vt:lpstr>Wingdings</vt:lpstr>
      <vt:lpstr>Verdana</vt:lpstr>
      <vt:lpstr>Urban</vt:lpstr>
      <vt:lpstr>General Orientation</vt:lpstr>
      <vt:lpstr>Sociological Imagination  (C. Wright Mills) </vt:lpstr>
      <vt:lpstr>Modern Society</vt:lpstr>
      <vt:lpstr>Population Growth</vt:lpstr>
      <vt:lpstr>Sociological Theory &amp;  Methods of Research</vt:lpstr>
      <vt:lpstr>Sociological Theory &amp;  Methods of Research</vt:lpstr>
      <vt:lpstr>"Interpretive" Sociology </vt:lpstr>
      <vt:lpstr>Major Theoretical Approaches &amp; Theorists in Sociology </vt:lpstr>
      <vt:lpstr>Functionalism</vt:lpstr>
      <vt:lpstr>Interpretive Approach</vt:lpstr>
      <vt:lpstr>Interpretive Approach</vt:lpstr>
    </vt:vector>
  </TitlesOfParts>
  <Company>university of north carolina wilmington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Orientation: Birth of the Social Sciences</dc:title>
  <dc:creator>John Rice</dc:creator>
  <cp:lastModifiedBy>John</cp:lastModifiedBy>
  <cp:revision>21</cp:revision>
  <dcterms:created xsi:type="dcterms:W3CDTF">2007-11-17T18:30:48Z</dcterms:created>
  <dcterms:modified xsi:type="dcterms:W3CDTF">2011-08-23T16:50:41Z</dcterms:modified>
</cp:coreProperties>
</file>