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0ADD4-5E17-4ACE-AE9A-9A78EC9AF1FE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EABD9-953D-4953-8A7D-763C39263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9573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EABD9-953D-4953-8A7D-763C3926323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839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B3E4EAD-CAE8-4854-B6F8-0B2C94DD14A3}" type="datetimeFigureOut">
              <a:rPr lang="en-US" smtClean="0"/>
              <a:pPr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ABAF769-8839-4970-A5B1-808A64C418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s.his.com/smartmarriag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Gender &amp; Family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“That institution in society that arranges for: (1) Regulation of Sexual Relations; (2) Household Composition; (3) Child-Rearing”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4692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Household Composition</a:t>
            </a:r>
            <a:br>
              <a:rPr lang="en-US" dirty="0" smtClean="0"/>
            </a:br>
            <a:r>
              <a:rPr lang="en-US" sz="3200" i="1" dirty="0" smtClean="0"/>
              <a:t>“Who Lives With Whom?”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Parent Households</a:t>
            </a:r>
          </a:p>
          <a:p>
            <a:pPr lvl="1"/>
            <a:r>
              <a:rPr lang="en-US" sz="2000" dirty="0"/>
              <a:t>2000: ca. 13.5 million single parents had custody of 21.7 million children under 21 years of age </a:t>
            </a:r>
          </a:p>
          <a:p>
            <a:pPr lvl="1"/>
            <a:r>
              <a:rPr lang="en-US" sz="2000" dirty="0"/>
              <a:t>% of population made up by married couples with children decreased from 40% in 1970 to 24% in 2000</a:t>
            </a:r>
          </a:p>
          <a:p>
            <a:r>
              <a:rPr lang="en-US" dirty="0"/>
              <a:t>Single parent households increased from 9% in 1990 to 16% of all households by 2000.</a:t>
            </a:r>
          </a:p>
          <a:p>
            <a:r>
              <a:rPr lang="en-US" dirty="0"/>
              <a:t>Of all custodial parents, 85% were mothers </a:t>
            </a:r>
          </a:p>
          <a:p>
            <a:pPr lvl="1"/>
            <a:r>
              <a:rPr lang="en-US" sz="2000" dirty="0" smtClean="0"/>
              <a:t>Variation by race/ethnicity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473797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Household Composition</a:t>
            </a:r>
            <a:br>
              <a:rPr lang="en-US" dirty="0" smtClean="0"/>
            </a:br>
            <a:r>
              <a:rPr lang="en-US" sz="3200" i="1" dirty="0" smtClean="0"/>
              <a:t>“Who Lives With Whom?”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Children in single-parent households by race/ ethnicity, 2006 </a:t>
            </a:r>
            <a:r>
              <a:rPr lang="en-US" sz="1600" dirty="0" smtClean="0"/>
              <a:t>(</a:t>
            </a:r>
            <a:r>
              <a:rPr lang="en-US" sz="1600" dirty="0"/>
              <a:t>American Community Survey &amp; Annie E. Casey Foundation, 2006</a:t>
            </a:r>
            <a:r>
              <a:rPr lang="en-US" sz="1600" dirty="0" smtClean="0"/>
              <a:t>)</a:t>
            </a:r>
          </a:p>
          <a:p>
            <a:pPr>
              <a:lnSpc>
                <a:spcPct val="80000"/>
              </a:lnSpc>
            </a:pPr>
            <a:endParaRPr lang="en-US" sz="16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730375"/>
              </p:ext>
            </p:extLst>
          </p:nvPr>
        </p:nvGraphicFramePr>
        <p:xfrm>
          <a:off x="1524000" y="3352800"/>
          <a:ext cx="60960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65%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17837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Household Composition &amp; Child-Rearing:</a:t>
            </a:r>
            <a:br>
              <a:rPr lang="en-US" sz="3200" dirty="0" smtClean="0"/>
            </a:br>
            <a:r>
              <a:rPr lang="en-US" sz="2800" i="1" dirty="0" err="1" smtClean="0"/>
              <a:t>Lineality</a:t>
            </a:r>
            <a:r>
              <a:rPr lang="en-US" sz="2800" i="1" dirty="0" smtClean="0"/>
              <a:t> &amp; Locality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Unusual Society</a:t>
            </a:r>
          </a:p>
          <a:p>
            <a:pPr lvl="1"/>
            <a:r>
              <a:rPr lang="en-US" sz="2400" dirty="0"/>
              <a:t>Patterns of </a:t>
            </a:r>
            <a:r>
              <a:rPr lang="en-US" sz="2400" dirty="0" err="1"/>
              <a:t>lineality</a:t>
            </a:r>
            <a:r>
              <a:rPr lang="en-US" sz="2400" dirty="0"/>
              <a:t> &amp; locality </a:t>
            </a:r>
          </a:p>
          <a:p>
            <a:pPr lvl="1"/>
            <a:r>
              <a:rPr lang="en-US" sz="2400" dirty="0"/>
              <a:t>Patrilineal</a:t>
            </a:r>
          </a:p>
          <a:p>
            <a:pPr lvl="2"/>
            <a:r>
              <a:rPr lang="en-US" sz="2000" dirty="0"/>
              <a:t>Trace blood &amp; property lines along father’s side</a:t>
            </a:r>
          </a:p>
          <a:p>
            <a:pPr lvl="1"/>
            <a:r>
              <a:rPr lang="en-US" sz="2400" dirty="0"/>
              <a:t>Matrilineal</a:t>
            </a:r>
          </a:p>
          <a:p>
            <a:pPr lvl="2"/>
            <a:r>
              <a:rPr lang="en-US" sz="2000" dirty="0"/>
              <a:t>Trace blood &amp; property lines along mother’s side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697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 &amp; Gender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Sex = Biological Fact</a:t>
            </a:r>
          </a:p>
          <a:p>
            <a:r>
              <a:rPr lang="en-US" dirty="0" smtClean="0"/>
              <a:t>Gender = Cultural, Social-Psychological Fact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1684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Regulation of Sexual Relations</a:t>
            </a:r>
          </a:p>
          <a:p>
            <a:pPr lvl="1"/>
            <a:r>
              <a:rPr lang="en-US" dirty="0" smtClean="0"/>
              <a:t>Culture</a:t>
            </a:r>
          </a:p>
          <a:p>
            <a:pPr lvl="1"/>
            <a:r>
              <a:rPr lang="en-US" dirty="0" smtClean="0"/>
              <a:t>Changes in Gender Roles</a:t>
            </a:r>
          </a:p>
          <a:p>
            <a:pPr lvl="1"/>
            <a:r>
              <a:rPr lang="en-US" dirty="0" smtClean="0"/>
              <a:t>Divorce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9831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&amp; Divorce</a:t>
            </a:r>
            <a:br>
              <a:rPr lang="en-US" dirty="0" smtClean="0"/>
            </a:br>
            <a:r>
              <a:rPr lang="en-US" sz="2400" i="1" dirty="0" smtClean="0"/>
              <a:t>Regulation of Sexual Relations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Crude Divorce Rate </a:t>
            </a:r>
            <a:r>
              <a:rPr lang="en-US" sz="2400" dirty="0"/>
              <a:t>= No. of divorces/100 married </a:t>
            </a:r>
            <a:r>
              <a:rPr lang="en-US" sz="2400" dirty="0" smtClean="0"/>
              <a:t>persons</a:t>
            </a:r>
          </a:p>
          <a:p>
            <a:pPr marL="742950" lvl="2" indent="-342900"/>
            <a:r>
              <a:rPr lang="en-US" sz="2000" dirty="0" smtClean="0"/>
              <a:t>1920: 13.4</a:t>
            </a:r>
          </a:p>
          <a:p>
            <a:pPr marL="742950" lvl="2" indent="-342900"/>
            <a:r>
              <a:rPr lang="en-US" sz="2000" dirty="0" smtClean="0"/>
              <a:t>1</a:t>
            </a:r>
            <a:r>
              <a:rPr lang="en-US" sz="2000" smtClean="0"/>
              <a:t>960</a:t>
            </a:r>
            <a:r>
              <a:rPr lang="en-US" sz="2000" dirty="0" smtClean="0"/>
              <a:t>: 23.1</a:t>
            </a:r>
          </a:p>
          <a:p>
            <a:pPr marL="742950" lvl="2" indent="-342900"/>
            <a:r>
              <a:rPr lang="en-US" sz="2000" dirty="0" smtClean="0"/>
              <a:t>1990: 51.1</a:t>
            </a:r>
          </a:p>
          <a:p>
            <a:pPr marL="742950" lvl="2" indent="-342900"/>
            <a:endParaRPr lang="en-US" dirty="0"/>
          </a:p>
          <a:p>
            <a:r>
              <a:rPr lang="en-US" dirty="0" smtClean="0"/>
              <a:t>BUT: </a:t>
            </a:r>
            <a:r>
              <a:rPr lang="en-US" dirty="0"/>
              <a:t>How the 50% rate is calculated</a:t>
            </a:r>
          </a:p>
          <a:p>
            <a:pPr lvl="1"/>
            <a:r>
              <a:rPr lang="en-US" sz="2000" dirty="0"/>
              <a:t>Annual marriage rate per 1,000/Annual divorce rate per 1,000</a:t>
            </a:r>
          </a:p>
          <a:p>
            <a:pPr lvl="1"/>
            <a:r>
              <a:rPr lang="en-US" sz="2000" dirty="0"/>
              <a:t>2003: </a:t>
            </a:r>
          </a:p>
          <a:p>
            <a:pPr lvl="2"/>
            <a:r>
              <a:rPr lang="en-US" sz="2000" dirty="0"/>
              <a:t>7.5 marriages per 1,000</a:t>
            </a:r>
          </a:p>
          <a:p>
            <a:pPr lvl="2"/>
            <a:r>
              <a:rPr lang="en-US" sz="2000" dirty="0"/>
              <a:t>3.8 divorces per 1,000 </a:t>
            </a:r>
            <a:r>
              <a:rPr lang="en-US" sz="2000" i="1" dirty="0"/>
              <a:t>(NCHS, 2005)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086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Family &amp; Divorce</a:t>
            </a:r>
            <a:br>
              <a:rPr lang="en-US" dirty="0"/>
            </a:br>
            <a:r>
              <a:rPr lang="en-US" sz="3200" i="1" dirty="0"/>
              <a:t>Regulation of Sexual Relations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Better method of calculation</a:t>
            </a:r>
          </a:p>
          <a:p>
            <a:pPr lvl="1"/>
            <a:r>
              <a:rPr lang="en-US" sz="2000" dirty="0"/>
              <a:t>How many people who have ever married subsequently divorced?</a:t>
            </a:r>
          </a:p>
          <a:p>
            <a:pPr lvl="2"/>
            <a:r>
              <a:rPr lang="en-US" sz="2000" dirty="0"/>
              <a:t>Highest rate = ca. 41%</a:t>
            </a:r>
            <a:endParaRPr lang="en-US" dirty="0"/>
          </a:p>
          <a:p>
            <a:r>
              <a:rPr lang="en-US" dirty="0" smtClean="0"/>
              <a:t>Factors Predicting Success &amp; Failure</a:t>
            </a:r>
          </a:p>
          <a:p>
            <a:pPr lvl="1"/>
            <a:r>
              <a:rPr lang="en-US" sz="2000" dirty="0" smtClean="0"/>
              <a:t>Education </a:t>
            </a:r>
          </a:p>
          <a:p>
            <a:pPr lvl="2"/>
            <a:r>
              <a:rPr lang="en-US" sz="2000" dirty="0" smtClean="0"/>
              <a:t>Divorce </a:t>
            </a:r>
            <a:r>
              <a:rPr lang="en-US" sz="2000" dirty="0"/>
              <a:t>rates lowest for college graduates</a:t>
            </a:r>
          </a:p>
          <a:p>
            <a:pPr lvl="2"/>
            <a:r>
              <a:rPr lang="en-US" sz="2000" dirty="0" smtClean="0"/>
              <a:t>1/3 to </a:t>
            </a:r>
            <a:r>
              <a:rPr lang="en-US" sz="2000" dirty="0"/>
              <a:t>¼ the rate of non-graduates </a:t>
            </a:r>
            <a:endParaRPr lang="en-US" sz="2000" dirty="0" smtClean="0"/>
          </a:p>
          <a:p>
            <a:r>
              <a:rPr lang="en-US" dirty="0"/>
              <a:t>Age</a:t>
            </a:r>
          </a:p>
          <a:p>
            <a:pPr lvl="1"/>
            <a:r>
              <a:rPr lang="en-US" sz="2200" dirty="0"/>
              <a:t>Nearly ½ under age 18</a:t>
            </a:r>
          </a:p>
          <a:p>
            <a:pPr lvl="1"/>
            <a:r>
              <a:rPr lang="en-US" sz="2200" dirty="0"/>
              <a:t> 40% under age 20</a:t>
            </a:r>
          </a:p>
          <a:p>
            <a:pPr lvl="1"/>
            <a:r>
              <a:rPr lang="en-US" sz="2200" dirty="0"/>
              <a:t>24% over age 25</a:t>
            </a:r>
            <a:endParaRPr lang="en-US" dirty="0"/>
          </a:p>
          <a:p>
            <a:r>
              <a:rPr lang="en-US" dirty="0"/>
              <a:t>Religion</a:t>
            </a:r>
          </a:p>
          <a:p>
            <a:pPr lvl="1"/>
            <a:r>
              <a:rPr lang="en-US" sz="2200" dirty="0"/>
              <a:t>Born-again Christians same as general population (ca. 1/3) </a:t>
            </a:r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750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&amp; Divorce</a:t>
            </a:r>
            <a:br>
              <a:rPr lang="en-US" dirty="0" smtClean="0"/>
            </a:br>
            <a:r>
              <a:rPr lang="en-US" sz="3200" i="1" dirty="0" smtClean="0"/>
              <a:t>Factors Predicting Success &amp; Failure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Region</a:t>
            </a:r>
            <a:endParaRPr lang="en-US" dirty="0"/>
          </a:p>
          <a:p>
            <a:pPr lvl="1"/>
            <a:r>
              <a:rPr lang="en-US" sz="2000" dirty="0"/>
              <a:t>Highest rates</a:t>
            </a:r>
          </a:p>
          <a:p>
            <a:pPr lvl="2"/>
            <a:r>
              <a:rPr lang="en-US" sz="2000" dirty="0"/>
              <a:t>South &amp; Midwest</a:t>
            </a:r>
          </a:p>
          <a:p>
            <a:pPr lvl="2"/>
            <a:r>
              <a:rPr lang="en-US" sz="2000" dirty="0"/>
              <a:t>“Red” states higher than “blue” states</a:t>
            </a:r>
          </a:p>
          <a:p>
            <a:pPr lvl="2"/>
            <a:r>
              <a:rPr lang="en-US" sz="2000" i="1" dirty="0">
                <a:hlinkClick r:id="rId2"/>
              </a:rPr>
              <a:t>from Smart Marriages Listserv </a:t>
            </a:r>
            <a:r>
              <a:rPr lang="en-US" sz="2000" i="1" dirty="0"/>
              <a:t>, Jan. 4, 2005</a:t>
            </a:r>
            <a:endParaRPr lang="en-US" i="1" dirty="0"/>
          </a:p>
          <a:p>
            <a:r>
              <a:rPr lang="en-US" dirty="0"/>
              <a:t>Cohabitation</a:t>
            </a:r>
          </a:p>
          <a:p>
            <a:pPr lvl="1"/>
            <a:r>
              <a:rPr lang="en-US" sz="2000" dirty="0"/>
              <a:t>Couples cohabiting before marriage </a:t>
            </a:r>
          </a:p>
          <a:p>
            <a:pPr lvl="2"/>
            <a:r>
              <a:rPr lang="en-US" sz="2000" dirty="0" smtClean="0"/>
              <a:t>Significantly higher </a:t>
            </a:r>
            <a:r>
              <a:rPr lang="en-US" sz="2000" dirty="0"/>
              <a:t>risk of divorce than couples not cohabiting before marriage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641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Family &amp; Divorce</a:t>
            </a:r>
            <a:br>
              <a:rPr lang="en-US" dirty="0" smtClean="0"/>
            </a:br>
            <a:r>
              <a:rPr lang="en-US" sz="3200" i="1" dirty="0" smtClean="0"/>
              <a:t>Factors Affecting Success &amp; Failure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1" y="2209800"/>
            <a:ext cx="8180388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618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Household Composition</a:t>
            </a:r>
            <a:br>
              <a:rPr lang="en-US" dirty="0" smtClean="0"/>
            </a:br>
            <a:r>
              <a:rPr lang="en-US" sz="2800" i="1" dirty="0" smtClean="0"/>
              <a:t>“Who Lives With Whom?”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Divorce (obvious effect)</a:t>
            </a:r>
          </a:p>
          <a:p>
            <a:r>
              <a:rPr lang="en-US" dirty="0" smtClean="0"/>
              <a:t>Changing Household Forms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Living together has increased &gt; six-fold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Often short term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Higher divorce rate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Staying single: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2000: 27.2 million people, 26% of all households (in 1950, 9.3%)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Vs. 22% married couples &amp; </a:t>
            </a:r>
            <a:r>
              <a:rPr lang="en-US" sz="2000" u="sng" dirty="0"/>
              <a:t>their</a:t>
            </a:r>
            <a:r>
              <a:rPr lang="en-US" sz="2000" dirty="0"/>
              <a:t> kids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21% married couples living alone	</a:t>
            </a:r>
            <a:endParaRPr lang="en-US" sz="2000" b="1" dirty="0"/>
          </a:p>
          <a:p>
            <a:pPr marL="457200" lvl="1" indent="0">
              <a:buNone/>
            </a:pPr>
            <a:r>
              <a:rPr lang="en-US" dirty="0" smtClean="0"/>
              <a:t>Waiting Longer (Older married households)</a:t>
            </a:r>
          </a:p>
          <a:p>
            <a:pPr lvl="2"/>
            <a:r>
              <a:rPr lang="en-US" dirty="0" smtClean="0"/>
              <a:t>1950:</a:t>
            </a:r>
          </a:p>
          <a:p>
            <a:pPr lvl="2"/>
            <a:r>
              <a:rPr lang="en-US" dirty="0" smtClean="0"/>
              <a:t>2004: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10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Household Composition</a:t>
            </a:r>
            <a:br>
              <a:rPr lang="en-US" dirty="0"/>
            </a:br>
            <a:r>
              <a:rPr lang="en-US" sz="2800" i="1" dirty="0"/>
              <a:t>“Who Lives With Whom?”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/>
            <a:r>
              <a:rPr lang="en-US" dirty="0" smtClean="0"/>
              <a:t>Changing Household Forms</a:t>
            </a:r>
          </a:p>
          <a:p>
            <a:pPr marL="800100" lvl="1"/>
            <a:r>
              <a:rPr lang="en-US" sz="2000" dirty="0" smtClean="0"/>
              <a:t>Waiting </a:t>
            </a:r>
            <a:r>
              <a:rPr lang="en-US" sz="2000" dirty="0"/>
              <a:t>Longer (Older married households</a:t>
            </a:r>
            <a:r>
              <a:rPr lang="en-US" sz="2000" dirty="0" smtClean="0"/>
              <a:t>)</a:t>
            </a:r>
          </a:p>
          <a:p>
            <a:pPr marL="800100" lvl="1"/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6598335"/>
              </p:ext>
            </p:extLst>
          </p:nvPr>
        </p:nvGraphicFramePr>
        <p:xfrm>
          <a:off x="1143000" y="3352800"/>
          <a:ext cx="6096000" cy="279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9977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Median</a:t>
                      </a:r>
                      <a:r>
                        <a:rPr lang="en-US" baseline="0" dirty="0" smtClean="0"/>
                        <a:t> Age at First Marriage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97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</a:tr>
              <a:tr h="699770">
                <a:tc>
                  <a:txBody>
                    <a:bodyPr/>
                    <a:lstStyle/>
                    <a:p>
                      <a:r>
                        <a:rPr lang="en-US" dirty="0" smtClean="0"/>
                        <a:t>1950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20.8</a:t>
                      </a:r>
                      <a:endParaRPr lang="en-US" dirty="0"/>
                    </a:p>
                  </a:txBody>
                  <a:tcPr/>
                </a:tc>
              </a:tr>
              <a:tr h="699770">
                <a:tc>
                  <a:txBody>
                    <a:bodyPr/>
                    <a:lstStyle/>
                    <a:p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100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69</TotalTime>
  <Words>459</Words>
  <Application>Microsoft Office PowerPoint</Application>
  <PresentationFormat>On-screen Show (4:3)</PresentationFormat>
  <Paragraphs>97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Gender &amp; Family</vt:lpstr>
      <vt:lpstr>Sex &amp; Gender</vt:lpstr>
      <vt:lpstr>Family</vt:lpstr>
      <vt:lpstr>Family &amp; Divorce Regulation of Sexual Relations</vt:lpstr>
      <vt:lpstr>Family &amp; Divorce Regulation of Sexual Relations</vt:lpstr>
      <vt:lpstr>Family &amp; Divorce Factors Predicting Success &amp; Failure</vt:lpstr>
      <vt:lpstr>Family &amp; Divorce Factors Affecting Success &amp; Failure</vt:lpstr>
      <vt:lpstr>Household Composition “Who Lives With Whom?”</vt:lpstr>
      <vt:lpstr>Household Composition “Who Lives With Whom?”</vt:lpstr>
      <vt:lpstr>Household Composition “Who Lives With Whom?”</vt:lpstr>
      <vt:lpstr>Household Composition “Who Lives With Whom?”</vt:lpstr>
      <vt:lpstr>Household Composition &amp; Child-Rearing: Lineality &amp; Locality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&amp; Family</dc:title>
  <dc:creator>John</dc:creator>
  <cp:lastModifiedBy>John</cp:lastModifiedBy>
  <cp:revision>12</cp:revision>
  <dcterms:created xsi:type="dcterms:W3CDTF">2011-04-23T17:46:46Z</dcterms:created>
  <dcterms:modified xsi:type="dcterms:W3CDTF">2011-08-23T17:14:43Z</dcterms:modified>
</cp:coreProperties>
</file>