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B5C30B9-CBB9-4EDC-8D35-66CC6A6B41BC}" type="datetimeFigureOut">
              <a:rPr lang="en-US" smtClean="0"/>
              <a:t>8/16/2009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7248A11-BF3E-4945-AA4E-352A5F9BF7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5C30B9-CBB9-4EDC-8D35-66CC6A6B41BC}" type="datetimeFigureOut">
              <a:rPr lang="en-US" smtClean="0"/>
              <a:t>8/16/2009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48A11-BF3E-4945-AA4E-352A5F9BF7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5C30B9-CBB9-4EDC-8D35-66CC6A6B41BC}" type="datetimeFigureOut">
              <a:rPr lang="en-US" smtClean="0"/>
              <a:t>8/16/2009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48A11-BF3E-4945-AA4E-352A5F9BF7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5C30B9-CBB9-4EDC-8D35-66CC6A6B41BC}" type="datetimeFigureOut">
              <a:rPr lang="en-US" smtClean="0"/>
              <a:t>8/16/2009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48A11-BF3E-4945-AA4E-352A5F9BF78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5C30B9-CBB9-4EDC-8D35-66CC6A6B41BC}" type="datetimeFigureOut">
              <a:rPr lang="en-US" smtClean="0"/>
              <a:t>8/16/2009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48A11-BF3E-4945-AA4E-352A5F9BF78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5C30B9-CBB9-4EDC-8D35-66CC6A6B41BC}" type="datetimeFigureOut">
              <a:rPr lang="en-US" smtClean="0"/>
              <a:t>8/16/2009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48A11-BF3E-4945-AA4E-352A5F9BF78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5C30B9-CBB9-4EDC-8D35-66CC6A6B41BC}" type="datetimeFigureOut">
              <a:rPr lang="en-US" smtClean="0"/>
              <a:t>8/16/2009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48A11-BF3E-4945-AA4E-352A5F9BF78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5C30B9-CBB9-4EDC-8D35-66CC6A6B41BC}" type="datetimeFigureOut">
              <a:rPr lang="en-US" smtClean="0"/>
              <a:t>8/16/2009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48A11-BF3E-4945-AA4E-352A5F9BF78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5C30B9-CBB9-4EDC-8D35-66CC6A6B41BC}" type="datetimeFigureOut">
              <a:rPr lang="en-US" smtClean="0"/>
              <a:t>8/16/2009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48A11-BF3E-4945-AA4E-352A5F9BF7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B5C30B9-CBB9-4EDC-8D35-66CC6A6B41BC}" type="datetimeFigureOut">
              <a:rPr lang="en-US" smtClean="0"/>
              <a:t>8/16/2009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48A11-BF3E-4945-AA4E-352A5F9BF78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B5C30B9-CBB9-4EDC-8D35-66CC6A6B41BC}" type="datetimeFigureOut">
              <a:rPr lang="en-US" smtClean="0"/>
              <a:t>8/16/2009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7248A11-BF3E-4945-AA4E-352A5F9BF78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B5C30B9-CBB9-4EDC-8D35-66CC6A6B41BC}" type="datetimeFigureOut">
              <a:rPr lang="en-US" smtClean="0"/>
              <a:t>8/16/2009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7248A11-BF3E-4945-AA4E-352A5F9BF78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Day Student Survey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Introduction to Sociology: </a:t>
            </a:r>
            <a:endParaRPr lang="en-US" dirty="0" smtClean="0"/>
          </a:p>
          <a:p>
            <a:r>
              <a:rPr lang="en-US" dirty="0" smtClean="0"/>
              <a:t>Professor </a:t>
            </a:r>
            <a:r>
              <a:rPr lang="en-US" dirty="0"/>
              <a:t>John Rice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 smtClean="0"/>
              <a:t>1. Sex</a:t>
            </a:r>
          </a:p>
          <a:p>
            <a:pPr lvl="1"/>
            <a:r>
              <a:rPr lang="en-US" dirty="0" smtClean="0"/>
              <a:t>Male </a:t>
            </a:r>
            <a:r>
              <a:rPr lang="en-US" dirty="0" smtClean="0"/>
              <a:t>(</a:t>
            </a:r>
            <a:r>
              <a:rPr lang="en-US" dirty="0" smtClean="0"/>
              <a:t>M)</a:t>
            </a:r>
          </a:p>
          <a:p>
            <a:pPr lvl="1"/>
            <a:r>
              <a:rPr lang="en-US" dirty="0" smtClean="0"/>
              <a:t>Female </a:t>
            </a:r>
            <a:r>
              <a:rPr lang="en-US" dirty="0" smtClean="0"/>
              <a:t>(F</a:t>
            </a:r>
            <a:r>
              <a:rPr lang="en-US" dirty="0" smtClean="0"/>
              <a:t>)</a:t>
            </a:r>
          </a:p>
          <a:p>
            <a:pPr lvl="0"/>
            <a:r>
              <a:rPr lang="en-US" dirty="0" smtClean="0"/>
              <a:t>2. Race</a:t>
            </a:r>
          </a:p>
          <a:p>
            <a:pPr lvl="1"/>
            <a:r>
              <a:rPr lang="en-US" dirty="0" smtClean="0"/>
              <a:t>White </a:t>
            </a:r>
            <a:r>
              <a:rPr lang="en-US" dirty="0" smtClean="0"/>
              <a:t>(</a:t>
            </a:r>
            <a:r>
              <a:rPr lang="en-US" dirty="0" smtClean="0"/>
              <a:t>W)</a:t>
            </a:r>
          </a:p>
          <a:p>
            <a:pPr lvl="1"/>
            <a:r>
              <a:rPr lang="en-US" dirty="0" smtClean="0"/>
              <a:t>Black </a:t>
            </a:r>
            <a:r>
              <a:rPr lang="en-US" dirty="0" smtClean="0"/>
              <a:t>(</a:t>
            </a:r>
            <a:r>
              <a:rPr lang="en-US" dirty="0" smtClean="0"/>
              <a:t>B)</a:t>
            </a:r>
          </a:p>
          <a:p>
            <a:pPr lvl="1"/>
            <a:r>
              <a:rPr lang="en-US" dirty="0" smtClean="0"/>
              <a:t>Hispanic </a:t>
            </a:r>
            <a:r>
              <a:rPr lang="en-US" dirty="0" smtClean="0"/>
              <a:t>(H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Native American (N)</a:t>
            </a:r>
            <a:endParaRPr lang="en-US" dirty="0" smtClean="0"/>
          </a:p>
          <a:p>
            <a:pPr lvl="0"/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3. Political Affiliation</a:t>
            </a:r>
          </a:p>
          <a:p>
            <a:pPr lvl="1"/>
            <a:r>
              <a:rPr lang="en-US" dirty="0" smtClean="0"/>
              <a:t>Democrat (D)</a:t>
            </a:r>
          </a:p>
          <a:p>
            <a:pPr lvl="1"/>
            <a:r>
              <a:rPr lang="en-US" dirty="0" smtClean="0"/>
              <a:t>Republican (R)</a:t>
            </a:r>
          </a:p>
          <a:p>
            <a:pPr lvl="1"/>
            <a:r>
              <a:rPr lang="en-US" dirty="0" smtClean="0"/>
              <a:t>Independent (I)</a:t>
            </a:r>
          </a:p>
          <a:p>
            <a:r>
              <a:rPr lang="en-US" dirty="0" smtClean="0"/>
              <a:t>4. Religion</a:t>
            </a:r>
          </a:p>
          <a:p>
            <a:pPr lvl="1"/>
            <a:r>
              <a:rPr lang="en-US" dirty="0" smtClean="0"/>
              <a:t>Protestant (P)</a:t>
            </a:r>
          </a:p>
          <a:p>
            <a:pPr lvl="1"/>
            <a:r>
              <a:rPr lang="en-US" dirty="0" smtClean="0"/>
              <a:t>Catholic (C)</a:t>
            </a:r>
          </a:p>
          <a:p>
            <a:pPr lvl="1"/>
            <a:r>
              <a:rPr lang="en-US" dirty="0" smtClean="0"/>
              <a:t>Jewish (J)</a:t>
            </a:r>
          </a:p>
          <a:p>
            <a:pPr lvl="1"/>
            <a:r>
              <a:rPr lang="en-US" dirty="0" smtClean="0"/>
              <a:t>Other (O)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 Questions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5. I </a:t>
            </a:r>
            <a:r>
              <a:rPr lang="en-US" dirty="0" smtClean="0"/>
              <a:t>plan to get married someday. (True/False)</a:t>
            </a:r>
          </a:p>
          <a:p>
            <a:endParaRPr lang="en-US" dirty="0" smtClean="0"/>
          </a:p>
          <a:p>
            <a:r>
              <a:rPr lang="en-US" dirty="0" smtClean="0"/>
              <a:t>6. </a:t>
            </a:r>
            <a:r>
              <a:rPr lang="en-US" dirty="0" smtClean="0"/>
              <a:t>I want to love the person I marry. (T/F)</a:t>
            </a:r>
          </a:p>
          <a:p>
            <a:endParaRPr lang="en-US" dirty="0" smtClean="0"/>
          </a:p>
          <a:p>
            <a:r>
              <a:rPr lang="en-US" dirty="0" smtClean="0"/>
              <a:t>7. </a:t>
            </a:r>
            <a:r>
              <a:rPr lang="en-US" dirty="0" smtClean="0"/>
              <a:t>I would like to have 4 or more children. </a:t>
            </a:r>
            <a:r>
              <a:rPr lang="en-US" dirty="0" smtClean="0"/>
              <a:t> (</a:t>
            </a:r>
            <a:r>
              <a:rPr lang="en-US" dirty="0" smtClean="0"/>
              <a:t>T/F)</a:t>
            </a:r>
          </a:p>
          <a:p>
            <a:endParaRPr lang="en-US" dirty="0" smtClean="0"/>
          </a:p>
          <a:p>
            <a:r>
              <a:rPr lang="en-US" dirty="0" smtClean="0"/>
              <a:t>8. </a:t>
            </a:r>
            <a:r>
              <a:rPr lang="en-US" dirty="0" smtClean="0"/>
              <a:t>I would like to have 2, maybe 3, children. </a:t>
            </a:r>
            <a:r>
              <a:rPr lang="en-US" dirty="0" smtClean="0"/>
              <a:t>	(</a:t>
            </a:r>
            <a:r>
              <a:rPr lang="en-US" dirty="0" smtClean="0"/>
              <a:t>T/F)</a:t>
            </a:r>
          </a:p>
          <a:p>
            <a:endParaRPr lang="en-US" dirty="0" smtClean="0"/>
          </a:p>
          <a:p>
            <a:r>
              <a:rPr lang="en-US" dirty="0" smtClean="0"/>
              <a:t>9. </a:t>
            </a:r>
            <a:r>
              <a:rPr lang="en-US" dirty="0" smtClean="0"/>
              <a:t>I would like to have 1 child. (T/F)</a:t>
            </a:r>
          </a:p>
          <a:p>
            <a:endParaRPr lang="en-US" dirty="0" smtClean="0"/>
          </a:p>
          <a:p>
            <a:r>
              <a:rPr lang="en-US" dirty="0" smtClean="0"/>
              <a:t>10. </a:t>
            </a:r>
            <a:r>
              <a:rPr lang="en-US" dirty="0" smtClean="0"/>
              <a:t>I do not want to have children. (T/F)</a:t>
            </a:r>
          </a:p>
          <a:p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Attitudinal/Opinion Questions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11. </a:t>
            </a:r>
            <a:r>
              <a:rPr lang="en-US" dirty="0" smtClean="0"/>
              <a:t>People are born with the personality they will have throughout their </a:t>
            </a:r>
            <a:r>
              <a:rPr lang="en-US" dirty="0" smtClean="0"/>
              <a:t>lives</a:t>
            </a:r>
            <a:r>
              <a:rPr lang="en-US" dirty="0" smtClean="0"/>
              <a:t>. (T/F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12. </a:t>
            </a:r>
            <a:r>
              <a:rPr lang="en-US" dirty="0" smtClean="0"/>
              <a:t>Society doesn’t really have much impact on what people are like. </a:t>
            </a:r>
            <a:r>
              <a:rPr lang="en-US" dirty="0" smtClean="0"/>
              <a:t>(</a:t>
            </a:r>
            <a:r>
              <a:rPr lang="en-US" dirty="0" smtClean="0"/>
              <a:t>T/F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13. </a:t>
            </a:r>
            <a:r>
              <a:rPr lang="en-US" dirty="0" smtClean="0"/>
              <a:t>The richest 20% of Americans own 80% of all the private wealth in </a:t>
            </a:r>
            <a:r>
              <a:rPr lang="en-US" dirty="0" smtClean="0"/>
              <a:t>the </a:t>
            </a:r>
            <a:r>
              <a:rPr lang="en-US" dirty="0" smtClean="0"/>
              <a:t>country. (</a:t>
            </a:r>
            <a:r>
              <a:rPr lang="en-US" dirty="0" smtClean="0"/>
              <a:t>T/F)</a:t>
            </a:r>
          </a:p>
          <a:p>
            <a:endParaRPr lang="en-US" dirty="0" smtClean="0"/>
          </a:p>
          <a:p>
            <a:r>
              <a:rPr lang="en-US" dirty="0" smtClean="0"/>
              <a:t>14</a:t>
            </a:r>
            <a:r>
              <a:rPr lang="en-US" dirty="0" smtClean="0"/>
              <a:t>. It doesn’t really matter what your background is; everyone can succeed if  they just work hard. (</a:t>
            </a:r>
            <a:r>
              <a:rPr lang="en-US" dirty="0" smtClean="0"/>
              <a:t>T/F)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15. </a:t>
            </a:r>
            <a:r>
              <a:rPr lang="en-US" dirty="0" smtClean="0"/>
              <a:t>A female college professor will make the same amount of $ over the </a:t>
            </a:r>
            <a:r>
              <a:rPr lang="en-US" dirty="0" smtClean="0"/>
              <a:t>course </a:t>
            </a:r>
            <a:r>
              <a:rPr lang="en-US" dirty="0" smtClean="0"/>
              <a:t>of her career as her male colleagues. (T/F)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Attitudinal/Opinion Questions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16. </a:t>
            </a:r>
            <a:r>
              <a:rPr lang="en-US" dirty="0" smtClean="0"/>
              <a:t>Religion is primarily a source of social stability, rather than </a:t>
            </a:r>
            <a:r>
              <a:rPr lang="en-US" dirty="0" smtClean="0"/>
              <a:t>social </a:t>
            </a:r>
            <a:r>
              <a:rPr lang="en-US" dirty="0" smtClean="0"/>
              <a:t>change. (T/F)</a:t>
            </a:r>
          </a:p>
          <a:p>
            <a:endParaRPr lang="en-US" dirty="0" smtClean="0"/>
          </a:p>
          <a:p>
            <a:r>
              <a:rPr lang="en-US" dirty="0" smtClean="0"/>
              <a:t>17. </a:t>
            </a:r>
            <a:r>
              <a:rPr lang="en-US" dirty="0" smtClean="0"/>
              <a:t>There is no real conflict between religious and scientific ways </a:t>
            </a:r>
            <a:r>
              <a:rPr lang="en-US" dirty="0" smtClean="0"/>
              <a:t>of understanding</a:t>
            </a:r>
            <a:r>
              <a:rPr lang="en-US" dirty="0" smtClean="0"/>
              <a:t>. (T/F)</a:t>
            </a:r>
          </a:p>
          <a:p>
            <a:endParaRPr lang="en-US" dirty="0" smtClean="0"/>
          </a:p>
          <a:p>
            <a:r>
              <a:rPr lang="en-US" dirty="0" smtClean="0"/>
              <a:t>18. </a:t>
            </a:r>
            <a:r>
              <a:rPr lang="en-US" dirty="0" smtClean="0"/>
              <a:t>There is no real conflict between a religious world view and </a:t>
            </a:r>
            <a:r>
              <a:rPr lang="en-US" dirty="0" smtClean="0"/>
              <a:t>the profit </a:t>
            </a:r>
            <a:r>
              <a:rPr lang="en-US" dirty="0" smtClean="0"/>
              <a:t>motive in business. </a:t>
            </a:r>
            <a:r>
              <a:rPr lang="en-US" dirty="0" smtClean="0"/>
              <a:t>(</a:t>
            </a:r>
            <a:r>
              <a:rPr lang="en-US" dirty="0" smtClean="0"/>
              <a:t>T/F)</a:t>
            </a:r>
          </a:p>
          <a:p>
            <a:endParaRPr lang="en-US" dirty="0" smtClean="0"/>
          </a:p>
          <a:p>
            <a:r>
              <a:rPr lang="en-US" dirty="0" smtClean="0"/>
              <a:t>19.  </a:t>
            </a:r>
            <a:r>
              <a:rPr lang="en-US" dirty="0" smtClean="0"/>
              <a:t>Criminals are born, not made. (T/F)</a:t>
            </a:r>
          </a:p>
          <a:p>
            <a:endParaRPr lang="en-US" dirty="0" smtClean="0"/>
          </a:p>
          <a:p>
            <a:r>
              <a:rPr lang="en-US" dirty="0" smtClean="0"/>
              <a:t>20.  </a:t>
            </a:r>
            <a:r>
              <a:rPr lang="en-US" dirty="0" smtClean="0"/>
              <a:t>Some actions/behaviors are just considered wrong by all people, and </a:t>
            </a:r>
            <a:r>
              <a:rPr lang="en-US" dirty="0" smtClean="0"/>
              <a:t>always </a:t>
            </a:r>
            <a:r>
              <a:rPr lang="en-US" dirty="0" smtClean="0"/>
              <a:t>have been. (T/F)</a:t>
            </a:r>
          </a:p>
          <a:p>
            <a:endParaRPr lang="en-US" dirty="0" smtClean="0"/>
          </a:p>
          <a:p>
            <a:r>
              <a:rPr lang="en-US" dirty="0" smtClean="0"/>
              <a:t>21.  </a:t>
            </a:r>
            <a:r>
              <a:rPr lang="en-US" dirty="0" smtClean="0"/>
              <a:t>Crime is always a bad thing, and can and must be eliminated. (T/F)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Attitudinal/Opinion Questions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23.  </a:t>
            </a:r>
            <a:r>
              <a:rPr lang="en-US" dirty="0" smtClean="0"/>
              <a:t>Men and women are different in their behaviors mainly because of </a:t>
            </a:r>
            <a:r>
              <a:rPr lang="en-US" dirty="0" smtClean="0"/>
              <a:t>their </a:t>
            </a:r>
            <a:r>
              <a:rPr lang="en-US" dirty="0" smtClean="0"/>
              <a:t>biological differences. (T/F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24.  </a:t>
            </a:r>
            <a:r>
              <a:rPr lang="en-US" dirty="0" smtClean="0"/>
              <a:t>Northeastern states have the highest divorce rates. (T/F)</a:t>
            </a:r>
          </a:p>
          <a:p>
            <a:endParaRPr lang="en-US" dirty="0" smtClean="0"/>
          </a:p>
          <a:p>
            <a:r>
              <a:rPr lang="en-US" dirty="0" smtClean="0"/>
              <a:t>25.  </a:t>
            </a:r>
            <a:r>
              <a:rPr lang="en-US" dirty="0" smtClean="0"/>
              <a:t>The divorce rate in the United States is 1:2 (50% end in divorce</a:t>
            </a:r>
            <a:r>
              <a:rPr lang="en-US" dirty="0" smtClean="0"/>
              <a:t>). (</a:t>
            </a:r>
            <a:r>
              <a:rPr lang="en-US" dirty="0" smtClean="0"/>
              <a:t>T/F)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Attitudinal/Opinion Questions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225</TotalTime>
  <Words>414</Words>
  <Application>Microsoft Office PowerPoint</Application>
  <PresentationFormat>On-screen Show (4:3)</PresentationFormat>
  <Paragraphs>61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1st Day Student Survey </vt:lpstr>
      <vt:lpstr>Demographic Questions</vt:lpstr>
      <vt:lpstr>Attitudinal/Opinion Questions</vt:lpstr>
      <vt:lpstr>Attitudinal/Opinion Questions</vt:lpstr>
      <vt:lpstr>Attitudinal/Opinion Questions</vt:lpstr>
      <vt:lpstr>Attitudinal/Opinion Questions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Day Student Survey </dc:title>
  <dc:creator>John Rice</dc:creator>
  <cp:lastModifiedBy>John Rice</cp:lastModifiedBy>
  <cp:revision>4</cp:revision>
  <dcterms:created xsi:type="dcterms:W3CDTF">2009-08-16T22:12:50Z</dcterms:created>
  <dcterms:modified xsi:type="dcterms:W3CDTF">2009-08-17T01:58:27Z</dcterms:modified>
</cp:coreProperties>
</file>