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handoutMasterIdLst>
    <p:handoutMasterId r:id="rId28"/>
  </p:handoutMasterIdLst>
  <p:sldIdLst>
    <p:sldId id="256" r:id="rId2"/>
    <p:sldId id="257" r:id="rId3"/>
    <p:sldId id="287" r:id="rId4"/>
    <p:sldId id="271" r:id="rId5"/>
    <p:sldId id="258" r:id="rId6"/>
    <p:sldId id="273" r:id="rId7"/>
    <p:sldId id="275" r:id="rId8"/>
    <p:sldId id="261" r:id="rId9"/>
    <p:sldId id="265" r:id="rId10"/>
    <p:sldId id="288" r:id="rId11"/>
    <p:sldId id="266" r:id="rId12"/>
    <p:sldId id="268" r:id="rId13"/>
    <p:sldId id="277" r:id="rId14"/>
    <p:sldId id="269" r:id="rId15"/>
    <p:sldId id="289" r:id="rId16"/>
    <p:sldId id="276" r:id="rId17"/>
    <p:sldId id="291" r:id="rId18"/>
    <p:sldId id="278" r:id="rId19"/>
    <p:sldId id="286" r:id="rId20"/>
    <p:sldId id="282" r:id="rId21"/>
    <p:sldId id="284" r:id="rId22"/>
    <p:sldId id="283" r:id="rId23"/>
    <p:sldId id="285" r:id="rId24"/>
    <p:sldId id="281" r:id="rId25"/>
    <p:sldId id="292"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5800" autoAdjust="0"/>
  </p:normalViewPr>
  <p:slideViewPr>
    <p:cSldViewPr>
      <p:cViewPr varScale="1">
        <p:scale>
          <a:sx n="49" d="100"/>
          <a:sy n="49" d="100"/>
        </p:scale>
        <p:origin x="-2088"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CC55938-3A56-4114-A001-A02C380A3F5E}" type="datetimeFigureOut">
              <a:rPr lang="en-US" smtClean="0"/>
              <a:t>9/18/2015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30951E5-4978-420D-A118-F679C9DCDA69}" type="slidenum">
              <a:rPr lang="en-US" smtClean="0"/>
              <a:t>‹#›</a:t>
            </a:fld>
            <a:endParaRPr lang="en-US"/>
          </a:p>
        </p:txBody>
      </p:sp>
    </p:spTree>
    <p:extLst>
      <p:ext uri="{BB962C8B-B14F-4D97-AF65-F5344CB8AC3E}">
        <p14:creationId xmlns:p14="http://schemas.microsoft.com/office/powerpoint/2010/main" val="18145731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36CF5D-83F9-44CC-A538-8EBEE7E14B50}" type="datetimeFigureOut">
              <a:rPr lang="en-US" smtClean="0"/>
              <a:t>9/18/2015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1FD216-B52A-4BF1-B7A4-A50FE47B2FDE}" type="slidenum">
              <a:rPr lang="en-US" smtClean="0"/>
              <a:t>‹#›</a:t>
            </a:fld>
            <a:endParaRPr lang="en-US"/>
          </a:p>
        </p:txBody>
      </p:sp>
    </p:spTree>
    <p:extLst>
      <p:ext uri="{BB962C8B-B14F-4D97-AF65-F5344CB8AC3E}">
        <p14:creationId xmlns:p14="http://schemas.microsoft.com/office/powerpoint/2010/main" val="1147969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1FD216-B52A-4BF1-B7A4-A50FE47B2FDE}" type="slidenum">
              <a:rPr lang="en-US" smtClean="0"/>
              <a:t>1</a:t>
            </a:fld>
            <a:endParaRPr lang="en-US"/>
          </a:p>
        </p:txBody>
      </p:sp>
    </p:spTree>
    <p:extLst>
      <p:ext uri="{BB962C8B-B14F-4D97-AF65-F5344CB8AC3E}">
        <p14:creationId xmlns:p14="http://schemas.microsoft.com/office/powerpoint/2010/main" val="1596748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10</a:t>
            </a:fld>
            <a:endParaRPr lang="en-US"/>
          </a:p>
        </p:txBody>
      </p:sp>
    </p:spTree>
    <p:extLst>
      <p:ext uri="{BB962C8B-B14F-4D97-AF65-F5344CB8AC3E}">
        <p14:creationId xmlns:p14="http://schemas.microsoft.com/office/powerpoint/2010/main" val="3808836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defRPr/>
            </a:pPr>
            <a:r>
              <a:rPr lang="en-US" dirty="0" smtClean="0">
                <a:solidFill>
                  <a:srgbClr val="FFFFFF"/>
                </a:solidFill>
                <a:ea typeface="+mn-ea"/>
                <a:cs typeface="+mn-cs"/>
              </a:rPr>
              <a:t>In the case of drugs that affect behavior, most of these sites are located on or in particular cells in the central nervous system.</a:t>
            </a:r>
          </a:p>
          <a:p>
            <a:pPr eaLnBrk="1" fontAlgn="auto" hangingPunct="1">
              <a:defRPr/>
            </a:pPr>
            <a:r>
              <a:rPr lang="en-US" dirty="0" smtClean="0">
                <a:solidFill>
                  <a:srgbClr val="FFFFFF"/>
                </a:solidFill>
                <a:ea typeface="+mn-ea"/>
                <a:cs typeface="+mn-cs"/>
              </a:rPr>
              <a:t>To reach these cells, drugs must</a:t>
            </a:r>
            <a:r>
              <a:rPr lang="en-US" baseline="0" dirty="0" smtClean="0">
                <a:solidFill>
                  <a:srgbClr val="FFFFFF"/>
                </a:solidFill>
                <a:ea typeface="+mn-ea"/>
                <a:cs typeface="+mn-cs"/>
              </a:rPr>
              <a:t> cross the blood-brain barrier. </a:t>
            </a:r>
            <a:endParaRPr lang="en-US" dirty="0" smtClean="0">
              <a:solidFill>
                <a:srgbClr val="FFFFFF"/>
              </a:solidFill>
              <a:ea typeface="+mn-ea"/>
              <a:cs typeface="+mn-cs"/>
            </a:endParaRPr>
          </a:p>
          <a:p>
            <a:pPr eaLnBrk="1" fontAlgn="auto" hangingPunct="1">
              <a:spcBef>
                <a:spcPts val="1800"/>
              </a:spcBef>
              <a:defRPr/>
            </a:pPr>
            <a:endParaRPr lang="en-US" dirty="0" smtClean="0">
              <a:solidFill>
                <a:srgbClr val="FFFFFF"/>
              </a:solidFill>
              <a:ea typeface="+mn-ea"/>
              <a:cs typeface="+mn-cs"/>
            </a:endParaRPr>
          </a:p>
          <a:p>
            <a:pPr eaLnBrk="1" hangingPunct="1"/>
            <a:r>
              <a:rPr lang="en-US" altLang="en-US" dirty="0" smtClean="0">
                <a:solidFill>
                  <a:srgbClr val="FFFFFF"/>
                </a:solidFill>
                <a:ea typeface="ＭＳ Ｐゴシック" pitchFamily="34" charset="-128"/>
              </a:rPr>
              <a:t>The most important factor that determines the rate at which a drug in the bloodstream reaches sites of action within the brain is </a:t>
            </a:r>
            <a:r>
              <a:rPr lang="en-US" altLang="en-US" b="1" dirty="0" smtClean="0">
                <a:solidFill>
                  <a:srgbClr val="FF0000"/>
                </a:solidFill>
                <a:ea typeface="ＭＳ Ｐゴシック" pitchFamily="34" charset="-128"/>
              </a:rPr>
              <a:t>lipid solubility</a:t>
            </a:r>
            <a:r>
              <a:rPr lang="en-US" altLang="en-US" dirty="0" smtClean="0">
                <a:solidFill>
                  <a:srgbClr val="FFFFFF"/>
                </a:solidFill>
                <a:ea typeface="ＭＳ Ｐゴシック" pitchFamily="34" charset="-128"/>
              </a:rPr>
              <a:t>.</a:t>
            </a:r>
          </a:p>
          <a:p>
            <a:pPr eaLnBrk="1" hangingPunct="1">
              <a:spcBef>
                <a:spcPts val="1800"/>
              </a:spcBef>
            </a:pPr>
            <a:endParaRPr lang="en-US" altLang="en-US" dirty="0" smtClean="0">
              <a:solidFill>
                <a:srgbClr val="FFFFFF"/>
              </a:solidFill>
              <a:ea typeface="ＭＳ Ｐゴシック" pitchFamily="34" charset="-128"/>
            </a:endParaRPr>
          </a:p>
          <a:p>
            <a:pPr eaLnBrk="1" hangingPunct="1">
              <a:spcBef>
                <a:spcPts val="1800"/>
              </a:spcBef>
            </a:pPr>
            <a:r>
              <a:rPr lang="en-US" altLang="en-US" dirty="0" smtClean="0">
                <a:solidFill>
                  <a:srgbClr val="FFFFFF"/>
                </a:solidFill>
                <a:ea typeface="ＭＳ Ｐゴシック" pitchFamily="34" charset="-128"/>
              </a:rPr>
              <a:t>The blood–brain barrier is a barrier </a:t>
            </a:r>
            <a:r>
              <a:rPr lang="en-US" altLang="en-US" u="sng" dirty="0" smtClean="0">
                <a:solidFill>
                  <a:srgbClr val="FFFFFF"/>
                </a:solidFill>
                <a:ea typeface="ＭＳ Ｐゴシック" pitchFamily="34" charset="-128"/>
              </a:rPr>
              <a:t>only for water-soluble molecules</a:t>
            </a:r>
            <a:r>
              <a:rPr lang="en-US" altLang="en-US" dirty="0" smtClean="0">
                <a:solidFill>
                  <a:srgbClr val="FFFFFF"/>
                </a:solidFill>
                <a:ea typeface="ＭＳ Ｐゴシック" pitchFamily="34" charset="-128"/>
              </a:rPr>
              <a:t>.</a:t>
            </a:r>
          </a:p>
          <a:p>
            <a:pPr eaLnBrk="1" hangingPunct="1">
              <a:spcBef>
                <a:spcPts val="1800"/>
              </a:spcBef>
            </a:pPr>
            <a:endParaRPr lang="en-US" altLang="en-US" dirty="0" smtClean="0">
              <a:solidFill>
                <a:srgbClr val="FFFFFF"/>
              </a:solidFill>
              <a:ea typeface="ＭＳ Ｐゴシック" pitchFamily="34" charset="-128"/>
            </a:endParaRPr>
          </a:p>
          <a:p>
            <a:pPr eaLnBrk="1" hangingPunct="1">
              <a:spcBef>
                <a:spcPts val="1800"/>
              </a:spcBef>
            </a:pPr>
            <a:r>
              <a:rPr lang="en-US" altLang="en-US" dirty="0" smtClean="0">
                <a:solidFill>
                  <a:srgbClr val="FFFFFF"/>
                </a:solidFill>
                <a:ea typeface="ＭＳ Ｐゴシック" pitchFamily="34" charset="-128"/>
              </a:rPr>
              <a:t>Molecules that are soluble in lipids pass through the cells that line the capillaries in the central nervous system, and they rapidly distribute themselves throughout the brain. </a:t>
            </a:r>
          </a:p>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11</a:t>
            </a:fld>
            <a:endParaRPr lang="en-US"/>
          </a:p>
        </p:txBody>
      </p:sp>
    </p:spTree>
    <p:extLst>
      <p:ext uri="{BB962C8B-B14F-4D97-AF65-F5344CB8AC3E}">
        <p14:creationId xmlns:p14="http://schemas.microsoft.com/office/powerpoint/2010/main" val="599965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a:t>
            </a:r>
            <a:r>
              <a:rPr lang="en-US" baseline="0" dirty="0" smtClean="0"/>
              <a:t> the drug has entered the brain, it can affect one or more of many aspects of neurotransmitter synthesis and release. </a:t>
            </a:r>
            <a:endParaRPr lang="en-US" dirty="0" smtClean="0"/>
          </a:p>
          <a:p>
            <a:endParaRPr lang="en-US" dirty="0" smtClean="0"/>
          </a:p>
          <a:p>
            <a:r>
              <a:rPr lang="en-US" dirty="0" smtClean="0"/>
              <a:t>VIDEO</a:t>
            </a:r>
            <a:endParaRPr lang="en-US" dirty="0" smtClean="0"/>
          </a:p>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12</a:t>
            </a:fld>
            <a:endParaRPr lang="en-US"/>
          </a:p>
        </p:txBody>
      </p:sp>
    </p:spTree>
    <p:extLst>
      <p:ext uri="{BB962C8B-B14F-4D97-AF65-F5344CB8AC3E}">
        <p14:creationId xmlns:p14="http://schemas.microsoft.com/office/powerpoint/2010/main" val="1126117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a:t>
            </a:r>
            <a:r>
              <a:rPr lang="en-US" dirty="0" smtClean="0"/>
              <a:t>they bind</a:t>
            </a:r>
            <a:r>
              <a:rPr lang="en-US" baseline="0" dirty="0" smtClean="0"/>
              <a:t> their specific molecules, they can have either an agonistic or an antagonistic effect. </a:t>
            </a:r>
          </a:p>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13</a:t>
            </a:fld>
            <a:endParaRPr lang="en-US"/>
          </a:p>
        </p:txBody>
      </p:sp>
    </p:spTree>
    <p:extLst>
      <p:ext uri="{BB962C8B-B14F-4D97-AF65-F5344CB8AC3E}">
        <p14:creationId xmlns:p14="http://schemas.microsoft.com/office/powerpoint/2010/main" val="1110266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Both</a:t>
            </a:r>
            <a:r>
              <a:rPr lang="en-US" baseline="0" dirty="0" smtClean="0"/>
              <a:t> agonistic and antagonistic effects can be obtained at different levels. </a:t>
            </a:r>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14</a:t>
            </a:fld>
            <a:endParaRPr lang="en-US"/>
          </a:p>
        </p:txBody>
      </p:sp>
    </p:spTree>
    <p:extLst>
      <p:ext uri="{BB962C8B-B14F-4D97-AF65-F5344CB8AC3E}">
        <p14:creationId xmlns:p14="http://schemas.microsoft.com/office/powerpoint/2010/main" val="7115577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b="1" dirty="0" smtClean="0"/>
              <a:t>PCPA</a:t>
            </a:r>
            <a:r>
              <a:rPr lang="en-US" dirty="0" smtClean="0"/>
              <a:t>: para-</a:t>
            </a:r>
            <a:r>
              <a:rPr lang="en-US" dirty="0" err="1" smtClean="0"/>
              <a:t>chlorophenylalanine</a:t>
            </a:r>
            <a:r>
              <a:rPr lang="en-US" dirty="0" smtClean="0"/>
              <a:t>.</a:t>
            </a:r>
            <a:r>
              <a:rPr lang="en-US" baseline="0" dirty="0" smtClean="0"/>
              <a:t> AKA </a:t>
            </a:r>
            <a:r>
              <a:rPr lang="en-US" baseline="0" dirty="0" err="1" smtClean="0"/>
              <a:t>Fenclonine</a:t>
            </a:r>
            <a:r>
              <a:rPr lang="en-US" baseline="0" dirty="0" smtClean="0"/>
              <a:t>. Inhibitor of tryptophan hydroxylase, needed for the synthesis of Serotonin. </a:t>
            </a:r>
          </a:p>
          <a:p>
            <a:r>
              <a:rPr lang="en-US" b="1" baseline="0" dirty="0" smtClean="0"/>
              <a:t>Black widow venom </a:t>
            </a:r>
            <a:r>
              <a:rPr lang="en-US" baseline="0" dirty="0" smtClean="0"/>
              <a:t>produces a dramatic release of acetylcholine that produces cramping and relax heart muscles. </a:t>
            </a:r>
          </a:p>
          <a:p>
            <a:r>
              <a:rPr lang="en-US" b="1" baseline="0" dirty="0" smtClean="0"/>
              <a:t>Reserpine</a:t>
            </a:r>
            <a:r>
              <a:rPr lang="en-US" baseline="0" dirty="0" smtClean="0"/>
              <a:t>: binds and deactivates the transport </a:t>
            </a:r>
            <a:r>
              <a:rPr lang="en-US" baseline="0" dirty="0" smtClean="0"/>
              <a:t>proteins </a:t>
            </a:r>
            <a:r>
              <a:rPr lang="en-US" baseline="0" dirty="0" smtClean="0"/>
              <a:t>of monoamines (dopamine, serotonin, norepinephrine). It has been used to treat hypertension, but has many side effects. </a:t>
            </a:r>
          </a:p>
          <a:p>
            <a:r>
              <a:rPr lang="en-US" b="1" baseline="0" dirty="0" smtClean="0"/>
              <a:t>Botulinum toxin: </a:t>
            </a:r>
            <a:r>
              <a:rPr lang="en-US" baseline="0" dirty="0" smtClean="0"/>
              <a:t>binds membrane protein and prevent opening of the vesicle. It produces paralysis</a:t>
            </a:r>
          </a:p>
          <a:p>
            <a:r>
              <a:rPr lang="en-US" b="1" baseline="0" dirty="0" smtClean="0"/>
              <a:t>Nicotine</a:t>
            </a:r>
            <a:r>
              <a:rPr lang="en-US" baseline="0" dirty="0" smtClean="0"/>
              <a:t>: docking with acetylcholine receptors to increase stimulation. </a:t>
            </a:r>
          </a:p>
          <a:p>
            <a:r>
              <a:rPr lang="en-US" b="1" baseline="0" dirty="0" smtClean="0"/>
              <a:t>Blocking </a:t>
            </a:r>
            <a:r>
              <a:rPr lang="en-US" b="1" baseline="0" dirty="0" err="1" smtClean="0"/>
              <a:t>autoreceptors</a:t>
            </a:r>
            <a:r>
              <a:rPr lang="en-US" b="1" baseline="0" dirty="0" smtClean="0"/>
              <a:t>:</a:t>
            </a:r>
            <a:r>
              <a:rPr lang="en-US" baseline="0" dirty="0" smtClean="0"/>
              <a:t> some drugs can block them without activating them. NT can thus no longer activate the </a:t>
            </a:r>
            <a:r>
              <a:rPr lang="en-US" baseline="0" dirty="0" err="1" smtClean="0"/>
              <a:t>autoreceptor</a:t>
            </a:r>
            <a:r>
              <a:rPr lang="en-US" baseline="0" dirty="0" smtClean="0"/>
              <a:t> and the presynaptic neuron continues releasing NT</a:t>
            </a:r>
          </a:p>
          <a:p>
            <a:r>
              <a:rPr lang="en-US" b="1" baseline="0" dirty="0" smtClean="0"/>
              <a:t>SSRI:</a:t>
            </a:r>
            <a:r>
              <a:rPr lang="en-US" baseline="0" dirty="0" smtClean="0"/>
              <a:t> Selective Serotonin reuptake inhibitors. Antidepressants, anxiety disorders, eating disorders</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Inhibiting postsynaptic receptors:</a:t>
            </a:r>
            <a:r>
              <a:rPr lang="en-US" baseline="0" dirty="0" smtClean="0"/>
              <a:t> Blocking the binding sites in the postsynaptic receptors.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Atropine:</a:t>
            </a:r>
            <a:r>
              <a:rPr lang="en-US" baseline="0" dirty="0" smtClean="0"/>
              <a:t> used in the treatment of bradycardia and poisonings. </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Stimulating </a:t>
            </a:r>
            <a:r>
              <a:rPr lang="en-US" b="1" baseline="0" dirty="0" err="1" smtClean="0"/>
              <a:t>autoreceptors</a:t>
            </a:r>
            <a:r>
              <a:rPr lang="en-US" b="1" baseline="0" dirty="0" smtClean="0"/>
              <a:t>: </a:t>
            </a:r>
            <a:r>
              <a:rPr lang="en-US" baseline="0" dirty="0" smtClean="0"/>
              <a:t>this sends the signal to stop producing the NT</a:t>
            </a:r>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15</a:t>
            </a:fld>
            <a:endParaRPr lang="en-US"/>
          </a:p>
        </p:txBody>
      </p:sp>
    </p:spTree>
    <p:extLst>
      <p:ext uri="{BB962C8B-B14F-4D97-AF65-F5344CB8AC3E}">
        <p14:creationId xmlns:p14="http://schemas.microsoft.com/office/powerpoint/2010/main" val="7115577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16</a:t>
            </a:fld>
            <a:endParaRPr lang="en-US"/>
          </a:p>
        </p:txBody>
      </p:sp>
    </p:spTree>
    <p:extLst>
      <p:ext uri="{BB962C8B-B14F-4D97-AF65-F5344CB8AC3E}">
        <p14:creationId xmlns:p14="http://schemas.microsoft.com/office/powerpoint/2010/main" val="23661879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17</a:t>
            </a:fld>
            <a:endParaRPr lang="en-US"/>
          </a:p>
        </p:txBody>
      </p:sp>
    </p:spTree>
    <p:extLst>
      <p:ext uri="{BB962C8B-B14F-4D97-AF65-F5344CB8AC3E}">
        <p14:creationId xmlns:p14="http://schemas.microsoft.com/office/powerpoint/2010/main" val="38088368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most common classification is </a:t>
            </a:r>
            <a:r>
              <a:rPr lang="en-US" dirty="0" smtClean="0"/>
              <a:t>by their molecule structure.</a:t>
            </a:r>
          </a:p>
          <a:p>
            <a:endParaRPr lang="en-US" dirty="0" smtClean="0"/>
          </a:p>
          <a:p>
            <a:r>
              <a:rPr lang="en-US" dirty="0" smtClean="0"/>
              <a:t>There are several </a:t>
            </a:r>
            <a:r>
              <a:rPr lang="en-US" b="1" dirty="0" err="1" smtClean="0"/>
              <a:t>aminoacids</a:t>
            </a:r>
            <a:r>
              <a:rPr lang="en-US" dirty="0" smtClean="0"/>
              <a:t>, but only</a:t>
            </a:r>
            <a:r>
              <a:rPr lang="en-US" baseline="0" dirty="0" smtClean="0"/>
              <a:t> a few function as NT in the CNS.</a:t>
            </a:r>
          </a:p>
          <a:p>
            <a:r>
              <a:rPr lang="en-US" b="1" baseline="0" dirty="0" smtClean="0"/>
              <a:t>Glutamate</a:t>
            </a:r>
            <a:r>
              <a:rPr lang="en-US" baseline="0" dirty="0" smtClean="0"/>
              <a:t> is the most common excitatory NT in the CNS</a:t>
            </a:r>
          </a:p>
          <a:p>
            <a:r>
              <a:rPr lang="en-US" b="1" baseline="0" dirty="0" smtClean="0"/>
              <a:t>GABA</a:t>
            </a:r>
            <a:r>
              <a:rPr lang="en-US" baseline="0" dirty="0" smtClean="0"/>
              <a:t> = Gamma amino butyric acid, is the most common inhibitory NT in the CNS</a:t>
            </a:r>
          </a:p>
          <a:p>
            <a:r>
              <a:rPr lang="en-US" b="1" baseline="0" dirty="0" err="1" smtClean="0"/>
              <a:t>Glicine</a:t>
            </a:r>
            <a:r>
              <a:rPr lang="en-US" baseline="0" dirty="0" smtClean="0"/>
              <a:t> is also inhibitory but can be found mainly in the spinal cord and the brainstem. </a:t>
            </a:r>
          </a:p>
          <a:p>
            <a:endParaRPr lang="en-US" baseline="0" dirty="0" smtClean="0"/>
          </a:p>
          <a:p>
            <a:r>
              <a:rPr lang="en-US" baseline="0" dirty="0" smtClean="0"/>
              <a:t>The </a:t>
            </a:r>
            <a:r>
              <a:rPr lang="en-US" b="1" baseline="0" dirty="0" smtClean="0"/>
              <a:t>peptides</a:t>
            </a:r>
            <a:r>
              <a:rPr lang="en-US" baseline="0" dirty="0" smtClean="0"/>
              <a:t> are large chains of </a:t>
            </a:r>
            <a:r>
              <a:rPr lang="en-US" baseline="0" dirty="0" err="1" smtClean="0"/>
              <a:t>aminoacids</a:t>
            </a:r>
            <a:r>
              <a:rPr lang="en-US" baseline="0" dirty="0" smtClean="0"/>
              <a:t>. There is a group of peptides called the opioids that are involved in the perception of pain. Morphine acts through the binding to the same receptors of these NT. Other peptides are Substance P and Vasopressin. </a:t>
            </a:r>
          </a:p>
          <a:p>
            <a:endParaRPr lang="en-US" baseline="0" dirty="0" smtClean="0"/>
          </a:p>
          <a:p>
            <a:r>
              <a:rPr lang="en-US" baseline="0" dirty="0" smtClean="0"/>
              <a:t>Among the Monoamines there is an important group called the </a:t>
            </a:r>
            <a:r>
              <a:rPr lang="en-US" b="1" baseline="0" dirty="0" err="1" smtClean="0"/>
              <a:t>Catecholamines</a:t>
            </a:r>
            <a:r>
              <a:rPr lang="en-US" baseline="0" dirty="0" smtClean="0"/>
              <a:t>, including </a:t>
            </a:r>
            <a:r>
              <a:rPr lang="en-US" b="1" baseline="0" dirty="0" smtClean="0"/>
              <a:t>dopamine, epinephrine and norepinephrine</a:t>
            </a:r>
            <a:r>
              <a:rPr lang="en-US" baseline="0" dirty="0" smtClean="0"/>
              <a:t>.</a:t>
            </a:r>
          </a:p>
          <a:p>
            <a:r>
              <a:rPr lang="en-US" baseline="0" dirty="0" smtClean="0"/>
              <a:t>Other Monoamines are Serotonin and Histamine. They are NT implied in consciousness, attention, cognition, emotion</a:t>
            </a:r>
          </a:p>
          <a:p>
            <a:endParaRPr lang="en-US" baseline="0" dirty="0" smtClean="0"/>
          </a:p>
          <a:p>
            <a:r>
              <a:rPr lang="en-US" baseline="0" dirty="0" smtClean="0"/>
              <a:t>Very often the group “other” includes parts that are less important, but this is not the case with this classification of NT, since Acetylcholine is included in this group, and it is one of the most important NT both in the CNS and in the ANS.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18</a:t>
            </a:fld>
            <a:endParaRPr lang="en-US"/>
          </a:p>
        </p:txBody>
      </p:sp>
    </p:spTree>
    <p:extLst>
      <p:ext uri="{BB962C8B-B14F-4D97-AF65-F5344CB8AC3E}">
        <p14:creationId xmlns:p14="http://schemas.microsoft.com/office/powerpoint/2010/main" val="24357887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19</a:t>
            </a:fld>
            <a:endParaRPr lang="en-US"/>
          </a:p>
        </p:txBody>
      </p:sp>
    </p:spTree>
    <p:extLst>
      <p:ext uri="{BB962C8B-B14F-4D97-AF65-F5344CB8AC3E}">
        <p14:creationId xmlns:p14="http://schemas.microsoft.com/office/powerpoint/2010/main" val="1443605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2</a:t>
            </a:fld>
            <a:endParaRPr lang="en-US"/>
          </a:p>
        </p:txBody>
      </p:sp>
    </p:spTree>
    <p:extLst>
      <p:ext uri="{BB962C8B-B14F-4D97-AF65-F5344CB8AC3E}">
        <p14:creationId xmlns:p14="http://schemas.microsoft.com/office/powerpoint/2010/main" val="38088368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1FD216-B52A-4BF1-B7A4-A50FE47B2FDE}" type="slidenum">
              <a:rPr lang="en-US" smtClean="0"/>
              <a:t>20</a:t>
            </a:fld>
            <a:endParaRPr lang="en-US"/>
          </a:p>
        </p:txBody>
      </p:sp>
    </p:spTree>
    <p:extLst>
      <p:ext uri="{BB962C8B-B14F-4D97-AF65-F5344CB8AC3E}">
        <p14:creationId xmlns:p14="http://schemas.microsoft.com/office/powerpoint/2010/main" val="38043748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1FD216-B52A-4BF1-B7A4-A50FE47B2FDE}" type="slidenum">
              <a:rPr lang="en-US" smtClean="0"/>
              <a:t>21</a:t>
            </a:fld>
            <a:endParaRPr lang="en-US"/>
          </a:p>
        </p:txBody>
      </p:sp>
    </p:spTree>
    <p:extLst>
      <p:ext uri="{BB962C8B-B14F-4D97-AF65-F5344CB8AC3E}">
        <p14:creationId xmlns:p14="http://schemas.microsoft.com/office/powerpoint/2010/main" val="13862028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1FD216-B52A-4BF1-B7A4-A50FE47B2FDE}" type="slidenum">
              <a:rPr lang="en-US" smtClean="0"/>
              <a:t>22</a:t>
            </a:fld>
            <a:endParaRPr lang="en-US"/>
          </a:p>
        </p:txBody>
      </p:sp>
    </p:spTree>
    <p:extLst>
      <p:ext uri="{BB962C8B-B14F-4D97-AF65-F5344CB8AC3E}">
        <p14:creationId xmlns:p14="http://schemas.microsoft.com/office/powerpoint/2010/main" val="5403959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1FD216-B52A-4BF1-B7A4-A50FE47B2FDE}" type="slidenum">
              <a:rPr lang="en-US" smtClean="0"/>
              <a:t>23</a:t>
            </a:fld>
            <a:endParaRPr lang="en-US"/>
          </a:p>
        </p:txBody>
      </p:sp>
    </p:spTree>
    <p:extLst>
      <p:ext uri="{BB962C8B-B14F-4D97-AF65-F5344CB8AC3E}">
        <p14:creationId xmlns:p14="http://schemas.microsoft.com/office/powerpoint/2010/main" val="34137276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a:t>
            </a:r>
            <a:r>
              <a:rPr lang="en-US" baseline="0" dirty="0" smtClean="0"/>
              <a:t> NT to be discovered, since it is found in the Autonomic nervous system. </a:t>
            </a:r>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24</a:t>
            </a:fld>
            <a:endParaRPr lang="en-US"/>
          </a:p>
        </p:txBody>
      </p:sp>
    </p:spTree>
    <p:extLst>
      <p:ext uri="{BB962C8B-B14F-4D97-AF65-F5344CB8AC3E}">
        <p14:creationId xmlns:p14="http://schemas.microsoft.com/office/powerpoint/2010/main" val="16433238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25</a:t>
            </a:fld>
            <a:endParaRPr lang="en-US"/>
          </a:p>
        </p:txBody>
      </p:sp>
    </p:spTree>
    <p:extLst>
      <p:ext uri="{BB962C8B-B14F-4D97-AF65-F5344CB8AC3E}">
        <p14:creationId xmlns:p14="http://schemas.microsoft.com/office/powerpoint/2010/main" val="2321886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3</a:t>
            </a:fld>
            <a:endParaRPr lang="en-US"/>
          </a:p>
        </p:txBody>
      </p:sp>
    </p:spTree>
    <p:extLst>
      <p:ext uri="{BB962C8B-B14F-4D97-AF65-F5344CB8AC3E}">
        <p14:creationId xmlns:p14="http://schemas.microsoft.com/office/powerpoint/2010/main" val="3808836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4</a:t>
            </a:fld>
            <a:endParaRPr lang="en-US"/>
          </a:p>
        </p:txBody>
      </p:sp>
    </p:spTree>
    <p:extLst>
      <p:ext uri="{BB962C8B-B14F-4D97-AF65-F5344CB8AC3E}">
        <p14:creationId xmlns:p14="http://schemas.microsoft.com/office/powerpoint/2010/main" val="1257222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defRPr/>
            </a:pPr>
            <a:r>
              <a:rPr lang="en-US" dirty="0" smtClean="0">
                <a:solidFill>
                  <a:srgbClr val="FFFFFF"/>
                </a:solidFill>
                <a:ea typeface="+mn-ea"/>
                <a:cs typeface="+mn-cs"/>
              </a:rPr>
              <a:t>To be effective, a drug must reach its sites of action.</a:t>
            </a:r>
          </a:p>
          <a:p>
            <a:pPr eaLnBrk="1" fontAlgn="auto" hangingPunct="1">
              <a:spcBef>
                <a:spcPts val="1800"/>
              </a:spcBef>
              <a:defRPr/>
            </a:pPr>
            <a:r>
              <a:rPr lang="en-US" dirty="0" smtClean="0">
                <a:solidFill>
                  <a:srgbClr val="FFFFFF"/>
                </a:solidFill>
                <a:ea typeface="+mn-ea"/>
                <a:cs typeface="+mn-cs"/>
              </a:rPr>
              <a:t>To do so, molecules of the drug must enter the body and then enter the bloodstream so that they can be carried to the organ (or organs) on which they act.</a:t>
            </a:r>
          </a:p>
          <a:p>
            <a:pPr eaLnBrk="1" fontAlgn="auto" hangingPunct="1">
              <a:spcBef>
                <a:spcPts val="1800"/>
              </a:spcBef>
              <a:defRPr/>
            </a:pPr>
            <a:r>
              <a:rPr lang="en-US" dirty="0" smtClean="0">
                <a:solidFill>
                  <a:srgbClr val="FFFFFF"/>
                </a:solidFill>
                <a:ea typeface="+mn-ea"/>
                <a:cs typeface="+mn-cs"/>
              </a:rPr>
              <a:t>Once there, they must leave the bloodstream and come into contact with the molecules with which they interact. </a:t>
            </a:r>
          </a:p>
          <a:p>
            <a:endParaRPr lang="en-US" dirty="0" smtClean="0"/>
          </a:p>
          <a:p>
            <a:r>
              <a:rPr lang="en-US" dirty="0" smtClean="0">
                <a:solidFill>
                  <a:srgbClr val="FFFFFF"/>
                </a:solidFill>
                <a:ea typeface="+mn-ea"/>
                <a:cs typeface="+mn-cs"/>
              </a:rPr>
              <a:t>For almost all of the drugs in which we are interested, this means that the molecules of the drug must enter the central nervous system (CNS)</a:t>
            </a:r>
          </a:p>
          <a:p>
            <a:endParaRPr lang="en-US" dirty="0" smtClean="0">
              <a:solidFill>
                <a:srgbClr val="FFFFFF"/>
              </a:solidFill>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FFFFFF"/>
                </a:solidFill>
                <a:ea typeface="+mn-ea"/>
                <a:cs typeface="+mn-cs"/>
              </a:rPr>
              <a:t>Molecules of drugs must cross several barriers to enter the body and find their way to their sites of action.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rgbClr val="FFFFFF"/>
              </a:solidFill>
              <a:ea typeface="+mn-ea"/>
              <a:cs typeface="+mn-cs"/>
            </a:endParaRPr>
          </a:p>
          <a:p>
            <a:pPr eaLnBrk="1" hangingPunct="1"/>
            <a:r>
              <a:rPr lang="en-US" altLang="en-US" dirty="0" smtClean="0">
                <a:solidFill>
                  <a:srgbClr val="FFFFFF"/>
                </a:solidFill>
                <a:ea typeface="ＭＳ Ｐゴシック" pitchFamily="34" charset="-128"/>
              </a:rPr>
              <a:t>Some molecules pass through these barriers easily and quickly; others do so very slowly. </a:t>
            </a:r>
          </a:p>
          <a:p>
            <a:pPr eaLnBrk="1" hangingPunct="1"/>
            <a:r>
              <a:rPr lang="en-US" altLang="en-US" dirty="0" smtClean="0">
                <a:solidFill>
                  <a:srgbClr val="FFFFFF"/>
                </a:solidFill>
                <a:ea typeface="ＭＳ Ｐゴシック" pitchFamily="34" charset="-128"/>
              </a:rPr>
              <a:t>And once molecules of drugs enter the body, they begin to be metabolized—broken down by enzymes—or excreted in the urine (or both).</a:t>
            </a:r>
          </a:p>
          <a:p>
            <a:pPr eaLnBrk="1" hangingPunct="1"/>
            <a:r>
              <a:rPr lang="en-US" altLang="en-US" dirty="0" smtClean="0">
                <a:solidFill>
                  <a:srgbClr val="FFFFFF"/>
                </a:solidFill>
                <a:ea typeface="ＭＳ Ｐゴシック" pitchFamily="34" charset="-128"/>
              </a:rPr>
              <a:t>With time, the molecules either disappear or are transformed into inactive fragments.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rgbClr val="FFFFFF"/>
              </a:solidFill>
              <a:ea typeface="+mn-ea"/>
              <a:cs typeface="+mn-cs"/>
            </a:endParaRPr>
          </a:p>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5</a:t>
            </a:fld>
            <a:endParaRPr lang="en-US"/>
          </a:p>
        </p:txBody>
      </p:sp>
    </p:spTree>
    <p:extLst>
      <p:ext uri="{BB962C8B-B14F-4D97-AF65-F5344CB8AC3E}">
        <p14:creationId xmlns:p14="http://schemas.microsoft.com/office/powerpoint/2010/main" val="1634475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defRPr/>
            </a:pPr>
            <a:endParaRPr lang="en-US" b="1" dirty="0" smtClean="0">
              <a:ea typeface="+mn-ea"/>
              <a:cs typeface="+mn-cs"/>
            </a:endParaRPr>
          </a:p>
          <a:p>
            <a:pPr eaLnBrk="1" fontAlgn="auto" hangingPunct="1">
              <a:defRPr/>
            </a:pPr>
            <a:r>
              <a:rPr lang="en-US" dirty="0" smtClean="0">
                <a:solidFill>
                  <a:schemeClr val="tx1"/>
                </a:solidFill>
                <a:ea typeface="+mn-ea"/>
                <a:cs typeface="+mn-cs"/>
              </a:rPr>
              <a:t>Once they reach their site of action, drugs vary widely in their effectiveness.</a:t>
            </a:r>
          </a:p>
          <a:p>
            <a:pPr eaLnBrk="1" fontAlgn="auto" hangingPunct="1">
              <a:spcBef>
                <a:spcPts val="1800"/>
              </a:spcBef>
              <a:defRPr/>
            </a:pPr>
            <a:endParaRPr lang="en-US" dirty="0" smtClean="0">
              <a:solidFill>
                <a:schemeClr val="tx1"/>
              </a:solidFill>
              <a:ea typeface="+mn-ea"/>
              <a:cs typeface="+mn-cs"/>
            </a:endParaRPr>
          </a:p>
          <a:p>
            <a:pPr eaLnBrk="1" fontAlgn="auto" hangingPunct="1">
              <a:spcBef>
                <a:spcPts val="1800"/>
              </a:spcBef>
              <a:defRPr/>
            </a:pPr>
            <a:r>
              <a:rPr lang="en-US" dirty="0" smtClean="0">
                <a:solidFill>
                  <a:schemeClr val="tx1"/>
                </a:solidFill>
                <a:ea typeface="+mn-ea"/>
                <a:cs typeface="+mn-cs"/>
              </a:rPr>
              <a:t>The effects of a small dose of a relatively effective drug can equal or exceed the effects of larger amounts of a relatively ineffective drug.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ea typeface="+mn-ea"/>
                <a:cs typeface="+mn-cs"/>
              </a:rPr>
              <a:t>The best way to measure the effectiveness of a drug is to plot a dose-response curve.</a:t>
            </a:r>
            <a:endParaRPr lang="en-US" dirty="0" smtClean="0"/>
          </a:p>
          <a:p>
            <a:pPr eaLnBrk="1" fontAlgn="auto" hangingPunct="1">
              <a:defRPr/>
            </a:pPr>
            <a:endParaRPr lang="en-US" b="1" dirty="0" smtClean="0">
              <a:ea typeface="+mn-ea"/>
              <a:cs typeface="+mn-cs"/>
            </a:endParaRPr>
          </a:p>
          <a:p>
            <a:pPr eaLnBrk="1" fontAlgn="auto" hangingPunct="1">
              <a:defRPr/>
            </a:pPr>
            <a:r>
              <a:rPr lang="en-US" b="1" dirty="0" smtClean="0">
                <a:ea typeface="+mn-ea"/>
                <a:cs typeface="+mn-cs"/>
              </a:rPr>
              <a:t>Dose-Response Curve</a:t>
            </a:r>
            <a:r>
              <a:rPr lang="en-US" b="1" baseline="0" dirty="0" smtClean="0">
                <a:ea typeface="+mn-ea"/>
                <a:cs typeface="+mn-cs"/>
              </a:rPr>
              <a:t> is a </a:t>
            </a:r>
            <a:r>
              <a:rPr lang="en-US" dirty="0" smtClean="0">
                <a:ea typeface="+mn-ea"/>
              </a:rPr>
              <a:t>graph of the magnitude of an effect of a drug as a function of the amount of drug administered</a:t>
            </a:r>
          </a:p>
          <a:p>
            <a:pPr eaLnBrk="1" fontAlgn="auto" hangingPunct="1">
              <a:defRPr/>
            </a:pPr>
            <a:endParaRPr lang="en-US" dirty="0" smtClean="0">
              <a:ea typeface="+mn-ea"/>
            </a:endParaRPr>
          </a:p>
          <a:p>
            <a:pPr eaLnBrk="1" fontAlgn="auto" hangingPunct="1">
              <a:defRPr/>
            </a:pPr>
            <a:r>
              <a:rPr lang="en-US" dirty="0" smtClean="0">
                <a:ea typeface="+mn-ea"/>
              </a:rPr>
              <a:t>One of the important information that these curves offer is the</a:t>
            </a:r>
            <a:r>
              <a:rPr lang="en-US" baseline="0" dirty="0" smtClean="0">
                <a:ea typeface="+mn-ea"/>
              </a:rPr>
              <a:t> </a:t>
            </a:r>
            <a:r>
              <a:rPr lang="en-US" b="1" baseline="0" dirty="0" smtClean="0">
                <a:ea typeface="+mn-ea"/>
              </a:rPr>
              <a:t>peak</a:t>
            </a:r>
            <a:r>
              <a:rPr lang="en-US" baseline="0" dirty="0" smtClean="0">
                <a:ea typeface="+mn-ea"/>
              </a:rPr>
              <a:t> where additional quantities of drug do not increase the effect, so it is pointless to give more drug at this point, specially because </a:t>
            </a:r>
            <a:r>
              <a:rPr lang="en-US" b="1" baseline="0" dirty="0" smtClean="0">
                <a:ea typeface="+mn-ea"/>
              </a:rPr>
              <a:t>side effects </a:t>
            </a:r>
            <a:r>
              <a:rPr lang="en-US" baseline="0" dirty="0" smtClean="0">
                <a:ea typeface="+mn-ea"/>
              </a:rPr>
              <a:t>may appear. </a:t>
            </a:r>
            <a:endParaRPr lang="en-US" dirty="0" smtClean="0">
              <a:ea typeface="+mn-ea"/>
            </a:endParaRPr>
          </a:p>
          <a:p>
            <a:endParaRPr lang="en-US" dirty="0" smtClean="0"/>
          </a:p>
          <a:p>
            <a:r>
              <a:rPr lang="en-US" dirty="0" smtClean="0"/>
              <a:t>Minimum</a:t>
            </a:r>
            <a:r>
              <a:rPr lang="en-US" baseline="0" dirty="0" smtClean="0"/>
              <a:t> effective dose, to avoid side effects. </a:t>
            </a:r>
            <a:endParaRPr lang="en-US" dirty="0" smtClean="0"/>
          </a:p>
        </p:txBody>
      </p:sp>
      <p:sp>
        <p:nvSpPr>
          <p:cNvPr id="4" name="Slide Number Placeholder 3"/>
          <p:cNvSpPr>
            <a:spLocks noGrp="1"/>
          </p:cNvSpPr>
          <p:nvPr>
            <p:ph type="sldNum" sz="quarter" idx="10"/>
          </p:nvPr>
        </p:nvSpPr>
        <p:spPr/>
        <p:txBody>
          <a:bodyPr/>
          <a:lstStyle/>
          <a:p>
            <a:fld id="{291FD216-B52A-4BF1-B7A4-A50FE47B2FDE}" type="slidenum">
              <a:rPr lang="en-US" smtClean="0"/>
              <a:t>6</a:t>
            </a:fld>
            <a:endParaRPr lang="en-US"/>
          </a:p>
        </p:txBody>
      </p:sp>
    </p:spTree>
    <p:extLst>
      <p:ext uri="{BB962C8B-B14F-4D97-AF65-F5344CB8AC3E}">
        <p14:creationId xmlns:p14="http://schemas.microsoft.com/office/powerpoint/2010/main" val="3244391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solidFill>
                  <a:srgbClr val="FFFFFF"/>
                </a:solidFill>
                <a:ea typeface="ＭＳ Ｐゴシック" pitchFamily="34" charset="-128"/>
              </a:rPr>
              <a:t>Often, when a drug is administered repeatedly, its effects will not remain constant. </a:t>
            </a:r>
          </a:p>
          <a:p>
            <a:pPr eaLnBrk="1" hangingPunct="1"/>
            <a:endParaRPr lang="en-US" altLang="en-US" dirty="0" smtClean="0">
              <a:solidFill>
                <a:srgbClr val="FFFFFF"/>
              </a:solidFill>
              <a:ea typeface="ＭＳ Ｐゴシック" pitchFamily="34" charset="-128"/>
            </a:endParaRPr>
          </a:p>
          <a:p>
            <a:pPr eaLnBrk="1" hangingPunct="1"/>
            <a:r>
              <a:rPr lang="en-US" altLang="en-US" dirty="0" smtClean="0">
                <a:solidFill>
                  <a:srgbClr val="FFFFFF"/>
                </a:solidFill>
                <a:ea typeface="ＭＳ Ｐゴシック" pitchFamily="34" charset="-128"/>
              </a:rPr>
              <a:t>In most cases its effects will diminish—a phenomenon known as tolerance.</a:t>
            </a:r>
          </a:p>
          <a:p>
            <a:pPr eaLnBrk="1" hangingPunct="1">
              <a:spcBef>
                <a:spcPts val="1800"/>
              </a:spcBef>
            </a:pPr>
            <a:endParaRPr lang="en-US" altLang="en-US" dirty="0" smtClean="0">
              <a:solidFill>
                <a:srgbClr val="FFFFFF"/>
              </a:solidFill>
              <a:ea typeface="ＭＳ Ｐゴシック" pitchFamily="34" charset="-128"/>
            </a:endParaRPr>
          </a:p>
          <a:p>
            <a:pPr eaLnBrk="1" hangingPunct="1">
              <a:spcBef>
                <a:spcPts val="1800"/>
              </a:spcBef>
            </a:pPr>
            <a:r>
              <a:rPr lang="en-US" altLang="en-US" dirty="0" smtClean="0">
                <a:solidFill>
                  <a:srgbClr val="FFFFFF"/>
                </a:solidFill>
                <a:ea typeface="ＭＳ Ｐゴシック" pitchFamily="34" charset="-128"/>
              </a:rPr>
              <a:t>In other cases, a drug becomes more and more effective—a phenomenon known as sensitization.</a:t>
            </a:r>
          </a:p>
          <a:p>
            <a:endParaRPr lang="en-US" dirty="0" smtClean="0"/>
          </a:p>
          <a:p>
            <a:pPr eaLnBrk="1" hangingPunct="1"/>
            <a:r>
              <a:rPr lang="en-US" altLang="en-US" dirty="0" smtClean="0">
                <a:solidFill>
                  <a:srgbClr val="FFFFFF"/>
                </a:solidFill>
                <a:ea typeface="ＭＳ Ｐゴシック" pitchFamily="34" charset="-128"/>
              </a:rPr>
              <a:t>Sensitization is the exact opposite of tolerance: Repeated doses of a drug produce larger and larger effects.</a:t>
            </a:r>
          </a:p>
          <a:p>
            <a:pPr eaLnBrk="1" hangingPunct="1">
              <a:spcBef>
                <a:spcPts val="1800"/>
              </a:spcBef>
            </a:pPr>
            <a:r>
              <a:rPr lang="en-US" altLang="en-US" dirty="0" smtClean="0">
                <a:solidFill>
                  <a:srgbClr val="FFFFFF"/>
                </a:solidFill>
                <a:ea typeface="ＭＳ Ｐゴシック" pitchFamily="34" charset="-128"/>
              </a:rPr>
              <a:t>Sensitization is less common than tolerance.</a:t>
            </a:r>
          </a:p>
          <a:p>
            <a:pPr eaLnBrk="1" hangingPunct="1">
              <a:spcBef>
                <a:spcPts val="1800"/>
              </a:spcBef>
            </a:pPr>
            <a:endParaRPr lang="en-US" altLang="en-US" dirty="0" smtClean="0">
              <a:solidFill>
                <a:srgbClr val="FFFFFF"/>
              </a:solidFill>
              <a:ea typeface="ＭＳ Ｐゴシック" pitchFamily="34" charset="-128"/>
            </a:endParaRPr>
          </a:p>
          <a:p>
            <a:pPr eaLnBrk="1" hangingPunct="1">
              <a:spcBef>
                <a:spcPts val="1800"/>
              </a:spcBef>
            </a:pPr>
            <a:r>
              <a:rPr lang="en-US" altLang="en-US" dirty="0" smtClean="0">
                <a:solidFill>
                  <a:srgbClr val="FFFFFF"/>
                </a:solidFill>
                <a:ea typeface="ＭＳ Ｐゴシック" pitchFamily="34" charset="-128"/>
              </a:rPr>
              <a:t>Additionally</a:t>
            </a:r>
            <a:r>
              <a:rPr lang="en-US" altLang="en-US" dirty="0" smtClean="0">
                <a:solidFill>
                  <a:srgbClr val="FFFFFF"/>
                </a:solidFill>
                <a:ea typeface="ＭＳ Ｐゴシック" pitchFamily="34" charset="-128"/>
              </a:rPr>
              <a:t>, some of the effects of a drug may show sensitization while others show tolerance. </a:t>
            </a:r>
          </a:p>
          <a:p>
            <a:pPr eaLnBrk="1" hangingPunct="1">
              <a:spcBef>
                <a:spcPts val="1800"/>
              </a:spcBef>
            </a:pPr>
            <a:r>
              <a:rPr lang="en-US" altLang="en-US" dirty="0" smtClean="0">
                <a:solidFill>
                  <a:srgbClr val="FFFFFF"/>
                </a:solidFill>
                <a:ea typeface="ＭＳ Ｐゴシック" pitchFamily="34" charset="-128"/>
              </a:rPr>
              <a:t>For example, repeated injections of </a:t>
            </a:r>
            <a:r>
              <a:rPr lang="en-US" altLang="en-US" b="1" dirty="0" smtClean="0">
                <a:solidFill>
                  <a:srgbClr val="FFFFFF"/>
                </a:solidFill>
                <a:ea typeface="ＭＳ Ｐゴシック" pitchFamily="34" charset="-128"/>
              </a:rPr>
              <a:t>cocaine</a:t>
            </a:r>
            <a:r>
              <a:rPr lang="en-US" altLang="en-US" dirty="0" smtClean="0">
                <a:solidFill>
                  <a:srgbClr val="FFFFFF"/>
                </a:solidFill>
                <a:ea typeface="ＭＳ Ｐゴシック" pitchFamily="34" charset="-128"/>
              </a:rPr>
              <a:t> become more and more likely to produce movement disorders and convulsions, whereas the euphoric effects of the drug do not show sensitization—and may even show tolerance. </a:t>
            </a:r>
          </a:p>
          <a:p>
            <a:endParaRPr lang="en-US" dirty="0" smtClean="0"/>
          </a:p>
          <a:p>
            <a:r>
              <a:rPr lang="en-US" dirty="0" smtClean="0"/>
              <a:t>PLACEBO</a:t>
            </a:r>
          </a:p>
          <a:p>
            <a:pPr eaLnBrk="1" hangingPunct="1">
              <a:spcBef>
                <a:spcPts val="1200"/>
              </a:spcBef>
            </a:pPr>
            <a:r>
              <a:rPr lang="en-US" altLang="en-US" dirty="0" smtClean="0">
                <a:solidFill>
                  <a:srgbClr val="FFFFFF"/>
                </a:solidFill>
                <a:ea typeface="ＭＳ Ｐゴシック" pitchFamily="34" charset="-128"/>
              </a:rPr>
              <a:t>Although placebos have no </a:t>
            </a:r>
            <a:r>
              <a:rPr lang="en-US" altLang="en-US" i="1" dirty="0" smtClean="0">
                <a:solidFill>
                  <a:srgbClr val="FFFFFF"/>
                </a:solidFill>
                <a:ea typeface="ＭＳ Ｐゴシック" pitchFamily="34" charset="-128"/>
              </a:rPr>
              <a:t>specific</a:t>
            </a:r>
            <a:r>
              <a:rPr lang="en-US" altLang="en-US" dirty="0" smtClean="0">
                <a:solidFill>
                  <a:srgbClr val="FFFFFF"/>
                </a:solidFill>
                <a:ea typeface="ＭＳ Ｐゴシック" pitchFamily="34" charset="-128"/>
              </a:rPr>
              <a:t> physiological effect, it is incorrect to say that they have </a:t>
            </a:r>
            <a:r>
              <a:rPr lang="en-US" altLang="en-US" i="1" dirty="0" smtClean="0">
                <a:solidFill>
                  <a:srgbClr val="FFFFFF"/>
                </a:solidFill>
                <a:ea typeface="ＭＳ Ｐゴシック" pitchFamily="34" charset="-128"/>
              </a:rPr>
              <a:t>no</a:t>
            </a:r>
            <a:r>
              <a:rPr lang="en-US" altLang="en-US" dirty="0" smtClean="0">
                <a:solidFill>
                  <a:srgbClr val="FFFFFF"/>
                </a:solidFill>
                <a:ea typeface="ＭＳ Ｐゴシック" pitchFamily="34" charset="-128"/>
              </a:rPr>
              <a:t> effect.</a:t>
            </a:r>
          </a:p>
          <a:p>
            <a:pPr eaLnBrk="1" hangingPunct="1">
              <a:spcBef>
                <a:spcPts val="1200"/>
              </a:spcBef>
            </a:pPr>
            <a:r>
              <a:rPr lang="en-US" altLang="en-US" dirty="0" smtClean="0">
                <a:solidFill>
                  <a:srgbClr val="FFFFFF"/>
                </a:solidFill>
                <a:ea typeface="ＭＳ Ｐゴシック" pitchFamily="34" charset="-128"/>
              </a:rPr>
              <a:t>If a person thinks that a placebo has a physiological effect, then administration of the placebo may actually produce that effect. That’s the placebo</a:t>
            </a:r>
            <a:r>
              <a:rPr lang="en-US" altLang="en-US" baseline="0" dirty="0" smtClean="0">
                <a:solidFill>
                  <a:srgbClr val="FFFFFF"/>
                </a:solidFill>
                <a:ea typeface="ＭＳ Ｐゴシック" pitchFamily="34" charset="-128"/>
              </a:rPr>
              <a:t> effect.</a:t>
            </a:r>
            <a:endParaRPr lang="en-US" altLang="en-US" dirty="0" smtClean="0">
              <a:solidFill>
                <a:srgbClr val="FFFFFF"/>
              </a:solidFill>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7</a:t>
            </a:fld>
            <a:endParaRPr lang="en-US"/>
          </a:p>
        </p:txBody>
      </p:sp>
    </p:spTree>
    <p:extLst>
      <p:ext uri="{BB962C8B-B14F-4D97-AF65-F5344CB8AC3E}">
        <p14:creationId xmlns:p14="http://schemas.microsoft.com/office/powerpoint/2010/main" val="119104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ea typeface="ＭＳ Ｐゴシック" pitchFamily="34" charset="-128"/>
              </a:rPr>
              <a:t>Classified by the location at which the substance is applied.</a:t>
            </a:r>
          </a:p>
          <a:p>
            <a:endParaRPr lang="en-US" dirty="0" smtClean="0">
              <a:ea typeface="ＭＳ Ｐゴシック" pitchFamily="34" charset="-128"/>
            </a:endParaRPr>
          </a:p>
          <a:p>
            <a:pPr eaLnBrk="1" hangingPunct="1"/>
            <a:r>
              <a:rPr lang="en-US" altLang="en-US" b="1" dirty="0" smtClean="0">
                <a:ea typeface="ＭＳ Ｐゴシック" pitchFamily="34" charset="-128"/>
              </a:rPr>
              <a:t>Intravenous (IV) Injection</a:t>
            </a:r>
          </a:p>
          <a:p>
            <a:pPr lvl="1" eaLnBrk="1" hangingPunct="1"/>
            <a:r>
              <a:rPr lang="en-US" altLang="en-US" dirty="0" smtClean="0">
                <a:ea typeface="ＭＳ Ｐゴシック" pitchFamily="34" charset="-128"/>
              </a:rPr>
              <a:t>injection of a substance directly into a vein</a:t>
            </a:r>
          </a:p>
          <a:p>
            <a:pPr eaLnBrk="1" hangingPunct="1">
              <a:buFont typeface="Arial" pitchFamily="34" charset="0"/>
              <a:buNone/>
            </a:pPr>
            <a:r>
              <a:rPr lang="en-US" altLang="en-US" dirty="0" smtClean="0">
                <a:ea typeface="ＭＳ Ｐゴシック" pitchFamily="34" charset="-128"/>
              </a:rPr>
              <a:t> </a:t>
            </a:r>
          </a:p>
          <a:p>
            <a:pPr eaLnBrk="1" hangingPunct="1"/>
            <a:r>
              <a:rPr lang="en-US" altLang="en-US" b="1" dirty="0" smtClean="0">
                <a:ea typeface="ＭＳ Ｐゴシック" pitchFamily="34" charset="-128"/>
              </a:rPr>
              <a:t>Intraperitoneal (IP) Injection</a:t>
            </a:r>
          </a:p>
          <a:p>
            <a:pPr lvl="1" eaLnBrk="1" hangingPunct="1"/>
            <a:r>
              <a:rPr lang="en-US" altLang="en-US" dirty="0" smtClean="0">
                <a:ea typeface="ＭＳ Ｐゴシック" pitchFamily="34" charset="-128"/>
              </a:rPr>
              <a:t>injection of a substance into the </a:t>
            </a:r>
            <a:r>
              <a:rPr lang="en-US" altLang="en-US" i="1" dirty="0" smtClean="0">
                <a:ea typeface="ＭＳ Ｐゴシック" pitchFamily="34" charset="-128"/>
              </a:rPr>
              <a:t>peritoneal cavity</a:t>
            </a:r>
            <a:r>
              <a:rPr lang="en-US" altLang="en-US" dirty="0" smtClean="0">
                <a:ea typeface="ＭＳ Ｐゴシック" pitchFamily="34" charset="-128"/>
              </a:rPr>
              <a:t>—the space that surrounds the stomach, intestines, liver, and other abdominal organs</a:t>
            </a:r>
          </a:p>
          <a:p>
            <a:pPr eaLnBrk="1" hangingPunct="1">
              <a:buFont typeface="Arial" pitchFamily="34" charset="0"/>
              <a:buNone/>
            </a:pPr>
            <a:r>
              <a:rPr lang="en-US" altLang="en-US" dirty="0" smtClean="0">
                <a:ea typeface="ＭＳ Ｐゴシック" pitchFamily="34" charset="-128"/>
              </a:rPr>
              <a:t> </a:t>
            </a:r>
          </a:p>
          <a:p>
            <a:pPr eaLnBrk="1" hangingPunct="1"/>
            <a:r>
              <a:rPr lang="en-US" altLang="en-US" b="1" dirty="0" smtClean="0">
                <a:ea typeface="ＭＳ Ｐゴシック" pitchFamily="34" charset="-128"/>
              </a:rPr>
              <a:t>Intramuscular (IM) Injection</a:t>
            </a:r>
          </a:p>
          <a:p>
            <a:pPr lvl="1" eaLnBrk="1" hangingPunct="1"/>
            <a:r>
              <a:rPr lang="en-US" altLang="en-US" dirty="0" smtClean="0">
                <a:ea typeface="ＭＳ Ｐゴシック" pitchFamily="34" charset="-128"/>
              </a:rPr>
              <a:t>injection of a substance into a muscle</a:t>
            </a:r>
          </a:p>
          <a:p>
            <a:r>
              <a:rPr lang="en-US" altLang="en-US" dirty="0" smtClean="0">
                <a:ea typeface="ＭＳ Ｐゴシック" pitchFamily="34" charset="-128"/>
              </a:rPr>
              <a:t> </a:t>
            </a:r>
            <a:r>
              <a:rPr lang="en-US" altLang="en-US" b="1" dirty="0" smtClean="0">
                <a:ea typeface="ＭＳ Ｐゴシック" pitchFamily="34" charset="-128"/>
              </a:rPr>
              <a:t>Subcutaneous (SC)</a:t>
            </a:r>
          </a:p>
          <a:p>
            <a:pPr lvl="1"/>
            <a:r>
              <a:rPr lang="en-US" altLang="en-US" dirty="0" smtClean="0">
                <a:ea typeface="ＭＳ Ｐゴシック" pitchFamily="34" charset="-128"/>
              </a:rPr>
              <a:t>injection </a:t>
            </a:r>
            <a:r>
              <a:rPr lang="en-US" altLang="en-US" dirty="0" err="1" smtClean="0">
                <a:ea typeface="ＭＳ Ｐゴシック" pitchFamily="34" charset="-128"/>
              </a:rPr>
              <a:t>Injection</a:t>
            </a:r>
            <a:r>
              <a:rPr lang="en-US" altLang="en-US" dirty="0" smtClean="0">
                <a:ea typeface="ＭＳ Ｐゴシック" pitchFamily="34" charset="-128"/>
              </a:rPr>
              <a:t> of a substance into the space beneath the skin</a:t>
            </a:r>
          </a:p>
          <a:p>
            <a:pPr>
              <a:buNone/>
            </a:pPr>
            <a:r>
              <a:rPr lang="en-US" altLang="en-US" dirty="0" smtClean="0">
                <a:ea typeface="ＭＳ Ｐゴシック" pitchFamily="34" charset="-128"/>
              </a:rPr>
              <a:t> </a:t>
            </a:r>
          </a:p>
          <a:p>
            <a:r>
              <a:rPr lang="en-US" altLang="en-US" b="1" dirty="0" smtClean="0">
                <a:ea typeface="ＭＳ Ｐゴシック" pitchFamily="34" charset="-128"/>
              </a:rPr>
              <a:t>Oral Administration</a:t>
            </a:r>
          </a:p>
          <a:p>
            <a:pPr lvl="1"/>
            <a:r>
              <a:rPr lang="en-US" altLang="en-US" dirty="0" smtClean="0">
                <a:ea typeface="ＭＳ Ｐゴシック" pitchFamily="34" charset="-128"/>
              </a:rPr>
              <a:t>administration of a substance into the mouth so that it is swallowed</a:t>
            </a:r>
          </a:p>
          <a:p>
            <a:pPr>
              <a:buNone/>
            </a:pPr>
            <a:r>
              <a:rPr lang="en-US" altLang="en-US" dirty="0" smtClean="0">
                <a:ea typeface="ＭＳ Ｐゴシック" pitchFamily="34" charset="-128"/>
              </a:rPr>
              <a:t> </a:t>
            </a:r>
          </a:p>
          <a:p>
            <a:r>
              <a:rPr lang="en-US" altLang="en-US" b="1" dirty="0" smtClean="0">
                <a:ea typeface="ＭＳ Ｐゴシック" pitchFamily="34" charset="-128"/>
              </a:rPr>
              <a:t>Sublingual Administration </a:t>
            </a:r>
          </a:p>
          <a:p>
            <a:pPr lvl="1"/>
            <a:r>
              <a:rPr lang="en-US" altLang="en-US" dirty="0" smtClean="0">
                <a:ea typeface="ＭＳ Ｐゴシック" pitchFamily="34" charset="-128"/>
              </a:rPr>
              <a:t>administration of a substance by placing it beneath the tongue</a:t>
            </a:r>
          </a:p>
          <a:p>
            <a:endParaRPr lang="en-US" dirty="0" smtClean="0">
              <a:ea typeface="ＭＳ Ｐゴシック" pitchFamily="34" charset="-128"/>
            </a:endParaRPr>
          </a:p>
          <a:p>
            <a:pPr eaLnBrk="1" hangingPunct="1"/>
            <a:r>
              <a:rPr lang="en-US" altLang="en-US" b="1" dirty="0" err="1" smtClean="0">
                <a:ea typeface="ＭＳ Ｐゴシック" pitchFamily="34" charset="-128"/>
              </a:rPr>
              <a:t>Intrarectal</a:t>
            </a:r>
            <a:r>
              <a:rPr lang="en-US" altLang="en-US" b="1" dirty="0" smtClean="0">
                <a:ea typeface="ＭＳ Ｐゴシック" pitchFamily="34" charset="-128"/>
              </a:rPr>
              <a:t> Administration</a:t>
            </a:r>
          </a:p>
          <a:p>
            <a:pPr lvl="1" eaLnBrk="1" hangingPunct="1"/>
            <a:r>
              <a:rPr lang="en-US" altLang="en-US" dirty="0" smtClean="0">
                <a:ea typeface="ＭＳ Ｐゴシック" pitchFamily="34" charset="-128"/>
              </a:rPr>
              <a:t>administration of a substance into the rectum</a:t>
            </a:r>
          </a:p>
          <a:p>
            <a:pPr eaLnBrk="1" hangingPunct="1">
              <a:buFont typeface="Arial" pitchFamily="34" charset="0"/>
              <a:buNone/>
            </a:pPr>
            <a:r>
              <a:rPr lang="en-US" altLang="en-US" dirty="0" smtClean="0">
                <a:ea typeface="ＭＳ Ｐゴシック" pitchFamily="34" charset="-128"/>
              </a:rPr>
              <a:t> </a:t>
            </a:r>
          </a:p>
          <a:p>
            <a:pPr eaLnBrk="1" hangingPunct="1"/>
            <a:r>
              <a:rPr lang="en-US" altLang="en-US" b="1" dirty="0" smtClean="0">
                <a:ea typeface="ＭＳ Ｐゴシック" pitchFamily="34" charset="-128"/>
              </a:rPr>
              <a:t>Inhalation</a:t>
            </a:r>
          </a:p>
          <a:p>
            <a:pPr lvl="1" eaLnBrk="1" hangingPunct="1"/>
            <a:r>
              <a:rPr lang="en-US" altLang="en-US" dirty="0" smtClean="0">
                <a:ea typeface="ＭＳ Ｐゴシック" pitchFamily="34" charset="-128"/>
              </a:rPr>
              <a:t>administration of a vaporous substance into the lungs</a:t>
            </a:r>
          </a:p>
          <a:p>
            <a:pPr eaLnBrk="1" hangingPunct="1">
              <a:buFont typeface="Arial" pitchFamily="34" charset="0"/>
              <a:buNone/>
            </a:pPr>
            <a:r>
              <a:rPr lang="en-US" altLang="en-US" dirty="0" smtClean="0">
                <a:ea typeface="ＭＳ Ｐゴシック" pitchFamily="34" charset="-128"/>
              </a:rPr>
              <a:t> </a:t>
            </a:r>
          </a:p>
          <a:p>
            <a:pPr eaLnBrk="1" hangingPunct="1"/>
            <a:r>
              <a:rPr lang="en-US" altLang="en-US" b="1" dirty="0" smtClean="0">
                <a:ea typeface="ＭＳ Ｐゴシック" pitchFamily="34" charset="-128"/>
              </a:rPr>
              <a:t>Topical Administration</a:t>
            </a:r>
          </a:p>
          <a:p>
            <a:pPr lvl="1" eaLnBrk="1" hangingPunct="1"/>
            <a:r>
              <a:rPr lang="en-US" altLang="en-US" dirty="0" smtClean="0">
                <a:ea typeface="ＭＳ Ｐゴシック" pitchFamily="34" charset="-128"/>
              </a:rPr>
              <a:t>administration of a substance directly onto the skin or mucous membrane</a:t>
            </a:r>
          </a:p>
          <a:p>
            <a:pPr>
              <a:defRPr/>
            </a:pPr>
            <a:r>
              <a:rPr lang="en-US" b="1" dirty="0" smtClean="0"/>
              <a:t>Intracerebral Administration</a:t>
            </a:r>
          </a:p>
          <a:p>
            <a:pPr lvl="1">
              <a:defRPr/>
            </a:pPr>
            <a:r>
              <a:rPr lang="en-US" dirty="0" smtClean="0"/>
              <a:t>administration of a substance directly into the brain</a:t>
            </a:r>
          </a:p>
          <a:p>
            <a:pPr>
              <a:defRPr/>
            </a:pPr>
            <a:endParaRPr lang="en-US" dirty="0" smtClean="0"/>
          </a:p>
          <a:p>
            <a:pPr>
              <a:defRPr/>
            </a:pPr>
            <a:r>
              <a:rPr lang="en-US" b="1" dirty="0" err="1" smtClean="0"/>
              <a:t>Intracerebroventricular</a:t>
            </a:r>
            <a:r>
              <a:rPr lang="en-US" b="1" dirty="0" smtClean="0"/>
              <a:t> (ICV) Administration</a:t>
            </a:r>
          </a:p>
          <a:p>
            <a:pPr lvl="1">
              <a:defRPr/>
            </a:pPr>
            <a:r>
              <a:rPr lang="en-US" dirty="0" smtClean="0"/>
              <a:t>administration of a substance into one of the cerebral ventricles</a:t>
            </a:r>
            <a:endParaRPr lang="en-US" altLang="en-US" dirty="0" smtClean="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8</a:t>
            </a:fld>
            <a:endParaRPr lang="en-US"/>
          </a:p>
        </p:txBody>
      </p:sp>
    </p:spTree>
    <p:extLst>
      <p:ext uri="{BB962C8B-B14F-4D97-AF65-F5344CB8AC3E}">
        <p14:creationId xmlns:p14="http://schemas.microsoft.com/office/powerpoint/2010/main" val="3592636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Differences</a:t>
            </a:r>
            <a:r>
              <a:rPr lang="en-US" baseline="0" dirty="0" smtClean="0"/>
              <a:t> in plasma concentration depending on the route of administration of Cocaine. </a:t>
            </a:r>
            <a:endParaRPr lang="en-US" dirty="0"/>
          </a:p>
        </p:txBody>
      </p:sp>
      <p:sp>
        <p:nvSpPr>
          <p:cNvPr id="4" name="Slide Number Placeholder 3"/>
          <p:cNvSpPr>
            <a:spLocks noGrp="1"/>
          </p:cNvSpPr>
          <p:nvPr>
            <p:ph type="sldNum" sz="quarter" idx="10"/>
          </p:nvPr>
        </p:nvSpPr>
        <p:spPr/>
        <p:txBody>
          <a:bodyPr/>
          <a:lstStyle/>
          <a:p>
            <a:fld id="{291FD216-B52A-4BF1-B7A4-A50FE47B2FDE}" type="slidenum">
              <a:rPr lang="en-US" smtClean="0"/>
              <a:t>9</a:t>
            </a:fld>
            <a:endParaRPr lang="en-US"/>
          </a:p>
        </p:txBody>
      </p:sp>
    </p:spTree>
    <p:extLst>
      <p:ext uri="{BB962C8B-B14F-4D97-AF65-F5344CB8AC3E}">
        <p14:creationId xmlns:p14="http://schemas.microsoft.com/office/powerpoint/2010/main" val="95023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FA064D4-B4E1-4693-8C11-09DF935C4FB4}" type="datetimeFigureOut">
              <a:rPr lang="en-US" smtClean="0"/>
              <a:t>9/18/2015</a:t>
            </a:fld>
            <a:endParaRPr lang="en-US"/>
          </a:p>
        </p:txBody>
      </p:sp>
      <p:sp>
        <p:nvSpPr>
          <p:cNvPr id="8" name="Slide Number Placeholder 7"/>
          <p:cNvSpPr>
            <a:spLocks noGrp="1"/>
          </p:cNvSpPr>
          <p:nvPr>
            <p:ph type="sldNum" sz="quarter" idx="11"/>
          </p:nvPr>
        </p:nvSpPr>
        <p:spPr/>
        <p:txBody>
          <a:bodyPr/>
          <a:lstStyle/>
          <a:p>
            <a:fld id="{3EF259E1-F545-4874-8111-6D505925964B}"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A064D4-B4E1-4693-8C11-09DF935C4FB4}" type="datetimeFigureOut">
              <a:rPr lang="en-US" smtClean="0"/>
              <a:t>9/18/2015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F259E1-F545-4874-8111-6D505925964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A064D4-B4E1-4693-8C11-09DF935C4FB4}" type="datetimeFigureOut">
              <a:rPr lang="en-US" smtClean="0"/>
              <a:t>9/18/2015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F259E1-F545-4874-8111-6D505925964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064D4-B4E1-4693-8C11-09DF935C4FB4}" type="datetimeFigureOut">
              <a:rPr lang="en-US" smtClean="0"/>
              <a:t>9/18/2015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F259E1-F545-4874-8111-6D505925964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A064D4-B4E1-4693-8C11-09DF935C4FB4}" type="datetimeFigureOut">
              <a:rPr lang="en-US" smtClean="0"/>
              <a:t>9/18/2015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F259E1-F545-4874-8111-6D505925964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FA064D4-B4E1-4693-8C11-09DF935C4FB4}" type="datetimeFigureOut">
              <a:rPr lang="en-US" smtClean="0"/>
              <a:t>9/18/2015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F259E1-F545-4874-8111-6D505925964B}" type="slidenum">
              <a:rPr lang="en-US" smtClean="0"/>
              <a:t>‹#›</a:t>
            </a:fld>
            <a:endParaRPr lang="en-US"/>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FA064D4-B4E1-4693-8C11-09DF935C4FB4}" type="datetimeFigureOut">
              <a:rPr lang="en-US" smtClean="0"/>
              <a:t>9/18/2015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F259E1-F545-4874-8111-6D505925964B}" type="slidenum">
              <a:rPr lang="en-US" smtClean="0"/>
              <a:t>‹#›</a:t>
            </a:fld>
            <a:endParaRPr lang="en-US"/>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A064D4-B4E1-4693-8C11-09DF935C4FB4}" type="datetimeFigureOut">
              <a:rPr lang="en-US" smtClean="0"/>
              <a:t>9/18/2015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F259E1-F545-4874-8111-6D505925964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064D4-B4E1-4693-8C11-09DF935C4FB4}" type="datetimeFigureOut">
              <a:rPr lang="en-US" smtClean="0"/>
              <a:t>9/18/2015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F259E1-F545-4874-8111-6D505925964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A064D4-B4E1-4693-8C11-09DF935C4FB4}" type="datetimeFigureOut">
              <a:rPr lang="en-US" smtClean="0"/>
              <a:t>9/18/2015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F259E1-F545-4874-8111-6D505925964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A064D4-B4E1-4693-8C11-09DF935C4FB4}" type="datetimeFigureOut">
              <a:rPr lang="en-US" smtClean="0"/>
              <a:t>9/18/2015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F259E1-F545-4874-8111-6D505925964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1FA064D4-B4E1-4693-8C11-09DF935C4FB4}" type="datetimeFigureOut">
              <a:rPr lang="en-US" smtClean="0"/>
              <a:t>9/18/2015</a:t>
            </a:fld>
            <a:endParaRPr lang="en-US"/>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3EF259E1-F545-4874-8111-6D505925964B}" type="slidenum">
              <a:rPr lang="en-US" smtClean="0"/>
              <a:t>‹#›</a:t>
            </a:fld>
            <a:endParaRPr lang="en-U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mindsmachine.com/av03.07.html?supersimple=yes"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Psychopharmacology</a:t>
            </a:r>
            <a:endParaRPr lang="en-US" dirty="0"/>
          </a:p>
        </p:txBody>
      </p:sp>
      <p:sp>
        <p:nvSpPr>
          <p:cNvPr id="3" name="Subtitle 2"/>
          <p:cNvSpPr>
            <a:spLocks noGrp="1"/>
          </p:cNvSpPr>
          <p:nvPr>
            <p:ph type="subTitle" idx="1"/>
          </p:nvPr>
        </p:nvSpPr>
        <p:spPr/>
        <p:txBody>
          <a:bodyPr/>
          <a:lstStyle/>
          <a:p>
            <a:r>
              <a:rPr lang="en-US" dirty="0" err="1" smtClean="0"/>
              <a:t>Inmaculada</a:t>
            </a:r>
            <a:r>
              <a:rPr lang="en-US" dirty="0" smtClean="0"/>
              <a:t> Ibanez-Casas, PhD</a:t>
            </a:r>
          </a:p>
          <a:p>
            <a:r>
              <a:rPr lang="en-US" dirty="0" smtClean="0"/>
              <a:t>ibanezcasasi@uncw.edu</a:t>
            </a:r>
            <a:endParaRPr lang="en-US" dirty="0"/>
          </a:p>
        </p:txBody>
      </p:sp>
    </p:spTree>
    <p:extLst>
      <p:ext uri="{BB962C8B-B14F-4D97-AF65-F5344CB8AC3E}">
        <p14:creationId xmlns:p14="http://schemas.microsoft.com/office/powerpoint/2010/main" val="515865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566738"/>
          </a:xfrm>
        </p:spPr>
        <p:txBody>
          <a:bodyPr>
            <a:normAutofit fontScale="90000"/>
          </a:bodyPr>
          <a:lstStyle/>
          <a:p>
            <a:pPr eaLnBrk="1" fontAlgn="auto" hangingPunct="1">
              <a:spcAft>
                <a:spcPts val="0"/>
              </a:spcAft>
              <a:defRPr/>
            </a:pPr>
            <a:r>
              <a:rPr lang="en-US" dirty="0" smtClean="0">
                <a:ea typeface="+mj-ea"/>
                <a:cs typeface="+mj-cs"/>
              </a:rPr>
              <a:t>Psychopharmacology</a:t>
            </a:r>
            <a:endParaRPr lang="en-US" dirty="0">
              <a:ea typeface="+mj-ea"/>
              <a:cs typeface="+mj-cs"/>
            </a:endParaRPr>
          </a:p>
        </p:txBody>
      </p:sp>
      <p:sp>
        <p:nvSpPr>
          <p:cNvPr id="4" name="Content Placeholder 3"/>
          <p:cNvSpPr>
            <a:spLocks noGrp="1"/>
          </p:cNvSpPr>
          <p:nvPr>
            <p:ph idx="1"/>
          </p:nvPr>
        </p:nvSpPr>
        <p:spPr>
          <a:xfrm>
            <a:off x="762000" y="1752600"/>
            <a:ext cx="7620000" cy="3429000"/>
          </a:xfrm>
          <a:prstGeom prst="rect">
            <a:avLst/>
          </a:prstGeom>
        </p:spPr>
        <p:txBody>
          <a:bodyPr/>
          <a:lstStyle/>
          <a:p>
            <a:pPr marL="45720" indent="0" eaLnBrk="1" fontAlgn="auto" hangingPunct="1">
              <a:buNone/>
              <a:defRPr/>
            </a:pPr>
            <a:r>
              <a:rPr lang="en-US" sz="2400" dirty="0">
                <a:solidFill>
                  <a:schemeClr val="tx2"/>
                </a:solidFill>
                <a:latin typeface="+mj-lt"/>
                <a:ea typeface="+mj-ea"/>
                <a:cs typeface="+mj-cs"/>
              </a:rPr>
              <a:t>SUMMARY</a:t>
            </a:r>
          </a:p>
          <a:p>
            <a:pPr eaLnBrk="1" fontAlgn="auto" hangingPunct="1">
              <a:defRPr/>
            </a:pPr>
            <a:r>
              <a:rPr lang="en-US" dirty="0" smtClean="0">
                <a:solidFill>
                  <a:srgbClr val="FFFFFF"/>
                </a:solidFill>
                <a:ea typeface="+mn-ea"/>
                <a:cs typeface="+mn-cs"/>
              </a:rPr>
              <a:t>Basic </a:t>
            </a:r>
            <a:r>
              <a:rPr lang="en-US" dirty="0">
                <a:solidFill>
                  <a:srgbClr val="FFFFFF"/>
                </a:solidFill>
                <a:ea typeface="+mn-ea"/>
                <a:cs typeface="+mn-cs"/>
              </a:rPr>
              <a:t>principles of psychopharmacology: </a:t>
            </a:r>
            <a:r>
              <a:rPr lang="en-US" dirty="0" smtClean="0">
                <a:solidFill>
                  <a:srgbClr val="FFFFFF"/>
                </a:solidFill>
                <a:ea typeface="+mn-ea"/>
                <a:cs typeface="+mn-cs"/>
              </a:rPr>
              <a:t>routes </a:t>
            </a:r>
            <a:r>
              <a:rPr lang="en-US" dirty="0">
                <a:solidFill>
                  <a:srgbClr val="FFFFFF"/>
                </a:solidFill>
                <a:ea typeface="+mn-ea"/>
                <a:cs typeface="+mn-cs"/>
              </a:rPr>
              <a:t>of administration </a:t>
            </a:r>
            <a:r>
              <a:rPr lang="en-US" dirty="0" smtClean="0">
                <a:solidFill>
                  <a:srgbClr val="FFFFFF"/>
                </a:solidFill>
                <a:ea typeface="+mn-ea"/>
                <a:cs typeface="+mn-cs"/>
              </a:rPr>
              <a:t>and </a:t>
            </a:r>
            <a:r>
              <a:rPr lang="en-US" dirty="0">
                <a:solidFill>
                  <a:srgbClr val="FFFFFF"/>
                </a:solidFill>
                <a:ea typeface="+mn-ea"/>
                <a:cs typeface="+mn-cs"/>
              </a:rPr>
              <a:t>their fate in the </a:t>
            </a:r>
            <a:r>
              <a:rPr lang="en-US" dirty="0" smtClean="0">
                <a:solidFill>
                  <a:srgbClr val="FFFFFF"/>
                </a:solidFill>
                <a:ea typeface="+mn-ea"/>
                <a:cs typeface="+mn-cs"/>
              </a:rPr>
              <a:t>body.</a:t>
            </a:r>
          </a:p>
          <a:p>
            <a:pPr eaLnBrk="1" fontAlgn="auto" hangingPunct="1">
              <a:spcBef>
                <a:spcPts val="1800"/>
              </a:spcBef>
              <a:defRPr/>
            </a:pPr>
            <a:r>
              <a:rPr lang="en-US" dirty="0">
                <a:solidFill>
                  <a:srgbClr val="FF6600"/>
                </a:solidFill>
              </a:rPr>
              <a:t>S</a:t>
            </a:r>
            <a:r>
              <a:rPr lang="en-US" dirty="0" smtClean="0">
                <a:solidFill>
                  <a:srgbClr val="FF6600"/>
                </a:solidFill>
                <a:ea typeface="+mn-ea"/>
                <a:cs typeface="+mn-cs"/>
              </a:rPr>
              <a:t>ites </a:t>
            </a:r>
            <a:r>
              <a:rPr lang="en-US" dirty="0">
                <a:solidFill>
                  <a:srgbClr val="FF6600"/>
                </a:solidFill>
                <a:ea typeface="+mn-ea"/>
                <a:cs typeface="+mn-cs"/>
              </a:rPr>
              <a:t>of drug </a:t>
            </a:r>
            <a:r>
              <a:rPr lang="en-US" dirty="0" smtClean="0">
                <a:solidFill>
                  <a:srgbClr val="FF6600"/>
                </a:solidFill>
                <a:ea typeface="+mn-ea"/>
                <a:cs typeface="+mn-cs"/>
              </a:rPr>
              <a:t>actions.</a:t>
            </a:r>
          </a:p>
          <a:p>
            <a:pPr eaLnBrk="1" fontAlgn="auto" hangingPunct="1">
              <a:spcBef>
                <a:spcPts val="1800"/>
              </a:spcBef>
              <a:defRPr/>
            </a:pPr>
            <a:r>
              <a:rPr lang="en-US" dirty="0">
                <a:solidFill>
                  <a:srgbClr val="FFFFFF"/>
                </a:solidFill>
              </a:rPr>
              <a:t>S</a:t>
            </a:r>
            <a:r>
              <a:rPr lang="en-US" dirty="0" smtClean="0">
                <a:solidFill>
                  <a:srgbClr val="FFFFFF"/>
                </a:solidFill>
                <a:ea typeface="+mn-ea"/>
                <a:cs typeface="+mn-cs"/>
              </a:rPr>
              <a:t>pecific neurotransmitters: physiological </a:t>
            </a:r>
            <a:r>
              <a:rPr lang="en-US" dirty="0">
                <a:solidFill>
                  <a:srgbClr val="FFFFFF"/>
                </a:solidFill>
                <a:ea typeface="+mn-ea"/>
                <a:cs typeface="+mn-cs"/>
              </a:rPr>
              <a:t>and behavioral effects of specific </a:t>
            </a:r>
            <a:r>
              <a:rPr lang="en-US" dirty="0" smtClean="0">
                <a:solidFill>
                  <a:srgbClr val="FFFFFF"/>
                </a:solidFill>
                <a:ea typeface="+mn-ea"/>
                <a:cs typeface="+mn-cs"/>
              </a:rPr>
              <a:t>drugs</a:t>
            </a:r>
            <a:endParaRPr lang="en-US" dirty="0">
              <a:solidFill>
                <a:srgbClr val="FFFFFF"/>
              </a:solidFill>
              <a:ea typeface="+mn-ea"/>
              <a:cs typeface="+mn-cs"/>
            </a:endParaRPr>
          </a:p>
          <a:p>
            <a:pPr eaLnBrk="1" fontAlgn="auto" hangingPunct="1">
              <a:defRPr/>
            </a:pPr>
            <a:endParaRPr lang="en-US" dirty="0">
              <a:ea typeface="+mn-ea"/>
              <a:cs typeface="+mn-cs"/>
            </a:endParaRPr>
          </a:p>
        </p:txBody>
      </p:sp>
    </p:spTree>
    <p:extLst>
      <p:ext uri="{BB962C8B-B14F-4D97-AF65-F5344CB8AC3E}">
        <p14:creationId xmlns:p14="http://schemas.microsoft.com/office/powerpoint/2010/main" val="35081235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66738"/>
          </a:xfrm>
        </p:spPr>
        <p:txBody>
          <a:bodyPr>
            <a:normAutofit fontScale="90000"/>
          </a:bodyPr>
          <a:lstStyle/>
          <a:p>
            <a:pPr eaLnBrk="1" fontAlgn="auto" hangingPunct="1">
              <a:spcAft>
                <a:spcPts val="0"/>
              </a:spcAft>
              <a:defRPr/>
            </a:pPr>
            <a:r>
              <a:rPr lang="en-US" dirty="0" smtClean="0">
                <a:ea typeface="+mj-ea"/>
                <a:cs typeface="+mj-cs"/>
              </a:rPr>
              <a:t>Entry of Drugs into the Brain </a:t>
            </a:r>
            <a:endParaRPr lang="en-US" dirty="0">
              <a:ea typeface="+mj-ea"/>
              <a:cs typeface="+mj-cs"/>
            </a:endParaRPr>
          </a:p>
        </p:txBody>
      </p:sp>
      <p:sp>
        <p:nvSpPr>
          <p:cNvPr id="4" name="Content Placeholder 3"/>
          <p:cNvSpPr>
            <a:spLocks noGrp="1"/>
          </p:cNvSpPr>
          <p:nvPr>
            <p:ph sz="quarter" idx="4294967295"/>
          </p:nvPr>
        </p:nvSpPr>
        <p:spPr>
          <a:xfrm>
            <a:off x="457200" y="3048000"/>
            <a:ext cx="9144000" cy="5233987"/>
          </a:xfrm>
          <a:prstGeom prst="rect">
            <a:avLst/>
          </a:prstGeom>
        </p:spPr>
        <p:txBody>
          <a:bodyPr/>
          <a:lstStyle/>
          <a:p>
            <a:pPr marL="45720" indent="0" eaLnBrk="1" fontAlgn="auto" hangingPunct="1">
              <a:buNone/>
              <a:defRPr/>
            </a:pPr>
            <a:endParaRPr lang="en-US" dirty="0" smtClean="0">
              <a:ea typeface="+mn-ea"/>
              <a:cs typeface="+mn-cs"/>
            </a:endParaRPr>
          </a:p>
          <a:p>
            <a:pPr eaLnBrk="1" fontAlgn="auto" hangingPunct="1">
              <a:defRPr/>
            </a:pPr>
            <a:endParaRPr lang="en-US" dirty="0">
              <a:ea typeface="+mn-ea"/>
              <a:cs typeface="+mn-cs"/>
            </a:endParaRPr>
          </a:p>
        </p:txBody>
      </p:sp>
      <p:pic>
        <p:nvPicPr>
          <p:cNvPr id="1028" name="Picture 4" descr="Blood Brain Barrier Illustr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447800"/>
            <a:ext cx="7848600" cy="4756252"/>
          </a:xfrm>
          <a:prstGeom prst="rect">
            <a:avLst/>
          </a:prstGeom>
          <a:noFill/>
          <a:extLst>
            <a:ext uri="{909E8E84-426E-40DD-AFC4-6F175D3DCCD1}">
              <a14:hiddenFill xmlns:a14="http://schemas.microsoft.com/office/drawing/2010/main">
                <a:solidFill>
                  <a:srgbClr val="FFFFFF"/>
                </a:solidFill>
              </a14:hiddenFill>
            </a:ext>
          </a:extLst>
        </p:spPr>
      </p:pic>
      <p:sp>
        <p:nvSpPr>
          <p:cNvPr id="8" name="Title 5"/>
          <p:cNvSpPr txBox="1">
            <a:spLocks/>
          </p:cNvSpPr>
          <p:nvPr/>
        </p:nvSpPr>
        <p:spPr>
          <a:xfrm>
            <a:off x="1066800" y="76200"/>
            <a:ext cx="7315200" cy="1154097"/>
          </a:xfrm>
          <a:prstGeom prst="rect">
            <a:avLst/>
          </a:prstGeom>
        </p:spPr>
        <p:txBody>
          <a:bodyPr vert="horz" lIns="91440" tIns="45720" rIns="91440" bIns="45720" rtlCol="0" anchor="b">
            <a:norm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3200" dirty="0" smtClean="0"/>
              <a:t>Blood-brain barrier</a:t>
            </a:r>
            <a:endParaRPr lang="en-US" sz="3200" dirty="0"/>
          </a:p>
        </p:txBody>
      </p:sp>
    </p:spTree>
    <p:extLst>
      <p:ext uri="{BB962C8B-B14F-4D97-AF65-F5344CB8AC3E}">
        <p14:creationId xmlns:p14="http://schemas.microsoft.com/office/powerpoint/2010/main" val="7840152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gure 6.6. The synthesis, packaging, secretion, and removal of neurotransmitters.">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668" t="855" r="19717" b="56242"/>
          <a:stretch/>
        </p:blipFill>
        <p:spPr bwMode="auto">
          <a:xfrm>
            <a:off x="2438400" y="1295400"/>
            <a:ext cx="5085211" cy="48768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0" y="0"/>
            <a:ext cx="9144000" cy="566738"/>
          </a:xfrm>
          <a:prstGeom prst="rect">
            <a:avLst/>
          </a:prstGeom>
        </p:spPr>
        <p:txBody>
          <a:bodyPr>
            <a:normAutofit fontScale="90000" lnSpcReduction="20000"/>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mtClean="0"/>
              <a:t>Sites of Drug Action</a:t>
            </a:r>
            <a:endParaRPr lang="en-US" dirty="0"/>
          </a:p>
        </p:txBody>
      </p:sp>
    </p:spTree>
    <p:extLst>
      <p:ext uri="{BB962C8B-B14F-4D97-AF65-F5344CB8AC3E}">
        <p14:creationId xmlns:p14="http://schemas.microsoft.com/office/powerpoint/2010/main" val="29720260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66738"/>
          </a:xfrm>
        </p:spPr>
        <p:txBody>
          <a:bodyPr>
            <a:normAutofit fontScale="90000"/>
          </a:bodyPr>
          <a:lstStyle/>
          <a:p>
            <a:pPr eaLnBrk="1" fontAlgn="auto" hangingPunct="1">
              <a:spcAft>
                <a:spcPts val="0"/>
              </a:spcAft>
              <a:defRPr/>
            </a:pPr>
            <a:r>
              <a:rPr lang="en-US" dirty="0" smtClean="0">
                <a:ea typeface="+mj-ea"/>
                <a:cs typeface="+mj-cs"/>
              </a:rPr>
              <a:t>Sites of Drug Action</a:t>
            </a:r>
            <a:endParaRPr lang="en-US" dirty="0">
              <a:ea typeface="+mj-ea"/>
              <a:cs typeface="+mj-cs"/>
            </a:endParaRPr>
          </a:p>
        </p:txBody>
      </p:sp>
      <p:sp>
        <p:nvSpPr>
          <p:cNvPr id="4" name="Content Placeholder 3"/>
          <p:cNvSpPr>
            <a:spLocks noGrp="1"/>
          </p:cNvSpPr>
          <p:nvPr>
            <p:ph sz="quarter" idx="4294967295"/>
          </p:nvPr>
        </p:nvSpPr>
        <p:spPr>
          <a:xfrm>
            <a:off x="914400" y="1593533"/>
            <a:ext cx="7955280" cy="4350067"/>
          </a:xfrm>
          <a:prstGeom prst="rect">
            <a:avLst/>
          </a:prstGeom>
        </p:spPr>
        <p:txBody>
          <a:bodyPr wrap="square" numCol="1" anchor="t" anchorCtr="0" compatLnSpc="1">
            <a:prstTxWarp prst="textNoShape">
              <a:avLst/>
            </a:prstTxWarp>
          </a:bodyPr>
          <a:lstStyle/>
          <a:p>
            <a:pPr eaLnBrk="1" hangingPunct="1">
              <a:spcBef>
                <a:spcPct val="0"/>
              </a:spcBef>
              <a:spcAft>
                <a:spcPct val="0"/>
              </a:spcAft>
              <a:buFont typeface="Arial" pitchFamily="34" charset="0"/>
              <a:buNone/>
            </a:pPr>
            <a:r>
              <a:rPr lang="en-US" altLang="en-US" sz="2800" dirty="0" smtClean="0">
                <a:solidFill>
                  <a:schemeClr val="tx2"/>
                </a:solidFill>
                <a:ea typeface="ＭＳ Ｐゴシック" pitchFamily="34" charset="-128"/>
              </a:rPr>
              <a:t>Effects of Drugs</a:t>
            </a:r>
          </a:p>
          <a:p>
            <a:pPr eaLnBrk="1" hangingPunct="1">
              <a:spcBef>
                <a:spcPts val="600"/>
              </a:spcBef>
            </a:pPr>
            <a:endParaRPr lang="en-US" altLang="en-US" sz="2800" dirty="0" smtClean="0">
              <a:solidFill>
                <a:schemeClr val="tx2"/>
              </a:solidFill>
              <a:ea typeface="ＭＳ Ｐゴシック" pitchFamily="34" charset="-128"/>
            </a:endParaRPr>
          </a:p>
          <a:p>
            <a:pPr eaLnBrk="1" hangingPunct="1">
              <a:spcBef>
                <a:spcPct val="0"/>
              </a:spcBef>
              <a:spcAft>
                <a:spcPct val="0"/>
              </a:spcAft>
            </a:pPr>
            <a:r>
              <a:rPr lang="en-US" altLang="en-US" sz="2800" b="1" dirty="0" smtClean="0">
                <a:ea typeface="ＭＳ Ｐゴシック" pitchFamily="34" charset="-128"/>
              </a:rPr>
              <a:t>Antagonist</a:t>
            </a:r>
          </a:p>
          <a:p>
            <a:pPr lvl="1" eaLnBrk="1" hangingPunct="1">
              <a:spcBef>
                <a:spcPct val="0"/>
              </a:spcBef>
              <a:spcAft>
                <a:spcPct val="0"/>
              </a:spcAft>
            </a:pPr>
            <a:r>
              <a:rPr lang="en-US" altLang="en-US" sz="2400" dirty="0" smtClean="0">
                <a:ea typeface="ＭＳ Ｐゴシック" pitchFamily="34" charset="-128"/>
              </a:rPr>
              <a:t>a drug that opposes or inhibits the effects of a particular neurotransmitter  </a:t>
            </a:r>
          </a:p>
          <a:p>
            <a:pPr marL="320040" lvl="1" indent="0" eaLnBrk="1" hangingPunct="1">
              <a:spcBef>
                <a:spcPct val="0"/>
              </a:spcBef>
              <a:spcAft>
                <a:spcPct val="0"/>
              </a:spcAft>
              <a:buNone/>
            </a:pPr>
            <a:endParaRPr lang="en-US" altLang="en-US" sz="2400" dirty="0" smtClean="0">
              <a:ea typeface="ＭＳ Ｐゴシック" pitchFamily="34" charset="-128"/>
            </a:endParaRPr>
          </a:p>
          <a:p>
            <a:pPr eaLnBrk="1" hangingPunct="1">
              <a:spcBef>
                <a:spcPct val="0"/>
              </a:spcBef>
              <a:spcAft>
                <a:spcPct val="0"/>
              </a:spcAft>
            </a:pPr>
            <a:r>
              <a:rPr lang="en-US" altLang="en-US" sz="2800" b="1" dirty="0" smtClean="0">
                <a:ea typeface="ＭＳ Ｐゴシック" pitchFamily="34" charset="-128"/>
              </a:rPr>
              <a:t>Agonist</a:t>
            </a:r>
          </a:p>
          <a:p>
            <a:pPr lvl="1" eaLnBrk="1" hangingPunct="1">
              <a:spcBef>
                <a:spcPct val="0"/>
              </a:spcBef>
              <a:spcAft>
                <a:spcPct val="0"/>
              </a:spcAft>
            </a:pPr>
            <a:r>
              <a:rPr lang="en-US" altLang="en-US" sz="2400" dirty="0" smtClean="0">
                <a:ea typeface="ＭＳ Ｐゴシック" pitchFamily="34" charset="-128"/>
              </a:rPr>
              <a:t>a drug that facilitates the effects of a particular neurotransmitter  </a:t>
            </a:r>
          </a:p>
          <a:p>
            <a:pPr marL="45720" indent="0" eaLnBrk="1" hangingPunct="1">
              <a:buNone/>
            </a:pPr>
            <a:endParaRPr lang="en-US" altLang="en-US" i="1" dirty="0" smtClean="0">
              <a:solidFill>
                <a:schemeClr val="tx2"/>
              </a:solidFill>
              <a:ea typeface="ＭＳ Ｐゴシック" pitchFamily="34" charset="-128"/>
            </a:endParaRPr>
          </a:p>
        </p:txBody>
      </p:sp>
    </p:spTree>
    <p:extLst>
      <p:ext uri="{BB962C8B-B14F-4D97-AF65-F5344CB8AC3E}">
        <p14:creationId xmlns:p14="http://schemas.microsoft.com/office/powerpoint/2010/main" val="27330842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4294967295"/>
          </p:nvPr>
        </p:nvSpPr>
        <p:spPr>
          <a:xfrm>
            <a:off x="0" y="1524000"/>
            <a:ext cx="9144000" cy="4114800"/>
          </a:xfrm>
          <a:prstGeom prst="rect">
            <a:avLst/>
          </a:prstGeom>
        </p:spPr>
        <p:txBody>
          <a:bodyPr/>
          <a:lstStyle/>
          <a:p>
            <a:pPr lvl="2">
              <a:defRPr/>
            </a:pPr>
            <a:r>
              <a:rPr lang="en-US" sz="2400" dirty="0" smtClean="0">
                <a:solidFill>
                  <a:srgbClr val="FFFFFF"/>
                </a:solidFill>
                <a:ea typeface="+mn-ea"/>
                <a:cs typeface="+mn-cs"/>
              </a:rPr>
              <a:t>Effects </a:t>
            </a:r>
            <a:r>
              <a:rPr lang="en-US" sz="2400" dirty="0">
                <a:solidFill>
                  <a:srgbClr val="FFFFFF"/>
                </a:solidFill>
                <a:ea typeface="+mn-ea"/>
                <a:cs typeface="+mn-cs"/>
              </a:rPr>
              <a:t>on Production of Neurotransmitters</a:t>
            </a:r>
          </a:p>
          <a:p>
            <a:pPr lvl="2">
              <a:defRPr/>
            </a:pPr>
            <a:r>
              <a:rPr lang="en-US" sz="2400" dirty="0">
                <a:solidFill>
                  <a:srgbClr val="FFFFFF"/>
                </a:solidFill>
                <a:ea typeface="+mn-ea"/>
                <a:cs typeface="+mn-cs"/>
              </a:rPr>
              <a:t>Effects on Storage and Release of Neurotransmitters</a:t>
            </a:r>
          </a:p>
          <a:p>
            <a:pPr lvl="2">
              <a:defRPr/>
            </a:pPr>
            <a:r>
              <a:rPr lang="en-US" sz="2400" dirty="0">
                <a:solidFill>
                  <a:srgbClr val="FFFFFF"/>
                </a:solidFill>
                <a:ea typeface="+mn-ea"/>
                <a:cs typeface="+mn-cs"/>
              </a:rPr>
              <a:t>Effects on Receptors</a:t>
            </a:r>
          </a:p>
          <a:p>
            <a:pPr lvl="2">
              <a:defRPr/>
            </a:pPr>
            <a:r>
              <a:rPr lang="en-US" sz="2400" dirty="0">
                <a:solidFill>
                  <a:srgbClr val="FFFFFF"/>
                </a:solidFill>
                <a:ea typeface="+mn-ea"/>
                <a:cs typeface="+mn-cs"/>
              </a:rPr>
              <a:t>Effects on Reuptake or Destruction of </a:t>
            </a:r>
            <a:r>
              <a:rPr lang="en-US" sz="2400" dirty="0" smtClean="0">
                <a:solidFill>
                  <a:srgbClr val="FFFFFF"/>
                </a:solidFill>
                <a:ea typeface="+mn-ea"/>
                <a:cs typeface="+mn-cs"/>
              </a:rPr>
              <a:t>Neurotransmitters</a:t>
            </a:r>
            <a:endParaRPr lang="en-US" sz="2400" dirty="0">
              <a:solidFill>
                <a:srgbClr val="FFFFFF"/>
              </a:solidFill>
              <a:ea typeface="+mn-ea"/>
              <a:cs typeface="+mn-cs"/>
            </a:endParaRPr>
          </a:p>
        </p:txBody>
      </p:sp>
      <p:sp>
        <p:nvSpPr>
          <p:cNvPr id="14341" name="TextBox 1"/>
          <p:cNvSpPr txBox="1">
            <a:spLocks noChangeArrowheads="1"/>
          </p:cNvSpPr>
          <p:nvPr/>
        </p:nvSpPr>
        <p:spPr bwMode="auto">
          <a:xfrm>
            <a:off x="4889500" y="381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800">
              <a:latin typeface="Arial Narrow" pitchFamily="34" charset="0"/>
            </a:endParaRPr>
          </a:p>
        </p:txBody>
      </p:sp>
      <p:sp>
        <p:nvSpPr>
          <p:cNvPr id="8" name="Title 1"/>
          <p:cNvSpPr txBox="1">
            <a:spLocks/>
          </p:cNvSpPr>
          <p:nvPr/>
        </p:nvSpPr>
        <p:spPr>
          <a:xfrm>
            <a:off x="0" y="0"/>
            <a:ext cx="9144000" cy="566738"/>
          </a:xfrm>
          <a:prstGeom prst="rect">
            <a:avLst/>
          </a:prstGeom>
        </p:spPr>
        <p:txBody>
          <a:bodyPr vert="horz" lIns="91440" tIns="45720" rIns="91440" bIns="45720" rtlCol="0" anchor="b">
            <a:normAutofit fontScale="90000" lnSpcReduction="20000"/>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dirty="0" smtClean="0"/>
              <a:t>Sites of Drug Action</a:t>
            </a:r>
            <a:endParaRPr lang="en-US" dirty="0"/>
          </a:p>
        </p:txBody>
      </p:sp>
    </p:spTree>
    <p:extLst>
      <p:ext uri="{BB962C8B-B14F-4D97-AF65-F5344CB8AC3E}">
        <p14:creationId xmlns:p14="http://schemas.microsoft.com/office/powerpoint/2010/main" val="1518372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TextBox 1"/>
          <p:cNvSpPr txBox="1">
            <a:spLocks noChangeArrowheads="1"/>
          </p:cNvSpPr>
          <p:nvPr/>
        </p:nvSpPr>
        <p:spPr bwMode="auto">
          <a:xfrm>
            <a:off x="4889500" y="3810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800">
              <a:latin typeface="Arial Narrow" pitchFamily="34" charset="0"/>
            </a:endParaRPr>
          </a:p>
        </p:txBody>
      </p:sp>
      <p:sp>
        <p:nvSpPr>
          <p:cNvPr id="8" name="Title 1"/>
          <p:cNvSpPr txBox="1">
            <a:spLocks/>
          </p:cNvSpPr>
          <p:nvPr/>
        </p:nvSpPr>
        <p:spPr>
          <a:xfrm>
            <a:off x="0" y="0"/>
            <a:ext cx="9144000" cy="566738"/>
          </a:xfrm>
          <a:prstGeom prst="rect">
            <a:avLst/>
          </a:prstGeom>
        </p:spPr>
        <p:txBody>
          <a:bodyPr vert="horz" lIns="91440" tIns="45720" rIns="91440" bIns="45720" rtlCol="0" anchor="b">
            <a:normAutofit fontScale="90000" lnSpcReduction="20000"/>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dirty="0" smtClean="0"/>
              <a:t>Sites of Drug Action</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426048509"/>
              </p:ext>
            </p:extLst>
          </p:nvPr>
        </p:nvGraphicFramePr>
        <p:xfrm>
          <a:off x="304800" y="894080"/>
          <a:ext cx="8686801" cy="5582920"/>
        </p:xfrm>
        <a:graphic>
          <a:graphicData uri="http://schemas.openxmlformats.org/drawingml/2006/table">
            <a:tbl>
              <a:tblPr firstRow="1" bandRow="1">
                <a:tableStyleId>{5C22544A-7EE6-4342-B048-85BDC9FD1C3A}</a:tableStyleId>
              </a:tblPr>
              <a:tblGrid>
                <a:gridCol w="1752600"/>
                <a:gridCol w="3276601"/>
                <a:gridCol w="3657600"/>
              </a:tblGrid>
              <a:tr h="370840">
                <a:tc>
                  <a:txBody>
                    <a:bodyPr/>
                    <a:lstStyle/>
                    <a:p>
                      <a:pPr algn="ctr"/>
                      <a:r>
                        <a:rPr lang="en-US" dirty="0" smtClean="0"/>
                        <a:t>Level </a:t>
                      </a:r>
                      <a:endParaRPr lang="en-US" dirty="0"/>
                    </a:p>
                  </a:txBody>
                  <a:tcPr/>
                </a:tc>
                <a:tc>
                  <a:txBody>
                    <a:bodyPr/>
                    <a:lstStyle/>
                    <a:p>
                      <a:pPr algn="ctr"/>
                      <a:r>
                        <a:rPr lang="en-US" dirty="0" smtClean="0"/>
                        <a:t>AGONIST</a:t>
                      </a:r>
                      <a:endParaRPr lang="en-US" dirty="0"/>
                    </a:p>
                  </a:txBody>
                  <a:tcPr/>
                </a:tc>
                <a:tc>
                  <a:txBody>
                    <a:bodyPr/>
                    <a:lstStyle/>
                    <a:p>
                      <a:pPr algn="ctr"/>
                      <a:r>
                        <a:rPr lang="en-US" dirty="0" smtClean="0"/>
                        <a:t>ANTAGONIST</a:t>
                      </a:r>
                      <a:endParaRPr lang="en-US" dirty="0"/>
                    </a:p>
                  </a:txBody>
                  <a:tcPr/>
                </a:tc>
              </a:tr>
              <a:tr h="370840">
                <a:tc>
                  <a:txBody>
                    <a:bodyPr/>
                    <a:lstStyle/>
                    <a:p>
                      <a:r>
                        <a:rPr lang="en-US" b="1" dirty="0" smtClean="0"/>
                        <a:t>Synthesis</a:t>
                      </a:r>
                      <a:endParaRPr lang="en-US" b="1" dirty="0"/>
                    </a:p>
                  </a:txBody>
                  <a:tcPr/>
                </a:tc>
                <a:tc>
                  <a:txBody>
                    <a:bodyPr/>
                    <a:lstStyle/>
                    <a:p>
                      <a:r>
                        <a:rPr lang="en-US" dirty="0" smtClean="0"/>
                        <a:t>Increasing</a:t>
                      </a:r>
                      <a:r>
                        <a:rPr lang="en-US" baseline="0" dirty="0" smtClean="0"/>
                        <a:t> precursor</a:t>
                      </a:r>
                    </a:p>
                    <a:p>
                      <a:r>
                        <a:rPr lang="en-US" baseline="0" dirty="0" smtClean="0"/>
                        <a:t>(e.g. L-Dopa)</a:t>
                      </a:r>
                      <a:endParaRPr lang="en-US" dirty="0"/>
                    </a:p>
                  </a:txBody>
                  <a:tcPr/>
                </a:tc>
                <a:tc>
                  <a:txBody>
                    <a:bodyPr/>
                    <a:lstStyle/>
                    <a:p>
                      <a:r>
                        <a:rPr lang="en-US" dirty="0" smtClean="0"/>
                        <a:t>Deactivating synthetic enzymes</a:t>
                      </a:r>
                    </a:p>
                    <a:p>
                      <a:r>
                        <a:rPr lang="en-US" dirty="0" smtClean="0"/>
                        <a:t>(e.g. PCPA)</a:t>
                      </a:r>
                      <a:endParaRPr lang="en-US" dirty="0"/>
                    </a:p>
                  </a:txBody>
                  <a:tcPr/>
                </a:tc>
              </a:tr>
              <a:tr h="370840">
                <a:tc>
                  <a:txBody>
                    <a:bodyPr/>
                    <a:lstStyle/>
                    <a:p>
                      <a:r>
                        <a:rPr lang="en-US" b="1" dirty="0" smtClean="0"/>
                        <a:t>Release</a:t>
                      </a:r>
                      <a:endParaRPr lang="en-US" b="1" dirty="0"/>
                    </a:p>
                  </a:txBody>
                  <a:tcPr/>
                </a:tc>
                <a:tc>
                  <a:txBody>
                    <a:bodyPr/>
                    <a:lstStyle/>
                    <a:p>
                      <a:r>
                        <a:rPr lang="en-US" dirty="0" smtClean="0"/>
                        <a:t>Stimulating NT release (vesicles)</a:t>
                      </a:r>
                    </a:p>
                    <a:p>
                      <a:r>
                        <a:rPr lang="en-US" dirty="0" smtClean="0"/>
                        <a:t>(e.g.</a:t>
                      </a:r>
                      <a:r>
                        <a:rPr lang="en-US" baseline="0" dirty="0" smtClean="0"/>
                        <a:t> Black widow venom)</a:t>
                      </a:r>
                      <a:endParaRPr lang="en-US" dirty="0"/>
                    </a:p>
                  </a:txBody>
                  <a:tcPr/>
                </a:tc>
                <a:tc>
                  <a:txBody>
                    <a:bodyPr/>
                    <a:lstStyle/>
                    <a:p>
                      <a:r>
                        <a:rPr lang="en-US" dirty="0" smtClean="0"/>
                        <a:t>Inhibiting filling of vesicles</a:t>
                      </a:r>
                    </a:p>
                    <a:p>
                      <a:r>
                        <a:rPr lang="en-US" dirty="0" smtClean="0"/>
                        <a:t>(e.g. Reserpine)</a:t>
                      </a:r>
                    </a:p>
                    <a:p>
                      <a:r>
                        <a:rPr lang="en-US" dirty="0" smtClean="0"/>
                        <a:t>Inhibiting the release of NT</a:t>
                      </a:r>
                    </a:p>
                    <a:p>
                      <a:r>
                        <a:rPr lang="en-US" dirty="0" smtClean="0"/>
                        <a:t>(e.g.</a:t>
                      </a:r>
                      <a:r>
                        <a:rPr lang="en-US" baseline="0" dirty="0" smtClean="0"/>
                        <a:t> Botulinum toxin)</a:t>
                      </a:r>
                      <a:endParaRPr lang="en-US" dirty="0"/>
                    </a:p>
                  </a:txBody>
                  <a:tcPr/>
                </a:tc>
              </a:tr>
              <a:tr h="370840">
                <a:tc>
                  <a:txBody>
                    <a:bodyPr/>
                    <a:lstStyle/>
                    <a:p>
                      <a:r>
                        <a:rPr lang="en-US" b="1" dirty="0" smtClean="0"/>
                        <a:t>Postsynaptic receptors</a:t>
                      </a:r>
                      <a:endParaRPr lang="en-US" b="1" dirty="0"/>
                    </a:p>
                  </a:txBody>
                  <a:tcPr/>
                </a:tc>
                <a:tc>
                  <a:txBody>
                    <a:bodyPr/>
                    <a:lstStyle/>
                    <a:p>
                      <a:r>
                        <a:rPr lang="en-US" dirty="0" smtClean="0"/>
                        <a:t>Stimulating postsynaptic receptors</a:t>
                      </a:r>
                    </a:p>
                    <a:p>
                      <a:r>
                        <a:rPr lang="en-US" dirty="0" smtClean="0"/>
                        <a:t>(e.g.</a:t>
                      </a:r>
                      <a:r>
                        <a:rPr lang="en-US" baseline="0" dirty="0" smtClean="0"/>
                        <a:t> Nicotine)</a:t>
                      </a:r>
                      <a:endParaRPr lang="en-US" dirty="0"/>
                    </a:p>
                  </a:txBody>
                  <a:tcPr/>
                </a:tc>
                <a:tc>
                  <a:txBody>
                    <a:bodyPr/>
                    <a:lstStyle/>
                    <a:p>
                      <a:r>
                        <a:rPr lang="en-US" dirty="0" smtClean="0"/>
                        <a:t>Inhibiting postsynaptic receptors</a:t>
                      </a:r>
                    </a:p>
                    <a:p>
                      <a:r>
                        <a:rPr lang="en-US" dirty="0" smtClean="0"/>
                        <a:t>(e.g</a:t>
                      </a:r>
                      <a:r>
                        <a:rPr lang="en-US" baseline="0" dirty="0" smtClean="0"/>
                        <a:t>. Atropine)</a:t>
                      </a:r>
                      <a:endParaRPr lang="en-US" dirty="0"/>
                    </a:p>
                  </a:txBody>
                  <a:tcPr/>
                </a:tc>
              </a:tr>
              <a:tr h="370840">
                <a:tc>
                  <a:txBody>
                    <a:bodyPr/>
                    <a:lstStyle/>
                    <a:p>
                      <a:r>
                        <a:rPr lang="en-US" b="1" dirty="0" err="1" smtClean="0"/>
                        <a:t>Autoreceptors</a:t>
                      </a:r>
                      <a:endParaRPr lang="en-US" b="1" dirty="0"/>
                    </a:p>
                  </a:txBody>
                  <a:tcPr/>
                </a:tc>
                <a:tc>
                  <a:txBody>
                    <a:bodyPr/>
                    <a:lstStyle/>
                    <a:p>
                      <a:r>
                        <a:rPr lang="en-US" dirty="0" smtClean="0"/>
                        <a:t>Blocking</a:t>
                      </a:r>
                      <a:r>
                        <a:rPr lang="en-US" baseline="0" dirty="0" smtClean="0"/>
                        <a:t> </a:t>
                      </a:r>
                      <a:r>
                        <a:rPr lang="en-US" baseline="0" dirty="0" err="1" smtClean="0"/>
                        <a:t>autoreceptors</a:t>
                      </a:r>
                      <a:r>
                        <a:rPr lang="en-US" baseline="0" dirty="0" smtClean="0"/>
                        <a:t> </a:t>
                      </a:r>
                      <a:endParaRPr lang="en-US" dirty="0"/>
                    </a:p>
                  </a:txBody>
                  <a:tcPr/>
                </a:tc>
                <a:tc>
                  <a:txBody>
                    <a:bodyPr/>
                    <a:lstStyle/>
                    <a:p>
                      <a:r>
                        <a:rPr lang="en-US" dirty="0" smtClean="0"/>
                        <a:t>Stimulating</a:t>
                      </a:r>
                      <a:r>
                        <a:rPr lang="en-US" baseline="0" dirty="0" smtClean="0"/>
                        <a:t> </a:t>
                      </a:r>
                      <a:r>
                        <a:rPr lang="en-US" baseline="0" dirty="0" err="1" smtClean="0"/>
                        <a:t>autoreceptors</a:t>
                      </a:r>
                      <a:endParaRPr lang="en-US" baseline="0" dirty="0" smtClean="0"/>
                    </a:p>
                    <a:p>
                      <a:r>
                        <a:rPr lang="en-US" baseline="0" dirty="0" smtClean="0"/>
                        <a:t>(e.g. </a:t>
                      </a:r>
                      <a:r>
                        <a:rPr lang="en-US" baseline="0" dirty="0" err="1" smtClean="0"/>
                        <a:t>Apomorphine</a:t>
                      </a:r>
                      <a:r>
                        <a:rPr lang="en-US" baseline="0" dirty="0" smtClean="0"/>
                        <a:t>)</a:t>
                      </a:r>
                      <a:endParaRPr lang="en-US" dirty="0"/>
                    </a:p>
                  </a:txBody>
                  <a:tcPr/>
                </a:tc>
              </a:tr>
              <a:tr h="370840">
                <a:tc>
                  <a:txBody>
                    <a:bodyPr/>
                    <a:lstStyle/>
                    <a:p>
                      <a:r>
                        <a:rPr lang="en-US" b="1" dirty="0" smtClean="0"/>
                        <a:t>Reuptake</a:t>
                      </a:r>
                      <a:endParaRPr lang="en-US" b="1" dirty="0"/>
                    </a:p>
                  </a:txBody>
                  <a:tcPr/>
                </a:tc>
                <a:tc>
                  <a:txBody>
                    <a:bodyPr/>
                    <a:lstStyle/>
                    <a:p>
                      <a:r>
                        <a:rPr lang="en-US" baseline="0" dirty="0" smtClean="0"/>
                        <a:t>Blocking reuptake</a:t>
                      </a:r>
                    </a:p>
                    <a:p>
                      <a:r>
                        <a:rPr lang="en-US" baseline="0" dirty="0" smtClean="0"/>
                        <a:t>(e.g. Cocaine, SSRI’s)</a:t>
                      </a:r>
                      <a:endParaRPr lang="en-US" dirty="0" smtClean="0"/>
                    </a:p>
                    <a:p>
                      <a:endParaRPr lang="en-US" dirty="0"/>
                    </a:p>
                  </a:txBody>
                  <a:tcPr/>
                </a:tc>
                <a:tc>
                  <a:txBody>
                    <a:bodyPr/>
                    <a:lstStyle/>
                    <a:p>
                      <a:endParaRPr lang="en-US"/>
                    </a:p>
                  </a:txBody>
                  <a:tcPr/>
                </a:tc>
              </a:tr>
              <a:tr h="370840">
                <a:tc>
                  <a:txBody>
                    <a:bodyPr/>
                    <a:lstStyle/>
                    <a:p>
                      <a:r>
                        <a:rPr lang="en-US" b="1" dirty="0" smtClean="0"/>
                        <a:t>Deactivation</a:t>
                      </a:r>
                      <a:endParaRPr lang="en-US" b="1" dirty="0"/>
                    </a:p>
                  </a:txBody>
                  <a:tcPr/>
                </a:tc>
                <a:tc>
                  <a:txBody>
                    <a:bodyPr/>
                    <a:lstStyle/>
                    <a:p>
                      <a:r>
                        <a:rPr lang="en-US" dirty="0" smtClean="0"/>
                        <a:t>Preventing</a:t>
                      </a:r>
                      <a:r>
                        <a:rPr lang="en-US" baseline="0" dirty="0" smtClean="0"/>
                        <a:t> enzymatic deactivation</a:t>
                      </a:r>
                    </a:p>
                    <a:p>
                      <a:r>
                        <a:rPr lang="en-US" baseline="0" dirty="0" smtClean="0"/>
                        <a:t>(e.g. </a:t>
                      </a:r>
                      <a:r>
                        <a:rPr lang="en-US" baseline="0" dirty="0" err="1" smtClean="0"/>
                        <a:t>Physostigmine</a:t>
                      </a:r>
                      <a:r>
                        <a:rPr lang="en-US" baseline="0" dirty="0" smtClean="0"/>
                        <a:t>)</a:t>
                      </a:r>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1763432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4" name="Picture 1" descr="Screen Shot 2012-03-04 at 11.59.25 A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219200"/>
            <a:ext cx="7597775" cy="487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48565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566738"/>
          </a:xfrm>
        </p:spPr>
        <p:txBody>
          <a:bodyPr>
            <a:normAutofit fontScale="90000"/>
          </a:bodyPr>
          <a:lstStyle/>
          <a:p>
            <a:pPr eaLnBrk="1" fontAlgn="auto" hangingPunct="1">
              <a:spcAft>
                <a:spcPts val="0"/>
              </a:spcAft>
              <a:defRPr/>
            </a:pPr>
            <a:r>
              <a:rPr lang="en-US" dirty="0" smtClean="0">
                <a:ea typeface="+mj-ea"/>
                <a:cs typeface="+mj-cs"/>
              </a:rPr>
              <a:t>Psychopharmacology</a:t>
            </a:r>
            <a:endParaRPr lang="en-US" dirty="0">
              <a:ea typeface="+mj-ea"/>
              <a:cs typeface="+mj-cs"/>
            </a:endParaRPr>
          </a:p>
        </p:txBody>
      </p:sp>
      <p:sp>
        <p:nvSpPr>
          <p:cNvPr id="4" name="Content Placeholder 3"/>
          <p:cNvSpPr>
            <a:spLocks noGrp="1"/>
          </p:cNvSpPr>
          <p:nvPr>
            <p:ph idx="1"/>
          </p:nvPr>
        </p:nvSpPr>
        <p:spPr>
          <a:xfrm>
            <a:off x="762000" y="1752600"/>
            <a:ext cx="7620000" cy="3429000"/>
          </a:xfrm>
          <a:prstGeom prst="rect">
            <a:avLst/>
          </a:prstGeom>
        </p:spPr>
        <p:txBody>
          <a:bodyPr/>
          <a:lstStyle/>
          <a:p>
            <a:pPr marL="45720" indent="0" eaLnBrk="1" fontAlgn="auto" hangingPunct="1">
              <a:buNone/>
              <a:defRPr/>
            </a:pPr>
            <a:r>
              <a:rPr lang="en-US" sz="2400" dirty="0">
                <a:solidFill>
                  <a:schemeClr val="tx2"/>
                </a:solidFill>
                <a:latin typeface="+mj-lt"/>
                <a:ea typeface="+mj-ea"/>
                <a:cs typeface="+mj-cs"/>
              </a:rPr>
              <a:t>SUMMARY</a:t>
            </a:r>
          </a:p>
          <a:p>
            <a:pPr eaLnBrk="1" fontAlgn="auto" hangingPunct="1">
              <a:defRPr/>
            </a:pPr>
            <a:r>
              <a:rPr lang="en-US" dirty="0" smtClean="0">
                <a:solidFill>
                  <a:srgbClr val="FFFFFF"/>
                </a:solidFill>
                <a:ea typeface="+mn-ea"/>
                <a:cs typeface="+mn-cs"/>
              </a:rPr>
              <a:t>Basic </a:t>
            </a:r>
            <a:r>
              <a:rPr lang="en-US" dirty="0">
                <a:solidFill>
                  <a:srgbClr val="FFFFFF"/>
                </a:solidFill>
                <a:ea typeface="+mn-ea"/>
                <a:cs typeface="+mn-cs"/>
              </a:rPr>
              <a:t>principles of psychopharmacology: </a:t>
            </a:r>
            <a:r>
              <a:rPr lang="en-US" dirty="0" smtClean="0">
                <a:solidFill>
                  <a:srgbClr val="FFFFFF"/>
                </a:solidFill>
                <a:ea typeface="+mn-ea"/>
                <a:cs typeface="+mn-cs"/>
              </a:rPr>
              <a:t>routes </a:t>
            </a:r>
            <a:r>
              <a:rPr lang="en-US" dirty="0">
                <a:solidFill>
                  <a:srgbClr val="FFFFFF"/>
                </a:solidFill>
                <a:ea typeface="+mn-ea"/>
                <a:cs typeface="+mn-cs"/>
              </a:rPr>
              <a:t>of administration </a:t>
            </a:r>
            <a:r>
              <a:rPr lang="en-US" dirty="0" smtClean="0">
                <a:solidFill>
                  <a:srgbClr val="FFFFFF"/>
                </a:solidFill>
                <a:ea typeface="+mn-ea"/>
                <a:cs typeface="+mn-cs"/>
              </a:rPr>
              <a:t>and </a:t>
            </a:r>
            <a:r>
              <a:rPr lang="en-US" dirty="0">
                <a:solidFill>
                  <a:srgbClr val="FFFFFF"/>
                </a:solidFill>
                <a:ea typeface="+mn-ea"/>
                <a:cs typeface="+mn-cs"/>
              </a:rPr>
              <a:t>their fate in the </a:t>
            </a:r>
            <a:r>
              <a:rPr lang="en-US" dirty="0" smtClean="0">
                <a:solidFill>
                  <a:srgbClr val="FFFFFF"/>
                </a:solidFill>
                <a:ea typeface="+mn-ea"/>
                <a:cs typeface="+mn-cs"/>
              </a:rPr>
              <a:t>body.</a:t>
            </a:r>
          </a:p>
          <a:p>
            <a:pPr eaLnBrk="1" fontAlgn="auto" hangingPunct="1">
              <a:spcBef>
                <a:spcPts val="1800"/>
              </a:spcBef>
              <a:defRPr/>
            </a:pPr>
            <a:r>
              <a:rPr lang="en-US" dirty="0">
                <a:solidFill>
                  <a:srgbClr val="FFFFFF"/>
                </a:solidFill>
              </a:rPr>
              <a:t>S</a:t>
            </a:r>
            <a:r>
              <a:rPr lang="en-US" dirty="0" smtClean="0">
                <a:solidFill>
                  <a:srgbClr val="FFFFFF"/>
                </a:solidFill>
                <a:ea typeface="+mn-ea"/>
                <a:cs typeface="+mn-cs"/>
              </a:rPr>
              <a:t>ites </a:t>
            </a:r>
            <a:r>
              <a:rPr lang="en-US" dirty="0">
                <a:solidFill>
                  <a:srgbClr val="FFFFFF"/>
                </a:solidFill>
                <a:ea typeface="+mn-ea"/>
                <a:cs typeface="+mn-cs"/>
              </a:rPr>
              <a:t>of drug </a:t>
            </a:r>
            <a:r>
              <a:rPr lang="en-US" dirty="0" smtClean="0">
                <a:solidFill>
                  <a:srgbClr val="FFFFFF"/>
                </a:solidFill>
                <a:ea typeface="+mn-ea"/>
                <a:cs typeface="+mn-cs"/>
              </a:rPr>
              <a:t>actions.</a:t>
            </a:r>
          </a:p>
          <a:p>
            <a:pPr eaLnBrk="1" fontAlgn="auto" hangingPunct="1">
              <a:spcBef>
                <a:spcPts val="1800"/>
              </a:spcBef>
              <a:defRPr/>
            </a:pPr>
            <a:r>
              <a:rPr lang="en-US" dirty="0">
                <a:solidFill>
                  <a:srgbClr val="FF6600"/>
                </a:solidFill>
              </a:rPr>
              <a:t>S</a:t>
            </a:r>
            <a:r>
              <a:rPr lang="en-US" dirty="0" smtClean="0">
                <a:solidFill>
                  <a:srgbClr val="FF6600"/>
                </a:solidFill>
                <a:ea typeface="+mn-ea"/>
                <a:cs typeface="+mn-cs"/>
              </a:rPr>
              <a:t>pecific neurotransmitters: physiological </a:t>
            </a:r>
            <a:r>
              <a:rPr lang="en-US" dirty="0">
                <a:solidFill>
                  <a:srgbClr val="FF6600"/>
                </a:solidFill>
                <a:ea typeface="+mn-ea"/>
                <a:cs typeface="+mn-cs"/>
              </a:rPr>
              <a:t>and behavioral effects of specific </a:t>
            </a:r>
            <a:r>
              <a:rPr lang="en-US" dirty="0" smtClean="0">
                <a:solidFill>
                  <a:srgbClr val="FF6600"/>
                </a:solidFill>
                <a:ea typeface="+mn-ea"/>
                <a:cs typeface="+mn-cs"/>
              </a:rPr>
              <a:t>drugs</a:t>
            </a:r>
            <a:endParaRPr lang="en-US" dirty="0">
              <a:solidFill>
                <a:srgbClr val="FF6600"/>
              </a:solidFill>
              <a:ea typeface="+mn-ea"/>
              <a:cs typeface="+mn-cs"/>
            </a:endParaRPr>
          </a:p>
          <a:p>
            <a:pPr eaLnBrk="1" fontAlgn="auto" hangingPunct="1">
              <a:defRPr/>
            </a:pPr>
            <a:endParaRPr lang="en-US" dirty="0">
              <a:ea typeface="+mn-ea"/>
              <a:cs typeface="+mn-cs"/>
            </a:endParaRPr>
          </a:p>
        </p:txBody>
      </p:sp>
    </p:spTree>
    <p:extLst>
      <p:ext uri="{BB962C8B-B14F-4D97-AF65-F5344CB8AC3E}">
        <p14:creationId xmlns:p14="http://schemas.microsoft.com/office/powerpoint/2010/main" val="37972126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TextBox 1"/>
          <p:cNvSpPr txBox="1">
            <a:spLocks noChangeArrowheads="1"/>
          </p:cNvSpPr>
          <p:nvPr/>
        </p:nvSpPr>
        <p:spPr bwMode="auto">
          <a:xfrm>
            <a:off x="5447901" y="3048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800">
              <a:latin typeface="Arial Narrow" pitchFamily="34" charset="0"/>
            </a:endParaRPr>
          </a:p>
        </p:txBody>
      </p:sp>
      <p:sp>
        <p:nvSpPr>
          <p:cNvPr id="8" name="Title 1"/>
          <p:cNvSpPr txBox="1">
            <a:spLocks/>
          </p:cNvSpPr>
          <p:nvPr/>
        </p:nvSpPr>
        <p:spPr>
          <a:xfrm>
            <a:off x="152400" y="97631"/>
            <a:ext cx="9144000" cy="566738"/>
          </a:xfrm>
          <a:prstGeom prst="rect">
            <a:avLst/>
          </a:prstGeom>
        </p:spPr>
        <p:txBody>
          <a:bodyPr vert="horz" lIns="91440" tIns="45720" rIns="91440" bIns="45720" rtlCol="0" anchor="b">
            <a:normAutofit fontScale="90000" lnSpcReduction="20000"/>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dirty="0" smtClean="0"/>
              <a:t>Types of Neurotransmitters</a:t>
            </a:r>
            <a:endParaRPr lang="en-US" dirty="0"/>
          </a:p>
        </p:txBody>
      </p:sp>
      <p:sp>
        <p:nvSpPr>
          <p:cNvPr id="3" name="TextBox 2"/>
          <p:cNvSpPr txBox="1"/>
          <p:nvPr/>
        </p:nvSpPr>
        <p:spPr>
          <a:xfrm>
            <a:off x="990600" y="1413301"/>
            <a:ext cx="2209800" cy="461665"/>
          </a:xfrm>
          <a:prstGeom prst="rect">
            <a:avLst/>
          </a:prstGeom>
          <a:noFill/>
        </p:spPr>
        <p:txBody>
          <a:bodyPr wrap="square" rtlCol="0">
            <a:spAutoFit/>
          </a:bodyPr>
          <a:lstStyle/>
          <a:p>
            <a:r>
              <a:rPr lang="en-US" sz="2400" b="1" dirty="0" err="1" smtClean="0">
                <a:solidFill>
                  <a:srgbClr val="FF0000"/>
                </a:solidFill>
              </a:rPr>
              <a:t>Aminoacids</a:t>
            </a:r>
            <a:endParaRPr lang="en-US" sz="2400" b="1" dirty="0">
              <a:solidFill>
                <a:srgbClr val="FF0000"/>
              </a:solidFill>
            </a:endParaRPr>
          </a:p>
        </p:txBody>
      </p:sp>
      <p:sp>
        <p:nvSpPr>
          <p:cNvPr id="9" name="TextBox 8"/>
          <p:cNvSpPr txBox="1"/>
          <p:nvPr/>
        </p:nvSpPr>
        <p:spPr>
          <a:xfrm>
            <a:off x="1495088" y="2792685"/>
            <a:ext cx="2209800" cy="461665"/>
          </a:xfrm>
          <a:prstGeom prst="rect">
            <a:avLst/>
          </a:prstGeom>
          <a:noFill/>
        </p:spPr>
        <p:txBody>
          <a:bodyPr wrap="square" rtlCol="0">
            <a:spAutoFit/>
          </a:bodyPr>
          <a:lstStyle/>
          <a:p>
            <a:r>
              <a:rPr lang="en-US" sz="2400" b="1" dirty="0" smtClean="0">
                <a:solidFill>
                  <a:srgbClr val="0070C0"/>
                </a:solidFill>
              </a:rPr>
              <a:t>Peptides</a:t>
            </a:r>
            <a:endParaRPr lang="en-US" sz="2400" b="1" dirty="0">
              <a:solidFill>
                <a:srgbClr val="0070C0"/>
              </a:solidFill>
            </a:endParaRPr>
          </a:p>
        </p:txBody>
      </p:sp>
      <p:sp>
        <p:nvSpPr>
          <p:cNvPr id="10" name="TextBox 9"/>
          <p:cNvSpPr txBox="1"/>
          <p:nvPr/>
        </p:nvSpPr>
        <p:spPr>
          <a:xfrm>
            <a:off x="702454" y="4234934"/>
            <a:ext cx="2209800" cy="461665"/>
          </a:xfrm>
          <a:prstGeom prst="rect">
            <a:avLst/>
          </a:prstGeom>
          <a:noFill/>
        </p:spPr>
        <p:txBody>
          <a:bodyPr wrap="square" rtlCol="0">
            <a:spAutoFit/>
          </a:bodyPr>
          <a:lstStyle/>
          <a:p>
            <a:r>
              <a:rPr lang="en-US" sz="2400" b="1" dirty="0" smtClean="0">
                <a:solidFill>
                  <a:srgbClr val="00B050"/>
                </a:solidFill>
              </a:rPr>
              <a:t>Monoamines</a:t>
            </a:r>
            <a:endParaRPr lang="en-US" sz="2400" b="1" dirty="0">
              <a:solidFill>
                <a:srgbClr val="00B050"/>
              </a:solidFill>
            </a:endParaRPr>
          </a:p>
        </p:txBody>
      </p:sp>
      <p:sp>
        <p:nvSpPr>
          <p:cNvPr id="11" name="TextBox 10"/>
          <p:cNvSpPr txBox="1"/>
          <p:nvPr/>
        </p:nvSpPr>
        <p:spPr>
          <a:xfrm>
            <a:off x="1563440" y="5717244"/>
            <a:ext cx="2209800" cy="461665"/>
          </a:xfrm>
          <a:prstGeom prst="rect">
            <a:avLst/>
          </a:prstGeom>
          <a:noFill/>
        </p:spPr>
        <p:txBody>
          <a:bodyPr wrap="square" rtlCol="0">
            <a:spAutoFit/>
          </a:bodyPr>
          <a:lstStyle/>
          <a:p>
            <a:r>
              <a:rPr lang="en-US" sz="2400" b="1" dirty="0" smtClean="0">
                <a:solidFill>
                  <a:srgbClr val="FFFF00"/>
                </a:solidFill>
              </a:rPr>
              <a:t>Other</a:t>
            </a:r>
            <a:endParaRPr lang="en-US" sz="2400" b="1" dirty="0">
              <a:solidFill>
                <a:srgbClr val="FFFF00"/>
              </a:solidFill>
            </a:endParaRPr>
          </a:p>
        </p:txBody>
      </p:sp>
      <p:sp>
        <p:nvSpPr>
          <p:cNvPr id="4" name="TextBox 3"/>
          <p:cNvSpPr txBox="1"/>
          <p:nvPr/>
        </p:nvSpPr>
        <p:spPr>
          <a:xfrm>
            <a:off x="3074439" y="1103476"/>
            <a:ext cx="2178050" cy="369332"/>
          </a:xfrm>
          <a:prstGeom prst="rect">
            <a:avLst/>
          </a:prstGeom>
          <a:noFill/>
        </p:spPr>
        <p:txBody>
          <a:bodyPr wrap="square" rtlCol="0">
            <a:spAutoFit/>
          </a:bodyPr>
          <a:lstStyle/>
          <a:p>
            <a:r>
              <a:rPr lang="en-US" dirty="0" smtClean="0"/>
              <a:t>Glutamate </a:t>
            </a:r>
            <a:endParaRPr lang="en-US" dirty="0"/>
          </a:p>
        </p:txBody>
      </p:sp>
      <p:sp>
        <p:nvSpPr>
          <p:cNvPr id="13" name="TextBox 12"/>
          <p:cNvSpPr txBox="1"/>
          <p:nvPr/>
        </p:nvSpPr>
        <p:spPr>
          <a:xfrm>
            <a:off x="3073001" y="1459468"/>
            <a:ext cx="2178050" cy="369332"/>
          </a:xfrm>
          <a:prstGeom prst="rect">
            <a:avLst/>
          </a:prstGeom>
          <a:noFill/>
        </p:spPr>
        <p:txBody>
          <a:bodyPr wrap="square" rtlCol="0">
            <a:spAutoFit/>
          </a:bodyPr>
          <a:lstStyle/>
          <a:p>
            <a:r>
              <a:rPr lang="en-US" dirty="0" smtClean="0"/>
              <a:t>GABA</a:t>
            </a:r>
            <a:endParaRPr lang="en-US" dirty="0"/>
          </a:p>
        </p:txBody>
      </p:sp>
      <p:sp>
        <p:nvSpPr>
          <p:cNvPr id="14" name="TextBox 13"/>
          <p:cNvSpPr txBox="1"/>
          <p:nvPr/>
        </p:nvSpPr>
        <p:spPr>
          <a:xfrm>
            <a:off x="3093812" y="1769600"/>
            <a:ext cx="2178050" cy="369332"/>
          </a:xfrm>
          <a:prstGeom prst="rect">
            <a:avLst/>
          </a:prstGeom>
          <a:noFill/>
        </p:spPr>
        <p:txBody>
          <a:bodyPr wrap="square" rtlCol="0">
            <a:spAutoFit/>
          </a:bodyPr>
          <a:lstStyle/>
          <a:p>
            <a:r>
              <a:rPr lang="en-US" dirty="0" err="1" smtClean="0"/>
              <a:t>Glicine</a:t>
            </a:r>
            <a:endParaRPr lang="en-US" dirty="0"/>
          </a:p>
        </p:txBody>
      </p:sp>
      <p:pic>
        <p:nvPicPr>
          <p:cNvPr id="2051" name="Picture 3" descr="http://www.indiebusinessnetwork.com/wp-content/uploads/2011/09/negativetopositiv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5153" t="23720" r="7890" b="24242"/>
          <a:stretch/>
        </p:blipFill>
        <p:spPr bwMode="auto">
          <a:xfrm>
            <a:off x="4244662" y="1146417"/>
            <a:ext cx="284437" cy="283450"/>
          </a:xfrm>
          <a:prstGeom prst="ellipse">
            <a:avLst/>
          </a:prstGeom>
          <a:noFill/>
          <a:extLst>
            <a:ext uri="{909E8E84-426E-40DD-AFC4-6F175D3DCCD1}">
              <a14:hiddenFill xmlns:a14="http://schemas.microsoft.com/office/drawing/2010/main">
                <a:solidFill>
                  <a:srgbClr val="FFFFFF"/>
                </a:solidFill>
              </a14:hiddenFill>
            </a:ext>
          </a:extLst>
        </p:spPr>
      </p:pic>
      <p:pic>
        <p:nvPicPr>
          <p:cNvPr id="19" name="Picture 5" descr="http://www.indiebusinessnetwork.com/wp-content/uploads/2011/09/negativetopositive.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554" t="20760" r="52355" b="22683"/>
          <a:stretch/>
        </p:blipFill>
        <p:spPr bwMode="auto">
          <a:xfrm>
            <a:off x="3900530" y="1871354"/>
            <a:ext cx="321396" cy="298549"/>
          </a:xfrm>
          <a:prstGeom prst="ellipse">
            <a:avLst/>
          </a:prstGeom>
          <a:noFill/>
          <a:extLst>
            <a:ext uri="{909E8E84-426E-40DD-AFC4-6F175D3DCCD1}">
              <a14:hiddenFill xmlns:a14="http://schemas.microsoft.com/office/drawing/2010/main">
                <a:solidFill>
                  <a:srgbClr val="FFFFFF"/>
                </a:solidFill>
              </a14:hiddenFill>
            </a:ext>
          </a:extLst>
        </p:spPr>
      </p:pic>
      <p:pic>
        <p:nvPicPr>
          <p:cNvPr id="20" name="Picture 5" descr="http://www.indiebusinessnetwork.com/wp-content/uploads/2011/09/negativetopositive.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554" t="20760" r="52355" b="22683"/>
          <a:stretch/>
        </p:blipFill>
        <p:spPr bwMode="auto">
          <a:xfrm>
            <a:off x="3865864" y="1425383"/>
            <a:ext cx="321396" cy="298549"/>
          </a:xfrm>
          <a:prstGeom prst="ellipse">
            <a:avLst/>
          </a:prstGeom>
          <a:noFill/>
          <a:extLst>
            <a:ext uri="{909E8E84-426E-40DD-AFC4-6F175D3DCCD1}">
              <a14:hiddenFill xmlns:a14="http://schemas.microsoft.com/office/drawing/2010/main">
                <a:solidFill>
                  <a:srgbClr val="FFFFFF"/>
                </a:solidFill>
              </a14:hiddenFill>
            </a:ext>
          </a:extLst>
        </p:spPr>
      </p:pic>
      <p:sp>
        <p:nvSpPr>
          <p:cNvPr id="5" name="Left Bracket 4"/>
          <p:cNvSpPr/>
          <p:nvPr/>
        </p:nvSpPr>
        <p:spPr>
          <a:xfrm>
            <a:off x="2954973" y="1118480"/>
            <a:ext cx="174796" cy="1091320"/>
          </a:xfrm>
          <a:prstGeom prst="leftBracket">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Left Bracket 21"/>
          <p:cNvSpPr/>
          <p:nvPr/>
        </p:nvSpPr>
        <p:spPr>
          <a:xfrm>
            <a:off x="2931627" y="2543400"/>
            <a:ext cx="198142" cy="1038000"/>
          </a:xfrm>
          <a:prstGeom prst="leftBracket">
            <a:avLst/>
          </a:prstGeom>
          <a:ln w="254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TextBox 22"/>
          <p:cNvSpPr txBox="1"/>
          <p:nvPr/>
        </p:nvSpPr>
        <p:spPr>
          <a:xfrm>
            <a:off x="3079750" y="2543400"/>
            <a:ext cx="2178050" cy="369332"/>
          </a:xfrm>
          <a:prstGeom prst="rect">
            <a:avLst/>
          </a:prstGeom>
          <a:noFill/>
        </p:spPr>
        <p:txBody>
          <a:bodyPr wrap="square" rtlCol="0">
            <a:spAutoFit/>
          </a:bodyPr>
          <a:lstStyle/>
          <a:p>
            <a:r>
              <a:rPr lang="en-US" dirty="0" smtClean="0"/>
              <a:t>Opioids </a:t>
            </a:r>
            <a:endParaRPr lang="en-US" dirty="0"/>
          </a:p>
        </p:txBody>
      </p:sp>
      <p:sp>
        <p:nvSpPr>
          <p:cNvPr id="24" name="Left Bracket 23"/>
          <p:cNvSpPr/>
          <p:nvPr/>
        </p:nvSpPr>
        <p:spPr>
          <a:xfrm>
            <a:off x="2954973" y="3782481"/>
            <a:ext cx="174796" cy="1475319"/>
          </a:xfrm>
          <a:prstGeom prst="leftBracket">
            <a:avLst/>
          </a:prstGeom>
          <a:ln w="254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B050"/>
              </a:solidFill>
            </a:endParaRPr>
          </a:p>
        </p:txBody>
      </p:sp>
      <p:sp>
        <p:nvSpPr>
          <p:cNvPr id="25" name="Left Bracket 24"/>
          <p:cNvSpPr/>
          <p:nvPr/>
        </p:nvSpPr>
        <p:spPr>
          <a:xfrm>
            <a:off x="2931627" y="5546467"/>
            <a:ext cx="162185" cy="930533"/>
          </a:xfrm>
          <a:prstGeom prst="leftBracket">
            <a:avLst/>
          </a:prstGeom>
          <a:ln w="254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B050"/>
              </a:solidFill>
            </a:endParaRPr>
          </a:p>
        </p:txBody>
      </p:sp>
      <p:sp>
        <p:nvSpPr>
          <p:cNvPr id="26" name="TextBox 25"/>
          <p:cNvSpPr txBox="1"/>
          <p:nvPr/>
        </p:nvSpPr>
        <p:spPr>
          <a:xfrm>
            <a:off x="3011098" y="3967823"/>
            <a:ext cx="2942192" cy="369332"/>
          </a:xfrm>
          <a:prstGeom prst="rect">
            <a:avLst/>
          </a:prstGeom>
          <a:noFill/>
        </p:spPr>
        <p:txBody>
          <a:bodyPr wrap="square" rtlCol="0">
            <a:spAutoFit/>
          </a:bodyPr>
          <a:lstStyle/>
          <a:p>
            <a:r>
              <a:rPr lang="en-US" b="1" dirty="0" err="1" smtClean="0">
                <a:solidFill>
                  <a:srgbClr val="00B050"/>
                </a:solidFill>
              </a:rPr>
              <a:t>Catecholamines</a:t>
            </a:r>
            <a:endParaRPr lang="en-US" b="1" dirty="0">
              <a:solidFill>
                <a:srgbClr val="00B050"/>
              </a:solidFill>
            </a:endParaRPr>
          </a:p>
        </p:txBody>
      </p:sp>
      <p:sp>
        <p:nvSpPr>
          <p:cNvPr id="27" name="TextBox 26"/>
          <p:cNvSpPr txBox="1"/>
          <p:nvPr/>
        </p:nvSpPr>
        <p:spPr>
          <a:xfrm>
            <a:off x="3012719" y="4465766"/>
            <a:ext cx="2178050" cy="369332"/>
          </a:xfrm>
          <a:prstGeom prst="rect">
            <a:avLst/>
          </a:prstGeom>
          <a:noFill/>
        </p:spPr>
        <p:txBody>
          <a:bodyPr wrap="square" rtlCol="0">
            <a:spAutoFit/>
          </a:bodyPr>
          <a:lstStyle/>
          <a:p>
            <a:r>
              <a:rPr lang="en-US" dirty="0" smtClean="0"/>
              <a:t>Serotonin </a:t>
            </a:r>
            <a:endParaRPr lang="en-US" dirty="0"/>
          </a:p>
        </p:txBody>
      </p:sp>
      <p:sp>
        <p:nvSpPr>
          <p:cNvPr id="28" name="TextBox 27"/>
          <p:cNvSpPr txBox="1"/>
          <p:nvPr/>
        </p:nvSpPr>
        <p:spPr>
          <a:xfrm>
            <a:off x="3003550" y="4800600"/>
            <a:ext cx="2178050" cy="369332"/>
          </a:xfrm>
          <a:prstGeom prst="rect">
            <a:avLst/>
          </a:prstGeom>
          <a:noFill/>
        </p:spPr>
        <p:txBody>
          <a:bodyPr wrap="square" rtlCol="0">
            <a:spAutoFit/>
          </a:bodyPr>
          <a:lstStyle/>
          <a:p>
            <a:r>
              <a:rPr lang="en-US" dirty="0" smtClean="0"/>
              <a:t>Histamine </a:t>
            </a:r>
            <a:endParaRPr lang="en-US" dirty="0"/>
          </a:p>
        </p:txBody>
      </p:sp>
      <p:sp>
        <p:nvSpPr>
          <p:cNvPr id="29" name="Left Bracket 28"/>
          <p:cNvSpPr/>
          <p:nvPr/>
        </p:nvSpPr>
        <p:spPr>
          <a:xfrm>
            <a:off x="4963648" y="3635222"/>
            <a:ext cx="70041" cy="1082933"/>
          </a:xfrm>
          <a:prstGeom prst="leftBracket">
            <a:avLst/>
          </a:prstGeom>
          <a:ln w="254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B050"/>
              </a:solidFill>
            </a:endParaRPr>
          </a:p>
        </p:txBody>
      </p:sp>
      <p:sp>
        <p:nvSpPr>
          <p:cNvPr id="30" name="TextBox 29"/>
          <p:cNvSpPr txBox="1"/>
          <p:nvPr/>
        </p:nvSpPr>
        <p:spPr>
          <a:xfrm>
            <a:off x="4984750" y="3657600"/>
            <a:ext cx="2178050" cy="369332"/>
          </a:xfrm>
          <a:prstGeom prst="rect">
            <a:avLst/>
          </a:prstGeom>
          <a:noFill/>
        </p:spPr>
        <p:txBody>
          <a:bodyPr wrap="square" rtlCol="0">
            <a:spAutoFit/>
          </a:bodyPr>
          <a:lstStyle/>
          <a:p>
            <a:r>
              <a:rPr lang="en-US" dirty="0" smtClean="0"/>
              <a:t>Dopamine </a:t>
            </a:r>
            <a:endParaRPr lang="en-US" dirty="0"/>
          </a:p>
        </p:txBody>
      </p:sp>
      <p:sp>
        <p:nvSpPr>
          <p:cNvPr id="31" name="TextBox 30"/>
          <p:cNvSpPr txBox="1"/>
          <p:nvPr/>
        </p:nvSpPr>
        <p:spPr>
          <a:xfrm>
            <a:off x="4984750" y="3962400"/>
            <a:ext cx="2178050" cy="369332"/>
          </a:xfrm>
          <a:prstGeom prst="rect">
            <a:avLst/>
          </a:prstGeom>
          <a:noFill/>
        </p:spPr>
        <p:txBody>
          <a:bodyPr wrap="square" rtlCol="0">
            <a:spAutoFit/>
          </a:bodyPr>
          <a:lstStyle/>
          <a:p>
            <a:r>
              <a:rPr lang="en-US" dirty="0" smtClean="0"/>
              <a:t>Epinephrine </a:t>
            </a:r>
            <a:endParaRPr lang="en-US" dirty="0"/>
          </a:p>
        </p:txBody>
      </p:sp>
      <p:sp>
        <p:nvSpPr>
          <p:cNvPr id="32" name="TextBox 31"/>
          <p:cNvSpPr txBox="1"/>
          <p:nvPr/>
        </p:nvSpPr>
        <p:spPr>
          <a:xfrm>
            <a:off x="4984750" y="4267200"/>
            <a:ext cx="2178050" cy="369332"/>
          </a:xfrm>
          <a:prstGeom prst="rect">
            <a:avLst/>
          </a:prstGeom>
          <a:noFill/>
        </p:spPr>
        <p:txBody>
          <a:bodyPr wrap="square" rtlCol="0">
            <a:spAutoFit/>
          </a:bodyPr>
          <a:lstStyle/>
          <a:p>
            <a:r>
              <a:rPr lang="en-US" dirty="0" smtClean="0"/>
              <a:t>Norepinephrine </a:t>
            </a:r>
            <a:endParaRPr lang="en-US" dirty="0"/>
          </a:p>
        </p:txBody>
      </p:sp>
      <p:sp>
        <p:nvSpPr>
          <p:cNvPr id="33" name="TextBox 32"/>
          <p:cNvSpPr txBox="1"/>
          <p:nvPr/>
        </p:nvSpPr>
        <p:spPr>
          <a:xfrm>
            <a:off x="3109105" y="5827068"/>
            <a:ext cx="2178050" cy="369332"/>
          </a:xfrm>
          <a:prstGeom prst="rect">
            <a:avLst/>
          </a:prstGeom>
          <a:noFill/>
        </p:spPr>
        <p:txBody>
          <a:bodyPr wrap="square" rtlCol="0">
            <a:spAutoFit/>
          </a:bodyPr>
          <a:lstStyle/>
          <a:p>
            <a:r>
              <a:rPr lang="en-US" dirty="0" smtClean="0"/>
              <a:t>Acetylcholine </a:t>
            </a:r>
            <a:endParaRPr lang="en-US" dirty="0"/>
          </a:p>
        </p:txBody>
      </p:sp>
      <p:sp>
        <p:nvSpPr>
          <p:cNvPr id="37" name="TextBox 36"/>
          <p:cNvSpPr txBox="1"/>
          <p:nvPr/>
        </p:nvSpPr>
        <p:spPr>
          <a:xfrm>
            <a:off x="3093812" y="3204195"/>
            <a:ext cx="2178050" cy="369332"/>
          </a:xfrm>
          <a:prstGeom prst="rect">
            <a:avLst/>
          </a:prstGeom>
          <a:noFill/>
        </p:spPr>
        <p:txBody>
          <a:bodyPr wrap="square" rtlCol="0">
            <a:spAutoFit/>
          </a:bodyPr>
          <a:lstStyle/>
          <a:p>
            <a:r>
              <a:rPr lang="en-US" dirty="0" smtClean="0"/>
              <a:t>Vasopressin </a:t>
            </a:r>
            <a:endParaRPr lang="en-US" dirty="0"/>
          </a:p>
        </p:txBody>
      </p:sp>
      <p:sp>
        <p:nvSpPr>
          <p:cNvPr id="38" name="TextBox 37"/>
          <p:cNvSpPr txBox="1"/>
          <p:nvPr/>
        </p:nvSpPr>
        <p:spPr>
          <a:xfrm>
            <a:off x="3079750" y="2838851"/>
            <a:ext cx="2178050" cy="369332"/>
          </a:xfrm>
          <a:prstGeom prst="rect">
            <a:avLst/>
          </a:prstGeom>
          <a:noFill/>
        </p:spPr>
        <p:txBody>
          <a:bodyPr wrap="square" rtlCol="0">
            <a:spAutoFit/>
          </a:bodyPr>
          <a:lstStyle/>
          <a:p>
            <a:r>
              <a:rPr lang="en-US" dirty="0" smtClean="0"/>
              <a:t>Substance P</a:t>
            </a:r>
            <a:endParaRPr lang="en-US" dirty="0"/>
          </a:p>
        </p:txBody>
      </p:sp>
    </p:spTree>
    <p:extLst>
      <p:ext uri="{BB962C8B-B14F-4D97-AF65-F5344CB8AC3E}">
        <p14:creationId xmlns:p14="http://schemas.microsoft.com/office/powerpoint/2010/main" val="21480252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Shape 148"/>
          <p:cNvSpPr>
            <a:spLocks noGrp="1"/>
          </p:cNvSpPr>
          <p:nvPr>
            <p:ph type="title"/>
          </p:nvPr>
        </p:nvSpPr>
        <p:spPr>
          <a:xfrm>
            <a:off x="612648" y="228600"/>
            <a:ext cx="8153401" cy="990600"/>
          </a:xfrm>
          <a:prstGeom prst="rect">
            <a:avLst/>
          </a:prstGeom>
        </p:spPr>
        <p:txBody>
          <a:bodyPr>
            <a:normAutofit/>
          </a:bodyPr>
          <a:lstStyle>
            <a:lvl1pPr>
              <a:defRPr sz="3900"/>
            </a:lvl1pPr>
          </a:lstStyle>
          <a:p>
            <a:pPr lvl="0">
              <a:defRPr/>
            </a:pPr>
            <a:r>
              <a:rPr sz="3600" dirty="0"/>
              <a:t>Peptides </a:t>
            </a:r>
          </a:p>
        </p:txBody>
      </p:sp>
      <p:graphicFrame>
        <p:nvGraphicFramePr>
          <p:cNvPr id="151" name="Table 151"/>
          <p:cNvGraphicFramePr/>
          <p:nvPr>
            <p:extLst>
              <p:ext uri="{D42A27DB-BD31-4B8C-83A1-F6EECF244321}">
                <p14:modId xmlns:p14="http://schemas.microsoft.com/office/powerpoint/2010/main" val="1823893859"/>
              </p:ext>
            </p:extLst>
          </p:nvPr>
        </p:nvGraphicFramePr>
        <p:xfrm>
          <a:off x="609600" y="2133600"/>
          <a:ext cx="8287385" cy="3994226"/>
        </p:xfrm>
        <a:graphic>
          <a:graphicData uri="http://schemas.openxmlformats.org/drawingml/2006/table">
            <a:tbl>
              <a:tblPr firstRow="1" bandRow="1">
                <a:tableStyleId>{21E4AEA4-8DFA-4A89-87EB-49C32662AFE0}</a:tableStyleId>
              </a:tblPr>
              <a:tblGrid>
                <a:gridCol w="2496185"/>
                <a:gridCol w="5791200"/>
              </a:tblGrid>
              <a:tr h="271627">
                <a:tc>
                  <a:txBody>
                    <a:bodyPr/>
                    <a:lstStyle/>
                    <a:p>
                      <a:pPr lvl="0" algn="l">
                        <a:defRPr sz="1800" b="0" i="0">
                          <a:solidFill>
                            <a:srgbClr val="000000"/>
                          </a:solidFill>
                        </a:defRPr>
                      </a:pPr>
                      <a:r>
                        <a:rPr sz="2800" dirty="0"/>
                        <a:t>Peptide</a:t>
                      </a:r>
                      <a:endParaRPr sz="2800" b="1" dirty="0">
                        <a:solidFill>
                          <a:srgbClr val="FFFFFF"/>
                        </a:solidFill>
                      </a:endParaRPr>
                    </a:p>
                  </a:txBody>
                  <a:tcPr marL="45720" marR="45720" horzOverflow="overflow"/>
                </a:tc>
                <a:tc>
                  <a:txBody>
                    <a:bodyPr/>
                    <a:lstStyle/>
                    <a:p>
                      <a:pPr lvl="0" algn="l">
                        <a:defRPr sz="1800" b="0" i="0">
                          <a:solidFill>
                            <a:srgbClr val="000000"/>
                          </a:solidFill>
                        </a:defRPr>
                      </a:pPr>
                      <a:r>
                        <a:rPr sz="2800"/>
                        <a:t>Function</a:t>
                      </a:r>
                      <a:endParaRPr sz="2800" b="1">
                        <a:solidFill>
                          <a:srgbClr val="FFFFFF"/>
                        </a:solidFill>
                      </a:endParaRPr>
                    </a:p>
                  </a:txBody>
                  <a:tcPr marL="45720" marR="45720" horzOverflow="overflow"/>
                </a:tc>
              </a:tr>
              <a:tr h="793153">
                <a:tc>
                  <a:txBody>
                    <a:bodyPr/>
                    <a:lstStyle/>
                    <a:p>
                      <a:pPr lvl="0" algn="l">
                        <a:defRPr sz="1800" b="0" i="0"/>
                      </a:pPr>
                      <a:r>
                        <a:rPr sz="2800"/>
                        <a:t>Vasopressin</a:t>
                      </a:r>
                      <a:endParaRPr sz="2800" b="1" i="1"/>
                    </a:p>
                  </a:txBody>
                  <a:tcPr marL="45720" marR="45720" horzOverflow="overflow"/>
                </a:tc>
                <a:tc>
                  <a:txBody>
                    <a:bodyPr/>
                    <a:lstStyle/>
                    <a:p>
                      <a:pPr lvl="0" algn="l">
                        <a:buSzPct val="100000"/>
                        <a:buFont typeface="Arial"/>
                        <a:buNone/>
                        <a:defRPr sz="1800" b="0" i="0"/>
                      </a:pPr>
                      <a:r>
                        <a:rPr sz="2800" dirty="0"/>
                        <a:t>Stress response</a:t>
                      </a:r>
                      <a:endParaRPr sz="2800" b="1" i="1" dirty="0"/>
                    </a:p>
                  </a:txBody>
                  <a:tcPr marL="45720" marR="45720" horzOverflow="overflow"/>
                </a:tc>
              </a:tr>
              <a:tr h="793153">
                <a:tc>
                  <a:txBody>
                    <a:bodyPr/>
                    <a:lstStyle/>
                    <a:p>
                      <a:pPr lvl="0" algn="l">
                        <a:defRPr sz="1800" b="0" i="0"/>
                      </a:pPr>
                      <a:r>
                        <a:rPr sz="2800"/>
                        <a:t>Oxytocin</a:t>
                      </a:r>
                      <a:endParaRPr sz="2800" b="1" i="1"/>
                    </a:p>
                  </a:txBody>
                  <a:tcPr marL="45720" marR="45720" horzOverflow="overflow"/>
                </a:tc>
                <a:tc>
                  <a:txBody>
                    <a:bodyPr/>
                    <a:lstStyle/>
                    <a:p>
                      <a:pPr lvl="0" algn="l">
                        <a:buSzPct val="100000"/>
                        <a:buFont typeface="Arial"/>
                        <a:buNone/>
                        <a:defRPr sz="1800" b="0" i="0"/>
                      </a:pPr>
                      <a:r>
                        <a:rPr sz="2800" dirty="0"/>
                        <a:t>Uterine contractions</a:t>
                      </a:r>
                    </a:p>
                    <a:p>
                      <a:pPr lvl="0" algn="l">
                        <a:buSzPct val="100000"/>
                        <a:buFont typeface="Arial"/>
                        <a:buNone/>
                        <a:defRPr sz="1800" b="0" i="0"/>
                      </a:pPr>
                      <a:r>
                        <a:rPr sz="2800" dirty="0"/>
                        <a:t>Milk reflex</a:t>
                      </a:r>
                      <a:endParaRPr sz="2800" b="1" i="1" dirty="0"/>
                    </a:p>
                  </a:txBody>
                  <a:tcPr marL="45720" marR="45720" horzOverflow="overflow"/>
                </a:tc>
              </a:tr>
              <a:tr h="793153">
                <a:tc>
                  <a:txBody>
                    <a:bodyPr/>
                    <a:lstStyle/>
                    <a:p>
                      <a:pPr lvl="0" algn="l">
                        <a:defRPr sz="1800" b="0" i="0"/>
                      </a:pPr>
                      <a:r>
                        <a:rPr sz="2800"/>
                        <a:t>Substance P</a:t>
                      </a:r>
                      <a:endParaRPr sz="2800" b="1" i="1"/>
                    </a:p>
                  </a:txBody>
                  <a:tcPr marL="45720" marR="45720" horzOverflow="overflow"/>
                </a:tc>
                <a:tc>
                  <a:txBody>
                    <a:bodyPr/>
                    <a:lstStyle/>
                    <a:p>
                      <a:pPr lvl="0" algn="l">
                        <a:buSzPct val="100000"/>
                        <a:buFont typeface="Arial"/>
                        <a:buNone/>
                        <a:defRPr sz="1800" b="0" i="0"/>
                      </a:pPr>
                      <a:r>
                        <a:rPr sz="2800" dirty="0"/>
                        <a:t>Movement disorders</a:t>
                      </a:r>
                    </a:p>
                    <a:p>
                      <a:pPr lvl="0" algn="l">
                        <a:buSzPct val="100000"/>
                        <a:buFont typeface="Arial"/>
                        <a:buNone/>
                        <a:defRPr sz="1800" b="0" i="0"/>
                      </a:pPr>
                      <a:r>
                        <a:rPr sz="2800" dirty="0"/>
                        <a:t>Pain perception</a:t>
                      </a:r>
                      <a:endParaRPr sz="2800" b="1" i="1" dirty="0"/>
                    </a:p>
                  </a:txBody>
                  <a:tcPr marL="45720" marR="45720" horzOverflow="overflow"/>
                </a:tc>
              </a:tr>
              <a:tr h="793153">
                <a:tc>
                  <a:txBody>
                    <a:bodyPr/>
                    <a:lstStyle/>
                    <a:p>
                      <a:pPr lvl="0" algn="l">
                        <a:defRPr sz="1800" b="0" i="0"/>
                      </a:pPr>
                      <a:r>
                        <a:rPr sz="2800"/>
                        <a:t>Opioid</a:t>
                      </a:r>
                      <a:endParaRPr sz="2800" b="1" i="1"/>
                    </a:p>
                  </a:txBody>
                  <a:tcPr marL="45720" marR="45720" horzOverflow="overflow"/>
                </a:tc>
                <a:tc>
                  <a:txBody>
                    <a:bodyPr/>
                    <a:lstStyle/>
                    <a:p>
                      <a:pPr lvl="0" algn="l">
                        <a:buSzPct val="100000"/>
                        <a:buFont typeface="Arial"/>
                        <a:buNone/>
                        <a:defRPr sz="1800" b="0" i="0"/>
                      </a:pPr>
                      <a:r>
                        <a:rPr sz="2800" dirty="0"/>
                        <a:t>Pain relief </a:t>
                      </a:r>
                      <a:endParaRPr sz="2800" b="1" i="1" dirty="0"/>
                    </a:p>
                  </a:txBody>
                  <a:tcPr marL="45720" marR="45720" horzOverflow="overflow"/>
                </a:tc>
              </a:tr>
            </a:tbl>
          </a:graphicData>
        </a:graphic>
      </p:graphicFrame>
    </p:spTree>
    <p:extLst>
      <p:ext uri="{BB962C8B-B14F-4D97-AF65-F5344CB8AC3E}">
        <p14:creationId xmlns:p14="http://schemas.microsoft.com/office/powerpoint/2010/main" val="4148588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566738"/>
          </a:xfrm>
        </p:spPr>
        <p:txBody>
          <a:bodyPr>
            <a:normAutofit fontScale="90000"/>
          </a:bodyPr>
          <a:lstStyle/>
          <a:p>
            <a:pPr eaLnBrk="1" fontAlgn="auto" hangingPunct="1">
              <a:spcAft>
                <a:spcPts val="0"/>
              </a:spcAft>
              <a:defRPr/>
            </a:pPr>
            <a:r>
              <a:rPr lang="en-US" dirty="0" smtClean="0">
                <a:ea typeface="+mj-ea"/>
                <a:cs typeface="+mj-cs"/>
              </a:rPr>
              <a:t>Psychopharmacology</a:t>
            </a:r>
            <a:endParaRPr lang="en-US" dirty="0">
              <a:ea typeface="+mj-ea"/>
              <a:cs typeface="+mj-cs"/>
            </a:endParaRPr>
          </a:p>
        </p:txBody>
      </p:sp>
      <p:sp>
        <p:nvSpPr>
          <p:cNvPr id="4" name="Content Placeholder 3"/>
          <p:cNvSpPr>
            <a:spLocks noGrp="1"/>
          </p:cNvSpPr>
          <p:nvPr>
            <p:ph idx="1"/>
          </p:nvPr>
        </p:nvSpPr>
        <p:spPr>
          <a:xfrm>
            <a:off x="762000" y="1752600"/>
            <a:ext cx="7620000" cy="3429000"/>
          </a:xfrm>
          <a:prstGeom prst="rect">
            <a:avLst/>
          </a:prstGeom>
        </p:spPr>
        <p:txBody>
          <a:bodyPr/>
          <a:lstStyle/>
          <a:p>
            <a:pPr marL="45720" indent="0" eaLnBrk="1" fontAlgn="auto" hangingPunct="1">
              <a:buNone/>
              <a:defRPr/>
            </a:pPr>
            <a:r>
              <a:rPr lang="en-US" sz="2400" dirty="0">
                <a:solidFill>
                  <a:schemeClr val="tx2"/>
                </a:solidFill>
                <a:latin typeface="+mj-lt"/>
                <a:ea typeface="+mj-ea"/>
                <a:cs typeface="+mj-cs"/>
              </a:rPr>
              <a:t>SUMMARY</a:t>
            </a:r>
          </a:p>
          <a:p>
            <a:pPr eaLnBrk="1" fontAlgn="auto" hangingPunct="1">
              <a:defRPr/>
            </a:pPr>
            <a:r>
              <a:rPr lang="en-US" dirty="0" smtClean="0">
                <a:solidFill>
                  <a:srgbClr val="FFFFFF"/>
                </a:solidFill>
                <a:ea typeface="+mn-ea"/>
                <a:cs typeface="+mn-cs"/>
              </a:rPr>
              <a:t>Basic </a:t>
            </a:r>
            <a:r>
              <a:rPr lang="en-US" dirty="0">
                <a:solidFill>
                  <a:srgbClr val="FFFFFF"/>
                </a:solidFill>
                <a:ea typeface="+mn-ea"/>
                <a:cs typeface="+mn-cs"/>
              </a:rPr>
              <a:t>principles of psychopharmacology: </a:t>
            </a:r>
            <a:r>
              <a:rPr lang="en-US" dirty="0" smtClean="0">
                <a:solidFill>
                  <a:srgbClr val="FFFFFF"/>
                </a:solidFill>
                <a:ea typeface="+mn-ea"/>
                <a:cs typeface="+mn-cs"/>
              </a:rPr>
              <a:t>routes </a:t>
            </a:r>
            <a:r>
              <a:rPr lang="en-US" dirty="0">
                <a:solidFill>
                  <a:srgbClr val="FFFFFF"/>
                </a:solidFill>
                <a:ea typeface="+mn-ea"/>
                <a:cs typeface="+mn-cs"/>
              </a:rPr>
              <a:t>of administration </a:t>
            </a:r>
            <a:r>
              <a:rPr lang="en-US" dirty="0" smtClean="0">
                <a:solidFill>
                  <a:srgbClr val="FFFFFF"/>
                </a:solidFill>
                <a:ea typeface="+mn-ea"/>
                <a:cs typeface="+mn-cs"/>
              </a:rPr>
              <a:t>and </a:t>
            </a:r>
            <a:r>
              <a:rPr lang="en-US" dirty="0">
                <a:solidFill>
                  <a:srgbClr val="FFFFFF"/>
                </a:solidFill>
                <a:ea typeface="+mn-ea"/>
                <a:cs typeface="+mn-cs"/>
              </a:rPr>
              <a:t>their fate in the </a:t>
            </a:r>
            <a:r>
              <a:rPr lang="en-US" dirty="0" smtClean="0">
                <a:solidFill>
                  <a:srgbClr val="FFFFFF"/>
                </a:solidFill>
                <a:ea typeface="+mn-ea"/>
                <a:cs typeface="+mn-cs"/>
              </a:rPr>
              <a:t>body.</a:t>
            </a:r>
          </a:p>
          <a:p>
            <a:pPr eaLnBrk="1" fontAlgn="auto" hangingPunct="1">
              <a:spcBef>
                <a:spcPts val="1800"/>
              </a:spcBef>
              <a:defRPr/>
            </a:pPr>
            <a:r>
              <a:rPr lang="en-US" dirty="0">
                <a:solidFill>
                  <a:srgbClr val="FFFFFF"/>
                </a:solidFill>
              </a:rPr>
              <a:t>S</a:t>
            </a:r>
            <a:r>
              <a:rPr lang="en-US" dirty="0" smtClean="0">
                <a:solidFill>
                  <a:srgbClr val="FFFFFF"/>
                </a:solidFill>
                <a:ea typeface="+mn-ea"/>
                <a:cs typeface="+mn-cs"/>
              </a:rPr>
              <a:t>ites </a:t>
            </a:r>
            <a:r>
              <a:rPr lang="en-US" dirty="0">
                <a:solidFill>
                  <a:srgbClr val="FFFFFF"/>
                </a:solidFill>
                <a:ea typeface="+mn-ea"/>
                <a:cs typeface="+mn-cs"/>
              </a:rPr>
              <a:t>of drug </a:t>
            </a:r>
            <a:r>
              <a:rPr lang="en-US" dirty="0" smtClean="0">
                <a:solidFill>
                  <a:srgbClr val="FFFFFF"/>
                </a:solidFill>
                <a:ea typeface="+mn-ea"/>
                <a:cs typeface="+mn-cs"/>
              </a:rPr>
              <a:t>actions.</a:t>
            </a:r>
          </a:p>
          <a:p>
            <a:pPr eaLnBrk="1" fontAlgn="auto" hangingPunct="1">
              <a:spcBef>
                <a:spcPts val="1800"/>
              </a:spcBef>
              <a:defRPr/>
            </a:pPr>
            <a:r>
              <a:rPr lang="en-US" dirty="0">
                <a:solidFill>
                  <a:srgbClr val="FFFFFF"/>
                </a:solidFill>
              </a:rPr>
              <a:t>S</a:t>
            </a:r>
            <a:r>
              <a:rPr lang="en-US" dirty="0" smtClean="0">
                <a:solidFill>
                  <a:srgbClr val="FFFFFF"/>
                </a:solidFill>
                <a:ea typeface="+mn-ea"/>
                <a:cs typeface="+mn-cs"/>
              </a:rPr>
              <a:t>pecific neurotransmitters: physiological </a:t>
            </a:r>
            <a:r>
              <a:rPr lang="en-US" dirty="0">
                <a:solidFill>
                  <a:srgbClr val="FFFFFF"/>
                </a:solidFill>
                <a:ea typeface="+mn-ea"/>
                <a:cs typeface="+mn-cs"/>
              </a:rPr>
              <a:t>and behavioral effects of specific </a:t>
            </a:r>
            <a:r>
              <a:rPr lang="en-US" dirty="0" smtClean="0">
                <a:solidFill>
                  <a:srgbClr val="FFFFFF"/>
                </a:solidFill>
                <a:ea typeface="+mn-ea"/>
                <a:cs typeface="+mn-cs"/>
              </a:rPr>
              <a:t>drugs</a:t>
            </a:r>
            <a:endParaRPr lang="en-US" dirty="0">
              <a:solidFill>
                <a:srgbClr val="FFFFFF"/>
              </a:solidFill>
              <a:ea typeface="+mn-ea"/>
              <a:cs typeface="+mn-cs"/>
            </a:endParaRPr>
          </a:p>
          <a:p>
            <a:pPr eaLnBrk="1" fontAlgn="auto" hangingPunct="1">
              <a:defRPr/>
            </a:pPr>
            <a:endParaRPr lang="en-US" dirty="0">
              <a:ea typeface="+mn-ea"/>
              <a:cs typeface="+mn-cs"/>
            </a:endParaRPr>
          </a:p>
        </p:txBody>
      </p:sp>
    </p:spTree>
    <p:extLst>
      <p:ext uri="{BB962C8B-B14F-4D97-AF65-F5344CB8AC3E}">
        <p14:creationId xmlns:p14="http://schemas.microsoft.com/office/powerpoint/2010/main" val="11050364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Shape 113"/>
          <p:cNvSpPr>
            <a:spLocks noGrp="1"/>
          </p:cNvSpPr>
          <p:nvPr>
            <p:ph type="body" idx="1"/>
          </p:nvPr>
        </p:nvSpPr>
        <p:spPr>
          <a:xfrm>
            <a:off x="381000" y="1600200"/>
            <a:ext cx="8531352" cy="4495800"/>
          </a:xfrm>
          <a:prstGeom prst="rect">
            <a:avLst/>
          </a:prstGeom>
        </p:spPr>
        <p:txBody>
          <a:bodyPr>
            <a:normAutofit/>
          </a:bodyPr>
          <a:lstStyle/>
          <a:p>
            <a:pPr marL="0" lvl="0" indent="0">
              <a:lnSpc>
                <a:spcPct val="80000"/>
              </a:lnSpc>
              <a:buNone/>
              <a:defRPr sz="1800"/>
            </a:pPr>
            <a:endParaRPr sz="2200" dirty="0"/>
          </a:p>
          <a:p>
            <a:pPr marL="320039" lvl="0" indent="-320039">
              <a:lnSpc>
                <a:spcPct val="80000"/>
              </a:lnSpc>
              <a:defRPr sz="1800"/>
            </a:pPr>
            <a:r>
              <a:rPr sz="2800" dirty="0"/>
              <a:t>Pathways </a:t>
            </a:r>
            <a:r>
              <a:rPr sz="2800" dirty="0" smtClean="0"/>
              <a:t>include:</a:t>
            </a:r>
            <a:endParaRPr lang="en-US" sz="2800" dirty="0" smtClean="0"/>
          </a:p>
          <a:p>
            <a:pPr marL="594359" lvl="1" indent="-320039">
              <a:lnSpc>
                <a:spcPct val="80000"/>
              </a:lnSpc>
              <a:defRPr sz="1800"/>
            </a:pPr>
            <a:r>
              <a:rPr sz="2600" dirty="0" smtClean="0"/>
              <a:t>Projections </a:t>
            </a:r>
            <a:r>
              <a:rPr sz="2600" dirty="0"/>
              <a:t>from </a:t>
            </a:r>
            <a:r>
              <a:rPr lang="en-US" sz="2600" dirty="0" smtClean="0"/>
              <a:t>S</a:t>
            </a:r>
            <a:r>
              <a:rPr sz="2600" dirty="0" smtClean="0"/>
              <a:t>ubstantia </a:t>
            </a:r>
            <a:r>
              <a:rPr lang="en-US" sz="2600" dirty="0" err="1"/>
              <a:t>N</a:t>
            </a:r>
            <a:r>
              <a:rPr sz="2600" dirty="0" err="1" smtClean="0"/>
              <a:t>igra</a:t>
            </a:r>
            <a:r>
              <a:rPr sz="2600" dirty="0" smtClean="0"/>
              <a:t> (basal </a:t>
            </a:r>
            <a:r>
              <a:rPr sz="2600" dirty="0"/>
              <a:t>ganglia)</a:t>
            </a:r>
          </a:p>
          <a:p>
            <a:pPr marL="914400" lvl="2" indent="-228600">
              <a:lnSpc>
                <a:spcPct val="80000"/>
              </a:lnSpc>
              <a:spcBef>
                <a:spcPts val="500"/>
              </a:spcBef>
              <a:defRPr sz="1800"/>
            </a:pPr>
            <a:r>
              <a:rPr sz="2000" dirty="0"/>
              <a:t>Parkinson’s </a:t>
            </a:r>
            <a:r>
              <a:rPr sz="2000" dirty="0" smtClean="0"/>
              <a:t>disease</a:t>
            </a:r>
            <a:endParaRPr lang="en-US" sz="2000" dirty="0"/>
          </a:p>
          <a:p>
            <a:pPr marL="594359" lvl="1" indent="-320039">
              <a:lnSpc>
                <a:spcPct val="80000"/>
              </a:lnSpc>
              <a:defRPr sz="1800"/>
            </a:pPr>
            <a:r>
              <a:rPr sz="2600" dirty="0"/>
              <a:t>Projections to the nucleus </a:t>
            </a:r>
            <a:r>
              <a:rPr sz="2600" dirty="0" err="1"/>
              <a:t>accumbens</a:t>
            </a:r>
            <a:endParaRPr sz="2600" dirty="0"/>
          </a:p>
          <a:p>
            <a:pPr marL="914400" lvl="2" indent="-228600">
              <a:lnSpc>
                <a:spcPct val="80000"/>
              </a:lnSpc>
              <a:spcBef>
                <a:spcPts val="500"/>
              </a:spcBef>
              <a:defRPr sz="1800"/>
            </a:pPr>
            <a:r>
              <a:rPr sz="2000" dirty="0"/>
              <a:t>“Pleasure center” of brain</a:t>
            </a:r>
          </a:p>
          <a:p>
            <a:pPr marL="914400" lvl="2" indent="-228600">
              <a:lnSpc>
                <a:spcPct val="80000"/>
              </a:lnSpc>
              <a:spcBef>
                <a:spcPts val="500"/>
              </a:spcBef>
              <a:defRPr sz="1800"/>
            </a:pPr>
            <a:r>
              <a:rPr sz="2000" dirty="0"/>
              <a:t>Substance use </a:t>
            </a:r>
            <a:r>
              <a:rPr sz="2000" dirty="0" smtClean="0"/>
              <a:t>disorders</a:t>
            </a:r>
            <a:endParaRPr lang="en-US" sz="2000" dirty="0" smtClean="0"/>
          </a:p>
          <a:p>
            <a:pPr marL="594359" lvl="1" indent="-320039">
              <a:lnSpc>
                <a:spcPct val="80000"/>
              </a:lnSpc>
              <a:defRPr sz="1800"/>
            </a:pPr>
            <a:r>
              <a:rPr lang="en-US" sz="2600" dirty="0"/>
              <a:t>Schizophrenia: mesolimbic pathway</a:t>
            </a:r>
          </a:p>
          <a:p>
            <a:pPr marL="594359" lvl="1" indent="-320039">
              <a:lnSpc>
                <a:spcPct val="80000"/>
              </a:lnSpc>
              <a:defRPr sz="1800"/>
            </a:pPr>
            <a:r>
              <a:rPr lang="en-US" sz="2600" dirty="0" smtClean="0"/>
              <a:t>R</a:t>
            </a:r>
            <a:r>
              <a:rPr sz="2600" dirty="0"/>
              <a:t>egulati</a:t>
            </a:r>
            <a:r>
              <a:rPr lang="en-US" sz="2600" dirty="0"/>
              <a:t>o</a:t>
            </a:r>
            <a:r>
              <a:rPr sz="2600" dirty="0"/>
              <a:t>n</a:t>
            </a:r>
            <a:r>
              <a:rPr lang="en-US" sz="2600" dirty="0"/>
              <a:t> of</a:t>
            </a:r>
            <a:r>
              <a:rPr sz="2600" dirty="0"/>
              <a:t> emotional </a:t>
            </a:r>
            <a:r>
              <a:rPr sz="2600" dirty="0" smtClean="0"/>
              <a:t>responses</a:t>
            </a:r>
            <a:endParaRPr lang="en-US" sz="2600" dirty="0" smtClean="0"/>
          </a:p>
          <a:p>
            <a:pPr marL="640080" lvl="1" indent="-274320">
              <a:lnSpc>
                <a:spcPct val="80000"/>
              </a:lnSpc>
              <a:spcBef>
                <a:spcPts val="500"/>
              </a:spcBef>
              <a:buClr>
                <a:srgbClr val="94B6D2"/>
              </a:buClr>
              <a:buFont typeface="Wingdings 2"/>
              <a:defRPr sz="1800"/>
            </a:pPr>
            <a:endParaRPr sz="2800" dirty="0"/>
          </a:p>
          <a:p>
            <a:pPr marL="320039" lvl="0" indent="-320039">
              <a:lnSpc>
                <a:spcPct val="80000"/>
              </a:lnSpc>
              <a:defRPr sz="1800"/>
            </a:pPr>
            <a:r>
              <a:rPr sz="2800" dirty="0"/>
              <a:t>Substances: Cocaine, Amphetamine</a:t>
            </a:r>
          </a:p>
        </p:txBody>
      </p:sp>
      <p:sp>
        <p:nvSpPr>
          <p:cNvPr id="114" name="Shape 114"/>
          <p:cNvSpPr>
            <a:spLocks noGrp="1"/>
          </p:cNvSpPr>
          <p:nvPr>
            <p:ph type="sldNum" sz="quarter" idx="4294967295"/>
          </p:nvPr>
        </p:nvSpPr>
        <p:spPr>
          <a:xfrm>
            <a:off x="0" y="1272221"/>
            <a:ext cx="533400" cy="244477"/>
          </a:xfrm>
          <a:prstGeom prst="rect">
            <a:avLst/>
          </a:prstGeom>
          <a:extLst>
            <a:ext uri="{C572A759-6A51-4108-AA02-DFA0A04FC94B}">
              <ma14:wrappingTextBoxFlag xmlns="" xmlns:ma14="http://schemas.microsoft.com/office/mac/drawingml/2011/main" val="1"/>
            </a:ext>
          </a:extLst>
        </p:spPr>
        <p:txBody>
          <a:bodyPr/>
          <a:lstStyle>
            <a:lvl1pPr defTabSz="886968">
              <a:lnSpc>
                <a:spcPct val="80000"/>
              </a:lnSpc>
              <a:defRPr sz="1067"/>
            </a:lvl1pPr>
          </a:lstStyle>
          <a:p>
            <a:pPr lvl="0">
              <a:defRPr sz="1800" b="0">
                <a:solidFill>
                  <a:srgbClr val="000000"/>
                </a:solidFill>
              </a:defRPr>
            </a:pPr>
            <a:fld id="{86CB4B4D-7CA3-9044-876B-883B54F8677D}" type="slidenum">
              <a:rPr sz="1067" b="1">
                <a:solidFill>
                  <a:srgbClr val="FFFFFF"/>
                </a:solidFill>
              </a:rPr>
              <a:t>20</a:t>
            </a:fld>
            <a:endParaRPr sz="1067" b="1">
              <a:solidFill>
                <a:srgbClr val="FFFFFF"/>
              </a:solidFill>
            </a:endParaRPr>
          </a:p>
        </p:txBody>
      </p:sp>
      <p:sp>
        <p:nvSpPr>
          <p:cNvPr id="2" name="Title 1"/>
          <p:cNvSpPr>
            <a:spLocks noGrp="1"/>
          </p:cNvSpPr>
          <p:nvPr>
            <p:ph type="title"/>
          </p:nvPr>
        </p:nvSpPr>
        <p:spPr>
          <a:xfrm>
            <a:off x="838200" y="228600"/>
            <a:ext cx="7315200" cy="1154097"/>
          </a:xfrm>
        </p:spPr>
        <p:txBody>
          <a:bodyPr>
            <a:normAutofit/>
          </a:bodyPr>
          <a:lstStyle/>
          <a:p>
            <a:r>
              <a:rPr lang="en-US" dirty="0" smtClean="0"/>
              <a:t>Dopamine</a:t>
            </a:r>
            <a:endParaRPr lang="en-US" dirty="0"/>
          </a:p>
        </p:txBody>
      </p:sp>
    </p:spTree>
    <p:extLst>
      <p:ext uri="{BB962C8B-B14F-4D97-AF65-F5344CB8AC3E}">
        <p14:creationId xmlns:p14="http://schemas.microsoft.com/office/powerpoint/2010/main" val="3365182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Shape 131"/>
          <p:cNvSpPr>
            <a:spLocks noGrp="1"/>
          </p:cNvSpPr>
          <p:nvPr>
            <p:ph type="body" idx="1"/>
          </p:nvPr>
        </p:nvSpPr>
        <p:spPr>
          <a:xfrm>
            <a:off x="685800" y="2057400"/>
            <a:ext cx="8153401" cy="3352800"/>
          </a:xfrm>
          <a:prstGeom prst="rect">
            <a:avLst/>
          </a:prstGeom>
        </p:spPr>
        <p:txBody>
          <a:bodyPr>
            <a:normAutofit/>
          </a:bodyPr>
          <a:lstStyle/>
          <a:p>
            <a:pPr lvl="0">
              <a:lnSpc>
                <a:spcPct val="150000"/>
              </a:lnSpc>
              <a:defRPr sz="1800"/>
            </a:pPr>
            <a:r>
              <a:rPr lang="en-US" sz="2900" dirty="0" smtClean="0"/>
              <a:t> Energy and Emergency systems: Fight or Flight responses</a:t>
            </a:r>
          </a:p>
          <a:p>
            <a:pPr lvl="0">
              <a:lnSpc>
                <a:spcPct val="150000"/>
              </a:lnSpc>
              <a:defRPr sz="1800"/>
            </a:pPr>
            <a:r>
              <a:rPr lang="en-US" sz="2900" dirty="0" smtClean="0"/>
              <a:t>ANS (Sympathetic): </a:t>
            </a:r>
            <a:r>
              <a:rPr sz="2900" dirty="0" smtClean="0"/>
              <a:t> </a:t>
            </a:r>
            <a:r>
              <a:rPr sz="2900" dirty="0"/>
              <a:t>regulating blood </a:t>
            </a:r>
            <a:r>
              <a:rPr sz="2900" dirty="0" smtClean="0"/>
              <a:t>pressure</a:t>
            </a:r>
            <a:endParaRPr lang="en-US" sz="2900" dirty="0" smtClean="0"/>
          </a:p>
          <a:p>
            <a:pPr lvl="0">
              <a:lnSpc>
                <a:spcPct val="150000"/>
              </a:lnSpc>
              <a:defRPr sz="1800"/>
            </a:pPr>
            <a:r>
              <a:rPr lang="en-US" sz="2900" dirty="0" smtClean="0"/>
              <a:t>CNS: forming of new memories</a:t>
            </a:r>
            <a:endParaRPr sz="2900" dirty="0"/>
          </a:p>
        </p:txBody>
      </p:sp>
      <p:sp>
        <p:nvSpPr>
          <p:cNvPr id="5" name="Title 1"/>
          <p:cNvSpPr txBox="1">
            <a:spLocks/>
          </p:cNvSpPr>
          <p:nvPr/>
        </p:nvSpPr>
        <p:spPr>
          <a:xfrm>
            <a:off x="838200" y="228600"/>
            <a:ext cx="7315200" cy="1154097"/>
          </a:xfrm>
          <a:prstGeom prst="rect">
            <a:avLst/>
          </a:prstGeom>
        </p:spPr>
        <p:txBody>
          <a:bodyPr vert="horz" lIns="91440" tIns="45720" rIns="91440" bIns="45720" rtlCol="0" anchor="b">
            <a:norm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E</a:t>
            </a:r>
            <a:r>
              <a:rPr lang="en-US" dirty="0" smtClean="0"/>
              <a:t>pinephrine</a:t>
            </a:r>
            <a:endParaRPr lang="en-US" dirty="0"/>
          </a:p>
        </p:txBody>
      </p:sp>
    </p:spTree>
    <p:extLst>
      <p:ext uri="{BB962C8B-B14F-4D97-AF65-F5344CB8AC3E}">
        <p14:creationId xmlns:p14="http://schemas.microsoft.com/office/powerpoint/2010/main" val="2573829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Shape 122"/>
          <p:cNvSpPr>
            <a:spLocks noGrp="1"/>
          </p:cNvSpPr>
          <p:nvPr>
            <p:ph type="body" idx="1"/>
          </p:nvPr>
        </p:nvSpPr>
        <p:spPr>
          <a:xfrm>
            <a:off x="612648" y="1600200"/>
            <a:ext cx="8153401" cy="4495800"/>
          </a:xfrm>
          <a:prstGeom prst="rect">
            <a:avLst/>
          </a:prstGeom>
        </p:spPr>
        <p:txBody>
          <a:bodyPr>
            <a:normAutofit fontScale="92500" lnSpcReduction="20000"/>
          </a:bodyPr>
          <a:lstStyle/>
          <a:p>
            <a:pPr marL="45720" lvl="0" indent="0">
              <a:buNone/>
              <a:defRPr sz="1800"/>
            </a:pPr>
            <a:endParaRPr sz="2900" dirty="0"/>
          </a:p>
          <a:p>
            <a:pPr marL="45720" lvl="0" indent="0">
              <a:buNone/>
              <a:defRPr sz="1800"/>
            </a:pPr>
            <a:r>
              <a:rPr sz="3500" dirty="0"/>
              <a:t>Involved in</a:t>
            </a:r>
            <a:r>
              <a:rPr sz="3500" dirty="0" smtClean="0"/>
              <a:t>:</a:t>
            </a:r>
            <a:endParaRPr lang="en-US" sz="3500" dirty="0" smtClean="0"/>
          </a:p>
          <a:p>
            <a:pPr lvl="1">
              <a:defRPr sz="1800"/>
            </a:pPr>
            <a:r>
              <a:rPr lang="en-US" sz="3000" dirty="0" smtClean="0"/>
              <a:t> Sympathetic </a:t>
            </a:r>
            <a:r>
              <a:rPr lang="en-US" sz="3000" dirty="0"/>
              <a:t>NS: Fight or Flight</a:t>
            </a:r>
          </a:p>
          <a:p>
            <a:pPr lvl="1">
              <a:defRPr sz="1800"/>
            </a:pPr>
            <a:r>
              <a:rPr lang="en-US" sz="3000" dirty="0"/>
              <a:t> Increases blood pressure and heart rate</a:t>
            </a:r>
          </a:p>
          <a:p>
            <a:pPr lvl="1">
              <a:defRPr sz="1800"/>
            </a:pPr>
            <a:r>
              <a:rPr lang="en-US" sz="3000" dirty="0"/>
              <a:t> Releases glucose stores</a:t>
            </a:r>
          </a:p>
          <a:p>
            <a:pPr lvl="1">
              <a:defRPr sz="1800"/>
            </a:pPr>
            <a:r>
              <a:rPr lang="en-US" sz="3000" dirty="0"/>
              <a:t> </a:t>
            </a:r>
            <a:r>
              <a:rPr sz="3000" dirty="0"/>
              <a:t>Emotional arousal</a:t>
            </a:r>
            <a:r>
              <a:rPr lang="en-US" sz="3000" dirty="0"/>
              <a:t>: connected to amygdala</a:t>
            </a:r>
          </a:p>
          <a:p>
            <a:pPr lvl="1">
              <a:defRPr sz="1800"/>
            </a:pPr>
            <a:r>
              <a:rPr lang="en-US" sz="3000" dirty="0"/>
              <a:t> </a:t>
            </a:r>
            <a:r>
              <a:rPr sz="3000" dirty="0"/>
              <a:t>Reward / Reinforcement</a:t>
            </a:r>
            <a:endParaRPr lang="en-US" sz="3000" dirty="0"/>
          </a:p>
          <a:p>
            <a:pPr lvl="1">
              <a:defRPr sz="1800"/>
            </a:pPr>
            <a:r>
              <a:rPr lang="en-US" sz="3000" dirty="0"/>
              <a:t> </a:t>
            </a:r>
            <a:r>
              <a:rPr sz="3000" dirty="0"/>
              <a:t>Regulation of sleep and </a:t>
            </a:r>
            <a:r>
              <a:rPr sz="3000" dirty="0" smtClean="0"/>
              <a:t>mood</a:t>
            </a:r>
            <a:endParaRPr lang="en-US" sz="3000" dirty="0" smtClean="0"/>
          </a:p>
          <a:p>
            <a:pPr marL="320040" lvl="1" indent="0">
              <a:buNone/>
              <a:defRPr sz="1800"/>
            </a:pPr>
            <a:endParaRPr sz="2700" dirty="0"/>
          </a:p>
          <a:p>
            <a:pPr lvl="0">
              <a:defRPr sz="1800"/>
            </a:pPr>
            <a:r>
              <a:rPr sz="2900" dirty="0"/>
              <a:t>Substances:  Cocaine, Amphetamine</a:t>
            </a:r>
          </a:p>
        </p:txBody>
      </p:sp>
      <p:sp>
        <p:nvSpPr>
          <p:cNvPr id="5" name="Title 1"/>
          <p:cNvSpPr>
            <a:spLocks noGrp="1"/>
          </p:cNvSpPr>
          <p:nvPr>
            <p:ph type="title"/>
          </p:nvPr>
        </p:nvSpPr>
        <p:spPr>
          <a:xfrm>
            <a:off x="838200" y="228600"/>
            <a:ext cx="7315200" cy="1154097"/>
          </a:xfrm>
        </p:spPr>
        <p:txBody>
          <a:bodyPr>
            <a:normAutofit/>
          </a:bodyPr>
          <a:lstStyle/>
          <a:p>
            <a:r>
              <a:rPr lang="en-US" dirty="0" smtClean="0"/>
              <a:t>Norepinephrine</a:t>
            </a:r>
            <a:endParaRPr lang="en-US" dirty="0"/>
          </a:p>
        </p:txBody>
      </p:sp>
    </p:spTree>
    <p:extLst>
      <p:ext uri="{BB962C8B-B14F-4D97-AF65-F5344CB8AC3E}">
        <p14:creationId xmlns:p14="http://schemas.microsoft.com/office/powerpoint/2010/main" val="2098183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p:cNvSpPr>
          <p:nvPr>
            <p:ph type="body" idx="1"/>
          </p:nvPr>
        </p:nvSpPr>
        <p:spPr>
          <a:xfrm>
            <a:off x="194094" y="1600200"/>
            <a:ext cx="8915400" cy="4495800"/>
          </a:xfrm>
          <a:prstGeom prst="rect">
            <a:avLst/>
          </a:prstGeom>
        </p:spPr>
        <p:txBody>
          <a:bodyPr/>
          <a:lstStyle/>
          <a:p>
            <a:pPr marL="45720" lvl="0" indent="0">
              <a:buNone/>
              <a:defRPr sz="1800"/>
            </a:pPr>
            <a:r>
              <a:rPr sz="2900" dirty="0" smtClean="0"/>
              <a:t>Functions</a:t>
            </a:r>
            <a:endParaRPr lang="en-US" sz="2900" dirty="0" smtClean="0"/>
          </a:p>
          <a:p>
            <a:pPr lvl="1">
              <a:defRPr sz="1800"/>
            </a:pPr>
            <a:r>
              <a:rPr lang="en-US" sz="2700" dirty="0"/>
              <a:t> Inhibitory NT</a:t>
            </a:r>
          </a:p>
          <a:p>
            <a:pPr lvl="1">
              <a:defRPr sz="1800"/>
            </a:pPr>
            <a:r>
              <a:rPr lang="en-US" sz="2700" dirty="0" smtClean="0"/>
              <a:t> Mood</a:t>
            </a:r>
            <a:r>
              <a:rPr lang="en-US" sz="2700" dirty="0"/>
              <a:t>, emotion, appetite and sleep (</a:t>
            </a:r>
            <a:r>
              <a:rPr lang="en-US" sz="2700" dirty="0" err="1"/>
              <a:t>Hippothalamus</a:t>
            </a:r>
            <a:r>
              <a:rPr lang="en-US" sz="2700" dirty="0"/>
              <a:t>)</a:t>
            </a:r>
          </a:p>
          <a:p>
            <a:pPr lvl="1">
              <a:defRPr sz="1800"/>
            </a:pPr>
            <a:r>
              <a:rPr lang="en-US" sz="2700" dirty="0"/>
              <a:t> Low levels = depression, anger, OCD → SSRI</a:t>
            </a:r>
          </a:p>
          <a:p>
            <a:pPr lvl="1">
              <a:defRPr sz="1800"/>
            </a:pPr>
            <a:r>
              <a:rPr lang="en-US" sz="2700" dirty="0"/>
              <a:t> </a:t>
            </a:r>
            <a:r>
              <a:rPr sz="2700" dirty="0"/>
              <a:t>Temperature regulation</a:t>
            </a:r>
            <a:endParaRPr lang="en-US" sz="2700" dirty="0"/>
          </a:p>
          <a:p>
            <a:pPr lvl="1">
              <a:defRPr sz="1800"/>
            </a:pPr>
            <a:r>
              <a:rPr lang="en-US" sz="2700" dirty="0" smtClean="0"/>
              <a:t> </a:t>
            </a:r>
            <a:r>
              <a:rPr sz="2700" dirty="0" smtClean="0"/>
              <a:t>Sensory </a:t>
            </a:r>
            <a:r>
              <a:rPr sz="2700" dirty="0"/>
              <a:t>perception</a:t>
            </a:r>
            <a:endParaRPr lang="en-US" sz="2700" dirty="0"/>
          </a:p>
          <a:p>
            <a:pPr marL="45720" lvl="0" indent="0">
              <a:buNone/>
              <a:defRPr sz="1800"/>
            </a:pPr>
            <a:endParaRPr sz="2600" dirty="0"/>
          </a:p>
          <a:p>
            <a:pPr lvl="0">
              <a:defRPr sz="1800"/>
            </a:pPr>
            <a:r>
              <a:rPr sz="2900" dirty="0"/>
              <a:t>Substances:  </a:t>
            </a:r>
            <a:r>
              <a:rPr sz="2900" dirty="0" smtClean="0"/>
              <a:t>LSD</a:t>
            </a:r>
            <a:r>
              <a:rPr lang="en-US" sz="2900" dirty="0" smtClean="0"/>
              <a:t>, SSRI</a:t>
            </a:r>
            <a:endParaRPr sz="2900" dirty="0"/>
          </a:p>
        </p:txBody>
      </p:sp>
      <p:sp>
        <p:nvSpPr>
          <p:cNvPr id="5" name="Title 1"/>
          <p:cNvSpPr txBox="1">
            <a:spLocks/>
          </p:cNvSpPr>
          <p:nvPr/>
        </p:nvSpPr>
        <p:spPr>
          <a:xfrm>
            <a:off x="609600" y="228600"/>
            <a:ext cx="7315200" cy="1154097"/>
          </a:xfrm>
          <a:prstGeom prst="rect">
            <a:avLst/>
          </a:prstGeom>
        </p:spPr>
        <p:txBody>
          <a:bodyPr vert="horz" lIns="91440" tIns="45720" rIns="91440" bIns="45720" rtlCol="0" anchor="b">
            <a:norm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Serotonin</a:t>
            </a:r>
            <a:endParaRPr lang="en-US" dirty="0"/>
          </a:p>
        </p:txBody>
      </p:sp>
    </p:spTree>
    <p:extLst>
      <p:ext uri="{BB962C8B-B14F-4D97-AF65-F5344CB8AC3E}">
        <p14:creationId xmlns:p14="http://schemas.microsoft.com/office/powerpoint/2010/main" val="1772626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Shape 104"/>
          <p:cNvSpPr>
            <a:spLocks noGrp="1"/>
          </p:cNvSpPr>
          <p:nvPr>
            <p:ph type="body" idx="1"/>
          </p:nvPr>
        </p:nvSpPr>
        <p:spPr>
          <a:xfrm>
            <a:off x="612648" y="1600200"/>
            <a:ext cx="8153401" cy="4495800"/>
          </a:xfrm>
          <a:prstGeom prst="rect">
            <a:avLst/>
          </a:prstGeom>
        </p:spPr>
        <p:txBody>
          <a:bodyPr/>
          <a:lstStyle/>
          <a:p>
            <a:pPr lvl="0">
              <a:defRPr sz="1800"/>
            </a:pPr>
            <a:r>
              <a:rPr sz="2900" dirty="0"/>
              <a:t>Involved </a:t>
            </a:r>
            <a:r>
              <a:rPr sz="2900" dirty="0" smtClean="0"/>
              <a:t>in…</a:t>
            </a:r>
            <a:endParaRPr lang="en-US" sz="2900" dirty="0" smtClean="0"/>
          </a:p>
          <a:p>
            <a:pPr lvl="1">
              <a:defRPr sz="1800"/>
            </a:pPr>
            <a:r>
              <a:rPr lang="en-US" sz="2400" dirty="0" smtClean="0"/>
              <a:t>Somatic NS: </a:t>
            </a:r>
            <a:r>
              <a:rPr sz="2400" dirty="0" smtClean="0"/>
              <a:t>Muscle contraction</a:t>
            </a:r>
            <a:endParaRPr lang="en-US" sz="2400" dirty="0"/>
          </a:p>
          <a:p>
            <a:pPr lvl="1">
              <a:defRPr sz="1800"/>
            </a:pPr>
            <a:r>
              <a:rPr lang="en-US" sz="2600" dirty="0" smtClean="0"/>
              <a:t>Central NS: </a:t>
            </a:r>
            <a:r>
              <a:rPr sz="2600" dirty="0" smtClean="0"/>
              <a:t>Learning </a:t>
            </a:r>
            <a:r>
              <a:rPr sz="2600" dirty="0"/>
              <a:t>and </a:t>
            </a:r>
            <a:r>
              <a:rPr sz="2600" dirty="0" smtClean="0"/>
              <a:t>memory</a:t>
            </a:r>
            <a:endParaRPr lang="en-US" sz="2600" dirty="0" smtClean="0"/>
          </a:p>
          <a:p>
            <a:pPr marL="320040" lvl="1" indent="0">
              <a:buNone/>
              <a:defRPr sz="1800"/>
            </a:pPr>
            <a:endParaRPr lang="en-US" sz="2600" dirty="0" smtClean="0"/>
          </a:p>
          <a:p>
            <a:pPr>
              <a:defRPr sz="1800"/>
            </a:pPr>
            <a:r>
              <a:rPr sz="2500" dirty="0" smtClean="0"/>
              <a:t>Alzheimer’s </a:t>
            </a:r>
            <a:r>
              <a:rPr sz="2500" dirty="0"/>
              <a:t>disease</a:t>
            </a:r>
          </a:p>
        </p:txBody>
      </p:sp>
      <p:sp>
        <p:nvSpPr>
          <p:cNvPr id="2" name="Title 1"/>
          <p:cNvSpPr>
            <a:spLocks noGrp="1"/>
          </p:cNvSpPr>
          <p:nvPr>
            <p:ph type="title"/>
          </p:nvPr>
        </p:nvSpPr>
        <p:spPr>
          <a:xfrm>
            <a:off x="685800" y="381000"/>
            <a:ext cx="7315200" cy="1154097"/>
          </a:xfrm>
        </p:spPr>
        <p:txBody>
          <a:bodyPr/>
          <a:lstStyle/>
          <a:p>
            <a:r>
              <a:rPr lang="en-US" dirty="0" smtClean="0"/>
              <a:t>Acetylcholine</a:t>
            </a:r>
            <a:endParaRPr lang="en-US" dirty="0"/>
          </a:p>
        </p:txBody>
      </p:sp>
    </p:spTree>
    <p:extLst>
      <p:ext uri="{BB962C8B-B14F-4D97-AF65-F5344CB8AC3E}">
        <p14:creationId xmlns:p14="http://schemas.microsoft.com/office/powerpoint/2010/main" val="979430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Psychopharmacology</a:t>
            </a:r>
            <a:endParaRPr lang="en-US" dirty="0"/>
          </a:p>
        </p:txBody>
      </p:sp>
      <p:sp>
        <p:nvSpPr>
          <p:cNvPr id="3" name="Subtitle 2"/>
          <p:cNvSpPr>
            <a:spLocks noGrp="1"/>
          </p:cNvSpPr>
          <p:nvPr>
            <p:ph type="subTitle" idx="1"/>
          </p:nvPr>
        </p:nvSpPr>
        <p:spPr/>
        <p:txBody>
          <a:bodyPr/>
          <a:lstStyle/>
          <a:p>
            <a:r>
              <a:rPr lang="en-US" dirty="0" err="1" smtClean="0"/>
              <a:t>Inmaculada</a:t>
            </a:r>
            <a:r>
              <a:rPr lang="en-US" dirty="0" smtClean="0"/>
              <a:t> Ibanez-Casas, PhD</a:t>
            </a:r>
          </a:p>
          <a:p>
            <a:r>
              <a:rPr lang="en-US" dirty="0" smtClean="0"/>
              <a:t>ibanezcasasi@uncw.edu</a:t>
            </a:r>
            <a:endParaRPr lang="en-US" dirty="0"/>
          </a:p>
        </p:txBody>
      </p:sp>
      <p:sp>
        <p:nvSpPr>
          <p:cNvPr id="5" name="Rectangle 4"/>
          <p:cNvSpPr/>
          <p:nvPr/>
        </p:nvSpPr>
        <p:spPr>
          <a:xfrm>
            <a:off x="2551583" y="2286000"/>
            <a:ext cx="3877986"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Thank you!</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501628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566738"/>
          </a:xfrm>
        </p:spPr>
        <p:txBody>
          <a:bodyPr>
            <a:normAutofit fontScale="90000"/>
          </a:bodyPr>
          <a:lstStyle/>
          <a:p>
            <a:pPr eaLnBrk="1" fontAlgn="auto" hangingPunct="1">
              <a:spcAft>
                <a:spcPts val="0"/>
              </a:spcAft>
              <a:defRPr/>
            </a:pPr>
            <a:r>
              <a:rPr lang="en-US" dirty="0" smtClean="0">
                <a:ea typeface="+mj-ea"/>
                <a:cs typeface="+mj-cs"/>
              </a:rPr>
              <a:t>Psychopharmacology</a:t>
            </a:r>
            <a:endParaRPr lang="en-US" dirty="0">
              <a:ea typeface="+mj-ea"/>
              <a:cs typeface="+mj-cs"/>
            </a:endParaRPr>
          </a:p>
        </p:txBody>
      </p:sp>
      <p:sp>
        <p:nvSpPr>
          <p:cNvPr id="4" name="Content Placeholder 3"/>
          <p:cNvSpPr>
            <a:spLocks noGrp="1"/>
          </p:cNvSpPr>
          <p:nvPr>
            <p:ph idx="1"/>
          </p:nvPr>
        </p:nvSpPr>
        <p:spPr>
          <a:xfrm>
            <a:off x="762000" y="1752600"/>
            <a:ext cx="7620000" cy="3429000"/>
          </a:xfrm>
          <a:prstGeom prst="rect">
            <a:avLst/>
          </a:prstGeom>
        </p:spPr>
        <p:txBody>
          <a:bodyPr/>
          <a:lstStyle/>
          <a:p>
            <a:pPr marL="45720" indent="0" eaLnBrk="1" fontAlgn="auto" hangingPunct="1">
              <a:buNone/>
              <a:defRPr/>
            </a:pPr>
            <a:r>
              <a:rPr lang="en-US" sz="2400" dirty="0">
                <a:solidFill>
                  <a:schemeClr val="tx2"/>
                </a:solidFill>
                <a:latin typeface="+mj-lt"/>
                <a:ea typeface="+mj-ea"/>
                <a:cs typeface="+mj-cs"/>
              </a:rPr>
              <a:t>SUMMARY</a:t>
            </a:r>
          </a:p>
          <a:p>
            <a:pPr eaLnBrk="1" fontAlgn="auto" hangingPunct="1">
              <a:defRPr/>
            </a:pPr>
            <a:r>
              <a:rPr lang="en-US" dirty="0" smtClean="0">
                <a:solidFill>
                  <a:srgbClr val="FF6600"/>
                </a:solidFill>
                <a:ea typeface="+mn-ea"/>
                <a:cs typeface="+mn-cs"/>
              </a:rPr>
              <a:t>Basic </a:t>
            </a:r>
            <a:r>
              <a:rPr lang="en-US" dirty="0">
                <a:solidFill>
                  <a:srgbClr val="FF6600"/>
                </a:solidFill>
                <a:ea typeface="+mn-ea"/>
                <a:cs typeface="+mn-cs"/>
              </a:rPr>
              <a:t>principles of psychopharmacology: </a:t>
            </a:r>
            <a:r>
              <a:rPr lang="en-US" dirty="0" smtClean="0">
                <a:solidFill>
                  <a:srgbClr val="FF6600"/>
                </a:solidFill>
                <a:ea typeface="+mn-ea"/>
                <a:cs typeface="+mn-cs"/>
              </a:rPr>
              <a:t>routes </a:t>
            </a:r>
            <a:r>
              <a:rPr lang="en-US" dirty="0">
                <a:solidFill>
                  <a:srgbClr val="FF6600"/>
                </a:solidFill>
                <a:ea typeface="+mn-ea"/>
                <a:cs typeface="+mn-cs"/>
              </a:rPr>
              <a:t>of administration </a:t>
            </a:r>
            <a:r>
              <a:rPr lang="en-US" dirty="0" smtClean="0">
                <a:solidFill>
                  <a:srgbClr val="FF6600"/>
                </a:solidFill>
                <a:ea typeface="+mn-ea"/>
                <a:cs typeface="+mn-cs"/>
              </a:rPr>
              <a:t>and </a:t>
            </a:r>
            <a:r>
              <a:rPr lang="en-US" dirty="0">
                <a:solidFill>
                  <a:srgbClr val="FF6600"/>
                </a:solidFill>
                <a:ea typeface="+mn-ea"/>
                <a:cs typeface="+mn-cs"/>
              </a:rPr>
              <a:t>their fate in the </a:t>
            </a:r>
            <a:r>
              <a:rPr lang="en-US" dirty="0" smtClean="0">
                <a:solidFill>
                  <a:srgbClr val="FF6600"/>
                </a:solidFill>
                <a:ea typeface="+mn-ea"/>
                <a:cs typeface="+mn-cs"/>
              </a:rPr>
              <a:t>body.</a:t>
            </a:r>
          </a:p>
          <a:p>
            <a:pPr eaLnBrk="1" fontAlgn="auto" hangingPunct="1">
              <a:spcBef>
                <a:spcPts val="1800"/>
              </a:spcBef>
              <a:defRPr/>
            </a:pPr>
            <a:r>
              <a:rPr lang="en-US" dirty="0">
                <a:solidFill>
                  <a:srgbClr val="FFFFFF"/>
                </a:solidFill>
              </a:rPr>
              <a:t>S</a:t>
            </a:r>
            <a:r>
              <a:rPr lang="en-US" dirty="0" smtClean="0">
                <a:solidFill>
                  <a:srgbClr val="FFFFFF"/>
                </a:solidFill>
                <a:ea typeface="+mn-ea"/>
                <a:cs typeface="+mn-cs"/>
              </a:rPr>
              <a:t>ites </a:t>
            </a:r>
            <a:r>
              <a:rPr lang="en-US" dirty="0">
                <a:solidFill>
                  <a:srgbClr val="FFFFFF"/>
                </a:solidFill>
                <a:ea typeface="+mn-ea"/>
                <a:cs typeface="+mn-cs"/>
              </a:rPr>
              <a:t>of drug </a:t>
            </a:r>
            <a:r>
              <a:rPr lang="en-US" dirty="0" smtClean="0">
                <a:solidFill>
                  <a:srgbClr val="FFFFFF"/>
                </a:solidFill>
                <a:ea typeface="+mn-ea"/>
                <a:cs typeface="+mn-cs"/>
              </a:rPr>
              <a:t>actions.</a:t>
            </a:r>
          </a:p>
          <a:p>
            <a:pPr eaLnBrk="1" fontAlgn="auto" hangingPunct="1">
              <a:spcBef>
                <a:spcPts val="1800"/>
              </a:spcBef>
              <a:defRPr/>
            </a:pPr>
            <a:r>
              <a:rPr lang="en-US" dirty="0">
                <a:solidFill>
                  <a:srgbClr val="FFFFFF"/>
                </a:solidFill>
              </a:rPr>
              <a:t>S</a:t>
            </a:r>
            <a:r>
              <a:rPr lang="en-US" dirty="0" smtClean="0">
                <a:solidFill>
                  <a:srgbClr val="FFFFFF"/>
                </a:solidFill>
                <a:ea typeface="+mn-ea"/>
                <a:cs typeface="+mn-cs"/>
              </a:rPr>
              <a:t>pecific neurotransmitters: physiological </a:t>
            </a:r>
            <a:r>
              <a:rPr lang="en-US" dirty="0">
                <a:solidFill>
                  <a:srgbClr val="FFFFFF"/>
                </a:solidFill>
                <a:ea typeface="+mn-ea"/>
                <a:cs typeface="+mn-cs"/>
              </a:rPr>
              <a:t>and behavioral effects of specific </a:t>
            </a:r>
            <a:r>
              <a:rPr lang="en-US" dirty="0" smtClean="0">
                <a:solidFill>
                  <a:srgbClr val="FFFFFF"/>
                </a:solidFill>
                <a:ea typeface="+mn-ea"/>
                <a:cs typeface="+mn-cs"/>
              </a:rPr>
              <a:t>drugs</a:t>
            </a:r>
            <a:endParaRPr lang="en-US" dirty="0">
              <a:solidFill>
                <a:srgbClr val="FFFFFF"/>
              </a:solidFill>
              <a:ea typeface="+mn-ea"/>
              <a:cs typeface="+mn-cs"/>
            </a:endParaRPr>
          </a:p>
          <a:p>
            <a:pPr eaLnBrk="1" fontAlgn="auto" hangingPunct="1">
              <a:defRPr/>
            </a:pPr>
            <a:endParaRPr lang="en-US" dirty="0">
              <a:ea typeface="+mn-ea"/>
              <a:cs typeface="+mn-cs"/>
            </a:endParaRPr>
          </a:p>
        </p:txBody>
      </p:sp>
    </p:spTree>
    <p:extLst>
      <p:ext uri="{BB962C8B-B14F-4D97-AF65-F5344CB8AC3E}">
        <p14:creationId xmlns:p14="http://schemas.microsoft.com/office/powerpoint/2010/main" val="8789846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4294967295"/>
          </p:nvPr>
        </p:nvSpPr>
        <p:spPr>
          <a:xfrm>
            <a:off x="381000" y="1371600"/>
            <a:ext cx="8610600" cy="4724400"/>
          </a:xfrm>
          <a:prstGeom prst="rect">
            <a:avLst/>
          </a:prstGeom>
        </p:spPr>
        <p:txBody>
          <a:bodyPr wrap="square" numCol="1" anchor="t" anchorCtr="0" compatLnSpc="1">
            <a:prstTxWarp prst="textNoShape">
              <a:avLst/>
            </a:prstTxWarp>
          </a:bodyPr>
          <a:lstStyle/>
          <a:p>
            <a:pPr eaLnBrk="1" hangingPunct="1">
              <a:lnSpc>
                <a:spcPct val="90000"/>
              </a:lnSpc>
            </a:pPr>
            <a:endParaRPr lang="en-US" altLang="en-US" b="1" dirty="0" smtClean="0">
              <a:ea typeface="ＭＳ Ｐゴシック" pitchFamily="34" charset="-128"/>
            </a:endParaRPr>
          </a:p>
          <a:p>
            <a:pPr eaLnBrk="1" hangingPunct="1">
              <a:lnSpc>
                <a:spcPct val="90000"/>
              </a:lnSpc>
            </a:pPr>
            <a:r>
              <a:rPr lang="en-US" altLang="en-US" b="1" dirty="0" smtClean="0">
                <a:ea typeface="ＭＳ Ｐゴシック" pitchFamily="34" charset="-128"/>
              </a:rPr>
              <a:t>Psychopharmacology</a:t>
            </a:r>
          </a:p>
          <a:p>
            <a:pPr lvl="1" eaLnBrk="1" hangingPunct="1">
              <a:lnSpc>
                <a:spcPct val="90000"/>
              </a:lnSpc>
            </a:pPr>
            <a:r>
              <a:rPr lang="en-US" altLang="en-US" dirty="0" smtClean="0">
                <a:ea typeface="ＭＳ Ｐゴシック" pitchFamily="34" charset="-128"/>
              </a:rPr>
              <a:t>the study of the effects of drugs on the nervous system and on behavior</a:t>
            </a:r>
          </a:p>
          <a:p>
            <a:pPr marL="320040" lvl="1" indent="0" eaLnBrk="1" hangingPunct="1">
              <a:lnSpc>
                <a:spcPct val="90000"/>
              </a:lnSpc>
              <a:buNone/>
            </a:pPr>
            <a:endParaRPr lang="en-US" altLang="en-US" dirty="0" smtClean="0">
              <a:ea typeface="ＭＳ Ｐゴシック" pitchFamily="34" charset="-128"/>
            </a:endParaRPr>
          </a:p>
          <a:p>
            <a:pPr>
              <a:lnSpc>
                <a:spcPct val="90000"/>
              </a:lnSpc>
            </a:pPr>
            <a:r>
              <a:rPr lang="en-US" altLang="en-US" dirty="0" smtClean="0">
                <a:ea typeface="ＭＳ Ｐゴシック" pitchFamily="34" charset="-128"/>
              </a:rPr>
              <a:t> </a:t>
            </a:r>
            <a:r>
              <a:rPr lang="en-US" altLang="en-US" b="1" dirty="0" smtClean="0">
                <a:ea typeface="ＭＳ Ｐゴシック" pitchFamily="34" charset="-128"/>
              </a:rPr>
              <a:t>Routes of administration</a:t>
            </a:r>
            <a:endParaRPr lang="en-US" altLang="en-US" b="1" dirty="0">
              <a:ea typeface="ＭＳ Ｐゴシック" pitchFamily="34" charset="-128"/>
            </a:endParaRPr>
          </a:p>
          <a:p>
            <a:pPr lvl="1">
              <a:lnSpc>
                <a:spcPct val="90000"/>
              </a:lnSpc>
            </a:pPr>
            <a:r>
              <a:rPr lang="en-US" dirty="0" smtClean="0">
                <a:ea typeface="ＭＳ Ｐゴシック" pitchFamily="34" charset="-128"/>
              </a:rPr>
              <a:t>the path </a:t>
            </a:r>
            <a:r>
              <a:rPr lang="en-US" dirty="0">
                <a:ea typeface="ＭＳ Ｐゴシック" pitchFamily="34" charset="-128"/>
              </a:rPr>
              <a:t>by which a </a:t>
            </a:r>
            <a:r>
              <a:rPr lang="en-US" dirty="0" smtClean="0">
                <a:ea typeface="ＭＳ Ｐゴシック" pitchFamily="34" charset="-128"/>
              </a:rPr>
              <a:t>drug or </a:t>
            </a:r>
            <a:r>
              <a:rPr lang="en-US" dirty="0">
                <a:ea typeface="ＭＳ Ｐゴシック" pitchFamily="34" charset="-128"/>
              </a:rPr>
              <a:t>other substance is taken into the </a:t>
            </a:r>
            <a:r>
              <a:rPr lang="en-US" dirty="0" smtClean="0">
                <a:ea typeface="ＭＳ Ｐゴシック" pitchFamily="34" charset="-128"/>
              </a:rPr>
              <a:t>body </a:t>
            </a:r>
          </a:p>
          <a:p>
            <a:pPr marL="320040" lvl="1" indent="0">
              <a:lnSpc>
                <a:spcPct val="90000"/>
              </a:lnSpc>
              <a:buNone/>
            </a:pPr>
            <a:endParaRPr lang="en-US" altLang="en-US" dirty="0">
              <a:ea typeface="ＭＳ Ｐゴシック" pitchFamily="34" charset="-128"/>
            </a:endParaRPr>
          </a:p>
          <a:p>
            <a:pPr eaLnBrk="1" hangingPunct="1">
              <a:lnSpc>
                <a:spcPct val="90000"/>
              </a:lnSpc>
            </a:pPr>
            <a:r>
              <a:rPr lang="en-US" altLang="en-US" b="1" dirty="0" smtClean="0">
                <a:ea typeface="ＭＳ Ｐゴシック" pitchFamily="34" charset="-128"/>
              </a:rPr>
              <a:t>Drug Effect</a:t>
            </a:r>
          </a:p>
          <a:p>
            <a:pPr lvl="1" eaLnBrk="1" hangingPunct="1">
              <a:lnSpc>
                <a:spcPct val="90000"/>
              </a:lnSpc>
            </a:pPr>
            <a:r>
              <a:rPr lang="en-US" altLang="en-US" dirty="0" smtClean="0">
                <a:ea typeface="ＭＳ Ｐゴシック" pitchFamily="34" charset="-128"/>
              </a:rPr>
              <a:t>the changes a drug produces in an animal</a:t>
            </a:r>
            <a:r>
              <a:rPr lang="ja-JP" altLang="en-US" dirty="0" smtClean="0">
                <a:ea typeface="ＭＳ Ｐゴシック" pitchFamily="34" charset="-128"/>
              </a:rPr>
              <a:t>’</a:t>
            </a:r>
            <a:r>
              <a:rPr lang="en-US" altLang="ja-JP" dirty="0" smtClean="0">
                <a:ea typeface="ＭＳ Ｐゴシック" pitchFamily="34" charset="-128"/>
              </a:rPr>
              <a:t>s physiological processes and behavior</a:t>
            </a:r>
          </a:p>
          <a:p>
            <a:pPr eaLnBrk="1" hangingPunct="1">
              <a:lnSpc>
                <a:spcPct val="90000"/>
              </a:lnSpc>
              <a:buFont typeface="Arial" pitchFamily="34" charset="0"/>
              <a:buNone/>
            </a:pPr>
            <a:r>
              <a:rPr lang="en-US" altLang="en-US" dirty="0" smtClean="0">
                <a:ea typeface="ＭＳ Ｐゴシック" pitchFamily="34" charset="-128"/>
              </a:rPr>
              <a:t> </a:t>
            </a:r>
          </a:p>
          <a:p>
            <a:pPr eaLnBrk="1" hangingPunct="1">
              <a:lnSpc>
                <a:spcPct val="90000"/>
              </a:lnSpc>
            </a:pPr>
            <a:r>
              <a:rPr lang="en-US" altLang="en-US" b="1" dirty="0" smtClean="0">
                <a:ea typeface="ＭＳ Ｐゴシック" pitchFamily="34" charset="-128"/>
              </a:rPr>
              <a:t>Sites of Action</a:t>
            </a:r>
          </a:p>
          <a:p>
            <a:pPr lvl="1" eaLnBrk="1" hangingPunct="1">
              <a:lnSpc>
                <a:spcPct val="90000"/>
              </a:lnSpc>
            </a:pPr>
            <a:r>
              <a:rPr lang="en-US" altLang="en-US" dirty="0" smtClean="0">
                <a:ea typeface="ＭＳ Ｐゴシック" pitchFamily="34" charset="-128"/>
              </a:rPr>
              <a:t>the locations at which molecules of drugs interact with molecules located on or in cells of the body, thus affecting some biochemical processes of these cells</a:t>
            </a:r>
          </a:p>
          <a:p>
            <a:pPr eaLnBrk="1" hangingPunct="1">
              <a:lnSpc>
                <a:spcPct val="90000"/>
              </a:lnSpc>
            </a:pPr>
            <a:endParaRPr lang="en-US" altLang="en-US" dirty="0" smtClean="0">
              <a:solidFill>
                <a:srgbClr val="FFFFFF"/>
              </a:solidFill>
              <a:ea typeface="ＭＳ Ｐゴシック" pitchFamily="34" charset="-128"/>
            </a:endParaRPr>
          </a:p>
        </p:txBody>
      </p:sp>
      <p:sp>
        <p:nvSpPr>
          <p:cNvPr id="9" name="Title 1"/>
          <p:cNvSpPr>
            <a:spLocks noGrp="1"/>
          </p:cNvSpPr>
          <p:nvPr>
            <p:ph type="title"/>
          </p:nvPr>
        </p:nvSpPr>
        <p:spPr>
          <a:xfrm>
            <a:off x="0" y="228600"/>
            <a:ext cx="9144000" cy="566738"/>
          </a:xfrm>
        </p:spPr>
        <p:txBody>
          <a:bodyPr>
            <a:normAutofit fontScale="90000"/>
          </a:bodyPr>
          <a:lstStyle/>
          <a:p>
            <a:pPr eaLnBrk="1" fontAlgn="auto" hangingPunct="1">
              <a:spcAft>
                <a:spcPts val="0"/>
              </a:spcAft>
              <a:defRPr/>
            </a:pPr>
            <a:r>
              <a:rPr lang="en-US" dirty="0" smtClean="0">
                <a:ea typeface="+mj-ea"/>
                <a:cs typeface="+mj-cs"/>
              </a:rPr>
              <a:t>Principles of Psychopharmacology</a:t>
            </a:r>
            <a:endParaRPr lang="en-US" dirty="0">
              <a:ea typeface="+mj-ea"/>
              <a:cs typeface="+mj-cs"/>
            </a:endParaRPr>
          </a:p>
        </p:txBody>
      </p:sp>
    </p:spTree>
    <p:extLst>
      <p:ext uri="{BB962C8B-B14F-4D97-AF65-F5344CB8AC3E}">
        <p14:creationId xmlns:p14="http://schemas.microsoft.com/office/powerpoint/2010/main" val="25142110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66738"/>
          </a:xfrm>
        </p:spPr>
        <p:txBody>
          <a:bodyPr>
            <a:normAutofit fontScale="90000"/>
          </a:bodyPr>
          <a:lstStyle/>
          <a:p>
            <a:pPr eaLnBrk="1" fontAlgn="auto" hangingPunct="1">
              <a:spcAft>
                <a:spcPts val="0"/>
              </a:spcAft>
              <a:defRPr/>
            </a:pPr>
            <a:r>
              <a:rPr lang="en-US" dirty="0" smtClean="0">
                <a:ea typeface="+mj-ea"/>
                <a:cs typeface="+mj-cs"/>
              </a:rPr>
              <a:t>Principles of Psychopharmacology</a:t>
            </a:r>
            <a:endParaRPr lang="en-US" dirty="0">
              <a:ea typeface="+mj-ea"/>
              <a:cs typeface="+mj-cs"/>
            </a:endParaRPr>
          </a:p>
        </p:txBody>
      </p:sp>
      <p:sp>
        <p:nvSpPr>
          <p:cNvPr id="4" name="Content Placeholder 3"/>
          <p:cNvSpPr>
            <a:spLocks noGrp="1"/>
          </p:cNvSpPr>
          <p:nvPr>
            <p:ph sz="quarter" idx="4294967295"/>
          </p:nvPr>
        </p:nvSpPr>
        <p:spPr>
          <a:xfrm>
            <a:off x="0" y="1143000"/>
            <a:ext cx="9144000" cy="5233987"/>
          </a:xfrm>
          <a:prstGeom prst="rect">
            <a:avLst/>
          </a:prstGeom>
        </p:spPr>
        <p:txBody>
          <a:bodyPr/>
          <a:lstStyle/>
          <a:p>
            <a:pPr eaLnBrk="1" fontAlgn="auto" hangingPunct="1">
              <a:buFont typeface="Arial" charset="0"/>
              <a:buNone/>
              <a:defRPr/>
            </a:pPr>
            <a:r>
              <a:rPr lang="en-US" sz="2400" dirty="0">
                <a:solidFill>
                  <a:schemeClr val="tx2"/>
                </a:solidFill>
                <a:latin typeface="+mj-lt"/>
                <a:ea typeface="+mj-ea"/>
                <a:cs typeface="+mj-cs"/>
              </a:rPr>
              <a:t>Pharmacokinetics</a:t>
            </a:r>
          </a:p>
          <a:p>
            <a:pPr marL="228600" lvl="1" indent="0">
              <a:buNone/>
              <a:defRPr/>
            </a:pPr>
            <a:r>
              <a:rPr lang="en-US" altLang="en-US" dirty="0" smtClean="0">
                <a:ea typeface="ＭＳ Ｐゴシック" pitchFamily="34" charset="-128"/>
              </a:rPr>
              <a:t>movements </a:t>
            </a:r>
            <a:r>
              <a:rPr lang="en-US" altLang="en-US" dirty="0">
                <a:ea typeface="ＭＳ Ｐゴシック" pitchFamily="34" charset="-128"/>
              </a:rPr>
              <a:t>of drugs, including the process by which drugs </a:t>
            </a:r>
            <a:r>
              <a:rPr lang="en-US" altLang="en-US" dirty="0" smtClean="0">
                <a:ea typeface="ＭＳ Ｐゴシック" pitchFamily="34" charset="-128"/>
              </a:rPr>
              <a:t>are absorbed</a:t>
            </a:r>
            <a:r>
              <a:rPr lang="en-US" altLang="en-US" dirty="0">
                <a:ea typeface="ＭＳ Ｐゴシック" pitchFamily="34" charset="-128"/>
              </a:rPr>
              <a:t>, distributed within the body, metabolized, and excreted.</a:t>
            </a:r>
          </a:p>
          <a:p>
            <a:pPr marL="45720" indent="0" eaLnBrk="1" fontAlgn="auto" hangingPunct="1">
              <a:buNone/>
              <a:defRPr/>
            </a:pPr>
            <a:endParaRPr lang="en-US" dirty="0">
              <a:ea typeface="+mn-ea"/>
              <a:cs typeface="+mn-cs"/>
            </a:endParaRPr>
          </a:p>
        </p:txBody>
      </p:sp>
      <p:sp>
        <p:nvSpPr>
          <p:cNvPr id="3" name="Oval 2"/>
          <p:cNvSpPr/>
          <p:nvPr/>
        </p:nvSpPr>
        <p:spPr>
          <a:xfrm>
            <a:off x="466344" y="4191000"/>
            <a:ext cx="990600" cy="5334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Drug</a:t>
            </a:r>
            <a:endParaRPr lang="en-US" dirty="0"/>
          </a:p>
        </p:txBody>
      </p:sp>
      <p:sp>
        <p:nvSpPr>
          <p:cNvPr id="5" name="Oval 4"/>
          <p:cNvSpPr/>
          <p:nvPr/>
        </p:nvSpPr>
        <p:spPr>
          <a:xfrm>
            <a:off x="1752600" y="2895600"/>
            <a:ext cx="6248400" cy="289560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6" name="Oval 5"/>
          <p:cNvSpPr/>
          <p:nvPr/>
        </p:nvSpPr>
        <p:spPr>
          <a:xfrm>
            <a:off x="1905000" y="4191000"/>
            <a:ext cx="1676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Bloodstream</a:t>
            </a:r>
          </a:p>
        </p:txBody>
      </p:sp>
      <p:sp>
        <p:nvSpPr>
          <p:cNvPr id="7" name="TextBox 6"/>
          <p:cNvSpPr txBox="1"/>
          <p:nvPr/>
        </p:nvSpPr>
        <p:spPr>
          <a:xfrm>
            <a:off x="4317191" y="2996190"/>
            <a:ext cx="1119217" cy="584775"/>
          </a:xfrm>
          <a:prstGeom prst="rect">
            <a:avLst/>
          </a:prstGeom>
          <a:noFill/>
        </p:spPr>
        <p:txBody>
          <a:bodyPr wrap="none" rtlCol="0">
            <a:spAutoFit/>
          </a:bodyPr>
          <a:lstStyle/>
          <a:p>
            <a:r>
              <a:rPr lang="en-US" sz="3200" dirty="0" smtClean="0"/>
              <a:t>Body</a:t>
            </a:r>
            <a:endParaRPr lang="en-US" sz="3200" dirty="0"/>
          </a:p>
        </p:txBody>
      </p:sp>
      <p:sp>
        <p:nvSpPr>
          <p:cNvPr id="8" name="Oval 7"/>
          <p:cNvSpPr/>
          <p:nvPr/>
        </p:nvSpPr>
        <p:spPr>
          <a:xfrm>
            <a:off x="3962400" y="4191000"/>
            <a:ext cx="1828801"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Organ/Tissue</a:t>
            </a:r>
          </a:p>
        </p:txBody>
      </p:sp>
      <p:sp>
        <p:nvSpPr>
          <p:cNvPr id="9" name="Oval 8"/>
          <p:cNvSpPr/>
          <p:nvPr/>
        </p:nvSpPr>
        <p:spPr>
          <a:xfrm>
            <a:off x="6096000" y="4191000"/>
            <a:ext cx="1676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Molecule</a:t>
            </a:r>
          </a:p>
        </p:txBody>
      </p:sp>
      <p:cxnSp>
        <p:nvCxnSpPr>
          <p:cNvPr id="11" name="Straight Arrow Connector 10"/>
          <p:cNvCxnSpPr>
            <a:stCxn id="3" idx="6"/>
            <a:endCxn id="6" idx="2"/>
          </p:cNvCxnSpPr>
          <p:nvPr/>
        </p:nvCxnSpPr>
        <p:spPr>
          <a:xfrm>
            <a:off x="1456944" y="4457700"/>
            <a:ext cx="44805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3581400" y="4457700"/>
            <a:ext cx="44805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791201" y="4457700"/>
            <a:ext cx="448056"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35802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66800" y="76200"/>
            <a:ext cx="7315200" cy="1154097"/>
          </a:xfrm>
        </p:spPr>
        <p:txBody>
          <a:bodyPr/>
          <a:lstStyle/>
          <a:p>
            <a:pPr eaLnBrk="1" fontAlgn="auto" hangingPunct="1">
              <a:spcAft>
                <a:spcPts val="0"/>
              </a:spcAft>
              <a:defRPr/>
            </a:pPr>
            <a:r>
              <a:rPr lang="en-US" dirty="0" smtClean="0">
                <a:ea typeface="+mj-ea"/>
                <a:cs typeface="+mj-cs"/>
              </a:rPr>
              <a:t>Dose-Response Curve</a:t>
            </a:r>
            <a:endParaRPr lang="en-US" dirty="0">
              <a:ea typeface="+mj-ea"/>
              <a:cs typeface="+mj-cs"/>
            </a:endParaRPr>
          </a:p>
        </p:txBody>
      </p:sp>
      <p:pic>
        <p:nvPicPr>
          <p:cNvPr id="34820" name="Picture 1" descr="Screen Shot 2012-03-04 at 11.58.52 A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295400"/>
            <a:ext cx="6183313"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65724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66738"/>
          </a:xfrm>
        </p:spPr>
        <p:txBody>
          <a:bodyPr>
            <a:normAutofit fontScale="90000"/>
          </a:bodyPr>
          <a:lstStyle/>
          <a:p>
            <a:pPr eaLnBrk="1" fontAlgn="auto" hangingPunct="1">
              <a:spcAft>
                <a:spcPts val="0"/>
              </a:spcAft>
              <a:defRPr/>
            </a:pPr>
            <a:r>
              <a:rPr lang="en-US" dirty="0" smtClean="0">
                <a:ea typeface="+mj-ea"/>
                <a:cs typeface="+mj-cs"/>
              </a:rPr>
              <a:t>Principles of Psychopharmacology</a:t>
            </a:r>
            <a:endParaRPr lang="en-US" dirty="0">
              <a:ea typeface="+mj-ea"/>
              <a:cs typeface="+mj-cs"/>
            </a:endParaRPr>
          </a:p>
        </p:txBody>
      </p:sp>
      <p:sp>
        <p:nvSpPr>
          <p:cNvPr id="4" name="Content Placeholder 3"/>
          <p:cNvSpPr>
            <a:spLocks noGrp="1"/>
          </p:cNvSpPr>
          <p:nvPr>
            <p:ph sz="quarter" idx="4294967295"/>
          </p:nvPr>
        </p:nvSpPr>
        <p:spPr>
          <a:xfrm>
            <a:off x="381000" y="914400"/>
            <a:ext cx="8534400" cy="5638800"/>
          </a:xfrm>
          <a:prstGeom prst="rect">
            <a:avLst/>
          </a:prstGeom>
        </p:spPr>
        <p:txBody>
          <a:bodyPr wrap="square" numCol="1" anchor="t" anchorCtr="0" compatLnSpc="1">
            <a:prstTxWarp prst="textNoShape">
              <a:avLst/>
            </a:prstTxWarp>
          </a:bodyPr>
          <a:lstStyle/>
          <a:p>
            <a:pPr eaLnBrk="1" hangingPunct="1">
              <a:buFont typeface="Arial" pitchFamily="34" charset="0"/>
              <a:buNone/>
            </a:pPr>
            <a:r>
              <a:rPr lang="en-US" altLang="en-US" dirty="0" smtClean="0">
                <a:solidFill>
                  <a:schemeClr val="tx2"/>
                </a:solidFill>
                <a:ea typeface="ＭＳ Ｐゴシック" pitchFamily="34" charset="-128"/>
              </a:rPr>
              <a:t>Effects of Repeated Administration</a:t>
            </a:r>
          </a:p>
          <a:p>
            <a:pPr eaLnBrk="1" hangingPunct="1"/>
            <a:endParaRPr lang="en-US" altLang="en-US" dirty="0" smtClean="0">
              <a:solidFill>
                <a:schemeClr val="tx2"/>
              </a:solidFill>
              <a:ea typeface="ＭＳ Ｐゴシック" pitchFamily="34" charset="-128"/>
            </a:endParaRPr>
          </a:p>
          <a:p>
            <a:pPr eaLnBrk="1" hangingPunct="1"/>
            <a:r>
              <a:rPr lang="en-US" altLang="en-US" b="1" dirty="0" smtClean="0">
                <a:ea typeface="ＭＳ Ｐゴシック" pitchFamily="34" charset="-128"/>
              </a:rPr>
              <a:t>Tolerance</a:t>
            </a:r>
          </a:p>
          <a:p>
            <a:pPr lvl="1" eaLnBrk="1" hangingPunct="1"/>
            <a:r>
              <a:rPr lang="en-US" altLang="en-US" dirty="0" smtClean="0">
                <a:ea typeface="ＭＳ Ｐゴシック" pitchFamily="34" charset="-128"/>
              </a:rPr>
              <a:t>a decrease in the effectiveness of a drug that is administered repeatedly</a:t>
            </a:r>
          </a:p>
          <a:p>
            <a:pPr eaLnBrk="1" hangingPunct="1">
              <a:spcBef>
                <a:spcPct val="0"/>
              </a:spcBef>
              <a:spcAft>
                <a:spcPct val="0"/>
              </a:spcAft>
              <a:buFont typeface="Arial" pitchFamily="34" charset="0"/>
              <a:buNone/>
            </a:pPr>
            <a:r>
              <a:rPr lang="en-US" altLang="en-US" dirty="0" smtClean="0">
                <a:ea typeface="ＭＳ Ｐゴシック" pitchFamily="34" charset="-128"/>
              </a:rPr>
              <a:t> </a:t>
            </a:r>
          </a:p>
          <a:p>
            <a:pPr eaLnBrk="1" hangingPunct="1"/>
            <a:r>
              <a:rPr lang="en-US" altLang="en-US" b="1" dirty="0" smtClean="0">
                <a:ea typeface="ＭＳ Ｐゴシック" pitchFamily="34" charset="-128"/>
              </a:rPr>
              <a:t>Sensitization</a:t>
            </a:r>
          </a:p>
          <a:p>
            <a:pPr lvl="1" eaLnBrk="1" hangingPunct="1"/>
            <a:r>
              <a:rPr lang="en-US" altLang="en-US" dirty="0" smtClean="0">
                <a:ea typeface="ＭＳ Ｐゴシック" pitchFamily="34" charset="-128"/>
              </a:rPr>
              <a:t>an increase in the effectiveness of a drug that is administered repeatedly</a:t>
            </a:r>
          </a:p>
          <a:p>
            <a:pPr eaLnBrk="1" hangingPunct="1">
              <a:spcBef>
                <a:spcPct val="0"/>
              </a:spcBef>
              <a:spcAft>
                <a:spcPct val="0"/>
              </a:spcAft>
            </a:pPr>
            <a:endParaRPr lang="en-US" altLang="en-US" dirty="0" smtClean="0">
              <a:ea typeface="ＭＳ Ｐゴシック" pitchFamily="34" charset="-128"/>
            </a:endParaRPr>
          </a:p>
          <a:p>
            <a:pPr eaLnBrk="1" hangingPunct="1"/>
            <a:r>
              <a:rPr lang="en-US" altLang="en-US" b="1" dirty="0" smtClean="0">
                <a:ea typeface="ＭＳ Ｐゴシック" pitchFamily="34" charset="-128"/>
              </a:rPr>
              <a:t>Withdrawal Symptom</a:t>
            </a:r>
          </a:p>
          <a:p>
            <a:pPr lvl="1" eaLnBrk="1" hangingPunct="1"/>
            <a:r>
              <a:rPr lang="en-US" altLang="en-US" dirty="0" smtClean="0">
                <a:ea typeface="ＭＳ Ｐゴシック" pitchFamily="34" charset="-128"/>
              </a:rPr>
              <a:t>the appearance of symptoms opposite to those produced by a drug when the drug is administered repeatedly and then suddenly no longer taken</a:t>
            </a:r>
          </a:p>
          <a:p>
            <a:pPr eaLnBrk="1" hangingPunct="1"/>
            <a:endParaRPr lang="en-US" altLang="en-US" dirty="0" smtClean="0">
              <a:solidFill>
                <a:schemeClr val="tx2"/>
              </a:solidFill>
              <a:ea typeface="ＭＳ Ｐゴシック" pitchFamily="34" charset="-128"/>
            </a:endParaRPr>
          </a:p>
          <a:p>
            <a:pPr marL="45720" indent="0">
              <a:buNone/>
            </a:pPr>
            <a:r>
              <a:rPr lang="en-US" altLang="en-US" dirty="0" smtClean="0">
                <a:solidFill>
                  <a:schemeClr val="tx2"/>
                </a:solidFill>
                <a:ea typeface="ＭＳ Ｐゴシック" pitchFamily="34" charset="-128"/>
              </a:rPr>
              <a:t>Placebo </a:t>
            </a:r>
            <a:endParaRPr lang="en-US" altLang="en-US" dirty="0">
              <a:solidFill>
                <a:schemeClr val="tx2"/>
              </a:solidFill>
              <a:ea typeface="ＭＳ Ｐゴシック" pitchFamily="34" charset="-128"/>
            </a:endParaRPr>
          </a:p>
          <a:p>
            <a:pPr lvl="1">
              <a:spcBef>
                <a:spcPts val="1200"/>
              </a:spcBef>
            </a:pPr>
            <a:r>
              <a:rPr lang="en-US" altLang="en-US" dirty="0">
                <a:ea typeface="ＭＳ Ｐゴシック" pitchFamily="34" charset="-128"/>
              </a:rPr>
              <a:t>an inert substance that is given to an organism in lieu of a physiologically active drug </a:t>
            </a:r>
          </a:p>
        </p:txBody>
      </p:sp>
    </p:spTree>
    <p:extLst>
      <p:ext uri="{BB962C8B-B14F-4D97-AF65-F5344CB8AC3E}">
        <p14:creationId xmlns:p14="http://schemas.microsoft.com/office/powerpoint/2010/main" val="11119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66738"/>
          </a:xfrm>
        </p:spPr>
        <p:txBody>
          <a:bodyPr>
            <a:normAutofit fontScale="90000"/>
          </a:bodyPr>
          <a:lstStyle/>
          <a:p>
            <a:pPr eaLnBrk="1" fontAlgn="auto" hangingPunct="1">
              <a:spcAft>
                <a:spcPts val="0"/>
              </a:spcAft>
              <a:defRPr/>
            </a:pPr>
            <a:r>
              <a:rPr lang="en-US" dirty="0" smtClean="0">
                <a:ea typeface="+mj-ea"/>
                <a:cs typeface="+mj-cs"/>
              </a:rPr>
              <a:t>Routes of Administration</a:t>
            </a:r>
            <a:endParaRPr lang="en-US" dirty="0">
              <a:ea typeface="+mj-ea"/>
              <a:cs typeface="+mj-cs"/>
            </a:endParaRPr>
          </a:p>
        </p:txBody>
      </p:sp>
      <p:sp>
        <p:nvSpPr>
          <p:cNvPr id="4" name="Content Placeholder 3"/>
          <p:cNvSpPr>
            <a:spLocks noGrp="1"/>
          </p:cNvSpPr>
          <p:nvPr>
            <p:ph sz="quarter" idx="4294967295"/>
          </p:nvPr>
        </p:nvSpPr>
        <p:spPr>
          <a:xfrm>
            <a:off x="152400" y="1295400"/>
            <a:ext cx="6248400" cy="5233987"/>
          </a:xfrm>
          <a:prstGeom prst="rect">
            <a:avLst/>
          </a:prstGeom>
        </p:spPr>
        <p:txBody>
          <a:bodyPr wrap="square" numCol="1" anchor="t" anchorCtr="0" compatLnSpc="1">
            <a:prstTxWarp prst="textNoShape">
              <a:avLst/>
            </a:prstTxWarp>
            <a:normAutofit lnSpcReduction="10000"/>
          </a:bodyPr>
          <a:lstStyle/>
          <a:p>
            <a:pPr marL="45720" indent="0" eaLnBrk="1" hangingPunct="1">
              <a:buNone/>
            </a:pPr>
            <a:endParaRPr lang="en-US" altLang="en-US" dirty="0" smtClean="0">
              <a:ea typeface="ＭＳ Ｐゴシック" pitchFamily="34" charset="-128"/>
            </a:endParaRPr>
          </a:p>
          <a:p>
            <a:pPr marL="182880" eaLnBrk="1" hangingPunct="1">
              <a:spcBef>
                <a:spcPts val="600"/>
              </a:spcBef>
              <a:spcAft>
                <a:spcPts val="600"/>
              </a:spcAft>
            </a:pPr>
            <a:r>
              <a:rPr lang="en-US" altLang="en-US" b="1" dirty="0" smtClean="0">
                <a:ea typeface="ＭＳ Ｐゴシック" pitchFamily="34" charset="-128"/>
              </a:rPr>
              <a:t>Intravenous (IV) Injection</a:t>
            </a:r>
            <a:endParaRPr lang="en-US" altLang="en-US" dirty="0" smtClean="0">
              <a:ea typeface="ＭＳ Ｐゴシック" pitchFamily="34" charset="-128"/>
            </a:endParaRPr>
          </a:p>
          <a:p>
            <a:pPr marL="182880" eaLnBrk="1" hangingPunct="1">
              <a:spcBef>
                <a:spcPts val="600"/>
              </a:spcBef>
              <a:spcAft>
                <a:spcPts val="600"/>
              </a:spcAft>
            </a:pPr>
            <a:r>
              <a:rPr lang="en-US" altLang="en-US" b="1" dirty="0" smtClean="0">
                <a:ea typeface="ＭＳ Ｐゴシック" pitchFamily="34" charset="-128"/>
              </a:rPr>
              <a:t>Intraperitoneal (IP) Injection</a:t>
            </a:r>
            <a:endParaRPr lang="en-US" altLang="en-US" dirty="0" smtClean="0">
              <a:ea typeface="ＭＳ Ｐゴシック" pitchFamily="34" charset="-128"/>
            </a:endParaRPr>
          </a:p>
          <a:p>
            <a:pPr marL="182880" eaLnBrk="1" hangingPunct="1">
              <a:spcBef>
                <a:spcPts val="600"/>
              </a:spcBef>
              <a:spcAft>
                <a:spcPts val="600"/>
              </a:spcAft>
            </a:pPr>
            <a:r>
              <a:rPr lang="en-US" altLang="en-US" b="1" dirty="0" smtClean="0">
                <a:ea typeface="ＭＳ Ｐゴシック" pitchFamily="34" charset="-128"/>
              </a:rPr>
              <a:t>Intramuscular (IM) Injection</a:t>
            </a:r>
          </a:p>
          <a:p>
            <a:pPr marL="182880">
              <a:spcBef>
                <a:spcPts val="600"/>
              </a:spcBef>
              <a:spcAft>
                <a:spcPts val="600"/>
              </a:spcAft>
            </a:pPr>
            <a:r>
              <a:rPr lang="en-US" altLang="en-US" dirty="0" smtClean="0">
                <a:ea typeface="ＭＳ Ｐゴシック" pitchFamily="34" charset="-128"/>
              </a:rPr>
              <a:t> </a:t>
            </a:r>
            <a:r>
              <a:rPr lang="en-US" altLang="en-US" b="1" dirty="0">
                <a:ea typeface="ＭＳ Ｐゴシック" pitchFamily="34" charset="-128"/>
              </a:rPr>
              <a:t>Subcutaneous (SC</a:t>
            </a:r>
            <a:r>
              <a:rPr lang="en-US" altLang="en-US" b="1" dirty="0" smtClean="0">
                <a:ea typeface="ＭＳ Ｐゴシック" pitchFamily="34" charset="-128"/>
              </a:rPr>
              <a:t>)</a:t>
            </a:r>
            <a:r>
              <a:rPr lang="en-US" altLang="en-US" dirty="0">
                <a:ea typeface="ＭＳ Ｐゴシック" pitchFamily="34" charset="-128"/>
              </a:rPr>
              <a:t> </a:t>
            </a:r>
          </a:p>
          <a:p>
            <a:pPr marL="182880">
              <a:spcBef>
                <a:spcPts val="600"/>
              </a:spcBef>
              <a:spcAft>
                <a:spcPts val="600"/>
              </a:spcAft>
            </a:pPr>
            <a:r>
              <a:rPr lang="en-US" altLang="en-US" b="1" dirty="0">
                <a:ea typeface="ＭＳ Ｐゴシック" pitchFamily="34" charset="-128"/>
              </a:rPr>
              <a:t>Oral </a:t>
            </a:r>
            <a:r>
              <a:rPr lang="en-US" altLang="en-US" b="1" dirty="0" smtClean="0">
                <a:ea typeface="ＭＳ Ｐゴシック" pitchFamily="34" charset="-128"/>
              </a:rPr>
              <a:t>Administration</a:t>
            </a:r>
            <a:r>
              <a:rPr lang="en-US" altLang="en-US" dirty="0">
                <a:ea typeface="ＭＳ Ｐゴシック" pitchFamily="34" charset="-128"/>
              </a:rPr>
              <a:t> </a:t>
            </a:r>
          </a:p>
          <a:p>
            <a:pPr marL="182880">
              <a:spcBef>
                <a:spcPts val="600"/>
              </a:spcBef>
              <a:spcAft>
                <a:spcPts val="600"/>
              </a:spcAft>
            </a:pPr>
            <a:r>
              <a:rPr lang="en-US" altLang="en-US" b="1" dirty="0">
                <a:ea typeface="ＭＳ Ｐゴシック" pitchFamily="34" charset="-128"/>
              </a:rPr>
              <a:t>Sublingual Administration </a:t>
            </a:r>
            <a:endParaRPr lang="en-US" altLang="en-US" dirty="0" smtClean="0">
              <a:ea typeface="ＭＳ Ｐゴシック" pitchFamily="34" charset="-128"/>
            </a:endParaRPr>
          </a:p>
          <a:p>
            <a:pPr marL="182880">
              <a:spcBef>
                <a:spcPts val="600"/>
              </a:spcBef>
              <a:spcAft>
                <a:spcPts val="600"/>
              </a:spcAft>
            </a:pPr>
            <a:r>
              <a:rPr lang="en-US" altLang="en-US" b="1" dirty="0" err="1">
                <a:ea typeface="ＭＳ Ｐゴシック" pitchFamily="34" charset="-128"/>
              </a:rPr>
              <a:t>Intrarectal</a:t>
            </a:r>
            <a:r>
              <a:rPr lang="en-US" altLang="en-US" b="1" dirty="0">
                <a:ea typeface="ＭＳ Ｐゴシック" pitchFamily="34" charset="-128"/>
              </a:rPr>
              <a:t> </a:t>
            </a:r>
            <a:r>
              <a:rPr lang="en-US" altLang="en-US" b="1" dirty="0" smtClean="0">
                <a:ea typeface="ＭＳ Ｐゴシック" pitchFamily="34" charset="-128"/>
              </a:rPr>
              <a:t>Administration</a:t>
            </a:r>
            <a:r>
              <a:rPr lang="en-US" altLang="en-US" dirty="0">
                <a:ea typeface="ＭＳ Ｐゴシック" pitchFamily="34" charset="-128"/>
              </a:rPr>
              <a:t> </a:t>
            </a:r>
          </a:p>
          <a:p>
            <a:pPr marL="182880">
              <a:spcBef>
                <a:spcPts val="600"/>
              </a:spcBef>
              <a:spcAft>
                <a:spcPts val="600"/>
              </a:spcAft>
            </a:pPr>
            <a:r>
              <a:rPr lang="en-US" altLang="en-US" b="1" dirty="0" smtClean="0">
                <a:ea typeface="ＭＳ Ｐゴシック" pitchFamily="34" charset="-128"/>
              </a:rPr>
              <a:t>Inhalation</a:t>
            </a:r>
            <a:r>
              <a:rPr lang="en-US" altLang="en-US" dirty="0">
                <a:ea typeface="ＭＳ Ｐゴシック" pitchFamily="34" charset="-128"/>
              </a:rPr>
              <a:t> </a:t>
            </a:r>
          </a:p>
          <a:p>
            <a:pPr marL="182880">
              <a:spcBef>
                <a:spcPts val="600"/>
              </a:spcBef>
              <a:spcAft>
                <a:spcPts val="600"/>
              </a:spcAft>
            </a:pPr>
            <a:r>
              <a:rPr lang="en-US" altLang="en-US" b="1" dirty="0">
                <a:ea typeface="ＭＳ Ｐゴシック" pitchFamily="34" charset="-128"/>
              </a:rPr>
              <a:t>Topical Administration</a:t>
            </a:r>
          </a:p>
          <a:p>
            <a:pPr marL="182880">
              <a:spcBef>
                <a:spcPts val="600"/>
              </a:spcBef>
              <a:spcAft>
                <a:spcPts val="600"/>
              </a:spcAft>
              <a:defRPr/>
            </a:pPr>
            <a:r>
              <a:rPr lang="en-US" b="1" dirty="0" smtClean="0"/>
              <a:t>Intracerebral Administration</a:t>
            </a:r>
            <a:endParaRPr lang="en-US" dirty="0"/>
          </a:p>
          <a:p>
            <a:pPr marL="182880">
              <a:spcBef>
                <a:spcPts val="600"/>
              </a:spcBef>
              <a:spcAft>
                <a:spcPts val="600"/>
              </a:spcAft>
              <a:defRPr/>
            </a:pPr>
            <a:r>
              <a:rPr lang="en-US" b="1" dirty="0" err="1"/>
              <a:t>Intracerebroventricular</a:t>
            </a:r>
            <a:r>
              <a:rPr lang="en-US" b="1" dirty="0"/>
              <a:t> (ICV) </a:t>
            </a:r>
            <a:r>
              <a:rPr lang="en-US" b="1" dirty="0" smtClean="0"/>
              <a:t>Administration</a:t>
            </a:r>
            <a:endParaRPr lang="en-US" b="1" dirty="0"/>
          </a:p>
        </p:txBody>
      </p:sp>
      <p:pic>
        <p:nvPicPr>
          <p:cNvPr id="1026" name="Picture 2" descr="https://o.quizlet.com/i/GK7_GwgMtDMXnrehg7vMFQ.jpg"/>
          <p:cNvPicPr>
            <a:picLocks noChangeAspect="1" noChangeArrowheads="1"/>
          </p:cNvPicPr>
          <p:nvPr/>
        </p:nvPicPr>
        <p:blipFill rotWithShape="1">
          <a:blip r:embed="rId3">
            <a:extLst>
              <a:ext uri="{28A0092B-C50C-407E-A947-70E740481C1C}">
                <a14:useLocalDpi xmlns:a14="http://schemas.microsoft.com/office/drawing/2010/main" val="0"/>
              </a:ext>
            </a:extLst>
          </a:blip>
          <a:srcRect l="18800" t="20454" r="15801"/>
          <a:stretch/>
        </p:blipFill>
        <p:spPr bwMode="auto">
          <a:xfrm>
            <a:off x="4800600" y="1524000"/>
            <a:ext cx="4038600" cy="4322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84324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1" descr="Screen Shot 2012-03-04 at 11.58.42 A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371600"/>
            <a:ext cx="5951538" cy="515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p:nvSpPr>
        <p:spPr>
          <a:xfrm>
            <a:off x="0" y="0"/>
            <a:ext cx="9144000" cy="566738"/>
          </a:xfrm>
          <a:prstGeom prst="rect">
            <a:avLst/>
          </a:prstGeom>
        </p:spPr>
        <p:txBody>
          <a:bodyPr vert="horz" lIns="91440" tIns="45720" rIns="91440" bIns="45720" rtlCol="0" anchor="b">
            <a:normAutofit fontScale="90000" lnSpcReduction="20000"/>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mtClean="0"/>
              <a:t>Routes of Administration </a:t>
            </a:r>
            <a:r>
              <a:rPr lang="en-US" i="1" smtClean="0"/>
              <a:t>(Cont’d)</a:t>
            </a:r>
            <a:endParaRPr lang="en-US" i="1" dirty="0"/>
          </a:p>
        </p:txBody>
      </p:sp>
    </p:spTree>
    <p:extLst>
      <p:ext uri="{BB962C8B-B14F-4D97-AF65-F5344CB8AC3E}">
        <p14:creationId xmlns:p14="http://schemas.microsoft.com/office/powerpoint/2010/main" val="26867034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555</TotalTime>
  <Words>1699</Words>
  <Application>Microsoft Office PowerPoint</Application>
  <PresentationFormat>On-screen Show (4:3)</PresentationFormat>
  <Paragraphs>333</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Perspective</vt:lpstr>
      <vt:lpstr>Psychopharmacology</vt:lpstr>
      <vt:lpstr>Psychopharmacology</vt:lpstr>
      <vt:lpstr>Psychopharmacology</vt:lpstr>
      <vt:lpstr>Principles of Psychopharmacology</vt:lpstr>
      <vt:lpstr>Principles of Psychopharmacology</vt:lpstr>
      <vt:lpstr>Dose-Response Curve</vt:lpstr>
      <vt:lpstr>Principles of Psychopharmacology</vt:lpstr>
      <vt:lpstr>Routes of Administration</vt:lpstr>
      <vt:lpstr>PowerPoint Presentation</vt:lpstr>
      <vt:lpstr>Psychopharmacology</vt:lpstr>
      <vt:lpstr>Entry of Drugs into the Brain </vt:lpstr>
      <vt:lpstr>PowerPoint Presentation</vt:lpstr>
      <vt:lpstr>Sites of Drug Action</vt:lpstr>
      <vt:lpstr>PowerPoint Presentation</vt:lpstr>
      <vt:lpstr>PowerPoint Presentation</vt:lpstr>
      <vt:lpstr>PowerPoint Presentation</vt:lpstr>
      <vt:lpstr>Psychopharmacology</vt:lpstr>
      <vt:lpstr>PowerPoint Presentation</vt:lpstr>
      <vt:lpstr>Peptides </vt:lpstr>
      <vt:lpstr>Dopamine</vt:lpstr>
      <vt:lpstr>PowerPoint Presentation</vt:lpstr>
      <vt:lpstr>Norepinephrine</vt:lpstr>
      <vt:lpstr>PowerPoint Presentation</vt:lpstr>
      <vt:lpstr>Acetylcholine</vt:lpstr>
      <vt:lpstr>Psychopharmacology</vt:lpstr>
    </vt:vector>
  </TitlesOfParts>
  <Company>UNCW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Ibanez-Casas, Inma</dc:creator>
  <cp:lastModifiedBy>Ibanez-Casas, Inma</cp:lastModifiedBy>
  <cp:revision>37</cp:revision>
  <cp:lastPrinted>2015-09-16T16:40:09Z</cp:lastPrinted>
  <dcterms:created xsi:type="dcterms:W3CDTF">2015-09-14T19:00:35Z</dcterms:created>
  <dcterms:modified xsi:type="dcterms:W3CDTF">2015-09-18T13:43:56Z</dcterms:modified>
</cp:coreProperties>
</file>