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6" r:id="rId2"/>
    <p:sldId id="279" r:id="rId3"/>
    <p:sldId id="284" r:id="rId4"/>
    <p:sldId id="257" r:id="rId5"/>
    <p:sldId id="259" r:id="rId6"/>
    <p:sldId id="258" r:id="rId7"/>
    <p:sldId id="260" r:id="rId8"/>
    <p:sldId id="285" r:id="rId9"/>
    <p:sldId id="282" r:id="rId10"/>
    <p:sldId id="280" r:id="rId11"/>
    <p:sldId id="281" r:id="rId12"/>
    <p:sldId id="292" r:id="rId13"/>
    <p:sldId id="293" r:id="rId14"/>
    <p:sldId id="283" r:id="rId15"/>
    <p:sldId id="296" r:id="rId16"/>
    <p:sldId id="294" r:id="rId17"/>
    <p:sldId id="310" r:id="rId18"/>
    <p:sldId id="295" r:id="rId19"/>
    <p:sldId id="309" r:id="rId20"/>
    <p:sldId id="287" r:id="rId21"/>
    <p:sldId id="298" r:id="rId22"/>
    <p:sldId id="299" r:id="rId23"/>
    <p:sldId id="301" r:id="rId24"/>
    <p:sldId id="269" r:id="rId25"/>
    <p:sldId id="302" r:id="rId26"/>
    <p:sldId id="304" r:id="rId27"/>
    <p:sldId id="311" r:id="rId28"/>
    <p:sldId id="312" r:id="rId29"/>
    <p:sldId id="261" r:id="rId30"/>
    <p:sldId id="265" r:id="rId31"/>
    <p:sldId id="263" r:id="rId32"/>
    <p:sldId id="264" r:id="rId33"/>
    <p:sldId id="307" r:id="rId34"/>
    <p:sldId id="271" r:id="rId35"/>
    <p:sldId id="31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12394-3822-4A87-B03C-96A316916F6C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F193-02E6-480B-B07A-879612551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7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19" indent="-28570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99919" indent="-22856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040" indent="-22856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159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278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398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518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5B064B-EB28-40EC-8F7B-1DC13E937C3C}" type="slidenum">
              <a:rPr lang="en-US" sz="1200">
                <a:latin typeface="Times New Roman" pitchFamily="18" charset="0"/>
              </a:rPr>
              <a:pPr/>
              <a:t>28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5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7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18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0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6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7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2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2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4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9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6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6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1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7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6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6D276D-454E-40AB-AB6A-651EB7EE7C79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4E36-6E64-4842-AE99-6D8CA388C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26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uncw.edu/ogler/NCFADS%20Links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Combining Motivational Interviewing and Acceptance and Commitment Therapy in the Treatment of Addictions: An Integrative Best-Practice Approach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571434"/>
            <a:ext cx="8825658" cy="861420"/>
          </a:xfrm>
        </p:spPr>
        <p:txBody>
          <a:bodyPr>
            <a:noAutofit/>
          </a:bodyPr>
          <a:lstStyle/>
          <a:p>
            <a:r>
              <a:rPr lang="en-US" sz="1800" dirty="0" smtClean="0"/>
              <a:t>Richard L. Ogle, Ph.D.</a:t>
            </a:r>
          </a:p>
          <a:p>
            <a:r>
              <a:rPr lang="en-US" sz="1800" dirty="0" smtClean="0"/>
              <a:t>Associate Dean, College of Arts and Sciences</a:t>
            </a:r>
          </a:p>
          <a:p>
            <a:r>
              <a:rPr lang="en-US" sz="1800" dirty="0" smtClean="0"/>
              <a:t>Professor of Psychology</a:t>
            </a:r>
          </a:p>
          <a:p>
            <a:r>
              <a:rPr lang="en-US" sz="1800" dirty="0" smtClean="0"/>
              <a:t>University of North Carolina Wilmington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people.uncw.edu/ogler/NCFADS%20Links.htm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37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97" y="180870"/>
            <a:ext cx="9404723" cy="1400530"/>
          </a:xfrm>
        </p:spPr>
        <p:txBody>
          <a:bodyPr/>
          <a:lstStyle/>
          <a:p>
            <a:r>
              <a:rPr lang="en-US" dirty="0" smtClean="0"/>
              <a:t>ACT Hexaflex</a:t>
            </a:r>
            <a:endParaRPr lang="en-US" dirty="0"/>
          </a:p>
        </p:txBody>
      </p:sp>
      <p:pic>
        <p:nvPicPr>
          <p:cNvPr id="4" name="Content Placeholder 3" descr="Model of Psychopatholog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6304258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23" y="76200"/>
            <a:ext cx="8229600" cy="1143000"/>
          </a:xfrm>
        </p:spPr>
        <p:txBody>
          <a:bodyPr/>
          <a:lstStyle/>
          <a:p>
            <a:r>
              <a:rPr lang="en-US" dirty="0" smtClean="0"/>
              <a:t>ACT Hexaflex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38" y="947723"/>
            <a:ext cx="6813325" cy="556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76385" y="3124200"/>
            <a:ext cx="1439233" cy="1371600"/>
            <a:chOff x="3852384" y="3124200"/>
            <a:chExt cx="1439233" cy="1371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384" y="3124200"/>
              <a:ext cx="1439233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25449" y="3486834"/>
              <a:ext cx="13307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Psychological </a:t>
              </a:r>
            </a:p>
            <a:p>
              <a:pPr algn="ctr"/>
              <a:r>
                <a:rPr lang="en-US" sz="1600" dirty="0"/>
                <a:t>Flexibility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05100" y="2061866"/>
            <a:ext cx="1447800" cy="3119735"/>
            <a:chOff x="1181100" y="2061865"/>
            <a:chExt cx="1447800" cy="3119735"/>
          </a:xfrm>
        </p:grpSpPr>
        <p:sp>
          <p:nvSpPr>
            <p:cNvPr id="3" name="TextBox 2"/>
            <p:cNvSpPr txBox="1"/>
            <p:nvPr/>
          </p:nvSpPr>
          <p:spPr>
            <a:xfrm>
              <a:off x="1181100" y="3390899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5400" y="2061865"/>
              <a:ext cx="1219200" cy="31197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0" y="914400"/>
            <a:ext cx="2819400" cy="5638800"/>
            <a:chOff x="3810000" y="914400"/>
            <a:chExt cx="2819400" cy="5638800"/>
          </a:xfrm>
        </p:grpSpPr>
        <p:sp>
          <p:nvSpPr>
            <p:cNvPr id="11" name="TextBox 10"/>
            <p:cNvSpPr txBox="1"/>
            <p:nvPr/>
          </p:nvSpPr>
          <p:spPr>
            <a:xfrm>
              <a:off x="5181600" y="1600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AWARE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914400"/>
              <a:ext cx="1524000" cy="5638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12043" y="2402532"/>
            <a:ext cx="2092854" cy="3276600"/>
            <a:chOff x="6417535" y="2402532"/>
            <a:chExt cx="1719129" cy="3276600"/>
          </a:xfrm>
        </p:grpSpPr>
        <p:sp>
          <p:nvSpPr>
            <p:cNvPr id="10" name="TextBox 9"/>
            <p:cNvSpPr txBox="1"/>
            <p:nvPr/>
          </p:nvSpPr>
          <p:spPr>
            <a:xfrm>
              <a:off x="6417535" y="3579166"/>
              <a:ext cx="1719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ENGAGED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3200" y="2402532"/>
              <a:ext cx="1447800" cy="3276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50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i="1" dirty="0" smtClean="0"/>
              <a:t>“God</a:t>
            </a:r>
            <a:r>
              <a:rPr lang="en-US" sz="3200" i="1" dirty="0"/>
              <a:t>, grant me the </a:t>
            </a:r>
            <a:r>
              <a:rPr lang="en-US" sz="3200" i="1" u="sng" dirty="0"/>
              <a:t>serenity</a:t>
            </a:r>
            <a:r>
              <a:rPr lang="en-US" sz="3200" i="1" dirty="0"/>
              <a:t> to </a:t>
            </a:r>
            <a:r>
              <a:rPr lang="en-US" sz="3200" i="1" u="sng" dirty="0"/>
              <a:t>accept</a:t>
            </a:r>
            <a:r>
              <a:rPr lang="en-US" sz="3200" i="1" dirty="0"/>
              <a:t> the things I cannot change, the courage to </a:t>
            </a:r>
            <a:r>
              <a:rPr lang="en-US" sz="3200" i="1" u="sng" dirty="0"/>
              <a:t>change</a:t>
            </a:r>
            <a:r>
              <a:rPr lang="en-US" sz="3200" i="1" dirty="0"/>
              <a:t> the things I can, and the </a:t>
            </a:r>
            <a:r>
              <a:rPr lang="en-US" sz="3200" i="1" u="sng" dirty="0"/>
              <a:t>wisdom</a:t>
            </a:r>
            <a:r>
              <a:rPr lang="en-US" sz="3200" i="1" dirty="0"/>
              <a:t> to know the difference</a:t>
            </a:r>
            <a:r>
              <a:rPr lang="en-US" sz="3200" i="1" dirty="0" smtClean="0"/>
              <a:t>.”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92" y="381000"/>
            <a:ext cx="8229600" cy="1066800"/>
          </a:xfrm>
        </p:spPr>
        <p:txBody>
          <a:bodyPr/>
          <a:lstStyle/>
          <a:p>
            <a:r>
              <a:rPr lang="en-US" dirty="0" smtClean="0"/>
              <a:t>ACT and the 12-Steps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2" y="1235675"/>
            <a:ext cx="11932508" cy="5511113"/>
          </a:xfrm>
        </p:spPr>
        <p:txBody>
          <a:bodyPr>
            <a:noAutofit/>
          </a:bodyPr>
          <a:lstStyle/>
          <a:p>
            <a:r>
              <a:rPr lang="en-US" sz="1500" dirty="0"/>
              <a:t>We admitted we were powerless over alcohol—that our lives had become unmanageable. </a:t>
            </a:r>
            <a:r>
              <a:rPr lang="en-US" sz="1500" b="1" dirty="0"/>
              <a:t>(Acceptance/Unworkability)</a:t>
            </a:r>
          </a:p>
          <a:p>
            <a:r>
              <a:rPr lang="en-US" sz="1500" dirty="0"/>
              <a:t>Came to believe that a Power greater than ourselves could restore us to sanity </a:t>
            </a:r>
            <a:r>
              <a:rPr lang="en-US" sz="1500" b="1" dirty="0"/>
              <a:t>(Acceptance)</a:t>
            </a:r>
            <a:r>
              <a:rPr lang="en-US" sz="1500" dirty="0"/>
              <a:t>.</a:t>
            </a:r>
          </a:p>
          <a:p>
            <a:r>
              <a:rPr lang="en-US" sz="1500" dirty="0"/>
              <a:t>Made a decision to turn our will and our lives over to the care of God </a:t>
            </a:r>
            <a:r>
              <a:rPr lang="en-US" sz="1500" i="1" dirty="0"/>
              <a:t>as we understood Him </a:t>
            </a:r>
            <a:r>
              <a:rPr lang="en-US" sz="1500" b="1" i="1" dirty="0"/>
              <a:t>(Acceptance)</a:t>
            </a:r>
            <a:r>
              <a:rPr lang="en-US" sz="1500" i="1" dirty="0"/>
              <a:t>.</a:t>
            </a:r>
          </a:p>
          <a:p>
            <a:r>
              <a:rPr lang="en-US" sz="1500" dirty="0"/>
              <a:t>Made a searching and fearless moral inventory of ourselves </a:t>
            </a:r>
            <a:r>
              <a:rPr lang="en-US" sz="1500" b="1" dirty="0"/>
              <a:t>(Values Clarification)</a:t>
            </a:r>
            <a:r>
              <a:rPr lang="en-US" sz="1500" dirty="0"/>
              <a:t>.</a:t>
            </a:r>
          </a:p>
          <a:p>
            <a:r>
              <a:rPr lang="en-US" sz="1500" dirty="0"/>
              <a:t>Admitted to God, to ourselves, and to another human being the exact nature of our wrongs.</a:t>
            </a:r>
          </a:p>
          <a:p>
            <a:r>
              <a:rPr lang="en-US" sz="1500" dirty="0"/>
              <a:t>Were entirely ready to have God remove all these defects of character.</a:t>
            </a:r>
          </a:p>
          <a:p>
            <a:r>
              <a:rPr lang="en-US" sz="1500" dirty="0"/>
              <a:t>Humbly asked Him to remove our shortcomings.</a:t>
            </a:r>
          </a:p>
          <a:p>
            <a:r>
              <a:rPr lang="en-US" sz="1500" dirty="0"/>
              <a:t>Made a list of all persons we had harmed, and became willing to make amends to them all </a:t>
            </a:r>
            <a:r>
              <a:rPr lang="en-US" sz="1500" b="1" dirty="0"/>
              <a:t>(Values/Committed Action)</a:t>
            </a:r>
            <a:r>
              <a:rPr lang="en-US" sz="1500" dirty="0"/>
              <a:t>.</a:t>
            </a:r>
          </a:p>
          <a:p>
            <a:r>
              <a:rPr lang="en-US" sz="1500" dirty="0"/>
              <a:t>Made direct amends to such people wherever possible, except when to do so would injure them or others </a:t>
            </a:r>
            <a:r>
              <a:rPr lang="en-US" sz="1500" b="1" dirty="0"/>
              <a:t>(Committed Actions)</a:t>
            </a:r>
            <a:r>
              <a:rPr lang="en-US" sz="1500" dirty="0"/>
              <a:t>.</a:t>
            </a:r>
          </a:p>
          <a:p>
            <a:r>
              <a:rPr lang="en-US" sz="1500" dirty="0"/>
              <a:t>Continued to take personal inventory and when we were wrong promptly admitted it </a:t>
            </a:r>
            <a:r>
              <a:rPr lang="en-US" sz="1500" b="1" dirty="0"/>
              <a:t>(Acceptance/Defusion)</a:t>
            </a:r>
            <a:r>
              <a:rPr lang="en-US" sz="1500" dirty="0"/>
              <a:t>.</a:t>
            </a:r>
          </a:p>
          <a:p>
            <a:r>
              <a:rPr lang="en-US" sz="1500" dirty="0"/>
              <a:t>Sought through prayer and meditation to improve our conscious contact with God, </a:t>
            </a:r>
            <a:r>
              <a:rPr lang="en-US" sz="1500" i="1" dirty="0"/>
              <a:t>as we understood Him</a:t>
            </a:r>
            <a:r>
              <a:rPr lang="en-US" sz="1500" dirty="0"/>
              <a:t>, praying only for knowledge of His will for us and the power to carry that out </a:t>
            </a:r>
            <a:r>
              <a:rPr lang="en-US" sz="1500" b="1" dirty="0"/>
              <a:t>(Mindfulness/Contact w/Present Moment)</a:t>
            </a:r>
            <a:r>
              <a:rPr lang="en-US" sz="1500" dirty="0"/>
              <a:t>.</a:t>
            </a:r>
          </a:p>
          <a:p>
            <a:r>
              <a:rPr lang="en-US" sz="1500" dirty="0"/>
              <a:t>Having had a spiritual awakening as the result of these Steps, we tried to carry this message to alcoholics, and to practice these principles in all our affairs </a:t>
            </a:r>
            <a:r>
              <a:rPr lang="en-US" sz="1500" b="1" dirty="0"/>
              <a:t>(Values/Committed Action)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5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5159" y="2800501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POINTS OF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and 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171" y="1575124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Acceptance and Self-Compassion</a:t>
            </a:r>
          </a:p>
          <a:p>
            <a:r>
              <a:rPr lang="en-US" dirty="0" smtClean="0"/>
              <a:t>Empathy and Perspective Taking</a:t>
            </a:r>
          </a:p>
          <a:p>
            <a:r>
              <a:rPr lang="en-US" dirty="0"/>
              <a:t>Collaborative and Egalitarian</a:t>
            </a:r>
          </a:p>
          <a:p>
            <a:r>
              <a:rPr lang="en-US" dirty="0" smtClean="0"/>
              <a:t>Intervention Tailored to Client</a:t>
            </a:r>
          </a:p>
          <a:p>
            <a:r>
              <a:rPr lang="en-US" dirty="0" smtClean="0"/>
              <a:t>Non-Expert Model</a:t>
            </a:r>
          </a:p>
          <a:p>
            <a:pPr lvl="1"/>
            <a:r>
              <a:rPr lang="en-US" dirty="0" smtClean="0"/>
              <a:t>Non-Confrontational</a:t>
            </a:r>
          </a:p>
          <a:p>
            <a:r>
              <a:rPr lang="en-US" dirty="0" smtClean="0"/>
              <a:t>Evocation and Drawing Out the System</a:t>
            </a:r>
          </a:p>
          <a:p>
            <a:r>
              <a:rPr lang="en-US" dirty="0" smtClean="0"/>
              <a:t>Self-Efficacy</a:t>
            </a:r>
          </a:p>
          <a:p>
            <a:r>
              <a:rPr lang="en-US" dirty="0" smtClean="0"/>
              <a:t>Client-Language Focus</a:t>
            </a:r>
          </a:p>
          <a:p>
            <a:pPr lvl="1"/>
            <a:r>
              <a:rPr lang="en-US" dirty="0" smtClean="0"/>
              <a:t>MI – Content</a:t>
            </a:r>
          </a:p>
          <a:p>
            <a:pPr lvl="1"/>
            <a:r>
              <a:rPr lang="en-US" dirty="0" smtClean="0"/>
              <a:t>ACT –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– Functional Understanding of Substance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have roots in a behavioral approach</a:t>
            </a:r>
          </a:p>
          <a:p>
            <a:r>
              <a:rPr lang="en-US" dirty="0" smtClean="0"/>
              <a:t>Understanding the function of substance abuse is key</a:t>
            </a:r>
          </a:p>
          <a:p>
            <a:pPr lvl="1"/>
            <a:r>
              <a:rPr lang="en-US" dirty="0" smtClean="0"/>
              <a:t>ACT specifically assumes that substance abuse is a form of experiential avoidance</a:t>
            </a:r>
          </a:p>
          <a:p>
            <a:pPr lvl="1"/>
            <a:r>
              <a:rPr lang="en-US" dirty="0" smtClean="0"/>
              <a:t>MI views substance abuse from a coping perspective</a:t>
            </a:r>
          </a:p>
          <a:p>
            <a:r>
              <a:rPr lang="en-US" dirty="0" smtClean="0"/>
              <a:t>ACT focuses on “drawing out the system”</a:t>
            </a:r>
          </a:p>
          <a:p>
            <a:r>
              <a:rPr lang="en-US" dirty="0" smtClean="0"/>
              <a:t>MI focuses on understanding the role of substance in a persons ongoing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– Rolling w/Resistance and Defusion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focus on therapist responses that undermine a clients rigidly held views and experienced emotion.</a:t>
            </a:r>
          </a:p>
          <a:p>
            <a:pPr lvl="1"/>
            <a:r>
              <a:rPr lang="en-US" dirty="0" smtClean="0"/>
              <a:t>MI uses simple and strategic reflection to engage empathically and create perspective change</a:t>
            </a:r>
          </a:p>
          <a:p>
            <a:pPr lvl="1"/>
            <a:r>
              <a:rPr lang="en-US" dirty="0" smtClean="0"/>
              <a:t>ACT uses metaphor and various exercises to create similar perspective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– Values &amp; 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Understanding, clarifying and connecting a client to their own core values is the strongest point of overlap in ACT &amp; MI</a:t>
            </a:r>
          </a:p>
          <a:p>
            <a:pPr lvl="1"/>
            <a:r>
              <a:rPr lang="en-US" dirty="0" smtClean="0"/>
              <a:t>MI and ACT assert that values are the most important factor in therapeutic change</a:t>
            </a:r>
          </a:p>
          <a:p>
            <a:pPr lvl="2"/>
            <a:r>
              <a:rPr lang="en-US" dirty="0" smtClean="0"/>
              <a:t>Values are the reasons why people change</a:t>
            </a:r>
          </a:p>
          <a:p>
            <a:pPr lvl="1"/>
            <a:r>
              <a:rPr lang="en-US" dirty="0" smtClean="0"/>
              <a:t>MI and ACT strive to develop a discrepancy between a persons values and their current problematic behavior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– Commitment to Behavior Change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 and ACT both focus on building and reinforcing commitment to change</a:t>
            </a:r>
          </a:p>
          <a:p>
            <a:r>
              <a:rPr lang="en-US" dirty="0" smtClean="0"/>
              <a:t>MI and ACT both focus on building patterns of committed action through the development of proximal and distal goals that map on to a client’s core values</a:t>
            </a:r>
          </a:p>
          <a:p>
            <a:r>
              <a:rPr lang="en-US" dirty="0" smtClean="0"/>
              <a:t>MI and ACT use planning, problem solving, executing, revising and monitoring to train a pattern of committed action over time</a:t>
            </a:r>
          </a:p>
          <a:p>
            <a:r>
              <a:rPr lang="en-US" dirty="0" smtClean="0"/>
              <a:t>All committed action is in the service of a client’s values</a:t>
            </a:r>
          </a:p>
          <a:p>
            <a:r>
              <a:rPr lang="en-US" dirty="0" smtClean="0"/>
              <a:t>Both MI and ACT utilize other interventions to build skills, reduce barriers and increase the probability to ongoing committed action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Skills Training</a:t>
            </a:r>
          </a:p>
          <a:p>
            <a:pPr lvl="1"/>
            <a:r>
              <a:rPr lang="en-US" dirty="0" smtClean="0"/>
              <a:t>Exposure </a:t>
            </a:r>
          </a:p>
          <a:p>
            <a:pPr lvl="1"/>
            <a:r>
              <a:rPr lang="en-US" dirty="0" smtClean="0"/>
              <a:t>Relapse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For Our Time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basics of Motivational Interviewing (MI)</a:t>
            </a:r>
          </a:p>
          <a:p>
            <a:r>
              <a:rPr lang="en-US" dirty="0" smtClean="0"/>
              <a:t>Review the basics of Acceptance and Commitment Therapy (ACT)</a:t>
            </a:r>
          </a:p>
          <a:p>
            <a:r>
              <a:rPr lang="en-US" dirty="0" smtClean="0"/>
              <a:t>Describe the points of integration</a:t>
            </a:r>
          </a:p>
          <a:p>
            <a:pPr lvl="1"/>
            <a:r>
              <a:rPr lang="en-US" altLang="en-US" dirty="0" smtClean="0"/>
              <a:t>Examine how integration of models can provide a more powerful source of intervention as strengths of each technique is strategically combined and implemented.</a:t>
            </a:r>
          </a:p>
          <a:p>
            <a:r>
              <a:rPr lang="en-US" dirty="0" smtClean="0"/>
              <a:t>Present a format for a general integrated approach to treat addictions</a:t>
            </a:r>
          </a:p>
          <a:p>
            <a:pPr lvl="1"/>
            <a:r>
              <a:rPr lang="en-US" dirty="0"/>
              <a:t>Identify which interventions in MI &amp; ACT that can be best combined for the most effective therapeutic impact.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662" y="2763432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COMBINED INTERVENTION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04576"/>
            <a:ext cx="8946541" cy="4195481"/>
          </a:xfrm>
        </p:spPr>
        <p:txBody>
          <a:bodyPr/>
          <a:lstStyle/>
          <a:p>
            <a:r>
              <a:rPr lang="en-US" dirty="0" smtClean="0"/>
              <a:t>Genuine, transparent engagement as a collaborative equal</a:t>
            </a:r>
          </a:p>
          <a:p>
            <a:r>
              <a:rPr lang="en-US" dirty="0" smtClean="0"/>
              <a:t>Willingness to appropriately express your own range of feelings and reactions without judgment, evaluation, or fusion.</a:t>
            </a:r>
          </a:p>
          <a:p>
            <a:r>
              <a:rPr lang="en-US" dirty="0" smtClean="0"/>
              <a:t>Explore client’s perspective of the issue at hand</a:t>
            </a:r>
            <a:endParaRPr lang="en-US" dirty="0"/>
          </a:p>
          <a:p>
            <a:pPr lvl="1"/>
            <a:r>
              <a:rPr lang="en-US" dirty="0" smtClean="0"/>
              <a:t>Example - Don’t automatically start with substance abuse</a:t>
            </a:r>
          </a:p>
          <a:p>
            <a:r>
              <a:rPr lang="en-US" dirty="0" smtClean="0"/>
              <a:t>Listen and use OARS</a:t>
            </a:r>
          </a:p>
          <a:p>
            <a:r>
              <a:rPr lang="en-US" dirty="0" smtClean="0"/>
              <a:t>Set the nature and boundaries of the work</a:t>
            </a:r>
          </a:p>
        </p:txBody>
      </p:sp>
    </p:spTree>
    <p:extLst>
      <p:ext uri="{BB962C8B-B14F-4D97-AF65-F5344CB8AC3E}">
        <p14:creationId xmlns:p14="http://schemas.microsoft.com/office/powerpoint/2010/main" val="27233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Contact with the Cost of </a:t>
            </a:r>
            <a:r>
              <a:rPr lang="en-US" dirty="0" smtClean="0"/>
              <a:t>Using &amp; Workability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 in a functional analysis of the problem behavior</a:t>
            </a:r>
          </a:p>
          <a:p>
            <a:pPr lvl="1"/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Triggers</a:t>
            </a:r>
          </a:p>
          <a:p>
            <a:pPr lvl="1"/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Short-Term Positive Consequences</a:t>
            </a:r>
          </a:p>
          <a:p>
            <a:pPr lvl="2"/>
            <a:r>
              <a:rPr lang="en-US" dirty="0" smtClean="0"/>
              <a:t>Listen for avoidance</a:t>
            </a:r>
          </a:p>
          <a:p>
            <a:pPr lvl="1"/>
            <a:r>
              <a:rPr lang="en-US" dirty="0" smtClean="0"/>
              <a:t>Long-Term Negative Consequences</a:t>
            </a:r>
          </a:p>
          <a:p>
            <a:pPr lvl="2"/>
            <a:r>
              <a:rPr lang="en-US" dirty="0" smtClean="0"/>
              <a:t>Listen for disconnection from values, people, self, etc.</a:t>
            </a:r>
          </a:p>
          <a:p>
            <a:pPr lvl="1"/>
            <a:r>
              <a:rPr lang="en-US" dirty="0" smtClean="0"/>
              <a:t>Present the question of how workable this pattern is over time</a:t>
            </a:r>
          </a:p>
          <a:p>
            <a:pPr lvl="2"/>
            <a:r>
              <a:rPr lang="en-US" dirty="0" smtClean="0"/>
              <a:t>What are the larger costs over the persons history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Hopelessness - Control </a:t>
            </a:r>
            <a:r>
              <a:rPr lang="en-US" dirty="0"/>
              <a:t>as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reflection and rolling with resistance to help client understand that attempts at controlling uncomfortable thoughts, feelings and internal bodily sensations </a:t>
            </a:r>
            <a:r>
              <a:rPr lang="en-US" b="1" dirty="0" smtClean="0"/>
              <a:t>are the problem, not the solution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Empathic responding around the idea that substance abuse is an attempt at self-management</a:t>
            </a:r>
          </a:p>
          <a:p>
            <a:pPr lvl="1"/>
            <a:r>
              <a:rPr lang="en-US" dirty="0" smtClean="0"/>
              <a:t>Use information exchange to increase understanding</a:t>
            </a:r>
          </a:p>
          <a:p>
            <a:pPr lvl="1"/>
            <a:r>
              <a:rPr lang="en-US" dirty="0" smtClean="0"/>
              <a:t>Invite client to approach things from a different perspective</a:t>
            </a:r>
          </a:p>
          <a:p>
            <a:pPr lvl="1"/>
            <a:r>
              <a:rPr lang="en-US" dirty="0" smtClean="0"/>
              <a:t>Support self-efficacy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08" y="228600"/>
            <a:ext cx="8562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Exchange: Elicit - Provide - Elicit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407" y="1633151"/>
            <a:ext cx="9303797" cy="4724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Elicit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What would you like to know/do about?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What do you already know/do about?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Provide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Provide information (not opinion) in manageable chunks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Confirming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Disconfirming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Elicit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What do you make of that?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What does this mean for you (connected to values)?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What more would you like to know?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Willingness/Acceptance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ACT interventions</a:t>
            </a:r>
          </a:p>
          <a:p>
            <a:pPr lvl="1"/>
            <a:r>
              <a:rPr lang="en-US" dirty="0" smtClean="0"/>
              <a:t>Mindfulness Exercises</a:t>
            </a:r>
          </a:p>
          <a:p>
            <a:pPr lvl="2"/>
            <a:r>
              <a:rPr lang="en-US" dirty="0" smtClean="0"/>
              <a:t>See </a:t>
            </a:r>
            <a:r>
              <a:rPr lang="en-US" i="1" dirty="0" smtClean="0"/>
              <a:t>ACT Made Simple</a:t>
            </a:r>
            <a:r>
              <a:rPr lang="en-US" dirty="0" smtClean="0"/>
              <a:t> by Russ Harris</a:t>
            </a:r>
          </a:p>
          <a:p>
            <a:pPr lvl="1"/>
            <a:r>
              <a:rPr lang="en-US" dirty="0" smtClean="0"/>
              <a:t>Exposure and </a:t>
            </a:r>
            <a:r>
              <a:rPr lang="en-US" dirty="0" err="1" smtClean="0"/>
              <a:t>Defusion</a:t>
            </a:r>
            <a:endParaRPr lang="en-US" dirty="0" smtClean="0"/>
          </a:p>
          <a:p>
            <a:pPr lvl="2"/>
            <a:r>
              <a:rPr lang="en-US" dirty="0"/>
              <a:t>See </a:t>
            </a:r>
            <a:r>
              <a:rPr lang="en-US" i="1" dirty="0"/>
              <a:t>ACT Made Simple</a:t>
            </a:r>
            <a:r>
              <a:rPr lang="en-US" dirty="0"/>
              <a:t> by Russ Harris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Experiential Avoidance &amp; Barriers </a:t>
            </a:r>
            <a:r>
              <a:rPr lang="en-US" dirty="0"/>
              <a:t>to Acceptance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contextual factors are keeping clients engaging in experiential avoidance</a:t>
            </a:r>
          </a:p>
          <a:p>
            <a:r>
              <a:rPr lang="en-US" dirty="0" smtClean="0"/>
              <a:t>What aspect of motivation is keeping a client engaging in experiential avoidance – Importance vs. Confidence</a:t>
            </a:r>
          </a:p>
          <a:p>
            <a:r>
              <a:rPr lang="en-US" dirty="0" smtClean="0"/>
              <a:t>How able is a client at experiencing uncomfortable thoughts, feelings and internal bodily sensations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Importance of Situation/Change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Ruler</a:t>
            </a:r>
          </a:p>
          <a:p>
            <a:pPr lvl="1"/>
            <a:r>
              <a:rPr lang="en-US" dirty="0" smtClean="0"/>
              <a:t>On a scale of 0 to 10, how important is this issue  to you (0=not at all, 10=extremely important)</a:t>
            </a:r>
          </a:p>
          <a:p>
            <a:pPr lvl="1"/>
            <a:r>
              <a:rPr lang="en-US" dirty="0" smtClean="0"/>
              <a:t>What makes it an X and not a Y (Y= X-2)?</a:t>
            </a:r>
          </a:p>
          <a:p>
            <a:pPr lvl="1"/>
            <a:r>
              <a:rPr lang="en-US" dirty="0" smtClean="0"/>
              <a:t>What makes it an X and not a Y (Y= X+2)?</a:t>
            </a:r>
          </a:p>
          <a:p>
            <a:pPr lvl="1"/>
            <a:r>
              <a:rPr lang="en-US" dirty="0" smtClean="0"/>
              <a:t>What might make your rating a few points higher, a bit more important?</a:t>
            </a:r>
          </a:p>
          <a:p>
            <a:pPr lvl="1"/>
            <a:r>
              <a:rPr lang="en-US" dirty="0" smtClean="0"/>
              <a:t>Tell me about a time when it was (lower than X).  How did it come to be higher?</a:t>
            </a:r>
          </a:p>
          <a:p>
            <a:pPr lvl="1"/>
            <a:r>
              <a:rPr lang="en-US" dirty="0" smtClean="0"/>
              <a:t>What can you specifically do to increase?</a:t>
            </a:r>
          </a:p>
          <a:p>
            <a:pPr lvl="1"/>
            <a:r>
              <a:rPr lang="en-US" dirty="0" smtClean="0"/>
              <a:t>What might I, or others do to help it increase?</a:t>
            </a:r>
          </a:p>
        </p:txBody>
      </p:sp>
    </p:spTree>
    <p:extLst>
      <p:ext uri="{BB962C8B-B14F-4D97-AF65-F5344CB8AC3E}">
        <p14:creationId xmlns:p14="http://schemas.microsoft.com/office/powerpoint/2010/main" val="35664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Confidence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2038388"/>
            <a:ext cx="7467600" cy="4362412"/>
          </a:xfrm>
        </p:spPr>
        <p:txBody>
          <a:bodyPr>
            <a:normAutofit/>
          </a:bodyPr>
          <a:lstStyle/>
          <a:p>
            <a:r>
              <a:rPr lang="en-US" dirty="0" smtClean="0"/>
              <a:t>Confidence Ruler</a:t>
            </a:r>
          </a:p>
          <a:p>
            <a:pPr lvl="1"/>
            <a:r>
              <a:rPr lang="en-US" dirty="0" smtClean="0"/>
              <a:t>On a scale of 0 to 10, how confident are you that you could change/take this on/be successful?</a:t>
            </a:r>
          </a:p>
          <a:p>
            <a:pPr lvl="1"/>
            <a:r>
              <a:rPr lang="en-US" dirty="0" smtClean="0"/>
              <a:t>What makes it an X and not a Y (Y= X-2)?</a:t>
            </a:r>
          </a:p>
          <a:p>
            <a:pPr lvl="1"/>
            <a:r>
              <a:rPr lang="en-US" dirty="0" smtClean="0"/>
              <a:t>What makes it an X and not a Y (Y= X+2)?</a:t>
            </a:r>
          </a:p>
          <a:p>
            <a:pPr lvl="1"/>
            <a:r>
              <a:rPr lang="en-US" dirty="0" smtClean="0"/>
              <a:t>What might make your rating a few points higher, a bit more important?</a:t>
            </a:r>
          </a:p>
          <a:p>
            <a:pPr lvl="1"/>
            <a:r>
              <a:rPr lang="en-US" dirty="0" smtClean="0"/>
              <a:t>Tell me about a time when it was (lower than X).  How did it come to be higher?</a:t>
            </a:r>
          </a:p>
          <a:p>
            <a:pPr lvl="1"/>
            <a:r>
              <a:rPr lang="en-US" dirty="0" smtClean="0"/>
              <a:t>What can you specifically do to increase?</a:t>
            </a:r>
          </a:p>
          <a:p>
            <a:pPr lvl="1"/>
            <a:r>
              <a:rPr lang="en-US" dirty="0" smtClean="0"/>
              <a:t>What might I, or others do to help it increase?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311"/>
          </a:xfrm>
        </p:spPr>
        <p:txBody>
          <a:bodyPr/>
          <a:lstStyle/>
          <a:p>
            <a:r>
              <a:rPr lang="en-US" dirty="0"/>
              <a:t>Discrepancy, Values and Goals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0" y="1248229"/>
            <a:ext cx="11647490" cy="5609771"/>
          </a:xfrm>
        </p:spPr>
        <p:txBody>
          <a:bodyPr>
            <a:normAutofit/>
          </a:bodyPr>
          <a:lstStyle/>
          <a:p>
            <a:r>
              <a:rPr lang="en-US" sz="3200" dirty="0"/>
              <a:t>Understanding </a:t>
            </a:r>
            <a:r>
              <a:rPr lang="en-US" sz="3200" dirty="0" smtClean="0"/>
              <a:t>Values</a:t>
            </a:r>
          </a:p>
          <a:p>
            <a:pPr lvl="1"/>
            <a:r>
              <a:rPr lang="en-US" sz="2400" dirty="0" smtClean="0"/>
              <a:t>Freely chosen core beliefs that drive and organize behavior that is intrinsically reinforcing.</a:t>
            </a:r>
          </a:p>
          <a:p>
            <a:pPr lvl="2"/>
            <a:r>
              <a:rPr lang="en-US" sz="2000" dirty="0" smtClean="0"/>
              <a:t>Values represent what one wants their life to look like, stand for and be about</a:t>
            </a:r>
          </a:p>
          <a:p>
            <a:pPr lvl="3"/>
            <a:r>
              <a:rPr lang="en-US" sz="1800" dirty="0" smtClean="0"/>
              <a:t>Global values</a:t>
            </a:r>
          </a:p>
          <a:p>
            <a:pPr lvl="3"/>
            <a:r>
              <a:rPr lang="en-US" sz="1800" dirty="0" smtClean="0"/>
              <a:t>Domain-specific values – health, family, career, etc.</a:t>
            </a:r>
          </a:p>
          <a:p>
            <a:pPr lvl="2"/>
            <a:r>
              <a:rPr lang="en-US" sz="2000" dirty="0" smtClean="0"/>
              <a:t>Values provide direction</a:t>
            </a:r>
          </a:p>
          <a:p>
            <a:pPr lvl="2"/>
            <a:r>
              <a:rPr lang="en-US" sz="2000" dirty="0" smtClean="0"/>
              <a:t>Values are different from valuing</a:t>
            </a:r>
          </a:p>
          <a:p>
            <a:pPr lvl="2"/>
            <a:r>
              <a:rPr lang="en-US" sz="2000" dirty="0" smtClean="0"/>
              <a:t>Values cannot be accomplished in-and-of-themselves</a:t>
            </a:r>
          </a:p>
          <a:p>
            <a:pPr lvl="3"/>
            <a:r>
              <a:rPr lang="en-US" sz="1800" dirty="0" smtClean="0"/>
              <a:t>Instantiated moment by moment and over time</a:t>
            </a:r>
          </a:p>
          <a:p>
            <a:pPr lvl="2"/>
            <a:r>
              <a:rPr lang="en-US" sz="2000" dirty="0" smtClean="0"/>
              <a:t>No matter what direction life/career takes, you still have your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3949" y="2664577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MOTIVATIONAL INTERVIEWING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0" y="3620724"/>
            <a:ext cx="2179412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99" y="3620724"/>
            <a:ext cx="2174403" cy="310896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44" y="3620724"/>
            <a:ext cx="207264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1405" y="330563"/>
            <a:ext cx="8041440" cy="1193437"/>
          </a:xfrm>
        </p:spPr>
        <p:txBody>
          <a:bodyPr/>
          <a:lstStyle/>
          <a:p>
            <a:r>
              <a:rPr lang="en-US" dirty="0" smtClean="0"/>
              <a:t>Working with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1405" y="1524000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assessing values, working from this focus depends on the individual.</a:t>
            </a:r>
          </a:p>
          <a:p>
            <a:pPr lvl="1"/>
            <a:r>
              <a:rPr lang="en-US" dirty="0" smtClean="0"/>
              <a:t>In a generally motivated person, the focus is on connecting the desired behavior to their values</a:t>
            </a:r>
          </a:p>
          <a:p>
            <a:pPr lvl="2"/>
            <a:r>
              <a:rPr lang="en-US" dirty="0" smtClean="0"/>
              <a:t>How does (Behavior) help you live out (Value)?</a:t>
            </a:r>
          </a:p>
          <a:p>
            <a:pPr lvl="2"/>
            <a:r>
              <a:rPr lang="en-US" dirty="0" smtClean="0"/>
              <a:t>Can we explore the ways in which (Behavior) can help you live out your career values? </a:t>
            </a:r>
          </a:p>
          <a:p>
            <a:pPr lvl="2"/>
            <a:r>
              <a:rPr lang="en-US" dirty="0" smtClean="0"/>
              <a:t>Explore ways to get more immediate reinforcement from a particular value</a:t>
            </a:r>
          </a:p>
          <a:p>
            <a:pPr lvl="1"/>
            <a:r>
              <a:rPr lang="en-US" dirty="0" smtClean="0"/>
              <a:t>In a less-motivated person, the focus is on developing a discrepancy between current actions/inaction and values, and then connect values to desired behavior</a:t>
            </a:r>
          </a:p>
          <a:p>
            <a:pPr lvl="2"/>
            <a:r>
              <a:rPr lang="en-US" dirty="0" smtClean="0"/>
              <a:t>How does (Behavior) get in the way of living out your (Value)?</a:t>
            </a:r>
          </a:p>
          <a:p>
            <a:pPr lvl="2"/>
            <a:r>
              <a:rPr lang="en-US" dirty="0" smtClean="0"/>
              <a:t>Explore how important values might conflict with each other and work toward balance</a:t>
            </a:r>
          </a:p>
          <a:p>
            <a:pPr lvl="2"/>
            <a:r>
              <a:rPr lang="en-US" dirty="0"/>
              <a:t>Explore ways to increase the relative importance of values</a:t>
            </a:r>
          </a:p>
          <a:p>
            <a:pPr marL="32918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0"/>
            <a:ext cx="10089661" cy="684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2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3030"/>
            <a:ext cx="8946541" cy="4695370"/>
          </a:xfrm>
        </p:spPr>
        <p:txBody>
          <a:bodyPr>
            <a:normAutofit/>
          </a:bodyPr>
          <a:lstStyle/>
          <a:p>
            <a:r>
              <a:rPr lang="en-US" dirty="0" smtClean="0"/>
              <a:t>Have client fill out the form </a:t>
            </a:r>
          </a:p>
          <a:p>
            <a:r>
              <a:rPr lang="en-US" dirty="0" smtClean="0"/>
              <a:t>Find the largest discrepancies and assess:</a:t>
            </a:r>
          </a:p>
          <a:p>
            <a:pPr lvl="1"/>
            <a:r>
              <a:rPr lang="en-US" dirty="0" smtClean="0"/>
              <a:t>The most salient reason for a discrepancy</a:t>
            </a:r>
          </a:p>
          <a:p>
            <a:pPr lvl="1"/>
            <a:r>
              <a:rPr lang="en-US" dirty="0" smtClean="0"/>
              <a:t>How does use influence this discrepancy?</a:t>
            </a:r>
          </a:p>
          <a:p>
            <a:pPr lvl="1"/>
            <a:r>
              <a:rPr lang="en-US" dirty="0" smtClean="0"/>
              <a:t>Three changes you could make to reduce it</a:t>
            </a:r>
          </a:p>
          <a:p>
            <a:pPr lvl="1"/>
            <a:r>
              <a:rPr lang="en-US" dirty="0" smtClean="0"/>
              <a:t>Three changes family, provider, friends can do reduce this discrepancy</a:t>
            </a:r>
          </a:p>
          <a:p>
            <a:r>
              <a:rPr lang="en-US" dirty="0" smtClean="0"/>
              <a:t>When exploring, use your OARS.</a:t>
            </a:r>
          </a:p>
          <a:p>
            <a:pPr lvl="1"/>
            <a:r>
              <a:rPr lang="en-US" dirty="0" smtClean="0"/>
              <a:t>Listen for experiential avoidance and </a:t>
            </a:r>
            <a:r>
              <a:rPr lang="en-US" dirty="0" err="1" smtClean="0"/>
              <a:t>defusion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Accepting </a:t>
            </a:r>
            <a:r>
              <a:rPr lang="en-US" dirty="0"/>
              <a:t>Responsibility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issues related to dominance of the conceptualized self</a:t>
            </a:r>
          </a:p>
          <a:p>
            <a:r>
              <a:rPr lang="en-US" dirty="0" smtClean="0"/>
              <a:t>Support and increase self-efficacy</a:t>
            </a:r>
          </a:p>
          <a:p>
            <a:pPr lvl="1"/>
            <a:r>
              <a:rPr lang="en-US" dirty="0" smtClean="0"/>
              <a:t>Remembering past successes exercise</a:t>
            </a:r>
          </a:p>
          <a:p>
            <a:r>
              <a:rPr lang="en-US" dirty="0" smtClean="0"/>
              <a:t>Address issues of dominance of conceptualized past and fear future</a:t>
            </a:r>
          </a:p>
          <a:p>
            <a:r>
              <a:rPr lang="en-US" dirty="0" smtClean="0"/>
              <a:t>Identify obstacles and barriers to change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Skills training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Making/Keeping Commitments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68" y="1651002"/>
            <a:ext cx="10994346" cy="5054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 Setting &amp; Planning</a:t>
            </a:r>
          </a:p>
          <a:p>
            <a:pPr lvl="1"/>
            <a:r>
              <a:rPr lang="en-US" dirty="0" smtClean="0"/>
              <a:t>Identify the goal in specific behavioral terms</a:t>
            </a:r>
          </a:p>
          <a:p>
            <a:pPr lvl="1"/>
            <a:r>
              <a:rPr lang="en-US" dirty="0" smtClean="0"/>
              <a:t>Connect the goal to a value or to values</a:t>
            </a:r>
          </a:p>
          <a:p>
            <a:pPr lvl="1"/>
            <a:r>
              <a:rPr lang="en-US" dirty="0" smtClean="0"/>
              <a:t>Identify the specific steps to take	</a:t>
            </a:r>
          </a:p>
          <a:p>
            <a:pPr lvl="1"/>
            <a:r>
              <a:rPr lang="en-US" dirty="0" smtClean="0"/>
              <a:t>Identify the ways in which others can help	</a:t>
            </a:r>
          </a:p>
          <a:p>
            <a:pPr lvl="1"/>
            <a:r>
              <a:rPr lang="en-US" dirty="0" smtClean="0"/>
              <a:t>Identify the specific evidence that will let you know you are on the right path</a:t>
            </a:r>
          </a:p>
          <a:p>
            <a:pPr lvl="1"/>
            <a:r>
              <a:rPr lang="en-US" dirty="0" smtClean="0"/>
              <a:t>Identify obstacles</a:t>
            </a:r>
          </a:p>
          <a:p>
            <a:pPr lvl="1"/>
            <a:r>
              <a:rPr lang="en-US" dirty="0" smtClean="0"/>
              <a:t>Identify workarounds</a:t>
            </a:r>
          </a:p>
          <a:p>
            <a:pPr lvl="1"/>
            <a:r>
              <a:rPr lang="en-US" dirty="0" smtClean="0"/>
              <a:t>Elicit commitment</a:t>
            </a:r>
          </a:p>
          <a:p>
            <a:pPr lvl="1"/>
            <a:r>
              <a:rPr lang="en-US" dirty="0" smtClean="0"/>
              <a:t>Execute</a:t>
            </a:r>
          </a:p>
          <a:p>
            <a:pPr lvl="1"/>
            <a:r>
              <a:rPr lang="en-US" dirty="0" smtClean="0"/>
              <a:t>Evaluate</a:t>
            </a:r>
          </a:p>
          <a:p>
            <a:pPr lvl="1"/>
            <a:r>
              <a:rPr lang="en-US" dirty="0" smtClean="0"/>
              <a:t>Revise</a:t>
            </a:r>
          </a:p>
          <a:p>
            <a:pPr lvl="1"/>
            <a:r>
              <a:rPr lang="en-US" dirty="0" smtClean="0"/>
              <a:t>Execute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4528" y="2757379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dirty="0" smtClean="0"/>
              <a:t>MI is a collaborative, goal oriented style of communication with particular attention to the language of change.  It is designed to strengthen personal motivation for and commitment to a specific goal by </a:t>
            </a:r>
            <a:r>
              <a:rPr lang="en-US" b="1" dirty="0" smtClean="0"/>
              <a:t>eliciting</a:t>
            </a:r>
            <a:r>
              <a:rPr lang="en-US" dirty="0" smtClean="0"/>
              <a:t> and exploring the </a:t>
            </a:r>
            <a:r>
              <a:rPr lang="en-US" b="1" dirty="0" smtClean="0"/>
              <a:t>person’s own reasons </a:t>
            </a:r>
            <a:r>
              <a:rPr lang="en-US" dirty="0" smtClean="0"/>
              <a:t>for change within an atmosphere of </a:t>
            </a:r>
            <a:r>
              <a:rPr lang="en-US" b="1" dirty="0" smtClean="0"/>
              <a:t>acceptance</a:t>
            </a:r>
            <a:r>
              <a:rPr lang="en-US" dirty="0" smtClean="0"/>
              <a:t> and compassion. </a:t>
            </a:r>
          </a:p>
          <a:p>
            <a:pPr lvl="1"/>
            <a:r>
              <a:rPr lang="en-US" dirty="0" smtClean="0"/>
              <a:t>MI is a strengths-based intervention that views substance abuse as a result of difficulties in coping with one’s environment and a disconnect between values and behavior.</a:t>
            </a:r>
          </a:p>
          <a:p>
            <a:pPr lvl="1"/>
            <a:r>
              <a:rPr lang="en-US" dirty="0" smtClean="0"/>
              <a:t>Special attention is paid to client language where status-quo speech is acknowledged and contextualized and change language is selectively reinforced.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&amp; Principles of </a:t>
            </a:r>
            <a:r>
              <a:rPr lang="en-US" dirty="0"/>
              <a:t>MI</a:t>
            </a:r>
            <a:br>
              <a:rPr lang="en-US" dirty="0"/>
            </a:b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Acceptance</a:t>
            </a:r>
          </a:p>
          <a:p>
            <a:pPr lvl="1"/>
            <a:r>
              <a:rPr lang="en-US" dirty="0" smtClean="0"/>
              <a:t>Absolute worth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Accurate Empathy</a:t>
            </a:r>
          </a:p>
          <a:p>
            <a:pPr lvl="1"/>
            <a:r>
              <a:rPr lang="en-US" dirty="0" smtClean="0"/>
              <a:t>Affirmation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Partners</a:t>
            </a:r>
          </a:p>
          <a:p>
            <a:r>
              <a:rPr lang="en-US" dirty="0" smtClean="0"/>
              <a:t>Evocation</a:t>
            </a:r>
          </a:p>
          <a:p>
            <a:pPr lvl="1"/>
            <a:r>
              <a:rPr lang="en-US" dirty="0" smtClean="0"/>
              <a:t>Drawing out instead of putting in</a:t>
            </a:r>
          </a:p>
          <a:p>
            <a:r>
              <a:rPr lang="en-US" dirty="0" smtClean="0"/>
              <a:t>Compassion</a:t>
            </a:r>
          </a:p>
          <a:p>
            <a:pPr lvl="1"/>
            <a:r>
              <a:rPr lang="en-US" dirty="0" smtClean="0"/>
              <a:t>For the other’s needs/self-interest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Express Empathy</a:t>
            </a:r>
          </a:p>
          <a:p>
            <a:r>
              <a:rPr lang="en-US" dirty="0"/>
              <a:t>Roll w/ Resistance</a:t>
            </a:r>
          </a:p>
          <a:p>
            <a:r>
              <a:rPr lang="en-US" dirty="0"/>
              <a:t>Develop </a:t>
            </a:r>
            <a:r>
              <a:rPr lang="en-US" dirty="0" smtClean="0"/>
              <a:t>Discrepancy</a:t>
            </a:r>
          </a:p>
          <a:p>
            <a:pPr lvl="1"/>
            <a:r>
              <a:rPr lang="en-US" dirty="0" smtClean="0"/>
              <a:t>Values</a:t>
            </a:r>
            <a:endParaRPr lang="en-US" dirty="0"/>
          </a:p>
          <a:p>
            <a:r>
              <a:rPr lang="en-US" dirty="0"/>
              <a:t>Support Self-Efficacy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84553" y="1479829"/>
            <a:ext cx="4395788" cy="576263"/>
          </a:xfrm>
        </p:spPr>
        <p:txBody>
          <a:bodyPr/>
          <a:lstStyle/>
          <a:p>
            <a:r>
              <a:rPr lang="en-US" dirty="0" smtClean="0"/>
              <a:t>MI Spirit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99651" y="1441754"/>
            <a:ext cx="4395787" cy="576263"/>
          </a:xfrm>
        </p:spPr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646" y="132863"/>
            <a:ext cx="8041440" cy="1163637"/>
          </a:xfrm>
        </p:spPr>
        <p:txBody>
          <a:bodyPr/>
          <a:lstStyle/>
          <a:p>
            <a:r>
              <a:rPr lang="en-US" sz="4000" dirty="0"/>
              <a:t>The Processes of MI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846" y="984739"/>
            <a:ext cx="11535508" cy="57599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Engaging</a:t>
            </a:r>
            <a:r>
              <a:rPr lang="en-US" dirty="0" smtClean="0"/>
              <a:t> - Establishing a helpful connection and a working relationship</a:t>
            </a:r>
          </a:p>
          <a:p>
            <a:pPr lvl="1"/>
            <a:r>
              <a:rPr lang="en-US" dirty="0" smtClean="0"/>
              <a:t>How comfortable is this person talking to </a:t>
            </a:r>
            <a:r>
              <a:rPr lang="en-US" dirty="0"/>
              <a:t>me and </a:t>
            </a:r>
            <a:r>
              <a:rPr lang="en-US" dirty="0" smtClean="0"/>
              <a:t>how </a:t>
            </a:r>
            <a:r>
              <a:rPr lang="en-US" dirty="0"/>
              <a:t>comfortable do I feel with this conversation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 I understand this person’s perspective and concerns?</a:t>
            </a:r>
          </a:p>
          <a:p>
            <a:pPr lvl="1"/>
            <a:r>
              <a:rPr lang="en-US" dirty="0" smtClean="0"/>
              <a:t>Does this feel like a collaborative partnership?</a:t>
            </a:r>
          </a:p>
          <a:p>
            <a:pPr marL="329184" lvl="1" indent="0">
              <a:buNone/>
            </a:pPr>
            <a:endParaRPr lang="en-US" dirty="0" smtClean="0"/>
          </a:p>
          <a:p>
            <a:r>
              <a:rPr lang="en-US" b="1" dirty="0"/>
              <a:t>Focusing</a:t>
            </a:r>
            <a:r>
              <a:rPr lang="en-US" dirty="0"/>
              <a:t> - </a:t>
            </a:r>
            <a:r>
              <a:rPr lang="en-US" dirty="0" smtClean="0"/>
              <a:t>Clarifying </a:t>
            </a:r>
            <a:r>
              <a:rPr lang="en-US" dirty="0"/>
              <a:t>direction – </a:t>
            </a:r>
            <a:r>
              <a:rPr lang="en-US" dirty="0" smtClean="0"/>
              <a:t>finding </a:t>
            </a:r>
            <a:r>
              <a:rPr lang="en-US" dirty="0"/>
              <a:t>the horizon point toward which to move.  </a:t>
            </a:r>
            <a:r>
              <a:rPr lang="en-US" dirty="0" smtClean="0"/>
              <a:t>Agenda.</a:t>
            </a:r>
            <a:endParaRPr lang="en-US" dirty="0"/>
          </a:p>
          <a:p>
            <a:pPr lvl="1"/>
            <a:r>
              <a:rPr lang="en-US" dirty="0"/>
              <a:t>What goals for change does this person really have?</a:t>
            </a:r>
          </a:p>
          <a:p>
            <a:pPr lvl="1"/>
            <a:r>
              <a:rPr lang="en-US" dirty="0"/>
              <a:t>Do I have different aspirations for change than this person?</a:t>
            </a:r>
          </a:p>
          <a:p>
            <a:pPr lvl="1"/>
            <a:r>
              <a:rPr lang="en-US" dirty="0"/>
              <a:t>Are we working together with </a:t>
            </a:r>
            <a:r>
              <a:rPr lang="en-US" dirty="0" smtClean="0"/>
              <a:t>direction and a </a:t>
            </a:r>
            <a:r>
              <a:rPr lang="en-US" dirty="0"/>
              <a:t>common purpose?</a:t>
            </a:r>
          </a:p>
          <a:p>
            <a:endParaRPr lang="en-US" dirty="0" smtClean="0"/>
          </a:p>
          <a:p>
            <a:r>
              <a:rPr lang="en-US" b="1" dirty="0" smtClean="0"/>
              <a:t>Evoking</a:t>
            </a:r>
            <a:r>
              <a:rPr lang="en-US" dirty="0" smtClean="0"/>
              <a:t> - </a:t>
            </a:r>
            <a:r>
              <a:rPr lang="en-US" dirty="0"/>
              <a:t>Eliciting </a:t>
            </a:r>
            <a:r>
              <a:rPr lang="en-US" dirty="0" smtClean="0"/>
              <a:t>client’s  </a:t>
            </a:r>
            <a:r>
              <a:rPr lang="en-US" dirty="0"/>
              <a:t>own motivations to change.  Harness </a:t>
            </a:r>
            <a:r>
              <a:rPr lang="en-US" dirty="0" smtClean="0"/>
              <a:t>their thoughts </a:t>
            </a:r>
            <a:r>
              <a:rPr lang="en-US" dirty="0"/>
              <a:t>and feelings about </a:t>
            </a:r>
            <a:r>
              <a:rPr lang="en-US" dirty="0" smtClean="0"/>
              <a:t>why/how </a:t>
            </a:r>
            <a:r>
              <a:rPr lang="en-US" dirty="0"/>
              <a:t>they might do </a:t>
            </a:r>
            <a:r>
              <a:rPr lang="en-US" dirty="0" smtClean="0"/>
              <a:t>it.</a:t>
            </a:r>
            <a:endParaRPr lang="en-US" dirty="0"/>
          </a:p>
          <a:p>
            <a:pPr lvl="1"/>
            <a:r>
              <a:rPr lang="en-US" dirty="0"/>
              <a:t>What are this persons reasons for change?</a:t>
            </a:r>
          </a:p>
          <a:p>
            <a:pPr lvl="1"/>
            <a:r>
              <a:rPr lang="en-US" dirty="0"/>
              <a:t>Is the reluctance more about confidence or importance?</a:t>
            </a:r>
          </a:p>
          <a:p>
            <a:pPr lvl="1"/>
            <a:r>
              <a:rPr lang="en-US" dirty="0"/>
              <a:t>What change talk am I hearing?</a:t>
            </a:r>
          </a:p>
          <a:p>
            <a:endParaRPr lang="en-US" dirty="0" smtClean="0"/>
          </a:p>
          <a:p>
            <a:r>
              <a:rPr lang="en-US" b="1" dirty="0" smtClean="0"/>
              <a:t>Planning</a:t>
            </a:r>
            <a:r>
              <a:rPr lang="en-US" dirty="0" smtClean="0"/>
              <a:t> - Developing </a:t>
            </a:r>
            <a:r>
              <a:rPr lang="en-US" dirty="0"/>
              <a:t>commitment to change and a specific plan of </a:t>
            </a:r>
            <a:r>
              <a:rPr lang="en-US" dirty="0" smtClean="0"/>
              <a:t>committed action</a:t>
            </a:r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would help this person to move forward?</a:t>
            </a:r>
          </a:p>
          <a:p>
            <a:pPr lvl="1"/>
            <a:r>
              <a:rPr lang="en-US" dirty="0"/>
              <a:t>Am I remembering to evoke rather that prescribe a plan?</a:t>
            </a:r>
          </a:p>
          <a:p>
            <a:pPr lvl="1"/>
            <a:r>
              <a:rPr lang="en-US" dirty="0"/>
              <a:t>Am I offering needed info and advice with permission?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26" y="382380"/>
            <a:ext cx="9404723" cy="1400530"/>
          </a:xfrm>
        </p:spPr>
        <p:txBody>
          <a:bodyPr/>
          <a:lstStyle/>
          <a:p>
            <a:r>
              <a:rPr lang="en-US" dirty="0" smtClean="0"/>
              <a:t>Basic Tools of MI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2" y="1297354"/>
            <a:ext cx="9260137" cy="52206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Questions</a:t>
            </a:r>
          </a:p>
          <a:p>
            <a:pPr lvl="1"/>
            <a:r>
              <a:rPr lang="en-US" dirty="0"/>
              <a:t>Avoid “yes” or “no” answers</a:t>
            </a:r>
          </a:p>
          <a:p>
            <a:r>
              <a:rPr lang="en-US" dirty="0"/>
              <a:t>Affirm</a:t>
            </a:r>
          </a:p>
          <a:p>
            <a:pPr lvl="1"/>
            <a:r>
              <a:rPr lang="en-US" dirty="0"/>
              <a:t>Strengths </a:t>
            </a:r>
          </a:p>
          <a:p>
            <a:r>
              <a:rPr lang="en-US" dirty="0"/>
              <a:t>Reflective listening</a:t>
            </a:r>
          </a:p>
          <a:p>
            <a:pPr lvl="1"/>
            <a:r>
              <a:rPr lang="en-US" dirty="0"/>
              <a:t>Parrot</a:t>
            </a:r>
          </a:p>
          <a:p>
            <a:pPr lvl="1"/>
            <a:r>
              <a:rPr lang="en-US" dirty="0"/>
              <a:t>Rephrase</a:t>
            </a:r>
          </a:p>
          <a:p>
            <a:pPr lvl="1"/>
            <a:r>
              <a:rPr lang="en-US" dirty="0"/>
              <a:t>Meaning</a:t>
            </a:r>
          </a:p>
          <a:p>
            <a:pPr lvl="1"/>
            <a:r>
              <a:rPr lang="en-US" dirty="0"/>
              <a:t>Emotion</a:t>
            </a:r>
          </a:p>
          <a:p>
            <a:r>
              <a:rPr lang="en-US" dirty="0"/>
              <a:t>Summarize</a:t>
            </a:r>
          </a:p>
          <a:p>
            <a:pPr lvl="1"/>
            <a:r>
              <a:rPr lang="en-US" dirty="0"/>
              <a:t>Collecting</a:t>
            </a:r>
          </a:p>
          <a:p>
            <a:pPr lvl="1"/>
            <a:r>
              <a:rPr lang="en-US" dirty="0"/>
              <a:t>Linking</a:t>
            </a:r>
          </a:p>
          <a:p>
            <a:pPr lvl="1"/>
            <a:r>
              <a:rPr lang="en-US" dirty="0"/>
              <a:t>Formulative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07" y="230172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ACCEPTANCE AND COMMITMENT THERAPY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0" y="3161642"/>
            <a:ext cx="2318804" cy="347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279" y="3161642"/>
            <a:ext cx="2851508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52463" y="1404938"/>
            <a:ext cx="2946866" cy="576262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652463" y="1981200"/>
            <a:ext cx="2927350" cy="427513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ACT is an experiential behavioral therapy that uses acceptance and mindfulness processes, and commitment and behavior change processes, to produce greater psychological flexibility.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723021" y="1404938"/>
            <a:ext cx="2936241" cy="576262"/>
          </a:xfrm>
        </p:spPr>
        <p:txBody>
          <a:bodyPr/>
          <a:lstStyle/>
          <a:p>
            <a:r>
              <a:rPr lang="en-US" dirty="0" smtClean="0"/>
              <a:t>Model of “Pathology”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>
          <a:xfrm>
            <a:off x="3873106" y="1981200"/>
            <a:ext cx="2946794" cy="4147751"/>
          </a:xfrm>
        </p:spPr>
        <p:txBody>
          <a:bodyPr>
            <a:noAutofit/>
          </a:bodyPr>
          <a:lstStyle/>
          <a:p>
            <a:r>
              <a:rPr lang="en-US" sz="1800" dirty="0"/>
              <a:t>Human pain (physical and psychological) is ubiquitous, normal, and self-restorative</a:t>
            </a:r>
          </a:p>
          <a:p>
            <a:r>
              <a:rPr lang="en-US" sz="1800" dirty="0"/>
              <a:t>Unwillingness to have pain leads to reliance on avoidance and control based strategies</a:t>
            </a:r>
          </a:p>
          <a:p>
            <a:r>
              <a:rPr lang="en-US" sz="1800" dirty="0"/>
              <a:t>Excessive use of control &amp; avoidance leads to a loss of contact with committed actions &amp; vital purposeful living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8991" y="1409057"/>
            <a:ext cx="2932113" cy="576262"/>
          </a:xfrm>
        </p:spPr>
        <p:txBody>
          <a:bodyPr/>
          <a:lstStyle/>
          <a:p>
            <a:r>
              <a:rPr lang="en-US" dirty="0" smtClean="0"/>
              <a:t>Model of “Recovery”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1981200"/>
            <a:ext cx="3848100" cy="4275138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 smtClean="0"/>
              <a:t>Contacting the present moment fully as a conscious human being, and based on what the situation affords changing or persisting in behavior in the service of chosen values. 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A</a:t>
            </a:r>
            <a:r>
              <a:rPr lang="en-US" sz="1900" dirty="0" smtClean="0"/>
              <a:t>ccept:  What is there to be experienced, fully and without defense, for what it is, not what it says it is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C</a:t>
            </a:r>
            <a:r>
              <a:rPr lang="en-US" sz="1900" dirty="0" smtClean="0"/>
              <a:t>hoose</a:t>
            </a:r>
            <a:r>
              <a:rPr lang="en-US" sz="1900" dirty="0"/>
              <a:t>: Based upon your closely held values, choose what you would like to be about here</a:t>
            </a:r>
          </a:p>
          <a:p>
            <a:pPr lvl="1"/>
            <a:r>
              <a:rPr lang="en-US" sz="1900" dirty="0">
                <a:solidFill>
                  <a:srgbClr val="FF0000"/>
                </a:solidFill>
              </a:rPr>
              <a:t>T</a:t>
            </a:r>
            <a:r>
              <a:rPr lang="en-US" sz="1900" dirty="0"/>
              <a:t>ake Action: Engage in committed actions that embody your values, “inhaling” the distressing personal content as it appears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</TotalTime>
  <Words>2182</Words>
  <Application>Microsoft Office PowerPoint</Application>
  <PresentationFormat>Widescreen</PresentationFormat>
  <Paragraphs>269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 3</vt:lpstr>
      <vt:lpstr>Ion</vt:lpstr>
      <vt:lpstr>Combining Motivational Interviewing and Acceptance and Commitment Therapy in the Treatment of Addictions: An Integrative Best-Practice Approach </vt:lpstr>
      <vt:lpstr>The Plan For Our Time Today</vt:lpstr>
      <vt:lpstr>MOTIVATIONAL INTERVIEWING</vt:lpstr>
      <vt:lpstr>What is MI?</vt:lpstr>
      <vt:lpstr>Spirit &amp; Principles of MI </vt:lpstr>
      <vt:lpstr>The Processes of MI</vt:lpstr>
      <vt:lpstr>Basic Tools of MI</vt:lpstr>
      <vt:lpstr>ACCEPTANCE AND COMMITMENT THERAPY</vt:lpstr>
      <vt:lpstr>What is ACT?</vt:lpstr>
      <vt:lpstr>ACT Hexaflex</vt:lpstr>
      <vt:lpstr>ACT Hexaflex</vt:lpstr>
      <vt:lpstr>“God, grant me the serenity to accept the things I cannot change, the courage to change the things I can, and the wisdom to know the difference.” </vt:lpstr>
      <vt:lpstr>ACT and the 12-Steps</vt:lpstr>
      <vt:lpstr>POINTS OF INTEGRATION</vt:lpstr>
      <vt:lpstr>Spirit and Stance</vt:lpstr>
      <vt:lpstr>Processes – Functional Understanding of Substance Abuse</vt:lpstr>
      <vt:lpstr>Processes – Rolling w/Resistance and Defusion</vt:lpstr>
      <vt:lpstr>Processes – Values &amp; Discrepancy</vt:lpstr>
      <vt:lpstr>Processes – Commitment to Behavior Change and Planning</vt:lpstr>
      <vt:lpstr>COMBINED INTERVENTION FORMAT</vt:lpstr>
      <vt:lpstr>Joining </vt:lpstr>
      <vt:lpstr>Making Contact with the Cost of Using &amp; Workability</vt:lpstr>
      <vt:lpstr>Creative Hopelessness - Control as the Problem</vt:lpstr>
      <vt:lpstr>Information Exchange: Elicit - Provide - Elicit</vt:lpstr>
      <vt:lpstr>Willingness/Acceptance </vt:lpstr>
      <vt:lpstr>Experiential Avoidance &amp; Barriers to Acceptance </vt:lpstr>
      <vt:lpstr>Explore Importance of Situation/Change</vt:lpstr>
      <vt:lpstr>Exploring Confidence </vt:lpstr>
      <vt:lpstr>Discrepancy, Values and Goals </vt:lpstr>
      <vt:lpstr>Working with Values</vt:lpstr>
      <vt:lpstr>PowerPoint Presentation</vt:lpstr>
      <vt:lpstr>Batteries Exercise</vt:lpstr>
      <vt:lpstr>Accepting Responsibility to Change</vt:lpstr>
      <vt:lpstr>Making/Keeping Commitments </vt:lpstr>
      <vt:lpstr>THANK YOU</vt:lpstr>
    </vt:vector>
  </TitlesOfParts>
  <Company>UNC Wilmington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Motivational Interviewing and Acceptance and Commitment Therapy in the Treatment of Addictions: An Integrative Best-Practice Approach</dc:title>
  <dc:creator>Ogle, Richard L.</dc:creator>
  <cp:lastModifiedBy>Ogle, Richard L.</cp:lastModifiedBy>
  <cp:revision>34</cp:revision>
  <cp:lastPrinted>2015-10-13T19:18:52Z</cp:lastPrinted>
  <dcterms:created xsi:type="dcterms:W3CDTF">2015-10-13T17:44:19Z</dcterms:created>
  <dcterms:modified xsi:type="dcterms:W3CDTF">2015-10-14T14:13:46Z</dcterms:modified>
</cp:coreProperties>
</file>