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notesMasterIdLst>
    <p:notesMasterId r:id="rId68"/>
  </p:notesMasterIdLst>
  <p:handoutMasterIdLst>
    <p:handoutMasterId r:id="rId69"/>
  </p:handoutMasterIdLst>
  <p:sldIdLst>
    <p:sldId id="257" r:id="rId2"/>
    <p:sldId id="339" r:id="rId3"/>
    <p:sldId id="259" r:id="rId4"/>
    <p:sldId id="260" r:id="rId5"/>
    <p:sldId id="340" r:id="rId6"/>
    <p:sldId id="341" r:id="rId7"/>
    <p:sldId id="342" r:id="rId8"/>
    <p:sldId id="343" r:id="rId9"/>
    <p:sldId id="262" r:id="rId10"/>
    <p:sldId id="264" r:id="rId11"/>
    <p:sldId id="263" r:id="rId12"/>
    <p:sldId id="305" r:id="rId13"/>
    <p:sldId id="304" r:id="rId14"/>
    <p:sldId id="272" r:id="rId15"/>
    <p:sldId id="345" r:id="rId16"/>
    <p:sldId id="266" r:id="rId17"/>
    <p:sldId id="369" r:id="rId18"/>
    <p:sldId id="336" r:id="rId19"/>
    <p:sldId id="346" r:id="rId20"/>
    <p:sldId id="347" r:id="rId21"/>
    <p:sldId id="313" r:id="rId22"/>
    <p:sldId id="316" r:id="rId23"/>
    <p:sldId id="335" r:id="rId24"/>
    <p:sldId id="287" r:id="rId25"/>
    <p:sldId id="315" r:id="rId26"/>
    <p:sldId id="333" r:id="rId27"/>
    <p:sldId id="334" r:id="rId28"/>
    <p:sldId id="286" r:id="rId29"/>
    <p:sldId id="337" r:id="rId30"/>
    <p:sldId id="352" r:id="rId31"/>
    <p:sldId id="308" r:id="rId32"/>
    <p:sldId id="289" r:id="rId33"/>
    <p:sldId id="285" r:id="rId34"/>
    <p:sldId id="319" r:id="rId35"/>
    <p:sldId id="320" r:id="rId36"/>
    <p:sldId id="321" r:id="rId37"/>
    <p:sldId id="338" r:id="rId38"/>
    <p:sldId id="353" r:id="rId39"/>
    <p:sldId id="309" r:id="rId40"/>
    <p:sldId id="322" r:id="rId41"/>
    <p:sldId id="293" r:id="rId42"/>
    <p:sldId id="310" r:id="rId43"/>
    <p:sldId id="354" r:id="rId44"/>
    <p:sldId id="323" r:id="rId45"/>
    <p:sldId id="355" r:id="rId46"/>
    <p:sldId id="311" r:id="rId47"/>
    <p:sldId id="326" r:id="rId48"/>
    <p:sldId id="327" r:id="rId49"/>
    <p:sldId id="298" r:id="rId50"/>
    <p:sldId id="328" r:id="rId51"/>
    <p:sldId id="348" r:id="rId52"/>
    <p:sldId id="356" r:id="rId53"/>
    <p:sldId id="329" r:id="rId54"/>
    <p:sldId id="332" r:id="rId55"/>
    <p:sldId id="330" r:id="rId56"/>
    <p:sldId id="303" r:id="rId57"/>
    <p:sldId id="312" r:id="rId58"/>
    <p:sldId id="360" r:id="rId59"/>
    <p:sldId id="357" r:id="rId60"/>
    <p:sldId id="358" r:id="rId61"/>
    <p:sldId id="367" r:id="rId62"/>
    <p:sldId id="363" r:id="rId63"/>
    <p:sldId id="359" r:id="rId64"/>
    <p:sldId id="364" r:id="rId65"/>
    <p:sldId id="361" r:id="rId66"/>
    <p:sldId id="362" r:id="rId67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0DA321-94F9-4D4E-ADE3-0EA247C7076A}" type="datetimeFigureOut">
              <a:rPr lang="en-US" smtClean="0"/>
              <a:t>7/28/2015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F8FA9E-9A8E-44F4-A05B-A1709880AB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2243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17D44997-AC52-4FF4-98D4-4224B919C33D}" type="datetimeFigureOut">
              <a:rPr lang="en-US" smtClean="0"/>
              <a:pPr/>
              <a:t>7/28/2015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F33118CE-294E-46F9-92BA-07CC5E2294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73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B505C2-33B9-40BE-974E-A6513FF45A6E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5998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3118CE-294E-46F9-92BA-07CC5E229419}" type="slidenum">
              <a:rPr lang="en-US" smtClean="0"/>
              <a:pPr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3669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B505C2-33B9-40BE-974E-A6513FF45A6E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4846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B505C2-33B9-40BE-974E-A6513FF45A6E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4584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B505C2-33B9-40BE-974E-A6513FF45A6E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9808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B505C2-33B9-40BE-974E-A6513FF45A6E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7319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B505C2-33B9-40BE-974E-A6513FF45A6E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2443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FB4728-47CD-4E0D-8ADA-B96AEBDDE636}" type="slidenum">
              <a:rPr lang="en-US"/>
              <a:pPr/>
              <a:t>16</a:t>
            </a:fld>
            <a:endParaRPr lang="en-US" dirty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2313"/>
            <a:ext cx="4797425" cy="3597275"/>
          </a:xfrm>
          <a:ln w="12700" cap="flat"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7055" y="4562238"/>
            <a:ext cx="5361093" cy="4317206"/>
          </a:xfrm>
          <a:solidFill>
            <a:srgbClr val="FFFFFF"/>
          </a:solidFill>
          <a:ln w="12700" cap="flat">
            <a:solidFill>
              <a:srgbClr val="000000"/>
            </a:solidFill>
          </a:ln>
        </p:spPr>
        <p:txBody>
          <a:bodyPr lIns="95655" tIns="46988" rIns="95655" bIns="46988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B505C2-33B9-40BE-974E-A6513FF45A6E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9796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B505C2-33B9-40BE-974E-A6513FF45A6E}" type="slidenum">
              <a:rPr lang="en-US" smtClean="0"/>
              <a:pPr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952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5105F-7813-4336-BFE6-A67A849375CA}" type="datetimeFigureOut">
              <a:rPr lang="en-US" smtClean="0"/>
              <a:pPr/>
              <a:t>7/28/2015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1CA9B-7CED-42F8-A381-3C34335F3FE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5105F-7813-4336-BFE6-A67A849375CA}" type="datetimeFigureOut">
              <a:rPr lang="en-US" smtClean="0"/>
              <a:pPr/>
              <a:t>7/28/2015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1CA9B-7CED-42F8-A381-3C34335F3FE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5105F-7813-4336-BFE6-A67A849375CA}" type="datetimeFigureOut">
              <a:rPr lang="en-US" smtClean="0"/>
              <a:pPr/>
              <a:t>7/28/2015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1CA9B-7CED-42F8-A381-3C34335F3FE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28600"/>
            <a:ext cx="8229600" cy="586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7E75BC-07FC-430E-89F7-6D0F69064D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E5C94E-F8C4-4066-9DFF-FEC260C7398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5105F-7813-4336-BFE6-A67A849375CA}" type="datetimeFigureOut">
              <a:rPr lang="en-US" smtClean="0"/>
              <a:pPr/>
              <a:t>7/28/2015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1CA9B-7CED-42F8-A381-3C34335F3FE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5105F-7813-4336-BFE6-A67A849375CA}" type="datetimeFigureOut">
              <a:rPr lang="en-US" smtClean="0"/>
              <a:pPr/>
              <a:t>7/28/2015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1CA9B-7CED-42F8-A381-3C34335F3FE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5105F-7813-4336-BFE6-A67A849375CA}" type="datetimeFigureOut">
              <a:rPr lang="en-US" smtClean="0"/>
              <a:pPr/>
              <a:t>7/28/2015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1CA9B-7CED-42F8-A381-3C34335F3FE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5105F-7813-4336-BFE6-A67A849375CA}" type="datetimeFigureOut">
              <a:rPr lang="en-US" smtClean="0"/>
              <a:pPr/>
              <a:t>7/28/2015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1CA9B-7CED-42F8-A381-3C34335F3FE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5105F-7813-4336-BFE6-A67A849375CA}" type="datetimeFigureOut">
              <a:rPr lang="en-US" smtClean="0"/>
              <a:pPr/>
              <a:t>7/28/2015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1CA9B-7CED-42F8-A381-3C34335F3FE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5105F-7813-4336-BFE6-A67A849375CA}" type="datetimeFigureOut">
              <a:rPr lang="en-US" smtClean="0"/>
              <a:pPr/>
              <a:t>7/28/2015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1CA9B-7CED-42F8-A381-3C34335F3FE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5105F-7813-4336-BFE6-A67A849375CA}" type="datetimeFigureOut">
              <a:rPr lang="en-US" smtClean="0"/>
              <a:pPr/>
              <a:t>7/28/2015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1CA9B-7CED-42F8-A381-3C34335F3FE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5105F-7813-4336-BFE6-A67A849375CA}" type="datetimeFigureOut">
              <a:rPr lang="en-US" smtClean="0"/>
              <a:pPr/>
              <a:t>7/28/2015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1CA9B-7CED-42F8-A381-3C34335F3FE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005105F-7813-4336-BFE6-A67A849375CA}" type="datetimeFigureOut">
              <a:rPr lang="en-US" smtClean="0"/>
              <a:pPr/>
              <a:t>7/28/2015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86E1CA9B-7CED-42F8-A381-3C34335F3FE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people.uncw.edu/ogler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z-wyaP6xXwE&amp;feature=related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indfulrp.com/For-Clinicians.html" TargetMode="Externa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859559"/>
            <a:ext cx="8229600" cy="1578841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sz="4000" dirty="0" smtClean="0"/>
              <a:t>Acceptance and Commitment Therapy: An Addictions Focused Introduction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2514600"/>
            <a:ext cx="6400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+mj-lt"/>
              </a:rPr>
              <a:t>An Experiential Approach to Behavior Change</a:t>
            </a:r>
          </a:p>
        </p:txBody>
      </p:sp>
      <p:sp>
        <p:nvSpPr>
          <p:cNvPr id="7172" name="Text Box 6"/>
          <p:cNvSpPr txBox="1">
            <a:spLocks noChangeArrowheads="1"/>
          </p:cNvSpPr>
          <p:nvPr/>
        </p:nvSpPr>
        <p:spPr bwMode="auto">
          <a:xfrm>
            <a:off x="4327525" y="4151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7173" name="Text Box 7"/>
          <p:cNvSpPr txBox="1">
            <a:spLocks noChangeArrowheads="1"/>
          </p:cNvSpPr>
          <p:nvPr/>
        </p:nvSpPr>
        <p:spPr bwMode="auto">
          <a:xfrm>
            <a:off x="1981200" y="3810000"/>
            <a:ext cx="57912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 smtClean="0">
                <a:latin typeface="+mj-lt"/>
              </a:rPr>
              <a:t>Richard L. Ogle, Ph.D.</a:t>
            </a:r>
          </a:p>
          <a:p>
            <a:pPr algn="ctr"/>
            <a:r>
              <a:rPr lang="en-US" sz="2400" dirty="0" smtClean="0">
                <a:latin typeface="+mj-lt"/>
              </a:rPr>
              <a:t>Associate Dean, College of Arts and Sciences</a:t>
            </a:r>
          </a:p>
          <a:p>
            <a:pPr algn="ctr"/>
            <a:r>
              <a:rPr lang="en-US" sz="2400" dirty="0" smtClean="0">
                <a:latin typeface="+mj-lt"/>
              </a:rPr>
              <a:t>Professor of Psychology </a:t>
            </a:r>
          </a:p>
          <a:p>
            <a:pPr algn="ctr"/>
            <a:r>
              <a:rPr lang="en-US" sz="2400" dirty="0" smtClean="0">
                <a:latin typeface="+mj-lt"/>
              </a:rPr>
              <a:t>University of North Carolina </a:t>
            </a:r>
            <a:r>
              <a:rPr lang="en-US" sz="2400" dirty="0" smtClean="0">
                <a:latin typeface="+mj-lt"/>
              </a:rPr>
              <a:t>Wilmington</a:t>
            </a:r>
          </a:p>
          <a:p>
            <a:pPr algn="ctr"/>
            <a:r>
              <a:rPr lang="en-US" sz="2400">
                <a:latin typeface="+mj-lt"/>
                <a:hlinkClick r:id="rId2"/>
              </a:rPr>
              <a:t>http://</a:t>
            </a:r>
            <a:r>
              <a:rPr lang="en-US" sz="2400">
                <a:latin typeface="+mj-lt"/>
                <a:hlinkClick r:id="rId2"/>
              </a:rPr>
              <a:t>people.uncw.edu/ogler</a:t>
            </a:r>
            <a:r>
              <a:rPr lang="en-US" sz="2400" smtClean="0">
                <a:latin typeface="+mj-lt"/>
                <a:hlinkClick r:id="rId2"/>
              </a:rPr>
              <a:t>/</a:t>
            </a:r>
            <a:r>
              <a:rPr lang="en-US" sz="2400" smtClean="0">
                <a:latin typeface="+mj-lt"/>
              </a:rPr>
              <a:t> </a:t>
            </a:r>
            <a:endParaRPr lang="en-US" sz="2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Principle of Destructive Normalcy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Health is defined as the absence of distressing private content</a:t>
            </a:r>
          </a:p>
          <a:p>
            <a:endParaRPr lang="en-US" dirty="0" smtClean="0"/>
          </a:p>
          <a:p>
            <a:r>
              <a:rPr lang="en-US" dirty="0" smtClean="0"/>
              <a:t>When you have distressing private content, that is a sign you are not “healthy” and abnormal</a:t>
            </a:r>
          </a:p>
          <a:p>
            <a:endParaRPr lang="en-US" dirty="0" smtClean="0"/>
          </a:p>
          <a:p>
            <a:r>
              <a:rPr lang="en-US" dirty="0" smtClean="0"/>
              <a:t>The goal therefore is to eliminate the distressing content in the service of being normal (the culture of “feel goodism”)</a:t>
            </a:r>
          </a:p>
          <a:p>
            <a:endParaRPr lang="en-US" dirty="0" smtClean="0"/>
          </a:p>
          <a:p>
            <a:r>
              <a:rPr lang="en-US" dirty="0" smtClean="0"/>
              <a:t>In the event distressing content cannot be readily controlled or eliminated, the human is required to come up with a justification for why that is so (reasons)</a:t>
            </a:r>
          </a:p>
          <a:p>
            <a:endParaRPr lang="en-US" dirty="0" smtClean="0"/>
          </a:p>
          <a:p>
            <a:r>
              <a:rPr lang="en-US" dirty="0" smtClean="0"/>
              <a:t>Reasons are culturally taught to be “good causes”</a:t>
            </a:r>
          </a:p>
          <a:p>
            <a:endParaRPr lang="en-US" dirty="0" smtClean="0"/>
          </a:p>
          <a:p>
            <a:r>
              <a:rPr lang="en-US" dirty="0" smtClean="0"/>
              <a:t>The goal therefore is to eliminate and/or control the identified reasons in the service of achieving health</a:t>
            </a:r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973939"/>
            <a:ext cx="4038600" cy="411662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ACT Model of Human Suffering and Psychopathology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Human pain (physical and psychological) is ubiquitous, normal, and self-restorative</a:t>
            </a:r>
          </a:p>
          <a:p>
            <a:r>
              <a:rPr lang="en-US" dirty="0" smtClean="0"/>
              <a:t>Unwillingness to have pain leads to reliance on avoidance and control based strategies</a:t>
            </a:r>
          </a:p>
          <a:p>
            <a:r>
              <a:rPr lang="en-US" dirty="0" smtClean="0"/>
              <a:t>Excessive use of control &amp; avoidance leads to a loss of contact with committed actions &amp; vital purposeful living</a:t>
            </a:r>
          </a:p>
          <a:p>
            <a:r>
              <a:rPr lang="en-US" dirty="0" smtClean="0"/>
              <a:t>It is not physical/mental pain per se that is the “enemy” but our attempts to avoid or control it lead to disorder and suffering</a:t>
            </a:r>
          </a:p>
          <a:p>
            <a:r>
              <a:rPr lang="en-US" dirty="0" smtClean="0"/>
              <a:t>This cycle of suffering is strongly supported in the culture through language acquisition and socialization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3666" name="Object 2"/>
          <p:cNvGraphicFramePr>
            <a:graphicFrameLocks/>
          </p:cNvGraphicFramePr>
          <p:nvPr/>
        </p:nvGraphicFramePr>
        <p:xfrm>
          <a:off x="1524000" y="457200"/>
          <a:ext cx="6481763" cy="588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8" name="CorelDRAW" r:id="rId3" imgW="6481440" imgH="5879880" progId="">
                  <p:embed/>
                </p:oleObj>
              </mc:Choice>
              <mc:Fallback>
                <p:oleObj name="CorelDRAW" r:id="rId3" imgW="6481440" imgH="5879880" progId="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457200"/>
                        <a:ext cx="6481763" cy="58801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886200" y="2514600"/>
            <a:ext cx="1676400" cy="1673225"/>
            <a:chOff x="2352" y="1585"/>
            <a:chExt cx="1056" cy="1054"/>
          </a:xfrm>
        </p:grpSpPr>
        <p:sp>
          <p:nvSpPr>
            <p:cNvPr id="113668" name="Oval 4"/>
            <p:cNvSpPr>
              <a:spLocks noChangeArrowheads="1"/>
            </p:cNvSpPr>
            <p:nvPr/>
          </p:nvSpPr>
          <p:spPr bwMode="auto">
            <a:xfrm>
              <a:off x="2353" y="1585"/>
              <a:ext cx="1054" cy="1054"/>
            </a:xfrm>
            <a:prstGeom prst="ellipse">
              <a:avLst/>
            </a:prstGeom>
            <a:solidFill>
              <a:srgbClr val="0066CC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3669" name="Rectangle 5"/>
            <p:cNvSpPr>
              <a:spLocks noChangeArrowheads="1"/>
            </p:cNvSpPr>
            <p:nvPr/>
          </p:nvSpPr>
          <p:spPr bwMode="auto">
            <a:xfrm>
              <a:off x="2352" y="1920"/>
              <a:ext cx="1056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800" dirty="0"/>
                <a:t>Psychological Inflexibility</a:t>
              </a:r>
            </a:p>
          </p:txBody>
        </p:sp>
      </p:grpSp>
      <p:sp>
        <p:nvSpPr>
          <p:cNvPr id="113670" name="Text Box 6"/>
          <p:cNvSpPr txBox="1">
            <a:spLocks noChangeArrowheads="1"/>
          </p:cNvSpPr>
          <p:nvPr/>
        </p:nvSpPr>
        <p:spPr bwMode="auto">
          <a:xfrm>
            <a:off x="228600" y="533400"/>
            <a:ext cx="2895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 b="1" dirty="0">
                <a:solidFill>
                  <a:srgbClr val="000000"/>
                </a:solidFill>
              </a:rPr>
              <a:t>ACT Model of Psychopathology</a:t>
            </a:r>
          </a:p>
        </p:txBody>
      </p:sp>
      <p:sp>
        <p:nvSpPr>
          <p:cNvPr id="113671" name="Oval 7"/>
          <p:cNvSpPr>
            <a:spLocks noChangeArrowheads="1"/>
          </p:cNvSpPr>
          <p:nvPr/>
        </p:nvSpPr>
        <p:spPr bwMode="auto">
          <a:xfrm>
            <a:off x="4343400" y="5562600"/>
            <a:ext cx="914400" cy="9144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3672" name="Oval 8"/>
          <p:cNvSpPr>
            <a:spLocks noChangeArrowheads="1"/>
          </p:cNvSpPr>
          <p:nvPr/>
        </p:nvSpPr>
        <p:spPr bwMode="auto">
          <a:xfrm>
            <a:off x="6781800" y="4191000"/>
            <a:ext cx="1143000" cy="10668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3673" name="Oval 9"/>
          <p:cNvSpPr>
            <a:spLocks noChangeArrowheads="1"/>
          </p:cNvSpPr>
          <p:nvPr/>
        </p:nvSpPr>
        <p:spPr bwMode="auto">
          <a:xfrm>
            <a:off x="6553200" y="1752600"/>
            <a:ext cx="990600" cy="9144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600" dirty="0"/>
          </a:p>
        </p:txBody>
      </p:sp>
      <p:sp>
        <p:nvSpPr>
          <p:cNvPr id="113674" name="Oval 10"/>
          <p:cNvSpPr>
            <a:spLocks noChangeArrowheads="1"/>
          </p:cNvSpPr>
          <p:nvPr/>
        </p:nvSpPr>
        <p:spPr bwMode="auto">
          <a:xfrm>
            <a:off x="1676400" y="1828800"/>
            <a:ext cx="1143000" cy="10668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/>
              <a:t>Experiential avoidance</a:t>
            </a:r>
          </a:p>
        </p:txBody>
      </p:sp>
      <p:sp>
        <p:nvSpPr>
          <p:cNvPr id="113675" name="Oval 11"/>
          <p:cNvSpPr>
            <a:spLocks noChangeArrowheads="1"/>
          </p:cNvSpPr>
          <p:nvPr/>
        </p:nvSpPr>
        <p:spPr bwMode="auto">
          <a:xfrm>
            <a:off x="1828800" y="4191000"/>
            <a:ext cx="914400" cy="9144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3676" name="Oval 12"/>
          <p:cNvSpPr>
            <a:spLocks noChangeArrowheads="1"/>
          </p:cNvSpPr>
          <p:nvPr/>
        </p:nvSpPr>
        <p:spPr bwMode="auto">
          <a:xfrm>
            <a:off x="3962400" y="381000"/>
            <a:ext cx="914400" cy="9144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3677" name="Oval 13"/>
          <p:cNvSpPr>
            <a:spLocks noChangeArrowheads="1"/>
          </p:cNvSpPr>
          <p:nvPr/>
        </p:nvSpPr>
        <p:spPr bwMode="auto">
          <a:xfrm>
            <a:off x="4648200" y="381000"/>
            <a:ext cx="914400" cy="914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3678" name="Oval 14"/>
          <p:cNvSpPr>
            <a:spLocks noChangeArrowheads="1"/>
          </p:cNvSpPr>
          <p:nvPr/>
        </p:nvSpPr>
        <p:spPr bwMode="auto">
          <a:xfrm flipH="1" flipV="1">
            <a:off x="2133600" y="4114800"/>
            <a:ext cx="914400" cy="8382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3679" name="Oval 15"/>
          <p:cNvSpPr>
            <a:spLocks noChangeArrowheads="1"/>
          </p:cNvSpPr>
          <p:nvPr/>
        </p:nvSpPr>
        <p:spPr bwMode="auto">
          <a:xfrm>
            <a:off x="1828800" y="4267200"/>
            <a:ext cx="914400" cy="9144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3680" name="Oval 16"/>
          <p:cNvSpPr>
            <a:spLocks noChangeArrowheads="1"/>
          </p:cNvSpPr>
          <p:nvPr/>
        </p:nvSpPr>
        <p:spPr bwMode="auto">
          <a:xfrm>
            <a:off x="2133600" y="2133600"/>
            <a:ext cx="914400" cy="9144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3681" name="Oval 17"/>
          <p:cNvSpPr>
            <a:spLocks noChangeArrowheads="1"/>
          </p:cNvSpPr>
          <p:nvPr/>
        </p:nvSpPr>
        <p:spPr bwMode="auto">
          <a:xfrm>
            <a:off x="6705600" y="1676400"/>
            <a:ext cx="914400" cy="9144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3682" name="Text Box 18"/>
          <p:cNvSpPr txBox="1">
            <a:spLocks noChangeArrowheads="1"/>
          </p:cNvSpPr>
          <p:nvPr/>
        </p:nvSpPr>
        <p:spPr bwMode="auto">
          <a:xfrm>
            <a:off x="1127125" y="4329113"/>
            <a:ext cx="15478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/>
              <a:t>Cognitive fusion</a:t>
            </a:r>
          </a:p>
        </p:txBody>
      </p:sp>
      <p:sp>
        <p:nvSpPr>
          <p:cNvPr id="113683" name="Text Box 19"/>
          <p:cNvSpPr txBox="1">
            <a:spLocks noChangeArrowheads="1"/>
          </p:cNvSpPr>
          <p:nvPr/>
        </p:nvSpPr>
        <p:spPr bwMode="auto">
          <a:xfrm>
            <a:off x="3200400" y="5562600"/>
            <a:ext cx="33416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/>
              <a:t>Attachment to the Conceptualized Self</a:t>
            </a:r>
          </a:p>
        </p:txBody>
      </p:sp>
      <p:sp>
        <p:nvSpPr>
          <p:cNvPr id="113684" name="Text Box 20"/>
          <p:cNvSpPr txBox="1">
            <a:spLocks noChangeArrowheads="1"/>
          </p:cNvSpPr>
          <p:nvPr/>
        </p:nvSpPr>
        <p:spPr bwMode="auto">
          <a:xfrm>
            <a:off x="2743200" y="685800"/>
            <a:ext cx="42862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/>
              <a:t>Dominance of the conceptualized past and future; </a:t>
            </a:r>
          </a:p>
          <a:p>
            <a:pPr algn="ctr"/>
            <a:r>
              <a:rPr lang="en-US" sz="1600" dirty="0"/>
              <a:t>limited self-knowledge</a:t>
            </a:r>
          </a:p>
        </p:txBody>
      </p:sp>
      <p:sp>
        <p:nvSpPr>
          <p:cNvPr id="113685" name="Text Box 21"/>
          <p:cNvSpPr txBox="1">
            <a:spLocks noChangeArrowheads="1"/>
          </p:cNvSpPr>
          <p:nvPr/>
        </p:nvSpPr>
        <p:spPr bwMode="auto">
          <a:xfrm>
            <a:off x="6232525" y="4710113"/>
            <a:ext cx="20637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/>
              <a:t>Inaction, impulsivity, </a:t>
            </a:r>
          </a:p>
          <a:p>
            <a:r>
              <a:rPr lang="en-US" sz="1600" dirty="0"/>
              <a:t>or avoidant persistence</a:t>
            </a:r>
          </a:p>
        </p:txBody>
      </p:sp>
      <p:sp>
        <p:nvSpPr>
          <p:cNvPr id="113686" name="Text Box 22"/>
          <p:cNvSpPr txBox="1">
            <a:spLocks noChangeArrowheads="1"/>
          </p:cNvSpPr>
          <p:nvPr/>
        </p:nvSpPr>
        <p:spPr bwMode="auto">
          <a:xfrm>
            <a:off x="6629400" y="2133600"/>
            <a:ext cx="143351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/>
              <a:t>Lack of values </a:t>
            </a:r>
          </a:p>
          <a:p>
            <a:r>
              <a:rPr lang="en-US" sz="1600" dirty="0"/>
              <a:t>clarity/contact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Essence of ACT – Psychological Flexibility  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Psychological Flexibility</a:t>
            </a:r>
          </a:p>
          <a:p>
            <a:pPr lvl="1"/>
            <a:r>
              <a:rPr lang="en-US" dirty="0" smtClean="0"/>
              <a:t>… is contacting the present moment fully as a conscious human being, and based on what the situation affords changing or persisting in behavior in the service of chosen values. 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ccept:  What is there to be experienced, fully and without defense, for what it is, not what it says it is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C</a:t>
            </a:r>
            <a:r>
              <a:rPr lang="en-US" dirty="0" smtClean="0"/>
              <a:t>hoose: Based upon your closely held values, choose what you would like to be about here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T</a:t>
            </a:r>
            <a:r>
              <a:rPr lang="en-US" dirty="0" smtClean="0"/>
              <a:t>ake Action: Engage in committed actions that embody your values, “inhaling” the distressing personal content as it appears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2"/>
          <p:cNvGraphicFramePr>
            <a:graphicFrameLocks/>
          </p:cNvGraphicFramePr>
          <p:nvPr/>
        </p:nvGraphicFramePr>
        <p:xfrm>
          <a:off x="1336675" y="457200"/>
          <a:ext cx="6481763" cy="588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4" name="CorelDRAW" r:id="rId3" imgW="6481440" imgH="5879880" progId="">
                  <p:embed/>
                </p:oleObj>
              </mc:Choice>
              <mc:Fallback>
                <p:oleObj name="CorelDRAW" r:id="rId3" imgW="6481440" imgH="5879880" progId="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6675" y="457200"/>
                        <a:ext cx="6481763" cy="588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733800" y="2516188"/>
            <a:ext cx="1676400" cy="1673225"/>
            <a:chOff x="2352" y="1585"/>
            <a:chExt cx="1056" cy="1054"/>
          </a:xfrm>
        </p:grpSpPr>
        <p:sp>
          <p:nvSpPr>
            <p:cNvPr id="4102" name="Oval 4"/>
            <p:cNvSpPr>
              <a:spLocks noChangeArrowheads="1"/>
            </p:cNvSpPr>
            <p:nvPr/>
          </p:nvSpPr>
          <p:spPr bwMode="auto">
            <a:xfrm>
              <a:off x="2353" y="1585"/>
              <a:ext cx="1054" cy="1054"/>
            </a:xfrm>
            <a:prstGeom prst="ellipse">
              <a:avLst/>
            </a:prstGeom>
            <a:solidFill>
              <a:srgbClr val="0066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103" name="Rectangle 5"/>
            <p:cNvSpPr>
              <a:spLocks noChangeArrowheads="1"/>
            </p:cNvSpPr>
            <p:nvPr/>
          </p:nvSpPr>
          <p:spPr bwMode="auto">
            <a:xfrm>
              <a:off x="2352" y="1920"/>
              <a:ext cx="1056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latin typeface="Times New Roman" pitchFamily="18" charset="0"/>
                </a:rPr>
                <a:t>Psychological Flexibility</a:t>
              </a:r>
            </a:p>
          </p:txBody>
        </p:sp>
      </p:grpSp>
      <p:sp>
        <p:nvSpPr>
          <p:cNvPr id="4101" name="Text Box 14"/>
          <p:cNvSpPr txBox="1">
            <a:spLocks noChangeArrowheads="1"/>
          </p:cNvSpPr>
          <p:nvPr/>
        </p:nvSpPr>
        <p:spPr bwMode="auto">
          <a:xfrm>
            <a:off x="609600" y="533400"/>
            <a:ext cx="2895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The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Six Core Processes</a:t>
            </a:r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023" y="76200"/>
            <a:ext cx="8229600" cy="1143000"/>
          </a:xfrm>
        </p:spPr>
        <p:txBody>
          <a:bodyPr/>
          <a:lstStyle/>
          <a:p>
            <a:r>
              <a:rPr lang="en-US" dirty="0" smtClean="0"/>
              <a:t>ACT Hexaflex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337" y="947722"/>
            <a:ext cx="6813325" cy="5562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3852384" y="3124200"/>
            <a:ext cx="1439233" cy="1371600"/>
            <a:chOff x="3852384" y="3124200"/>
            <a:chExt cx="1439233" cy="1371600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2384" y="3124200"/>
              <a:ext cx="1439233" cy="1371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3925449" y="3486834"/>
              <a:ext cx="133074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/>
                <a:t>Psychological </a:t>
              </a:r>
            </a:p>
            <a:p>
              <a:pPr algn="ctr"/>
              <a:r>
                <a:rPr lang="en-US" sz="1600" dirty="0" smtClean="0"/>
                <a:t>Flexibility</a:t>
              </a:r>
              <a:endParaRPr lang="en-US" sz="16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181100" y="2061865"/>
            <a:ext cx="1447800" cy="3119735"/>
            <a:chOff x="1181100" y="2061865"/>
            <a:chExt cx="1447800" cy="3119735"/>
          </a:xfrm>
        </p:grpSpPr>
        <p:sp>
          <p:nvSpPr>
            <p:cNvPr id="3" name="TextBox 2"/>
            <p:cNvSpPr txBox="1"/>
            <p:nvPr/>
          </p:nvSpPr>
          <p:spPr>
            <a:xfrm>
              <a:off x="1181100" y="3390899"/>
              <a:ext cx="1447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FF0000"/>
                  </a:solidFill>
                </a:rPr>
                <a:t>OPEN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295400" y="2061865"/>
              <a:ext cx="1219200" cy="311973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810000" y="914400"/>
            <a:ext cx="2819400" cy="5638800"/>
            <a:chOff x="3810000" y="914400"/>
            <a:chExt cx="2819400" cy="5638800"/>
          </a:xfrm>
        </p:grpSpPr>
        <p:sp>
          <p:nvSpPr>
            <p:cNvPr id="11" name="TextBox 10"/>
            <p:cNvSpPr txBox="1"/>
            <p:nvPr/>
          </p:nvSpPr>
          <p:spPr>
            <a:xfrm>
              <a:off x="5181600" y="1600200"/>
              <a:ext cx="1447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FF0000"/>
                  </a:solidFill>
                </a:rPr>
                <a:t>AWARE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810000" y="914400"/>
              <a:ext cx="1524000" cy="56388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388043" y="2402532"/>
            <a:ext cx="2092854" cy="3276600"/>
            <a:chOff x="6417535" y="2402532"/>
            <a:chExt cx="1719129" cy="3276600"/>
          </a:xfrm>
        </p:grpSpPr>
        <p:sp>
          <p:nvSpPr>
            <p:cNvPr id="10" name="TextBox 9"/>
            <p:cNvSpPr txBox="1"/>
            <p:nvPr/>
          </p:nvSpPr>
          <p:spPr>
            <a:xfrm>
              <a:off x="6417535" y="3579166"/>
              <a:ext cx="17191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FF0000"/>
                  </a:solidFill>
                </a:rPr>
                <a:t>ENGAGED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553200" y="2402532"/>
              <a:ext cx="1447800" cy="32766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746505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 of ACT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ACT is an experiential behavioral therapy that uses acceptance and mindfulness processes, and commitment and behavior change processes, to produce greater psychological flexibility.</a:t>
            </a:r>
          </a:p>
          <a:p>
            <a:r>
              <a:rPr lang="en-US" dirty="0" smtClean="0"/>
              <a:t>ACT is considered a 3rd Wave CBT and is like: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Dialectical Behavior Therapy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Mindfulness Based CBT</a:t>
            </a:r>
          </a:p>
          <a:p>
            <a:r>
              <a:rPr lang="en-US" dirty="0" smtClean="0"/>
              <a:t>Also like: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Mindfulness-Based Stress Reduction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Mindfulness-Based Relapse Prevention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Functional Analytic Psychotherapy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2"/>
            <a:endParaRPr lang="en-US" dirty="0" smtClean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“God, grant me the </a:t>
            </a:r>
            <a:r>
              <a:rPr lang="en-US" i="1" u="sng" dirty="0"/>
              <a:t>serenity</a:t>
            </a:r>
            <a:r>
              <a:rPr lang="en-US" i="1" dirty="0"/>
              <a:t> to </a:t>
            </a:r>
            <a:r>
              <a:rPr lang="en-US" i="1" u="sng" dirty="0"/>
              <a:t>accept</a:t>
            </a:r>
            <a:r>
              <a:rPr lang="en-US" i="1" dirty="0"/>
              <a:t> the things I cannot change, the courage to </a:t>
            </a:r>
            <a:r>
              <a:rPr lang="en-US" i="1" u="sng" dirty="0"/>
              <a:t>change</a:t>
            </a:r>
            <a:r>
              <a:rPr lang="en-US" i="1" dirty="0"/>
              <a:t> the things I can, and the </a:t>
            </a:r>
            <a:r>
              <a:rPr lang="en-US" i="1" u="sng" dirty="0"/>
              <a:t>wisdom</a:t>
            </a:r>
            <a:r>
              <a:rPr lang="en-US" i="1" dirty="0"/>
              <a:t> to know the difference.”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51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066800"/>
          </a:xfrm>
        </p:spPr>
        <p:txBody>
          <a:bodyPr/>
          <a:lstStyle/>
          <a:p>
            <a:r>
              <a:rPr lang="en-US" dirty="0" smtClean="0"/>
              <a:t>ACT Case Conceptualization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325112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Begin assessment with the presenting problem as understood by the client</a:t>
            </a:r>
          </a:p>
          <a:p>
            <a:r>
              <a:rPr lang="en-US" dirty="0" smtClean="0"/>
              <a:t>Discover the most central thoughts, feelings, memories, sensations, and situations the client is fused with or is avoiding</a:t>
            </a:r>
          </a:p>
          <a:p>
            <a:r>
              <a:rPr lang="en-US" dirty="0" smtClean="0"/>
              <a:t>Consider behaviors that function as EA of events described in previous step</a:t>
            </a:r>
          </a:p>
          <a:p>
            <a:r>
              <a:rPr lang="en-US" dirty="0" smtClean="0"/>
              <a:t>Consider Domains in which living is narrowed or constricted or avoided altogether</a:t>
            </a:r>
          </a:p>
          <a:p>
            <a:r>
              <a:rPr lang="en-US" dirty="0" smtClean="0"/>
              <a:t>Consider other core ACT process that contribute to inflexibility and their treatment implications</a:t>
            </a:r>
          </a:p>
          <a:p>
            <a:pPr lvl="1"/>
            <a:r>
              <a:rPr lang="en-US" dirty="0" smtClean="0"/>
              <a:t>Fusion, Dominance of CP &amp; CF, Attachment to CS, Lack of Values Clarity, Inaction/Impulsivity</a:t>
            </a:r>
          </a:p>
          <a:p>
            <a:r>
              <a:rPr lang="en-US" dirty="0" smtClean="0"/>
              <a:t>Consider factors that limit motivation to change</a:t>
            </a:r>
          </a:p>
          <a:p>
            <a:r>
              <a:rPr lang="en-US" dirty="0" smtClean="0"/>
              <a:t>Consider aspect of social and physical environment that can inhibit change</a:t>
            </a:r>
          </a:p>
          <a:p>
            <a:r>
              <a:rPr lang="en-US" dirty="0" smtClean="0"/>
              <a:t>Examine strengths that will promote flexibility</a:t>
            </a:r>
          </a:p>
          <a:p>
            <a:r>
              <a:rPr lang="en-US" dirty="0" smtClean="0"/>
              <a:t>Describe a treatment plan</a:t>
            </a:r>
          </a:p>
          <a:p>
            <a:pPr lvl="1"/>
            <a:r>
              <a:rPr lang="en-US" sz="2800" dirty="0" smtClean="0">
                <a:latin typeface="Times New Roman" pitchFamily="18" charset="0"/>
              </a:rPr>
              <a:t>What is the main issue this client is having and what is the best point of entry to attack that problem</a:t>
            </a:r>
          </a:p>
          <a:p>
            <a:r>
              <a:rPr lang="en-US" dirty="0" smtClean="0"/>
              <a:t>Reevaluate conceptualization and functional analysis throughout treatment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ACT Hexaflex Formulation Exercise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295400"/>
            <a:ext cx="73152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003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Welcome, I Am </a:t>
            </a:r>
            <a:r>
              <a:rPr lang="en-US" dirty="0"/>
              <a:t>G</a:t>
            </a:r>
            <a:r>
              <a:rPr lang="en-US" dirty="0" smtClean="0"/>
              <a:t>rateful You Are Here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1905000"/>
            <a:ext cx="8610600" cy="4325112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endParaRPr lang="en-US" dirty="0" smtClean="0"/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i="1" dirty="0"/>
              <a:t>‘Having spent the better part of my life trying to either relive the past or experiencing the future before it arrives, I have come to believe that in between these two extremes is </a:t>
            </a:r>
            <a:r>
              <a:rPr lang="en-US" i="1" u="sng" dirty="0"/>
              <a:t>peace</a:t>
            </a:r>
            <a:r>
              <a:rPr lang="en-US" i="1" u="sng" dirty="0" smtClean="0"/>
              <a:t>.’</a:t>
            </a:r>
            <a:endParaRPr lang="en-US" i="1" u="sng" dirty="0"/>
          </a:p>
          <a:p>
            <a:pPr lvl="1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109728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30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0"/>
            <a:ext cx="8229600" cy="1066800"/>
          </a:xfrm>
        </p:spPr>
        <p:txBody>
          <a:bodyPr/>
          <a:lstStyle/>
          <a:p>
            <a:r>
              <a:rPr lang="en-US" dirty="0" smtClean="0"/>
              <a:t>The ACT Contract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58512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Understand History and Situation</a:t>
            </a:r>
          </a:p>
          <a:p>
            <a:r>
              <a:rPr lang="en-US" dirty="0" smtClean="0"/>
              <a:t>Validate the Natural Painful Reactions</a:t>
            </a:r>
          </a:p>
          <a:p>
            <a:pPr lvl="1"/>
            <a:r>
              <a:rPr lang="en-US" dirty="0" smtClean="0"/>
              <a:t>Thoughts, feelings, uncomfortable bodily sensations</a:t>
            </a:r>
          </a:p>
          <a:p>
            <a:pPr marL="514350" indent="-457200"/>
            <a:r>
              <a:rPr lang="en-US" dirty="0" smtClean="0"/>
              <a:t>Identify the Reaction to the Reaction</a:t>
            </a:r>
          </a:p>
          <a:p>
            <a:pPr marL="914400" lvl="1" indent="-457200"/>
            <a:r>
              <a:rPr lang="en-US" dirty="0" smtClean="0"/>
              <a:t>Experiential Avoidance</a:t>
            </a:r>
          </a:p>
          <a:p>
            <a:r>
              <a:rPr lang="en-US" dirty="0" smtClean="0"/>
              <a:t>Explore the Cost of EA</a:t>
            </a:r>
          </a:p>
          <a:p>
            <a:pPr lvl="1"/>
            <a:r>
              <a:rPr lang="en-US" dirty="0" smtClean="0"/>
              <a:t>Amplification of problem - fusion</a:t>
            </a:r>
          </a:p>
          <a:p>
            <a:pPr lvl="1"/>
            <a:r>
              <a:rPr lang="en-US" dirty="0" smtClean="0"/>
              <a:t>Loss of vitality – disconnect from values</a:t>
            </a:r>
          </a:p>
          <a:p>
            <a:pPr lvl="1"/>
            <a:r>
              <a:rPr lang="en-US" dirty="0" smtClean="0"/>
              <a:t>Workability - stuckness</a:t>
            </a:r>
          </a:p>
          <a:p>
            <a:r>
              <a:rPr lang="en-US" dirty="0" smtClean="0"/>
              <a:t>Lay Out the Two-Part Plan – Creative Hopelessness</a:t>
            </a:r>
          </a:p>
          <a:p>
            <a:pPr lvl="1"/>
            <a:r>
              <a:rPr lang="en-US" dirty="0" smtClean="0"/>
              <a:t>Work on how clients relates to self (thoughts, feelings, sensations)</a:t>
            </a:r>
          </a:p>
          <a:p>
            <a:pPr lvl="1"/>
            <a:r>
              <a:rPr lang="en-US" dirty="0" smtClean="0"/>
              <a:t>Bring into the room the life you want to live and the things you want to do; no more waiting.  What do you want your life to be about at the level of what you want to do?</a:t>
            </a:r>
          </a:p>
          <a:p>
            <a:r>
              <a:rPr lang="en-US" dirty="0" smtClean="0"/>
              <a:t>Engage</a:t>
            </a:r>
          </a:p>
          <a:p>
            <a:pPr lvl="1"/>
            <a:r>
              <a:rPr lang="en-US" dirty="0" smtClean="0"/>
              <a:t>Decide where to start</a:t>
            </a:r>
          </a:p>
          <a:p>
            <a:pPr lvl="1"/>
            <a:r>
              <a:rPr lang="en-US" dirty="0" smtClean="0"/>
              <a:t>Get active ASAP</a:t>
            </a:r>
          </a:p>
          <a:p>
            <a:pPr marL="0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89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Developing Willingness/Acceptance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Undermine the Agenda of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32511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latin typeface="Times New Roman" pitchFamily="18" charset="0"/>
              </a:rPr>
              <a:t>In almost every case control is the problem not the solution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Times New Roman" pitchFamily="18" charset="0"/>
              </a:rPr>
              <a:t>Avoiding situations that produce unwanted private experiences creates a paradoxical effect (missing work creates more depression, not less depression)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Times New Roman" pitchFamily="18" charset="0"/>
              </a:rPr>
              <a:t>The arbitrary assumption that private events cause behavior creates a trap; you can’t behave differently until you feel differently (but since missing work is increasing depression, the person is now locked into the causal equation and can’t return to work)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Times New Roman" pitchFamily="18" charset="0"/>
              </a:rPr>
              <a:t>When the conditions specified in the change agenda can’t be met, you can only “explain” your predicament but there is actually little you can do about it.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Control Is the Problem, Not the Solution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important to give this trap a “name”</a:t>
            </a:r>
          </a:p>
          <a:p>
            <a:pPr lvl="1"/>
            <a:r>
              <a:rPr lang="en-US" dirty="0" smtClean="0"/>
              <a:t>“Trying to avoid Mr. Anxiety”</a:t>
            </a:r>
          </a:p>
          <a:p>
            <a:pPr lvl="1"/>
            <a:r>
              <a:rPr lang="en-US" dirty="0" smtClean="0"/>
              <a:t>“Checking out rather than checking in”</a:t>
            </a:r>
          </a:p>
          <a:p>
            <a:r>
              <a:rPr lang="en-US" dirty="0" smtClean="0"/>
              <a:t>This trap has the paradoxical effect of adding to, rather than subtracting from, suffering</a:t>
            </a:r>
          </a:p>
          <a:p>
            <a:pPr lvl="1"/>
            <a:r>
              <a:rPr lang="en-US" dirty="0" smtClean="0"/>
              <a:t>“Clean vs. Dirty Suffering”</a:t>
            </a:r>
          </a:p>
          <a:p>
            <a:pPr lvl="1"/>
            <a:r>
              <a:rPr lang="en-US" dirty="0" smtClean="0"/>
              <a:t>Would you be willing to have the “clean stuff” if we could find some way to reduce the dirty stuff?</a:t>
            </a:r>
          </a:p>
          <a:p>
            <a:r>
              <a:rPr lang="en-US" dirty="0" smtClean="0"/>
              <a:t>The experiential cost:</a:t>
            </a:r>
          </a:p>
          <a:p>
            <a:pPr lvl="1"/>
            <a:r>
              <a:rPr lang="en-US" dirty="0" smtClean="0"/>
              <a:t>Gain control of your feelings, lose control of your life</a:t>
            </a:r>
          </a:p>
          <a:p>
            <a:r>
              <a:rPr lang="en-US" dirty="0" smtClean="0"/>
              <a:t>“Passengers on the bus exercise” makes this point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is control called for?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the event in question is under the person’s direct stimulus control</a:t>
            </a:r>
          </a:p>
          <a:p>
            <a:pPr lvl="1"/>
            <a:r>
              <a:rPr lang="en-US" dirty="0" smtClean="0"/>
              <a:t>Behavioral responses in the present moment</a:t>
            </a:r>
          </a:p>
          <a:p>
            <a:pPr lvl="1"/>
            <a:r>
              <a:rPr lang="en-US" dirty="0" smtClean="0"/>
              <a:t>Willingness to enter into a situation</a:t>
            </a:r>
          </a:p>
          <a:p>
            <a:pPr lvl="1"/>
            <a:r>
              <a:rPr lang="en-US" dirty="0" smtClean="0"/>
              <a:t>Being present</a:t>
            </a:r>
          </a:p>
          <a:p>
            <a:pPr lvl="1"/>
            <a:r>
              <a:rPr lang="en-US" dirty="0" smtClean="0"/>
              <a:t>Holding values</a:t>
            </a:r>
          </a:p>
          <a:p>
            <a:pPr lvl="1"/>
            <a:r>
              <a:rPr lang="en-US" dirty="0" smtClean="0"/>
              <a:t>Making commitments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Examine Workability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>
                <a:latin typeface="Times New Roman" pitchFamily="18" charset="0"/>
              </a:rPr>
              <a:t>What have you tried? How has it worked? What has it cost you? </a:t>
            </a:r>
          </a:p>
          <a:p>
            <a:pPr lvl="1">
              <a:lnSpc>
                <a:spcPct val="80000"/>
              </a:lnSpc>
            </a:pPr>
            <a:r>
              <a:rPr lang="en-US" dirty="0" smtClean="0">
                <a:latin typeface="Times New Roman" pitchFamily="18" charset="0"/>
              </a:rPr>
              <a:t>Functionally analyze the “scope of avoidance”</a:t>
            </a:r>
          </a:p>
          <a:p>
            <a:pPr lvl="2">
              <a:lnSpc>
                <a:spcPct val="80000"/>
              </a:lnSpc>
            </a:pPr>
            <a:r>
              <a:rPr lang="en-US" sz="2200" dirty="0" smtClean="0">
                <a:latin typeface="Times New Roman" pitchFamily="18" charset="0"/>
              </a:rPr>
              <a:t>Look at all the things the client has tried to solve the problem</a:t>
            </a:r>
          </a:p>
          <a:p>
            <a:pPr lvl="3">
              <a:lnSpc>
                <a:spcPct val="80000"/>
              </a:lnSpc>
            </a:pPr>
            <a:r>
              <a:rPr lang="en-US" sz="1800" dirty="0" smtClean="0">
                <a:latin typeface="Times New Roman" pitchFamily="18" charset="0"/>
              </a:rPr>
              <a:t>Consider that coming into therapy itself is another problem solving attempt</a:t>
            </a:r>
          </a:p>
          <a:p>
            <a:pPr lvl="2">
              <a:lnSpc>
                <a:spcPct val="80000"/>
              </a:lnSpc>
            </a:pPr>
            <a:r>
              <a:rPr lang="en-US" sz="2200" dirty="0" smtClean="0">
                <a:latin typeface="Times New Roman" pitchFamily="18" charset="0"/>
              </a:rPr>
              <a:t>Have client define what solving the problem “means”</a:t>
            </a:r>
          </a:p>
          <a:p>
            <a:pPr lvl="3">
              <a:lnSpc>
                <a:spcPct val="80000"/>
              </a:lnSpc>
            </a:pPr>
            <a:r>
              <a:rPr lang="en-US" sz="1800" dirty="0" smtClean="0">
                <a:latin typeface="Times New Roman" pitchFamily="18" charset="0"/>
              </a:rPr>
              <a:t>Look for controlling distressing content as the “goal” </a:t>
            </a:r>
          </a:p>
          <a:p>
            <a:pPr lvl="2">
              <a:lnSpc>
                <a:spcPct val="80000"/>
              </a:lnSpc>
            </a:pPr>
            <a:r>
              <a:rPr lang="en-US" sz="2200" dirty="0" smtClean="0">
                <a:latin typeface="Times New Roman" pitchFamily="18" charset="0"/>
              </a:rPr>
              <a:t>Ask the client to rate whether past actions have indeed solved the problem</a:t>
            </a:r>
          </a:p>
          <a:p>
            <a:pPr lvl="2">
              <a:lnSpc>
                <a:spcPct val="80000"/>
              </a:lnSpc>
            </a:pPr>
            <a:r>
              <a:rPr lang="en-US" sz="2200" dirty="0" smtClean="0">
                <a:latin typeface="Times New Roman" pitchFamily="18" charset="0"/>
              </a:rPr>
              <a:t>Ask client to consider whether the problem has actually worsened over time</a:t>
            </a:r>
          </a:p>
          <a:p>
            <a:pPr lvl="2">
              <a:lnSpc>
                <a:spcPct val="80000"/>
              </a:lnSpc>
            </a:pPr>
            <a:r>
              <a:rPr lang="en-US" sz="2200" dirty="0" smtClean="0">
                <a:latin typeface="Times New Roman" pitchFamily="18" charset="0"/>
              </a:rPr>
              <a:t>If appropriate, ask the client to assess the “cost” of using these solutions</a:t>
            </a:r>
          </a:p>
          <a:p>
            <a:pPr lvl="1">
              <a:lnSpc>
                <a:spcPct val="80000"/>
              </a:lnSpc>
            </a:pPr>
            <a:endParaRPr lang="en-US" sz="24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Engender Creative Hopelessness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Experientially, the client has to make “contact” with this paradox:</a:t>
            </a:r>
          </a:p>
          <a:p>
            <a:pPr lvl="1"/>
            <a:r>
              <a:rPr lang="en-US" dirty="0" smtClean="0"/>
              <a:t>The harder you try to control an unwanted private experience, the bigger it gets</a:t>
            </a:r>
          </a:p>
          <a:p>
            <a:pPr lvl="1"/>
            <a:r>
              <a:rPr lang="en-US" dirty="0" smtClean="0"/>
              <a:t>Control and experiential avoidance might work temporarily, but rarely do their effects last and most often there is a “rebound” effect that makes things worse</a:t>
            </a:r>
          </a:p>
          <a:p>
            <a:pPr lvl="1"/>
            <a:r>
              <a:rPr lang="en-US" dirty="0" smtClean="0"/>
              <a:t>As logical as this approach seems, it will NEVER work</a:t>
            </a:r>
          </a:p>
          <a:p>
            <a:pPr lvl="2"/>
            <a:r>
              <a:rPr lang="en-US" dirty="0" smtClean="0"/>
              <a:t>It isn’t that YOU are hopeless, but that this STRATEGY for addressing these unwanted events is hopeless</a:t>
            </a:r>
          </a:p>
          <a:p>
            <a:pPr lvl="1"/>
            <a:r>
              <a:rPr lang="en-US" dirty="0" smtClean="0"/>
              <a:t>Before you can try something new, you have to stop what doesn’t 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Creative Hopelessness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“Person in the hole metaphor” </a:t>
            </a:r>
          </a:p>
          <a:p>
            <a:pPr lvl="1"/>
            <a:r>
              <a:rPr lang="en-US" dirty="0" smtClean="0"/>
              <a:t>A basic ACT intervention</a:t>
            </a:r>
          </a:p>
          <a:p>
            <a:pPr lvl="1"/>
            <a:r>
              <a:rPr lang="en-US" dirty="0" smtClean="0"/>
              <a:t>Gives therapist a language “tag” to use throughout therapy</a:t>
            </a:r>
          </a:p>
          <a:p>
            <a:pPr lvl="2"/>
            <a:r>
              <a:rPr lang="en-US" dirty="0" smtClean="0"/>
              <a:t>“Are you digging right now?”  </a:t>
            </a:r>
          </a:p>
          <a:p>
            <a:pPr lvl="2"/>
            <a:r>
              <a:rPr lang="en-US" dirty="0" smtClean="0"/>
              <a:t>“Refusing to walk in order to avoid holes sounds like a pretty boring life”</a:t>
            </a:r>
          </a:p>
          <a:p>
            <a:pPr lvl="2"/>
            <a:r>
              <a:rPr lang="en-US" dirty="0" smtClean="0"/>
              <a:t>“Analyzing how you fell in the hole isn’t going to help you get out”</a:t>
            </a:r>
          </a:p>
          <a:p>
            <a:pPr lvl="2"/>
            <a:r>
              <a:rPr lang="en-US" dirty="0" smtClean="0"/>
              <a:t>“Blaming life for producing holes won’t eliminate the holes”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Acceptance as the  Alternative to Control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is acceptance called for?</a:t>
            </a:r>
          </a:p>
          <a:p>
            <a:r>
              <a:rPr lang="en-US" dirty="0" smtClean="0"/>
              <a:t>Remember the “serenity prayer?”</a:t>
            </a:r>
          </a:p>
          <a:p>
            <a:pPr lvl="1"/>
            <a:r>
              <a:rPr lang="en-US" dirty="0" smtClean="0"/>
              <a:t>With natural, conditioned uncontrollable private experiences such as emotions, memories, thoughts, sensations</a:t>
            </a:r>
          </a:p>
          <a:p>
            <a:pPr lvl="1"/>
            <a:r>
              <a:rPr lang="en-US" dirty="0" smtClean="0"/>
              <a:t>When a situation cannot be changed</a:t>
            </a:r>
          </a:p>
          <a:p>
            <a:pPr lvl="2"/>
            <a:r>
              <a:rPr lang="en-US" dirty="0" smtClean="0"/>
              <a:t>Presence of chronic disease, pain, terminal state</a:t>
            </a:r>
          </a:p>
          <a:p>
            <a:pPr lvl="2"/>
            <a:r>
              <a:rPr lang="en-US" dirty="0" smtClean="0"/>
              <a:t>The attitudes, beliefs and behaviors of others</a:t>
            </a:r>
          </a:p>
          <a:p>
            <a:pPr lvl="1"/>
            <a:r>
              <a:rPr lang="en-US" dirty="0" smtClean="0"/>
              <a:t>When change or control strategies produce paradoxical results (i.e., try not to think about X)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Therapist Strategies for Developing Acceptance/Willingness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Undermining Experiential Control</a:t>
            </a:r>
          </a:p>
          <a:p>
            <a:pPr lvl="1"/>
            <a:r>
              <a:rPr lang="en-US" dirty="0" smtClean="0"/>
              <a:t>Help client detect emotional control strategies and examine direct experience instead</a:t>
            </a:r>
          </a:p>
          <a:p>
            <a:pPr lvl="2"/>
            <a:r>
              <a:rPr lang="en-US" dirty="0" smtClean="0"/>
              <a:t>Especially in session</a:t>
            </a:r>
          </a:p>
          <a:p>
            <a:pPr lvl="1"/>
            <a:r>
              <a:rPr lang="en-US" dirty="0" smtClean="0"/>
              <a:t>Use the concept of “workability” to help clients understand costs of EA and control efforts</a:t>
            </a:r>
          </a:p>
          <a:p>
            <a:pPr lvl="2"/>
            <a:r>
              <a:rPr lang="en-US" dirty="0" smtClean="0"/>
              <a:t>Communicate that client is not broken, but using unworkable strategies</a:t>
            </a:r>
          </a:p>
          <a:p>
            <a:pPr lvl="1"/>
            <a:r>
              <a:rPr lang="en-US" dirty="0" smtClean="0"/>
              <a:t>Active encouragement to give up the struggle</a:t>
            </a:r>
          </a:p>
          <a:p>
            <a:pPr lvl="1"/>
            <a:r>
              <a:rPr lang="en-US" dirty="0" smtClean="0"/>
              <a:t>Help client make experiential contact with cost of being unwilling to reach valued life goals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ACT Assumptions - Philosophy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latin typeface="+mj-lt"/>
              </a:rPr>
              <a:t>Emphasis on pragmatic view of truth/right.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+mj-lt"/>
              </a:rPr>
              <a:t>Functionally “workable” relationships. 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+mj-lt"/>
              </a:rPr>
              <a:t>What works for one might not work for another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+mj-lt"/>
              </a:rPr>
              <a:t>In the case of humans, there are three contextual fields: 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+mj-lt"/>
              </a:rPr>
              <a:t>Covert behavior (thoughts, feelings, memories, sensations), 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+mj-lt"/>
              </a:rPr>
              <a:t>Overt behavior 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+mj-lt"/>
              </a:rPr>
              <a:t>Controlling environmental influences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+mj-lt"/>
              </a:rPr>
              <a:t>All contextual fields must be taken into account if you are going to establish workability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2438400"/>
            <a:ext cx="8229600" cy="1069848"/>
          </a:xfrm>
        </p:spPr>
        <p:txBody>
          <a:bodyPr/>
          <a:lstStyle/>
          <a:p>
            <a:pPr algn="ctr"/>
            <a:r>
              <a:rPr lang="en-US" dirty="0" smtClean="0"/>
              <a:t>VIDEOS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52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Undermining Cognitive Fusion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Defusion and Acceptance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Basically, defusion strategies are designed to. . </a:t>
            </a:r>
          </a:p>
          <a:p>
            <a:pPr lvl="1"/>
            <a:r>
              <a:rPr lang="en-US" dirty="0" smtClean="0"/>
              <a:t>Create a “space” between thought and thinker</a:t>
            </a:r>
          </a:p>
          <a:p>
            <a:pPr lvl="1"/>
            <a:r>
              <a:rPr lang="en-US" dirty="0" smtClean="0"/>
              <a:t>Undermine the client’s confidence in the utility of minding their mind in certain circumstances</a:t>
            </a:r>
          </a:p>
          <a:p>
            <a:pPr lvl="1"/>
            <a:r>
              <a:rPr lang="en-US" dirty="0" smtClean="0"/>
              <a:t>Appreciate the limits of brain behavior as applied to natural, whole human behaviors</a:t>
            </a:r>
          </a:p>
          <a:p>
            <a:pPr lvl="1"/>
            <a:r>
              <a:rPr lang="en-US" dirty="0" smtClean="0"/>
              <a:t>To look at mental events for what they are, not what they appear to be</a:t>
            </a:r>
          </a:p>
          <a:p>
            <a:r>
              <a:rPr lang="en-US" dirty="0" smtClean="0"/>
              <a:t>All in the “service” of stalling sense making and reason giving</a:t>
            </a:r>
          </a:p>
          <a:p>
            <a:r>
              <a:rPr lang="en-US" dirty="0" smtClean="0"/>
              <a:t>Defusion promotes willingness; willingness promotes acceptance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Acceptance-Fusion Polarity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Accepting the fact that things are not working as they should (What have you tried? How has it worked?)</a:t>
            </a:r>
          </a:p>
          <a:p>
            <a:r>
              <a:rPr lang="en-US" dirty="0" smtClean="0"/>
              <a:t>Accepting the cost of this unworkable behavior (What has it cost you?)</a:t>
            </a:r>
          </a:p>
          <a:p>
            <a:r>
              <a:rPr lang="en-US" dirty="0" smtClean="0"/>
              <a:t>Accepting the paradoxical nature of mental control, despite the seeming logic of it all (Control is the problem)</a:t>
            </a:r>
          </a:p>
          <a:p>
            <a:r>
              <a:rPr lang="en-US" dirty="0" smtClean="0"/>
              <a:t>Accepting that control is not working and won’t ever work (Creative hopelessness)</a:t>
            </a:r>
          </a:p>
          <a:p>
            <a:r>
              <a:rPr lang="en-US" dirty="0" smtClean="0"/>
              <a:t>Accepting the presence of rule infested reactive mind (Mind is not your friend)</a:t>
            </a:r>
          </a:p>
          <a:p>
            <a:r>
              <a:rPr lang="en-US" dirty="0" smtClean="0"/>
              <a:t>Accepting all mental experiences for what they are, not what they appear to be (Defusion)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Teach Limits of Language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concept of “minding”</a:t>
            </a:r>
          </a:p>
          <a:p>
            <a:r>
              <a:rPr lang="en-US" dirty="0" smtClean="0"/>
              <a:t>The concept of reason giving</a:t>
            </a:r>
          </a:p>
          <a:p>
            <a:r>
              <a:rPr lang="en-US" dirty="0" smtClean="0"/>
              <a:t>Objectify Language</a:t>
            </a:r>
          </a:p>
          <a:p>
            <a:pPr lvl="1"/>
            <a:r>
              <a:rPr lang="en-US" dirty="0" smtClean="0"/>
              <a:t>Milk Exercise</a:t>
            </a:r>
          </a:p>
          <a:p>
            <a:r>
              <a:rPr lang="en-US" dirty="0" smtClean="0"/>
              <a:t>Reveal Hidden Properties of Language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Creating Distance Between Thought and Thinker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Looking at thoughts as opposed to through thoughts</a:t>
            </a:r>
          </a:p>
          <a:p>
            <a:r>
              <a:rPr lang="en-US" dirty="0" smtClean="0"/>
              <a:t>Giving properties to thoughts</a:t>
            </a:r>
          </a:p>
          <a:p>
            <a:pPr lvl="1"/>
            <a:r>
              <a:rPr lang="en-US" dirty="0" smtClean="0"/>
              <a:t>Color</a:t>
            </a:r>
          </a:p>
          <a:p>
            <a:pPr lvl="1"/>
            <a:r>
              <a:rPr lang="en-US" dirty="0" smtClean="0"/>
              <a:t>Texture</a:t>
            </a:r>
          </a:p>
          <a:p>
            <a:pPr lvl="1"/>
            <a:r>
              <a:rPr lang="en-US" dirty="0" smtClean="0"/>
              <a:t>Shape</a:t>
            </a:r>
          </a:p>
          <a:p>
            <a:r>
              <a:rPr lang="en-US" dirty="0" smtClean="0"/>
              <a:t>Mindfulness Exercises</a:t>
            </a:r>
          </a:p>
          <a:p>
            <a:r>
              <a:rPr lang="en-US" dirty="0" smtClean="0"/>
              <a:t>Metaphor</a:t>
            </a:r>
          </a:p>
          <a:p>
            <a:pPr lvl="1"/>
            <a:r>
              <a:rPr lang="en-US" dirty="0" smtClean="0">
                <a:hlinkClick r:id="rId2"/>
              </a:rPr>
              <a:t>http://www.youtube.com/watch?v=z-wyaP6xXwE&amp;feature=related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Teach Clients to Recognized Fused Qualities of Mind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Presence of comparison and evaluation</a:t>
            </a:r>
          </a:p>
          <a:p>
            <a:r>
              <a:rPr lang="en-US" dirty="0" smtClean="0"/>
              <a:t>Complex/Busy</a:t>
            </a:r>
          </a:p>
          <a:p>
            <a:r>
              <a:rPr lang="en-US" dirty="0" smtClean="0"/>
              <a:t>Confused</a:t>
            </a:r>
          </a:p>
          <a:p>
            <a:r>
              <a:rPr lang="en-US" dirty="0" smtClean="0"/>
              <a:t>Adversarial</a:t>
            </a:r>
          </a:p>
          <a:p>
            <a:r>
              <a:rPr lang="en-US" dirty="0" smtClean="0"/>
              <a:t>Warnings about consequences</a:t>
            </a:r>
          </a:p>
          <a:p>
            <a:r>
              <a:rPr lang="en-US" dirty="0" smtClean="0"/>
              <a:t>Strong future or past orientation</a:t>
            </a:r>
          </a:p>
          <a:p>
            <a:r>
              <a:rPr lang="en-US" dirty="0" smtClean="0"/>
              <a:t>Strong orientation about what something means about you or others</a:t>
            </a:r>
          </a:p>
          <a:p>
            <a:r>
              <a:rPr lang="en-US" dirty="0" smtClean="0"/>
              <a:t>Strong problem-solving orientation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Therapist Strategies for Undermining Fusion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Undermining Fusion</a:t>
            </a:r>
          </a:p>
          <a:p>
            <a:pPr lvl="1"/>
            <a:r>
              <a:rPr lang="en-US" dirty="0" smtClean="0"/>
              <a:t>Help clients defuse experience from action and direct attention to present moment</a:t>
            </a:r>
          </a:p>
          <a:p>
            <a:pPr lvl="1"/>
            <a:r>
              <a:rPr lang="en-US" dirty="0" smtClean="0"/>
              <a:t>Actively contrast what client’s mind says will work versus what their experience tells them doesn’t work</a:t>
            </a:r>
          </a:p>
          <a:p>
            <a:pPr lvl="1"/>
            <a:r>
              <a:rPr lang="en-US" dirty="0" smtClean="0"/>
              <a:t>Use metaphor and experiential exercises</a:t>
            </a:r>
          </a:p>
          <a:p>
            <a:pPr lvl="1"/>
            <a:r>
              <a:rPr lang="en-US" dirty="0" smtClean="0"/>
              <a:t>Help clients understand their “story” and the arbitrary nature of the causal relations in the story</a:t>
            </a:r>
          </a:p>
          <a:p>
            <a:pPr lvl="1"/>
            <a:r>
              <a:rPr lang="en-US" dirty="0" smtClean="0"/>
              <a:t>Help client detect “minding.”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2438400"/>
            <a:ext cx="8229600" cy="1069848"/>
          </a:xfrm>
        </p:spPr>
        <p:txBody>
          <a:bodyPr/>
          <a:lstStyle/>
          <a:p>
            <a:pPr algn="ctr"/>
            <a:r>
              <a:rPr lang="en-US" dirty="0" smtClean="0"/>
              <a:t>VIDEOS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71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in Contact w/Present Moment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ACT Assumptions – Basic Science (RFT)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1981200"/>
            <a:ext cx="4038600" cy="452596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</a:pPr>
            <a:r>
              <a:rPr lang="en-US" sz="2200" dirty="0" smtClean="0">
                <a:solidFill>
                  <a:schemeClr val="tx1"/>
                </a:solidFill>
                <a:latin typeface="+mj-lt"/>
              </a:rPr>
              <a:t>A behavioral account of language and cognition</a:t>
            </a:r>
          </a:p>
          <a:p>
            <a:pPr>
              <a:lnSpc>
                <a:spcPct val="80000"/>
              </a:lnSpc>
            </a:pPr>
            <a:endParaRPr lang="en-US" sz="2200" dirty="0" smtClean="0">
              <a:solidFill>
                <a:schemeClr val="tx1"/>
              </a:solidFill>
              <a:latin typeface="+mj-lt"/>
            </a:endParaRPr>
          </a:p>
          <a:p>
            <a:pPr>
              <a:lnSpc>
                <a:spcPct val="80000"/>
              </a:lnSpc>
            </a:pPr>
            <a:r>
              <a:rPr lang="en-US" sz="2200" dirty="0" smtClean="0">
                <a:solidFill>
                  <a:schemeClr val="tx1"/>
                </a:solidFill>
                <a:latin typeface="+mj-lt"/>
              </a:rPr>
              <a:t>Language is based on arbitrary learned relations between stimuli</a:t>
            </a:r>
          </a:p>
          <a:p>
            <a:pPr>
              <a:lnSpc>
                <a:spcPct val="80000"/>
              </a:lnSpc>
            </a:pPr>
            <a:endParaRPr lang="en-US" sz="2200" dirty="0" smtClean="0">
              <a:solidFill>
                <a:schemeClr val="tx1"/>
              </a:solidFill>
              <a:latin typeface="+mj-lt"/>
            </a:endParaRPr>
          </a:p>
          <a:p>
            <a:pPr>
              <a:lnSpc>
                <a:spcPct val="80000"/>
              </a:lnSpc>
            </a:pPr>
            <a:r>
              <a:rPr lang="en-US" sz="2200" dirty="0" smtClean="0">
                <a:solidFill>
                  <a:schemeClr val="tx1"/>
                </a:solidFill>
                <a:latin typeface="+mj-lt"/>
              </a:rPr>
              <a:t>Provides an evolutionary advantage, but also expands our ability to feel, predict, categorize &amp; evaluate </a:t>
            </a:r>
          </a:p>
          <a:p>
            <a:pPr>
              <a:lnSpc>
                <a:spcPct val="80000"/>
              </a:lnSpc>
            </a:pPr>
            <a:endParaRPr lang="en-US" sz="2200" dirty="0" smtClean="0">
              <a:solidFill>
                <a:schemeClr val="tx1"/>
              </a:solidFill>
              <a:latin typeface="+mj-lt"/>
            </a:endParaRPr>
          </a:p>
          <a:p>
            <a:pPr>
              <a:lnSpc>
                <a:spcPct val="80000"/>
              </a:lnSpc>
            </a:pPr>
            <a:r>
              <a:rPr lang="en-US" sz="2200" dirty="0" smtClean="0">
                <a:solidFill>
                  <a:schemeClr val="tx1"/>
                </a:solidFill>
                <a:latin typeface="+mj-lt"/>
              </a:rPr>
              <a:t>Makes behavioral avoidance possible and cognitive dominance likely</a:t>
            </a:r>
          </a:p>
          <a:p>
            <a:pPr>
              <a:lnSpc>
                <a:spcPct val="80000"/>
              </a:lnSpc>
            </a:pPr>
            <a:endParaRPr lang="en-US" sz="2200" dirty="0" smtClean="0">
              <a:solidFill>
                <a:schemeClr val="tx1"/>
              </a:solidFill>
              <a:latin typeface="+mj-lt"/>
            </a:endParaRPr>
          </a:p>
          <a:p>
            <a:pPr>
              <a:lnSpc>
                <a:spcPct val="80000"/>
              </a:lnSpc>
            </a:pPr>
            <a:r>
              <a:rPr lang="en-US" sz="2200" dirty="0" smtClean="0">
                <a:solidFill>
                  <a:schemeClr val="tx1"/>
                </a:solidFill>
                <a:latin typeface="+mj-lt"/>
              </a:rPr>
              <a:t>Experiential avoidance and cognitive fusion are built into language and amplified by the culture; they are implicated in psychopathology. </a:t>
            </a:r>
          </a:p>
          <a:p>
            <a:pPr eaLnBrk="1" hangingPunct="1">
              <a:lnSpc>
                <a:spcPct val="80000"/>
              </a:lnSpc>
            </a:pPr>
            <a:endParaRPr lang="en-US" sz="2800" dirty="0" smtClean="0">
              <a:latin typeface="+mj-lt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343400" cy="4495799"/>
          </a:xfrm>
        </p:spPr>
        <p:txBody>
          <a:bodyPr>
            <a:noAutofit/>
          </a:bodyPr>
          <a:lstStyle/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+mj-lt"/>
              </a:rPr>
              <a:t>Eliminating verbal relations is impossible because they are historically acquired and automatically </a:t>
            </a: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conditioned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All 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forms of human experience, both real and imagined, can enter into </a:t>
            </a: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these relations and 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govern </a:t>
            </a: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behavior - rules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Rule 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governed relations are “insensitive” to direct environmental </a:t>
            </a: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contingencies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 All 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verbal relations function “behind the eyes” and therefore operate directly in the moment they exert behavioral </a:t>
            </a: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control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It 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is possible to exert control over the FUNCTIONS but not the FORM of verbal relations 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Developing Present Moment Awareness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Mindfulness Exercises</a:t>
            </a:r>
          </a:p>
          <a:p>
            <a:pPr lvl="1"/>
            <a:r>
              <a:rPr lang="en-US" dirty="0" smtClean="0"/>
              <a:t>Mindfulness is really “Attentional Training”</a:t>
            </a:r>
          </a:p>
          <a:p>
            <a:pPr lvl="2"/>
            <a:r>
              <a:rPr lang="en-US" dirty="0" smtClean="0"/>
              <a:t>Clients can be skills deficit in attention or rigid in attention.  The key is to develop online mindfulness.</a:t>
            </a:r>
          </a:p>
          <a:p>
            <a:pPr lvl="4"/>
            <a:r>
              <a:rPr lang="en-US" dirty="0" smtClean="0"/>
              <a:t>Notice events with simple awareness</a:t>
            </a:r>
          </a:p>
          <a:p>
            <a:pPr lvl="4"/>
            <a:r>
              <a:rPr lang="en-US" dirty="0" smtClean="0"/>
              <a:t>Separate self-evaluations from the self that evaluates</a:t>
            </a:r>
          </a:p>
          <a:p>
            <a:pPr lvl="4"/>
            <a:r>
              <a:rPr lang="en-US" dirty="0" smtClean="0"/>
              <a:t>Detect client drifting into past and future and model coming back to the present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in the Present Moment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session, the therapist looks for “shifts”, tries to elicit avoided experiences and models this openness</a:t>
            </a:r>
          </a:p>
          <a:p>
            <a:pPr lvl="1"/>
            <a:r>
              <a:rPr lang="en-US" dirty="0" smtClean="0"/>
              <a:t>“What just showed up for you?”</a:t>
            </a:r>
          </a:p>
          <a:p>
            <a:pPr lvl="1"/>
            <a:r>
              <a:rPr lang="en-US" dirty="0" smtClean="0"/>
              <a:t>“Can you stay with that for just a minute?”</a:t>
            </a:r>
          </a:p>
          <a:p>
            <a:pPr lvl="1"/>
            <a:r>
              <a:rPr lang="en-US" dirty="0" smtClean="0"/>
              <a:t>“Is there anything about this that is actually toxic to you right here and now?”</a:t>
            </a:r>
          </a:p>
          <a:p>
            <a:pPr lvl="1"/>
            <a:r>
              <a:rPr lang="en-US" dirty="0" smtClean="0"/>
              <a:t>“I’m willing to stay right here if you are willing to be here”</a:t>
            </a:r>
          </a:p>
          <a:p>
            <a:r>
              <a:rPr lang="en-US" dirty="0" smtClean="0"/>
              <a:t>Mindfulness exercises can help defuse the threatening aspects of being in the present moment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Conceptualized Self vs. Self as Context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Aspects of Self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Self-as-Content</a:t>
            </a:r>
          </a:p>
          <a:p>
            <a:pPr lvl="1"/>
            <a:r>
              <a:rPr lang="en-US" dirty="0" smtClean="0"/>
              <a:t>Our stories about who we are – self as a product of our experiences</a:t>
            </a:r>
          </a:p>
          <a:p>
            <a:r>
              <a:rPr lang="en-US" dirty="0" smtClean="0"/>
              <a:t>Self-as-Process</a:t>
            </a:r>
          </a:p>
          <a:p>
            <a:pPr lvl="1"/>
            <a:r>
              <a:rPr lang="en-US" dirty="0" smtClean="0"/>
              <a:t>Self experienced in the present moment</a:t>
            </a:r>
          </a:p>
          <a:p>
            <a:r>
              <a:rPr lang="en-US" dirty="0" smtClean="0"/>
              <a:t>Self-as-Context</a:t>
            </a:r>
          </a:p>
          <a:p>
            <a:pPr lvl="1"/>
            <a:r>
              <a:rPr lang="en-US" dirty="0" smtClean="0"/>
              <a:t>Self as the arena in which experience happens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HOUSE METAPHOR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79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Observer “I” Exercise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Ground client</a:t>
            </a:r>
          </a:p>
          <a:p>
            <a:pPr lvl="1"/>
            <a:r>
              <a:rPr lang="en-US" dirty="0" smtClean="0"/>
              <a:t>Breathing exercise</a:t>
            </a:r>
          </a:p>
          <a:p>
            <a:r>
              <a:rPr lang="en-US" dirty="0" smtClean="0"/>
              <a:t>Memory of this morning</a:t>
            </a:r>
          </a:p>
          <a:p>
            <a:pPr lvl="1"/>
            <a:r>
              <a:rPr lang="en-US" dirty="0" smtClean="0"/>
              <a:t>Notice sights, sounds, feelings, thoughts</a:t>
            </a:r>
          </a:p>
          <a:p>
            <a:r>
              <a:rPr lang="en-US" dirty="0" smtClean="0"/>
              <a:t>Remote Memory - Painful</a:t>
            </a:r>
          </a:p>
          <a:p>
            <a:pPr lvl="1"/>
            <a:r>
              <a:rPr lang="en-US" dirty="0" smtClean="0"/>
              <a:t>Notice sights, sounds, feelings, thoughts</a:t>
            </a:r>
          </a:p>
          <a:p>
            <a:r>
              <a:rPr lang="en-US" dirty="0"/>
              <a:t>Remote Memory - </a:t>
            </a:r>
            <a:r>
              <a:rPr lang="en-US" dirty="0" smtClean="0"/>
              <a:t>Happy</a:t>
            </a:r>
            <a:endParaRPr lang="en-US" dirty="0"/>
          </a:p>
          <a:p>
            <a:pPr lvl="1"/>
            <a:r>
              <a:rPr lang="en-US" dirty="0"/>
              <a:t>Notice sights, sounds, feelings, thoughts</a:t>
            </a:r>
          </a:p>
          <a:p>
            <a:r>
              <a:rPr lang="en-US" dirty="0" smtClean="0"/>
              <a:t>Notice the “noticer”</a:t>
            </a:r>
          </a:p>
          <a:p>
            <a:pPr lvl="1"/>
            <a:r>
              <a:rPr lang="en-US" dirty="0" smtClean="0"/>
              <a:t>Also dimensions of experience change, the “you” experiencing them do not.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3124200"/>
            <a:ext cx="8229600" cy="1069848"/>
          </a:xfrm>
        </p:spPr>
        <p:txBody>
          <a:bodyPr/>
          <a:lstStyle/>
          <a:p>
            <a:pPr algn="ctr"/>
            <a:r>
              <a:rPr lang="en-US" dirty="0" smtClean="0"/>
              <a:t>VIDEOS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68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Valued Directions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ACT Definition of Values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Verbally constructed, global, desired, and chosen life directions</a:t>
            </a:r>
          </a:p>
          <a:p>
            <a:r>
              <a:rPr lang="en-US" dirty="0" smtClean="0"/>
              <a:t>Deliberately chosen verbs and adverbs</a:t>
            </a:r>
          </a:p>
          <a:p>
            <a:r>
              <a:rPr lang="en-US" dirty="0" smtClean="0"/>
              <a:t>Embraced as qualities of ongoing action across time</a:t>
            </a:r>
          </a:p>
          <a:p>
            <a:pPr lvl="1"/>
            <a:r>
              <a:rPr lang="en-US" dirty="0" smtClean="0"/>
              <a:t>Raising one’s children kindly and attentively</a:t>
            </a:r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066800"/>
          </a:xfrm>
        </p:spPr>
        <p:txBody>
          <a:bodyPr/>
          <a:lstStyle/>
          <a:p>
            <a:r>
              <a:rPr lang="en-US" dirty="0" smtClean="0"/>
              <a:t>Values vs.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8229600" cy="4325112"/>
          </a:xfrm>
        </p:spPr>
        <p:txBody>
          <a:bodyPr>
            <a:normAutofit/>
          </a:bodyPr>
          <a:lstStyle/>
          <a:p>
            <a:r>
              <a:rPr lang="en-US" dirty="0" smtClean="0"/>
              <a:t>Values are aspirational</a:t>
            </a:r>
          </a:p>
          <a:p>
            <a:pPr lvl="1"/>
            <a:r>
              <a:rPr lang="en-US" dirty="0" smtClean="0"/>
              <a:t>Never accomplished</a:t>
            </a:r>
          </a:p>
          <a:p>
            <a:pPr lvl="1"/>
            <a:r>
              <a:rPr lang="en-US" dirty="0" smtClean="0"/>
              <a:t>Lived out over time</a:t>
            </a:r>
          </a:p>
          <a:p>
            <a:r>
              <a:rPr lang="en-US" dirty="0" smtClean="0"/>
              <a:t>Goals are tangible and can be accomplished</a:t>
            </a:r>
          </a:p>
          <a:p>
            <a:pPr lvl="1"/>
            <a:r>
              <a:rPr lang="en-US" dirty="0" smtClean="0"/>
              <a:t>Marriage</a:t>
            </a:r>
          </a:p>
          <a:p>
            <a:pPr lvl="1"/>
            <a:r>
              <a:rPr lang="en-US" dirty="0" smtClean="0"/>
              <a:t>Children</a:t>
            </a:r>
          </a:p>
          <a:p>
            <a:pPr lvl="1"/>
            <a:r>
              <a:rPr lang="en-US" dirty="0" smtClean="0"/>
              <a:t>College Degree</a:t>
            </a:r>
          </a:p>
          <a:p>
            <a:r>
              <a:rPr lang="en-US" dirty="0" smtClean="0"/>
              <a:t>The main focus is to help clients learn the difference and commit to what they want their lives to stand for and MAKE THERAPY ABOUT THAT.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Domains for ACT Values Assessment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Work/career/community usefulness</a:t>
            </a:r>
          </a:p>
          <a:p>
            <a:r>
              <a:rPr lang="en-US" dirty="0" smtClean="0"/>
              <a:t>Love/intimate relationships</a:t>
            </a:r>
          </a:p>
          <a:p>
            <a:r>
              <a:rPr lang="en-US" dirty="0" smtClean="0"/>
              <a:t>Family/parenting</a:t>
            </a:r>
          </a:p>
          <a:p>
            <a:r>
              <a:rPr lang="en-US" dirty="0" smtClean="0"/>
              <a:t>Friends/social connectedness</a:t>
            </a:r>
          </a:p>
          <a:p>
            <a:r>
              <a:rPr lang="en-US" dirty="0" smtClean="0"/>
              <a:t>Personal growth</a:t>
            </a:r>
          </a:p>
          <a:p>
            <a:r>
              <a:rPr lang="en-US" dirty="0" smtClean="0"/>
              <a:t>Health and hygiene</a:t>
            </a:r>
          </a:p>
          <a:p>
            <a:r>
              <a:rPr lang="en-US" dirty="0" smtClean="0"/>
              <a:t>Spirituality</a:t>
            </a:r>
          </a:p>
          <a:p>
            <a:r>
              <a:rPr lang="en-US" dirty="0" smtClean="0"/>
              <a:t>Recreation</a:t>
            </a:r>
          </a:p>
          <a:p>
            <a:r>
              <a:rPr lang="en-US" dirty="0" smtClean="0"/>
              <a:t>Education/Learning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066800"/>
          </a:xfrm>
        </p:spPr>
        <p:txBody>
          <a:bodyPr/>
          <a:lstStyle/>
          <a:p>
            <a:r>
              <a:rPr lang="en-US" dirty="0" smtClean="0"/>
              <a:t>What the Heck is RFT 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828800"/>
            <a:ext cx="6921563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900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Values Exercises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Tombstone</a:t>
            </a:r>
          </a:p>
          <a:p>
            <a:r>
              <a:rPr lang="en-US" dirty="0" smtClean="0"/>
              <a:t>Eulogy</a:t>
            </a:r>
          </a:p>
          <a:p>
            <a:r>
              <a:rPr lang="en-US" dirty="0" smtClean="0"/>
              <a:t>Values Card-Sort</a:t>
            </a:r>
          </a:p>
          <a:p>
            <a:r>
              <a:rPr lang="en-US" dirty="0" smtClean="0"/>
              <a:t>Battery Exercise (next slide)</a:t>
            </a:r>
          </a:p>
          <a:p>
            <a:r>
              <a:rPr lang="en-US" dirty="0" smtClean="0"/>
              <a:t>Valued-Living Questionnaires (Later)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398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3124200"/>
            <a:ext cx="8229600" cy="1069848"/>
          </a:xfrm>
        </p:spPr>
        <p:txBody>
          <a:bodyPr/>
          <a:lstStyle/>
          <a:p>
            <a:pPr algn="ctr"/>
            <a:r>
              <a:rPr lang="en-US" dirty="0" smtClean="0"/>
              <a:t>VIDEOS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49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Patterns of Committed Action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Clinical Aspects of </a:t>
            </a:r>
            <a:br>
              <a:rPr lang="en-US" dirty="0" smtClean="0"/>
            </a:br>
            <a:r>
              <a:rPr lang="en-US" dirty="0" smtClean="0"/>
              <a:t>Committed Action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Actions which are consistent with one’s self-identified values</a:t>
            </a:r>
          </a:p>
          <a:p>
            <a:r>
              <a:rPr lang="en-US" dirty="0" smtClean="0"/>
              <a:t>These actions are “choices” that will be made in the presence of reasons, but not for reasons</a:t>
            </a:r>
          </a:p>
          <a:p>
            <a:r>
              <a:rPr lang="en-US" dirty="0" smtClean="0"/>
              <a:t>Not choosing is a form of choice, often involving succumbing to reason giving</a:t>
            </a:r>
          </a:p>
          <a:p>
            <a:r>
              <a:rPr lang="en-US" dirty="0" smtClean="0"/>
              <a:t>Committed action is a qualitative rather than quantitative act</a:t>
            </a:r>
          </a:p>
          <a:p>
            <a:r>
              <a:rPr lang="en-US" dirty="0" smtClean="0"/>
              <a:t>The workability of life in the present moment is generally greatest when actions are consistent with values</a:t>
            </a:r>
          </a:p>
          <a:p>
            <a:r>
              <a:rPr lang="en-US" dirty="0" smtClean="0"/>
              <a:t>Committed actions invariably elicit distressing private content! To be alive means to invite these in the door.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066800"/>
          </a:xfrm>
        </p:spPr>
        <p:txBody>
          <a:bodyPr/>
          <a:lstStyle/>
          <a:p>
            <a:r>
              <a:rPr lang="en-US" dirty="0" smtClean="0"/>
              <a:t>Committed 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32511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Pick 1 or 2 top priority valued domains and develop an action plan for behavior change</a:t>
            </a:r>
          </a:p>
          <a:p>
            <a:pPr lvl="1"/>
            <a:r>
              <a:rPr lang="en-US" dirty="0" smtClean="0"/>
              <a:t>Functional analysis</a:t>
            </a:r>
          </a:p>
          <a:p>
            <a:r>
              <a:rPr lang="en-US" dirty="0" smtClean="0"/>
              <a:t>Help client commit to action that are linked to values – to be accomplished between sessions – being mindful of the larger behavioral patterns being assembled</a:t>
            </a:r>
          </a:p>
          <a:p>
            <a:r>
              <a:rPr lang="en-US" dirty="0" smtClean="0"/>
              <a:t>Attend to barriers and obstacles to action with acceptance, defusion, mindfulness skills, skills training, etc.</a:t>
            </a:r>
          </a:p>
          <a:p>
            <a:r>
              <a:rPr lang="en-US" dirty="0" smtClean="0"/>
              <a:t>Return to Step 1 and generalize to larger patterns of action, to other domains of living, to feared/avoided private experiences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Addressing Barriers to </a:t>
            </a:r>
            <a:br>
              <a:rPr lang="en-US" dirty="0" smtClean="0"/>
            </a:br>
            <a:r>
              <a:rPr lang="en-US" dirty="0" smtClean="0"/>
              <a:t>Committed Action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Are skills deficits going to be an issue?</a:t>
            </a:r>
          </a:p>
          <a:p>
            <a:pPr lvl="1"/>
            <a:r>
              <a:rPr lang="en-US" dirty="0" smtClean="0"/>
              <a:t>If so, provide skills training</a:t>
            </a:r>
          </a:p>
          <a:p>
            <a:r>
              <a:rPr lang="en-US" dirty="0" smtClean="0"/>
              <a:t>Being righteous rather than being real</a:t>
            </a:r>
          </a:p>
          <a:p>
            <a:pPr lvl="1"/>
            <a:r>
              <a:rPr lang="en-US" dirty="0" smtClean="0"/>
              <a:t>Forgiveness: to give the grace that came before</a:t>
            </a:r>
          </a:p>
          <a:p>
            <a:r>
              <a:rPr lang="en-US" dirty="0" smtClean="0"/>
              <a:t>Being response-able and responsible</a:t>
            </a:r>
          </a:p>
          <a:p>
            <a:pPr lvl="1"/>
            <a:r>
              <a:rPr lang="en-US" dirty="0" smtClean="0"/>
              <a:t>Choose each step exercise</a:t>
            </a:r>
          </a:p>
          <a:p>
            <a:pPr lvl="1"/>
            <a:r>
              <a:rPr lang="en-US" dirty="0" smtClean="0"/>
              <a:t>Inhale broken commitments, name them honestly</a:t>
            </a:r>
          </a:p>
          <a:p>
            <a:pPr lvl="1"/>
            <a:r>
              <a:rPr lang="en-US" dirty="0" smtClean="0"/>
              <a:t>Hop A Long Cassidy metaphor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 for Addictions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229600" cy="1066800"/>
          </a:xfrm>
        </p:spPr>
        <p:txBody>
          <a:bodyPr/>
          <a:lstStyle/>
          <a:p>
            <a:r>
              <a:rPr lang="en-US" dirty="0" smtClean="0"/>
              <a:t>ACT and the 12-Steps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839200" cy="5029200"/>
          </a:xfrm>
        </p:spPr>
        <p:txBody>
          <a:bodyPr>
            <a:noAutofit/>
          </a:bodyPr>
          <a:lstStyle/>
          <a:p>
            <a:r>
              <a:rPr lang="en-US" sz="1500" dirty="0" smtClean="0"/>
              <a:t>We </a:t>
            </a:r>
            <a:r>
              <a:rPr lang="en-US" sz="1500" dirty="0"/>
              <a:t>admitted we were powerless over alcohol—that our lives had </a:t>
            </a:r>
            <a:r>
              <a:rPr lang="en-US" sz="1500" dirty="0" smtClean="0"/>
              <a:t>become unmanageable. </a:t>
            </a:r>
            <a:r>
              <a:rPr lang="en-US" sz="1500" b="1" dirty="0" smtClean="0"/>
              <a:t>(Acceptance/Unworkability)</a:t>
            </a:r>
            <a:endParaRPr lang="en-US" sz="1500" b="1" dirty="0"/>
          </a:p>
          <a:p>
            <a:r>
              <a:rPr lang="en-US" sz="1500" dirty="0" smtClean="0"/>
              <a:t>Came </a:t>
            </a:r>
            <a:r>
              <a:rPr lang="en-US" sz="1500" dirty="0"/>
              <a:t>to believe that a Power greater than ourselves could restore us </a:t>
            </a:r>
            <a:r>
              <a:rPr lang="en-US" sz="1500" dirty="0" smtClean="0"/>
              <a:t>to sanity </a:t>
            </a:r>
            <a:r>
              <a:rPr lang="en-US" sz="1500" b="1" dirty="0" smtClean="0"/>
              <a:t>(Acceptance)</a:t>
            </a:r>
            <a:r>
              <a:rPr lang="en-US" sz="1500" dirty="0" smtClean="0"/>
              <a:t>.</a:t>
            </a:r>
            <a:endParaRPr lang="en-US" sz="1500" dirty="0"/>
          </a:p>
          <a:p>
            <a:r>
              <a:rPr lang="en-US" sz="1500" dirty="0" smtClean="0"/>
              <a:t>Made </a:t>
            </a:r>
            <a:r>
              <a:rPr lang="en-US" sz="1500" dirty="0"/>
              <a:t>a decision to turn our will and our lives over to the care of God </a:t>
            </a:r>
            <a:r>
              <a:rPr lang="en-US" sz="1500" i="1" dirty="0"/>
              <a:t>as </a:t>
            </a:r>
            <a:r>
              <a:rPr lang="en-US" sz="1500" i="1" dirty="0" smtClean="0"/>
              <a:t>we understood Him </a:t>
            </a:r>
            <a:r>
              <a:rPr lang="en-US" sz="1500" b="1" i="1" dirty="0" smtClean="0"/>
              <a:t>(Acceptance)</a:t>
            </a:r>
            <a:r>
              <a:rPr lang="en-US" sz="1500" i="1" dirty="0" smtClean="0"/>
              <a:t>.</a:t>
            </a:r>
            <a:endParaRPr lang="en-US" sz="1500" i="1" dirty="0"/>
          </a:p>
          <a:p>
            <a:r>
              <a:rPr lang="en-US" sz="1500" dirty="0" smtClean="0"/>
              <a:t>Made </a:t>
            </a:r>
            <a:r>
              <a:rPr lang="en-US" sz="1500" dirty="0"/>
              <a:t>a searching and fearless moral inventory of </a:t>
            </a:r>
            <a:r>
              <a:rPr lang="en-US" sz="1500" dirty="0" smtClean="0"/>
              <a:t>ourselves </a:t>
            </a:r>
            <a:r>
              <a:rPr lang="en-US" sz="1500" b="1" dirty="0" smtClean="0"/>
              <a:t>(Values Clarification)</a:t>
            </a:r>
            <a:r>
              <a:rPr lang="en-US" sz="1500" dirty="0" smtClean="0"/>
              <a:t>.</a:t>
            </a:r>
            <a:endParaRPr lang="en-US" sz="1500" dirty="0"/>
          </a:p>
          <a:p>
            <a:r>
              <a:rPr lang="en-US" sz="1500" dirty="0" smtClean="0"/>
              <a:t>Admitted </a:t>
            </a:r>
            <a:r>
              <a:rPr lang="en-US" sz="1500" dirty="0"/>
              <a:t>to God, to ourselves, and to another human being the exact </a:t>
            </a:r>
            <a:r>
              <a:rPr lang="en-US" sz="1500" dirty="0" smtClean="0"/>
              <a:t>nature of </a:t>
            </a:r>
            <a:r>
              <a:rPr lang="en-US" sz="1500" dirty="0"/>
              <a:t>our wrongs.</a:t>
            </a:r>
          </a:p>
          <a:p>
            <a:r>
              <a:rPr lang="en-US" sz="1500" dirty="0" smtClean="0"/>
              <a:t>Were </a:t>
            </a:r>
            <a:r>
              <a:rPr lang="en-US" sz="1500" dirty="0"/>
              <a:t>entirely ready to have God remove all these defects of character.</a:t>
            </a:r>
          </a:p>
          <a:p>
            <a:r>
              <a:rPr lang="en-US" sz="1500" dirty="0" smtClean="0"/>
              <a:t>Humbly </a:t>
            </a:r>
            <a:r>
              <a:rPr lang="en-US" sz="1500" dirty="0"/>
              <a:t>asked Him to remove our shortcomings.</a:t>
            </a:r>
          </a:p>
          <a:p>
            <a:r>
              <a:rPr lang="en-US" sz="1500" dirty="0" smtClean="0"/>
              <a:t>Made </a:t>
            </a:r>
            <a:r>
              <a:rPr lang="en-US" sz="1500" dirty="0"/>
              <a:t>a list of all persons we had harmed, and became willing to </a:t>
            </a:r>
            <a:r>
              <a:rPr lang="en-US" sz="1500" dirty="0" smtClean="0"/>
              <a:t>make amends </a:t>
            </a:r>
            <a:r>
              <a:rPr lang="en-US" sz="1500" dirty="0"/>
              <a:t>to them </a:t>
            </a:r>
            <a:r>
              <a:rPr lang="en-US" sz="1500" dirty="0" smtClean="0"/>
              <a:t>all </a:t>
            </a:r>
            <a:r>
              <a:rPr lang="en-US" sz="1500" b="1" dirty="0" smtClean="0"/>
              <a:t>(Values/Committed Action)</a:t>
            </a:r>
            <a:r>
              <a:rPr lang="en-US" sz="1500" dirty="0" smtClean="0"/>
              <a:t>.</a:t>
            </a:r>
            <a:endParaRPr lang="en-US" sz="1500" dirty="0"/>
          </a:p>
          <a:p>
            <a:r>
              <a:rPr lang="en-US" sz="1500" dirty="0" smtClean="0"/>
              <a:t>Made </a:t>
            </a:r>
            <a:r>
              <a:rPr lang="en-US" sz="1500" dirty="0"/>
              <a:t>direct amends to such people wherever possible, except when to </a:t>
            </a:r>
            <a:r>
              <a:rPr lang="en-US" sz="1500" dirty="0" smtClean="0"/>
              <a:t>do so </a:t>
            </a:r>
            <a:r>
              <a:rPr lang="en-US" sz="1500" dirty="0"/>
              <a:t>would injure them or </a:t>
            </a:r>
            <a:r>
              <a:rPr lang="en-US" sz="1500" dirty="0" smtClean="0"/>
              <a:t>others </a:t>
            </a:r>
            <a:r>
              <a:rPr lang="en-US" sz="1500" b="1" dirty="0" smtClean="0"/>
              <a:t>(Committed Actions)</a:t>
            </a:r>
            <a:r>
              <a:rPr lang="en-US" sz="1500" dirty="0" smtClean="0"/>
              <a:t>.</a:t>
            </a:r>
            <a:endParaRPr lang="en-US" sz="1500" dirty="0"/>
          </a:p>
          <a:p>
            <a:r>
              <a:rPr lang="en-US" sz="1500" dirty="0" smtClean="0"/>
              <a:t>Continued </a:t>
            </a:r>
            <a:r>
              <a:rPr lang="en-US" sz="1500" dirty="0"/>
              <a:t>to take personal inventory and when we were wrong </a:t>
            </a:r>
            <a:r>
              <a:rPr lang="en-US" sz="1500" dirty="0" smtClean="0"/>
              <a:t>promptly admitted it </a:t>
            </a:r>
            <a:r>
              <a:rPr lang="en-US" sz="1500" b="1" dirty="0" smtClean="0"/>
              <a:t>(Acceptance/Defusion)</a:t>
            </a:r>
            <a:r>
              <a:rPr lang="en-US" sz="1500" dirty="0" smtClean="0"/>
              <a:t>.</a:t>
            </a:r>
            <a:endParaRPr lang="en-US" sz="1500" dirty="0"/>
          </a:p>
          <a:p>
            <a:r>
              <a:rPr lang="en-US" sz="1500" dirty="0" smtClean="0"/>
              <a:t>Sought </a:t>
            </a:r>
            <a:r>
              <a:rPr lang="en-US" sz="1500" dirty="0"/>
              <a:t>through prayer and meditation to improve our conscious contact </a:t>
            </a:r>
            <a:r>
              <a:rPr lang="en-US" sz="1500" dirty="0" smtClean="0"/>
              <a:t>with God</a:t>
            </a:r>
            <a:r>
              <a:rPr lang="en-US" sz="1500" dirty="0"/>
              <a:t>, </a:t>
            </a:r>
            <a:r>
              <a:rPr lang="en-US" sz="1500" i="1" dirty="0"/>
              <a:t>as we understood Him</a:t>
            </a:r>
            <a:r>
              <a:rPr lang="en-US" sz="1500" dirty="0"/>
              <a:t>, praying only for knowledge of His will for </a:t>
            </a:r>
            <a:r>
              <a:rPr lang="en-US" sz="1500" dirty="0" smtClean="0"/>
              <a:t>us and </a:t>
            </a:r>
            <a:r>
              <a:rPr lang="en-US" sz="1500" dirty="0"/>
              <a:t>the power to carry that </a:t>
            </a:r>
            <a:r>
              <a:rPr lang="en-US" sz="1500" dirty="0" smtClean="0"/>
              <a:t>out </a:t>
            </a:r>
            <a:r>
              <a:rPr lang="en-US" sz="1500" b="1" dirty="0" smtClean="0"/>
              <a:t>(Mindfulness/Contact w/Present Moment)</a:t>
            </a:r>
            <a:r>
              <a:rPr lang="en-US" sz="1500" dirty="0" smtClean="0"/>
              <a:t>.</a:t>
            </a:r>
            <a:endParaRPr lang="en-US" sz="1500" dirty="0"/>
          </a:p>
          <a:p>
            <a:r>
              <a:rPr lang="en-US" sz="1500" dirty="0" smtClean="0"/>
              <a:t>Having </a:t>
            </a:r>
            <a:r>
              <a:rPr lang="en-US" sz="1500" dirty="0"/>
              <a:t>had a spiritual awakening as the result of these Steps, we tried </a:t>
            </a:r>
            <a:r>
              <a:rPr lang="en-US" sz="1500" dirty="0" smtClean="0"/>
              <a:t>to carry </a:t>
            </a:r>
            <a:r>
              <a:rPr lang="en-US" sz="1500" dirty="0"/>
              <a:t>this message to alcoholics, and to practice these principles in all </a:t>
            </a:r>
            <a:r>
              <a:rPr lang="en-US" sz="1500" dirty="0" smtClean="0"/>
              <a:t>our affairs </a:t>
            </a:r>
            <a:r>
              <a:rPr lang="en-US" sz="1500" b="1" dirty="0" smtClean="0"/>
              <a:t>(Values/Committed Action)</a:t>
            </a:r>
            <a:r>
              <a:rPr lang="en-US" sz="1500" dirty="0" smtClean="0"/>
              <a:t>.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267320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Case Conceptualization - Addiction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8229600" cy="432511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Avoidant Repertoires</a:t>
            </a:r>
          </a:p>
          <a:p>
            <a:pPr lvl="1"/>
            <a:r>
              <a:rPr lang="en-US" dirty="0" smtClean="0"/>
              <a:t>Pattern of SA involvement</a:t>
            </a:r>
          </a:p>
          <a:p>
            <a:pPr lvl="1"/>
            <a:r>
              <a:rPr lang="en-US" dirty="0" smtClean="0"/>
              <a:t>Non-SA avoidance</a:t>
            </a:r>
          </a:p>
          <a:p>
            <a:r>
              <a:rPr lang="en-US" dirty="0" smtClean="0"/>
              <a:t>Avoided Events</a:t>
            </a:r>
          </a:p>
          <a:p>
            <a:pPr lvl="1"/>
            <a:r>
              <a:rPr lang="en-US" dirty="0" smtClean="0"/>
              <a:t>Context that precipitate EA</a:t>
            </a:r>
          </a:p>
          <a:p>
            <a:pPr lvl="1"/>
            <a:r>
              <a:rPr lang="en-US" dirty="0" smtClean="0"/>
              <a:t>Fusion with thoughts, feelings and sensations that arise in SA triggering contexts</a:t>
            </a:r>
          </a:p>
          <a:p>
            <a:r>
              <a:rPr lang="en-US" dirty="0" smtClean="0"/>
              <a:t>Immediate Reinforcing Effects of EA Strategies</a:t>
            </a:r>
          </a:p>
          <a:p>
            <a:r>
              <a:rPr lang="en-US" dirty="0" smtClean="0"/>
              <a:t>Values</a:t>
            </a:r>
          </a:p>
          <a:p>
            <a:r>
              <a:rPr lang="en-US" dirty="0" smtClean="0"/>
              <a:t>Workability of SA</a:t>
            </a:r>
          </a:p>
          <a:p>
            <a:r>
              <a:rPr lang="en-US" dirty="0" smtClean="0"/>
              <a:t>Discrepancy Between Valued Life Directions and Current Behavior</a:t>
            </a:r>
          </a:p>
        </p:txBody>
      </p:sp>
    </p:spTree>
    <p:extLst>
      <p:ext uri="{BB962C8B-B14F-4D97-AF65-F5344CB8AC3E}">
        <p14:creationId xmlns:p14="http://schemas.microsoft.com/office/powerpoint/2010/main" val="325948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066800"/>
          </a:xfrm>
        </p:spPr>
        <p:txBody>
          <a:bodyPr/>
          <a:lstStyle/>
          <a:p>
            <a:r>
              <a:rPr lang="en-US" dirty="0" smtClean="0"/>
              <a:t>RFT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6278" y="1600200"/>
            <a:ext cx="6551444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518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ACT for Addictions – Structured Interventions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9424"/>
            <a:ext cx="8534400" cy="432511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Think in terms of core topics</a:t>
            </a:r>
          </a:p>
          <a:p>
            <a:pPr lvl="1"/>
            <a:r>
              <a:rPr lang="en-US" dirty="0" smtClean="0"/>
              <a:t>Core Topic 1: Preparing to Begin</a:t>
            </a:r>
          </a:p>
          <a:p>
            <a:pPr lvl="1"/>
            <a:r>
              <a:rPr lang="en-US" dirty="0" smtClean="0"/>
              <a:t>Core-Topic 2: Making Contact with the Cost of Using</a:t>
            </a:r>
          </a:p>
          <a:p>
            <a:pPr lvl="1"/>
            <a:r>
              <a:rPr lang="en-US" dirty="0" smtClean="0"/>
              <a:t>Core-Topic 3: Creative Hopelessness</a:t>
            </a:r>
          </a:p>
          <a:p>
            <a:pPr lvl="1"/>
            <a:r>
              <a:rPr lang="en-US" dirty="0" smtClean="0"/>
              <a:t>Core-Topic 4: Control as the Problem </a:t>
            </a:r>
          </a:p>
          <a:p>
            <a:pPr lvl="1"/>
            <a:r>
              <a:rPr lang="en-US" dirty="0" smtClean="0"/>
              <a:t>Core-Topic 5: Willingness/Acceptance</a:t>
            </a:r>
          </a:p>
          <a:p>
            <a:pPr lvl="1"/>
            <a:r>
              <a:rPr lang="en-US" dirty="0"/>
              <a:t>Core Topic </a:t>
            </a:r>
            <a:r>
              <a:rPr lang="en-US" dirty="0" smtClean="0"/>
              <a:t>6:  Distinguishing Person from Programming</a:t>
            </a:r>
            <a:endParaRPr lang="en-US" dirty="0"/>
          </a:p>
          <a:p>
            <a:pPr lvl="1"/>
            <a:r>
              <a:rPr lang="en-US" dirty="0"/>
              <a:t>Core-Topic </a:t>
            </a:r>
            <a:r>
              <a:rPr lang="en-US" dirty="0" smtClean="0"/>
              <a:t>7: Barriers to Acceptance</a:t>
            </a:r>
            <a:endParaRPr lang="en-US" dirty="0"/>
          </a:p>
          <a:p>
            <a:pPr lvl="1"/>
            <a:r>
              <a:rPr lang="en-US" dirty="0"/>
              <a:t>Core-Topic </a:t>
            </a:r>
            <a:r>
              <a:rPr lang="en-US" dirty="0" smtClean="0"/>
              <a:t>8: From Acceptance to Behavior Change</a:t>
            </a:r>
            <a:endParaRPr lang="en-US" dirty="0"/>
          </a:p>
          <a:p>
            <a:pPr lvl="1"/>
            <a:r>
              <a:rPr lang="en-US" dirty="0"/>
              <a:t>Core-Topic </a:t>
            </a:r>
            <a:r>
              <a:rPr lang="en-US" dirty="0" smtClean="0"/>
              <a:t>9: Values and Goals</a:t>
            </a:r>
            <a:endParaRPr lang="en-US" dirty="0"/>
          </a:p>
          <a:p>
            <a:pPr lvl="1"/>
            <a:r>
              <a:rPr lang="en-US" dirty="0"/>
              <a:t>Core-Topic </a:t>
            </a:r>
            <a:r>
              <a:rPr lang="en-US" dirty="0" smtClean="0"/>
              <a:t>10: Accepting Responsibility to Change</a:t>
            </a:r>
          </a:p>
          <a:p>
            <a:pPr lvl="1"/>
            <a:r>
              <a:rPr lang="en-US" dirty="0" smtClean="0"/>
              <a:t>Core-Topic 11: Making/Keeping Commitments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654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ACT for Self-Stigma and Shame in Substance Abuse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Three sessions focused on addressing and reducing stigma and shame in the context of substance abuse</a:t>
            </a:r>
          </a:p>
          <a:p>
            <a:pPr lvl="1"/>
            <a:r>
              <a:rPr lang="en-US" dirty="0" smtClean="0"/>
              <a:t>Focus on Mindfulness and Acceptance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28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Mindfulness-Based Relapse Prevention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www.mindfulrp.com/For-Clinicians.html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65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066800"/>
          </a:xfrm>
        </p:spPr>
        <p:txBody>
          <a:bodyPr/>
          <a:lstStyle/>
          <a:p>
            <a:r>
              <a:rPr lang="en-US" dirty="0" smtClean="0"/>
              <a:t>Using ACT in SA Groups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325112"/>
          </a:xfrm>
        </p:spPr>
        <p:txBody>
          <a:bodyPr>
            <a:normAutofit/>
          </a:bodyPr>
          <a:lstStyle/>
          <a:p>
            <a:r>
              <a:rPr lang="en-US" dirty="0" smtClean="0"/>
              <a:t>Committing to the process</a:t>
            </a:r>
          </a:p>
          <a:p>
            <a:r>
              <a:rPr lang="en-US" dirty="0" smtClean="0"/>
              <a:t>Rescuing limits</a:t>
            </a:r>
          </a:p>
          <a:p>
            <a:pPr lvl="1"/>
            <a:r>
              <a:rPr lang="en-US" dirty="0" smtClean="0"/>
              <a:t>Things get worse before they get better</a:t>
            </a:r>
          </a:p>
          <a:p>
            <a:r>
              <a:rPr lang="en-US" dirty="0" smtClean="0"/>
              <a:t>Focus on experiential and didactic exercises</a:t>
            </a:r>
          </a:p>
          <a:p>
            <a:pPr lvl="1"/>
            <a:r>
              <a:rPr lang="en-US" dirty="0" smtClean="0"/>
              <a:t>Begin and end each session with experiential exercise</a:t>
            </a:r>
          </a:p>
          <a:p>
            <a:pPr lvl="2"/>
            <a:r>
              <a:rPr lang="en-US" dirty="0" smtClean="0"/>
              <a:t>Mindfulness</a:t>
            </a:r>
          </a:p>
          <a:p>
            <a:r>
              <a:rPr lang="en-US" dirty="0" smtClean="0"/>
              <a:t>Focus on letting group members be where they are</a:t>
            </a:r>
          </a:p>
          <a:p>
            <a:r>
              <a:rPr lang="en-US" dirty="0" smtClean="0"/>
              <a:t>Recognizing EA in group process</a:t>
            </a:r>
          </a:p>
          <a:p>
            <a:r>
              <a:rPr lang="en-US" dirty="0" smtClean="0"/>
              <a:t>Therapists role</a:t>
            </a:r>
          </a:p>
          <a:p>
            <a:pPr lvl="1"/>
            <a:r>
              <a:rPr lang="en-US" dirty="0" smtClean="0"/>
              <a:t>Irreverent and bold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50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Using ACT in SA Groups – Building our Own Group Intervention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Creative Hopelessness/Workability</a:t>
            </a:r>
          </a:p>
          <a:p>
            <a:r>
              <a:rPr lang="en-US" dirty="0" smtClean="0"/>
              <a:t>Values clarification</a:t>
            </a:r>
          </a:p>
          <a:p>
            <a:r>
              <a:rPr lang="en-US" dirty="0" smtClean="0"/>
              <a:t>Control as the problem</a:t>
            </a:r>
          </a:p>
          <a:p>
            <a:r>
              <a:rPr lang="en-US" dirty="0" smtClean="0"/>
              <a:t>Defusion</a:t>
            </a:r>
          </a:p>
          <a:p>
            <a:r>
              <a:rPr lang="en-US" dirty="0" smtClean="0"/>
              <a:t>Self as context</a:t>
            </a:r>
          </a:p>
          <a:p>
            <a:r>
              <a:rPr lang="en-US" dirty="0" smtClean="0"/>
              <a:t>Willingness and acceptance</a:t>
            </a:r>
          </a:p>
          <a:p>
            <a:r>
              <a:rPr lang="en-US" dirty="0" smtClean="0"/>
              <a:t>Commitment</a:t>
            </a:r>
          </a:p>
        </p:txBody>
      </p:sp>
    </p:spTree>
    <p:extLst>
      <p:ext uri="{BB962C8B-B14F-4D97-AF65-F5344CB8AC3E}">
        <p14:creationId xmlns:p14="http://schemas.microsoft.com/office/powerpoint/2010/main" val="366721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85800"/>
            <a:ext cx="6705600" cy="6126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085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712292"/>
            <a:ext cx="6781800" cy="6126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326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RFT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4184264" cy="3108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371600"/>
            <a:ext cx="4447128" cy="3108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212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914400"/>
            <a:ext cx="8229600" cy="1066800"/>
          </a:xfrm>
        </p:spPr>
        <p:txBody>
          <a:bodyPr/>
          <a:lstStyle/>
          <a:p>
            <a:r>
              <a:rPr lang="en-US" dirty="0" smtClean="0"/>
              <a:t>RFT</a:t>
            </a:r>
            <a:endParaRPr lang="en-US" dirty="0"/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2474720"/>
            <a:ext cx="4038600" cy="3115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8200" y="2726635"/>
            <a:ext cx="4038600" cy="2611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355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 Assumptions - The Bottom Line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root of suffering language</a:t>
            </a:r>
          </a:p>
          <a:p>
            <a:pPr lvl="1"/>
            <a:r>
              <a:rPr lang="en-US" dirty="0" smtClean="0"/>
              <a:t>We can’t live without it, but we can’t live with it</a:t>
            </a:r>
          </a:p>
          <a:p>
            <a:pPr lvl="1"/>
            <a:r>
              <a:rPr lang="en-US" dirty="0" smtClean="0"/>
              <a:t>Unwanted internal experiences simply cannot be avoided</a:t>
            </a:r>
          </a:p>
          <a:p>
            <a:r>
              <a:rPr lang="en-US" dirty="0" smtClean="0"/>
              <a:t>The two central “culprits” from an ACT point of view are. . .</a:t>
            </a:r>
          </a:p>
          <a:p>
            <a:pPr lvl="1"/>
            <a:r>
              <a:rPr lang="en-US" dirty="0" smtClean="0"/>
              <a:t>Cognitive Fusion: Mistaking private events as “reality”</a:t>
            </a:r>
          </a:p>
          <a:p>
            <a:pPr lvl="1"/>
            <a:r>
              <a:rPr lang="en-US" dirty="0" smtClean="0"/>
              <a:t>Experiential Avoidance: Unwillingness to make contact with undesirable, unwanted private mental events, leading to ever widening patterns of behavioral constriction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1096</TotalTime>
  <Words>3293</Words>
  <Application>Microsoft Office PowerPoint</Application>
  <PresentationFormat>On-screen Show (4:3)</PresentationFormat>
  <Paragraphs>412</Paragraphs>
  <Slides>66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68" baseType="lpstr">
      <vt:lpstr>Clarity</vt:lpstr>
      <vt:lpstr>CorelDRAW</vt:lpstr>
      <vt:lpstr>Acceptance and Commitment Therapy: An Addictions Focused Introduction</vt:lpstr>
      <vt:lpstr>Welcome, I Am Grateful You Are Here</vt:lpstr>
      <vt:lpstr>ACT Assumptions - Philosophy</vt:lpstr>
      <vt:lpstr>ACT Assumptions – Basic Science (RFT)</vt:lpstr>
      <vt:lpstr>What the Heck is RFT </vt:lpstr>
      <vt:lpstr>RFT</vt:lpstr>
      <vt:lpstr>RFT</vt:lpstr>
      <vt:lpstr>RFT</vt:lpstr>
      <vt:lpstr>ACT Assumptions - The Bottom Line</vt:lpstr>
      <vt:lpstr>The Principle of Destructive Normalcy</vt:lpstr>
      <vt:lpstr>The ACT Model of Human Suffering and Psychopathology</vt:lpstr>
      <vt:lpstr>PowerPoint Presentation</vt:lpstr>
      <vt:lpstr>The Essence of ACT – Psychological Flexibility  </vt:lpstr>
      <vt:lpstr>PowerPoint Presentation</vt:lpstr>
      <vt:lpstr>ACT Hexaflex</vt:lpstr>
      <vt:lpstr>Definition of ACT</vt:lpstr>
      <vt:lpstr>PowerPoint Presentation</vt:lpstr>
      <vt:lpstr>ACT Case Conceptualization</vt:lpstr>
      <vt:lpstr>ACT Hexaflex Formulation Exercise</vt:lpstr>
      <vt:lpstr>The ACT Contract</vt:lpstr>
      <vt:lpstr>Developing Willingness/Acceptance</vt:lpstr>
      <vt:lpstr>Undermine the Agenda of Control</vt:lpstr>
      <vt:lpstr>Control Is the Problem, Not the Solution</vt:lpstr>
      <vt:lpstr>When is control called for?</vt:lpstr>
      <vt:lpstr>Examine Workability</vt:lpstr>
      <vt:lpstr>Engender Creative Hopelessness</vt:lpstr>
      <vt:lpstr>Creative Hopelessness</vt:lpstr>
      <vt:lpstr>Acceptance as the  Alternative to Control</vt:lpstr>
      <vt:lpstr>Therapist Strategies for Developing Acceptance/Willingness </vt:lpstr>
      <vt:lpstr>VIDEOS</vt:lpstr>
      <vt:lpstr>Undermining Cognitive Fusion</vt:lpstr>
      <vt:lpstr>Defusion and Acceptance</vt:lpstr>
      <vt:lpstr>Acceptance-Fusion Polarity</vt:lpstr>
      <vt:lpstr>Teach Limits of Language</vt:lpstr>
      <vt:lpstr>Creating Distance Between Thought and Thinker</vt:lpstr>
      <vt:lpstr>Teach Clients to Recognized Fused Qualities of Mind</vt:lpstr>
      <vt:lpstr>Therapist Strategies for Undermining Fusion</vt:lpstr>
      <vt:lpstr>VIDEOS</vt:lpstr>
      <vt:lpstr>Getting in Contact w/Present Moment</vt:lpstr>
      <vt:lpstr>Developing Present Moment Awareness</vt:lpstr>
      <vt:lpstr>Getting in the Present Moment</vt:lpstr>
      <vt:lpstr>Conceptualized Self vs. Self as Context </vt:lpstr>
      <vt:lpstr>Three Aspects of Self</vt:lpstr>
      <vt:lpstr>Observer “I” Exercise</vt:lpstr>
      <vt:lpstr>VIDEOS</vt:lpstr>
      <vt:lpstr>Defining Valued Directions</vt:lpstr>
      <vt:lpstr>ACT Definition of Values</vt:lpstr>
      <vt:lpstr>Values vs. Goals</vt:lpstr>
      <vt:lpstr>Domains for ACT Values Assessment</vt:lpstr>
      <vt:lpstr>Values Exercises</vt:lpstr>
      <vt:lpstr>PowerPoint Presentation</vt:lpstr>
      <vt:lpstr>VIDEOS</vt:lpstr>
      <vt:lpstr>Building Patterns of Committed Action</vt:lpstr>
      <vt:lpstr>Clinical Aspects of  Committed Action</vt:lpstr>
      <vt:lpstr>Committed Action</vt:lpstr>
      <vt:lpstr>Addressing Barriers to  Committed Action</vt:lpstr>
      <vt:lpstr>ACT for Addictions</vt:lpstr>
      <vt:lpstr>ACT and the 12-Steps</vt:lpstr>
      <vt:lpstr>Case Conceptualization - Addiction</vt:lpstr>
      <vt:lpstr>ACT for Addictions – Structured Interventions</vt:lpstr>
      <vt:lpstr>ACT for Self-Stigma and Shame in Substance Abuse</vt:lpstr>
      <vt:lpstr>Mindfulness-Based Relapse Prevention</vt:lpstr>
      <vt:lpstr>Using ACT in SA Groups</vt:lpstr>
      <vt:lpstr>Using ACT in SA Groups – Building our Own Group Intervention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Acceptance and Commitment Therapy</dc:title>
  <dc:creator>Richard Ogle</dc:creator>
  <cp:lastModifiedBy>Richard Ogle, Ph.D.</cp:lastModifiedBy>
  <cp:revision>92</cp:revision>
  <cp:lastPrinted>2013-10-08T18:54:01Z</cp:lastPrinted>
  <dcterms:created xsi:type="dcterms:W3CDTF">2011-09-23T02:14:43Z</dcterms:created>
  <dcterms:modified xsi:type="dcterms:W3CDTF">2015-07-28T15:26:46Z</dcterms:modified>
</cp:coreProperties>
</file>