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4" r:id="rId1"/>
  </p:sldMasterIdLst>
  <p:notesMasterIdLst>
    <p:notesMasterId r:id="rId29"/>
  </p:notesMasterIdLst>
  <p:handoutMasterIdLst>
    <p:handoutMasterId r:id="rId30"/>
  </p:handoutMasterIdLst>
  <p:sldIdLst>
    <p:sldId id="257" r:id="rId2"/>
    <p:sldId id="258" r:id="rId3"/>
    <p:sldId id="289" r:id="rId4"/>
    <p:sldId id="305" r:id="rId5"/>
    <p:sldId id="278" r:id="rId6"/>
    <p:sldId id="312" r:id="rId7"/>
    <p:sldId id="307" r:id="rId8"/>
    <p:sldId id="314" r:id="rId9"/>
    <p:sldId id="290" r:id="rId10"/>
    <p:sldId id="318" r:id="rId11"/>
    <p:sldId id="319" r:id="rId12"/>
    <p:sldId id="320" r:id="rId13"/>
    <p:sldId id="323" r:id="rId14"/>
    <p:sldId id="324" r:id="rId15"/>
    <p:sldId id="325" r:id="rId16"/>
    <p:sldId id="322" r:id="rId17"/>
    <p:sldId id="296" r:id="rId18"/>
    <p:sldId id="297" r:id="rId19"/>
    <p:sldId id="330" r:id="rId20"/>
    <p:sldId id="331" r:id="rId21"/>
    <p:sldId id="332" r:id="rId22"/>
    <p:sldId id="299" r:id="rId23"/>
    <p:sldId id="274" r:id="rId24"/>
    <p:sldId id="303" r:id="rId25"/>
    <p:sldId id="276" r:id="rId26"/>
    <p:sldId id="277" r:id="rId27"/>
    <p:sldId id="285" r:id="rId28"/>
  </p:sldIdLst>
  <p:sldSz cx="9144000" cy="6858000" type="screen4x3"/>
  <p:notesSz cx="6858000" cy="90773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6600"/>
    <a:srgbClr val="333399"/>
    <a:srgbClr val="3366FF"/>
    <a:srgbClr val="0099CC"/>
    <a:srgbClr val="3333CC"/>
    <a:srgbClr val="000066"/>
    <a:srgbClr val="006699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713" autoAdjust="0"/>
  </p:normalViewPr>
  <p:slideViewPr>
    <p:cSldViewPr>
      <p:cViewPr>
        <p:scale>
          <a:sx n="66" d="100"/>
          <a:sy n="66" d="100"/>
        </p:scale>
        <p:origin x="-883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18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330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23300"/>
            <a:ext cx="29718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06DBB93-91ED-4DD4-9D36-7DD7FF175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2CE166C-85A1-48C8-A228-E97DF4554D93}" type="datetimeFigureOut">
              <a:rPr lang="en-US"/>
              <a:pPr>
                <a:defRPr/>
              </a:pPr>
              <a:t>2/14/2012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681038"/>
            <a:ext cx="4537075" cy="3403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11650"/>
            <a:ext cx="5486400" cy="4084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2171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21713"/>
            <a:ext cx="297180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69E3CDF-1129-4A00-8BDD-C2F09D4C9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58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09600" y="6356350"/>
            <a:ext cx="7848600" cy="365125"/>
          </a:xfr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686800" y="76200"/>
            <a:ext cx="30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1CA7F-5704-432B-A714-379C401670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76400"/>
            <a:ext cx="8229600" cy="4495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9C458-721C-4B50-B9CD-A60803199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CA2B9-8608-4E2A-9316-630BF55097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52600"/>
            <a:ext cx="38862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3886200" cy="4373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Northouse - Leadership Theory and Practice, Sixth Edition © 2012 SAGE Publications, Inc.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99C18-0F6B-42C5-8FEC-EF76734E9A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1792288" y="4876800"/>
            <a:ext cx="54864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>
            <a:lvl1pPr algn="l">
              <a:defRPr sz="2000" b="1"/>
            </a:lvl1pPr>
          </a:lstStyle>
          <a:p>
            <a:pPr eaLnBrk="0" hangingPunct="0">
              <a:defRPr/>
            </a:pPr>
            <a:r>
              <a:rPr lang="en-US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Click to edit Master title style</a:t>
            </a:r>
            <a:endParaRPr lang="en-US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38200"/>
            <a:ext cx="5486400" cy="4038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Northouse - Leadership Theory and Practice, Sixth Edition © 2012 SAGE Publications, Inc.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EAEBA-F50B-4B27-9995-6FC4E3D93D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C7E9C-C7BF-4E82-A66B-0685B9E6B1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itle 1"/>
          <p:cNvSpPr txBox="1">
            <a:spLocks/>
          </p:cNvSpPr>
          <p:nvPr userDrawn="1"/>
        </p:nvSpPr>
        <p:spPr bwMode="auto">
          <a:xfrm>
            <a:off x="6629400" y="838200"/>
            <a:ext cx="2057400" cy="528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anchor="b"/>
          <a:lstStyle/>
          <a:p>
            <a:pPr eaLnBrk="0" hangingPunct="0">
              <a:defRPr/>
            </a:pPr>
            <a:r>
              <a:rPr lang="en-US" sz="3900" b="1" ker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Click to edit Master title style</a:t>
            </a:r>
          </a:p>
        </p:txBody>
      </p:sp>
      <p:sp>
        <p:nvSpPr>
          <p:cNvPr id="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2879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Northouse - Leadership Theory and Practice, Sixth Edition © 2012 SAGE Publications, Inc.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17CAC-AF89-4414-BF21-2DF3742970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287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2879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Northouse - Leadership Theory and Practice, Sixth Edition © 2012 SAGE Publications, Inc.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0D0C0-4C97-4D0D-814D-872715BA3B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6E86A-92BE-4BF8-BE90-FCB482E8FC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BE1C3-7D2D-4C99-ACB3-4789F1E7B8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842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84689-D3E0-40CD-9C00-EE022C71D6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3663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4040188" cy="4073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073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54322-94DE-4A84-ACAE-6EF0152D8D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33400" y="6356350"/>
            <a:ext cx="8153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86A42-439E-4A5B-9CFD-E3EECE9A9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07FD6-05A2-44B2-B984-CDD43A825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3008313" cy="7493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685800"/>
            <a:ext cx="5111750" cy="55821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813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85B5A-1D53-4084-9E46-C36D12B8A1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C0C6D-DCE7-4221-AED1-5F1352C610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Northouse_Leadership_6e_ppt.jpg"/>
          <p:cNvPicPr>
            <a:picLocks noChangeAspect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6858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822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53340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2"/>
          <p:cNvSpPr txBox="1"/>
          <p:nvPr userDrawn="1"/>
        </p:nvSpPr>
        <p:spPr>
          <a:xfrm>
            <a:off x="0" y="0"/>
            <a:ext cx="9144000" cy="5842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200" b="1" dirty="0" smtClean="0">
                <a:solidFill>
                  <a:schemeClr val="bg1"/>
                </a:solidFill>
                <a:cs typeface="Arial" pitchFamily="34" charset="0"/>
              </a:rPr>
              <a:t> LEADERSHIP </a:t>
            </a:r>
            <a:r>
              <a:rPr lang="en-US" sz="1400" dirty="0" smtClean="0">
                <a:solidFill>
                  <a:schemeClr val="bg1"/>
                </a:solidFill>
                <a:cs typeface="Arial" pitchFamily="34" charset="0"/>
              </a:rPr>
              <a:t>THEORY AND PRACTICE  SIXTH EDITION </a:t>
            </a:r>
            <a:endParaRPr 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762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BF29064-8448-49F9-8FD5-AE53145B20C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37" r:id="rId2"/>
    <p:sldLayoutId id="2147483738" r:id="rId3"/>
    <p:sldLayoutId id="2147483739" r:id="rId4"/>
    <p:sldLayoutId id="2147483740" r:id="rId5"/>
    <p:sldLayoutId id="2147483746" r:id="rId6"/>
    <p:sldLayoutId id="2147483741" r:id="rId7"/>
    <p:sldLayoutId id="2147483742" r:id="rId8"/>
    <p:sldLayoutId id="2147483743" r:id="rId9"/>
    <p:sldLayoutId id="2147483747" r:id="rId10"/>
    <p:sldLayoutId id="2147483748" r:id="rId11"/>
    <p:sldLayoutId id="2147483749" r:id="rId12"/>
    <p:sldLayoutId id="2147483750" r:id="rId13"/>
    <p:sldLayoutId id="2147483744" r:id="rId14"/>
    <p:sldLayoutId id="2147483751" r:id="rId15"/>
    <p:sldLayoutId id="2147483752" r:id="rId16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i="1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i="1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7000"/>
        </a:buClr>
        <a:buSzPct val="85000"/>
        <a:buFont typeface="Wingdings 2" pitchFamily="18" charset="2"/>
        <a:buChar char="÷"/>
        <a:defRPr sz="32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6000"/>
        </a:buClr>
        <a:buSzPct val="90000"/>
        <a:buFont typeface="Wingdings 2" pitchFamily="18" charset="2"/>
        <a:buChar char="®"/>
        <a:defRPr sz="2800" kern="1200">
          <a:solidFill>
            <a:srgbClr val="0048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007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Wingdings" pitchFamily="2" charset="2"/>
        <a:buChar char="§"/>
        <a:defRPr sz="2000" kern="1200">
          <a:solidFill>
            <a:srgbClr val="007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007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812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Team Leadership</a:t>
            </a:r>
          </a:p>
        </p:txBody>
      </p:sp>
      <p:sp>
        <p:nvSpPr>
          <p:cNvPr id="10243" name="Text Box 6"/>
          <p:cNvSpPr txBox="1">
            <a:spLocks noChangeArrowheads="1"/>
          </p:cNvSpPr>
          <p:nvPr/>
        </p:nvSpPr>
        <p:spPr bwMode="auto">
          <a:xfrm>
            <a:off x="457200" y="3505200"/>
            <a:ext cx="807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>
                <a:latin typeface="Arial" charset="0"/>
              </a:rPr>
              <a:t>Chapter 12</a:t>
            </a:r>
            <a:endParaRPr lang="en-US" sz="3600" b="1" dirty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85800"/>
            <a:ext cx="8367713" cy="914400"/>
          </a:xfrm>
        </p:spPr>
        <p:txBody>
          <a:bodyPr anchor="t"/>
          <a:lstStyle/>
          <a:p>
            <a:pPr eaLnBrk="1" hangingPunct="1"/>
            <a:r>
              <a:rPr lang="en-US" sz="2800" b="1" smtClean="0"/>
              <a:t>Leadership Decision 2 </a:t>
            </a:r>
            <a:br>
              <a:rPr lang="en-US" sz="2800" b="1" smtClean="0"/>
            </a:br>
            <a:r>
              <a:rPr lang="en-US" sz="2800" b="1" smtClean="0"/>
              <a:t>Should I Intervene to Meet Task or Relational Needs?</a:t>
            </a:r>
            <a:br>
              <a:rPr lang="en-US" sz="2800" b="1" smtClean="0"/>
            </a:br>
            <a:endParaRPr lang="en-US" sz="2800" b="1" smtClean="0"/>
          </a:p>
        </p:txBody>
      </p:sp>
      <p:sp>
        <p:nvSpPr>
          <p:cNvPr id="19459" name="Rectangle 4"/>
          <p:cNvSpPr>
            <a:spLocks noGrp="1" noChangeArrowheads="1"/>
          </p:cNvSpPr>
          <p:nvPr>
            <p:ph idx="1"/>
          </p:nvPr>
        </p:nvSpPr>
        <p:spPr>
          <a:xfrm>
            <a:off x="304800" y="1752600"/>
            <a:ext cx="3429000" cy="4419600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en-US" sz="2800" b="1" dirty="0" smtClean="0"/>
              <a:t>Task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dirty="0" smtClean="0"/>
              <a:t>Getting job done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dirty="0" smtClean="0"/>
              <a:t>Making decisions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dirty="0" smtClean="0"/>
              <a:t>Solving problems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dirty="0" smtClean="0"/>
              <a:t>Adapting to change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dirty="0" smtClean="0"/>
              <a:t>Making plans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dirty="0" smtClean="0"/>
              <a:t>Achieving goals</a:t>
            </a: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3581400" y="5410200"/>
            <a:ext cx="3962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dirty="0">
                <a:latin typeface="Arial" charset="0"/>
              </a:rPr>
              <a:t>Even more challenging in virtual teams</a:t>
            </a:r>
          </a:p>
        </p:txBody>
      </p:sp>
      <p:sp>
        <p:nvSpPr>
          <p:cNvPr id="19461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7CE7DB3-C507-42A8-96FE-6722B3BA4FF3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19463" name="Rectangle 4"/>
          <p:cNvSpPr txBox="1">
            <a:spLocks noChangeArrowheads="1"/>
          </p:cNvSpPr>
          <p:nvPr/>
        </p:nvSpPr>
        <p:spPr bwMode="auto">
          <a:xfrm>
            <a:off x="4114800" y="1752600"/>
            <a:ext cx="4724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ts val="600"/>
              </a:spcBef>
              <a:spcAft>
                <a:spcPts val="600"/>
              </a:spcAft>
              <a:buClr>
                <a:srgbClr val="007000"/>
              </a:buClr>
              <a:buSzPct val="85000"/>
              <a:buFont typeface="Wingdings" pitchFamily="2" charset="2"/>
              <a:buNone/>
            </a:pPr>
            <a:r>
              <a:rPr lang="en-US" sz="2800" b="1" dirty="0">
                <a:latin typeface="Calibri" pitchFamily="34" charset="0"/>
              </a:rPr>
              <a:t>Maintenance Functions</a:t>
            </a:r>
          </a:p>
          <a:p>
            <a:pPr marL="342900" indent="-342900" eaLnBrk="0" hangingPunct="0">
              <a:spcBef>
                <a:spcPts val="600"/>
              </a:spcBef>
              <a:spcAft>
                <a:spcPts val="600"/>
              </a:spcAft>
              <a:buClr>
                <a:srgbClr val="007000"/>
              </a:buClr>
              <a:buSzPct val="85000"/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Developing positive climate</a:t>
            </a:r>
          </a:p>
          <a:p>
            <a:pPr marL="342900" indent="-342900" eaLnBrk="0" hangingPunct="0">
              <a:spcBef>
                <a:spcPts val="600"/>
              </a:spcBef>
              <a:spcAft>
                <a:spcPts val="600"/>
              </a:spcAft>
              <a:buClr>
                <a:srgbClr val="007000"/>
              </a:buClr>
              <a:buSzPct val="85000"/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Solving interpersonal problems  </a:t>
            </a:r>
          </a:p>
          <a:p>
            <a:pPr marL="342900" indent="-342900" eaLnBrk="0" hangingPunct="0">
              <a:spcBef>
                <a:spcPts val="600"/>
              </a:spcBef>
              <a:spcAft>
                <a:spcPts val="600"/>
              </a:spcAft>
              <a:buClr>
                <a:srgbClr val="007000"/>
              </a:buClr>
              <a:buSzPct val="85000"/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Satisfying members’ needs</a:t>
            </a:r>
          </a:p>
          <a:p>
            <a:pPr marL="342900" indent="-342900" eaLnBrk="0" hangingPunct="0">
              <a:spcBef>
                <a:spcPts val="600"/>
              </a:spcBef>
              <a:spcAft>
                <a:spcPts val="600"/>
              </a:spcAft>
              <a:buClr>
                <a:srgbClr val="007000"/>
              </a:buClr>
              <a:buSzPct val="85000"/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Developing cohesion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367713" cy="762000"/>
          </a:xfrm>
        </p:spPr>
        <p:txBody>
          <a:bodyPr/>
          <a:lstStyle/>
          <a:p>
            <a:pPr eaLnBrk="1" hangingPunct="1"/>
            <a:r>
              <a:rPr lang="en-US" sz="2800" b="1" smtClean="0"/>
              <a:t>Leadership Decision 3 </a:t>
            </a:r>
            <a:br>
              <a:rPr lang="en-US" sz="2800" b="1" smtClean="0"/>
            </a:br>
            <a:r>
              <a:rPr lang="en-US" sz="2800" b="1" smtClean="0"/>
              <a:t>Should I Intervene Internally or Externally?</a:t>
            </a:r>
          </a:p>
        </p:txBody>
      </p:sp>
      <p:sp>
        <p:nvSpPr>
          <p:cNvPr id="20483" name="Rectangle 4"/>
          <p:cNvSpPr>
            <a:spLocks noGrp="1" noChangeArrowheads="1"/>
          </p:cNvSpPr>
          <p:nvPr>
            <p:ph idx="1"/>
          </p:nvPr>
        </p:nvSpPr>
        <p:spPr>
          <a:xfrm>
            <a:off x="533400" y="1676400"/>
            <a:ext cx="8382000" cy="5181600"/>
          </a:xfrm>
        </p:spPr>
        <p:txBody>
          <a:bodyPr/>
          <a:lstStyle/>
          <a:p>
            <a:pPr>
              <a:defRPr/>
            </a:pPr>
            <a:r>
              <a:rPr lang="en-US" sz="2800" b="1" dirty="0" smtClean="0"/>
              <a:t>Leader must:</a:t>
            </a:r>
          </a:p>
          <a:p>
            <a:pPr lvl="1">
              <a:defRPr/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Determine what level of team process needs leadership attention:</a:t>
            </a:r>
          </a:p>
          <a:p>
            <a:pPr lvl="1">
              <a:defRPr/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</a:rPr>
              <a:t>Internal task or relational team dynamics, if:</a:t>
            </a:r>
          </a:p>
          <a:p>
            <a:pPr lvl="2">
              <a:spcAft>
                <a:spcPct val="2000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Conflict between group members </a:t>
            </a:r>
          </a:p>
          <a:p>
            <a:pPr lvl="2">
              <a:spcAft>
                <a:spcPct val="2000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Team goals unclear</a:t>
            </a:r>
          </a:p>
          <a:p>
            <a:pPr marL="735013" lvl="1" indent="-342900">
              <a:buClr>
                <a:srgbClr val="007000"/>
              </a:buClr>
              <a:buSzPct val="85000"/>
              <a:defRPr/>
            </a:pPr>
            <a:r>
              <a:rPr lang="en-US" b="1" dirty="0" smtClean="0">
                <a:solidFill>
                  <a:schemeClr val="tx1"/>
                </a:solidFill>
                <a:latin typeface="Calibri" pitchFamily="34" charset="0"/>
              </a:rPr>
              <a:t>External environmental dynamics, if:</a:t>
            </a:r>
          </a:p>
          <a:p>
            <a:pPr lvl="2">
              <a:spcAft>
                <a:spcPct val="2000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Calibri" pitchFamily="34" charset="0"/>
              </a:rPr>
              <a:t>Organization not providing proper support to team</a:t>
            </a:r>
            <a:endParaRPr lang="en-US" sz="2800" b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558A7D-2597-4CE5-96EE-39F1AD284CD6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367713" cy="457200"/>
          </a:xfrm>
        </p:spPr>
        <p:txBody>
          <a:bodyPr/>
          <a:lstStyle/>
          <a:p>
            <a:pPr eaLnBrk="1" hangingPunct="1"/>
            <a:r>
              <a:rPr lang="en-US" sz="2400" b="1" smtClean="0"/>
              <a:t>Leadership Actions</a:t>
            </a:r>
          </a:p>
        </p:txBody>
      </p:sp>
      <p:sp>
        <p:nvSpPr>
          <p:cNvPr id="21507" name="Rectangle 7"/>
          <p:cNvSpPr>
            <a:spLocks noGrp="1" noChangeArrowheads="1"/>
          </p:cNvSpPr>
          <p:nvPr>
            <p:ph idx="1"/>
          </p:nvPr>
        </p:nvSpPr>
        <p:spPr>
          <a:xfrm>
            <a:off x="304800" y="1066800"/>
            <a:ext cx="8382000" cy="76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 smtClean="0"/>
              <a:t>Leadership Functions – performed internally or externally</a:t>
            </a:r>
            <a:endParaRPr lang="en-US" sz="2000" b="1" smtClean="0"/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98E6BCF-1E7C-44C5-9527-708C1076A4E3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3352800"/>
            <a:ext cx="2133600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latin typeface="Calibri" pitchFamily="34" charset="0"/>
              </a:rPr>
              <a:t>Task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  <a:defRPr/>
            </a:pPr>
            <a:r>
              <a:rPr lang="en-US" sz="2000" dirty="0">
                <a:latin typeface="Calibri" pitchFamily="34" charset="0"/>
              </a:rPr>
              <a:t>Goal focusing</a:t>
            </a:r>
          </a:p>
          <a:p>
            <a:pPr marL="115888" indent="-115888">
              <a:buClr>
                <a:srgbClr val="006600"/>
              </a:buClr>
              <a:buFont typeface="Calibri" pitchFamily="34" charset="0"/>
              <a:buChar char="•"/>
              <a:defRPr/>
            </a:pPr>
            <a:r>
              <a:rPr lang="en-US" sz="2000" dirty="0">
                <a:latin typeface="Calibri" pitchFamily="34" charset="0"/>
              </a:rPr>
              <a:t>Structuring for results</a:t>
            </a:r>
          </a:p>
          <a:p>
            <a:pPr marL="174625" indent="-174625">
              <a:buClr>
                <a:srgbClr val="006600"/>
              </a:buClr>
              <a:buFont typeface="Calibri" pitchFamily="34" charset="0"/>
              <a:buChar char="•"/>
              <a:defRPr/>
            </a:pPr>
            <a:r>
              <a:rPr lang="en-US" sz="2000" dirty="0">
                <a:latin typeface="Calibri" pitchFamily="34" charset="0"/>
              </a:rPr>
              <a:t>Facilitating decision  making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  <a:defRPr/>
            </a:pPr>
            <a:r>
              <a:rPr lang="en-US" sz="2000" dirty="0">
                <a:latin typeface="Calibri" pitchFamily="34" charset="0"/>
              </a:rPr>
              <a:t>Training</a:t>
            </a:r>
          </a:p>
          <a:p>
            <a:pPr marL="115888" indent="-115888">
              <a:buClr>
                <a:srgbClr val="006600"/>
              </a:buClr>
              <a:buFont typeface="Calibri" pitchFamily="34" charset="0"/>
              <a:buChar char="•"/>
              <a:defRPr/>
            </a:pPr>
            <a:r>
              <a:rPr lang="en-US" sz="2000" dirty="0">
                <a:latin typeface="Calibri" pitchFamily="34" charset="0"/>
              </a:rPr>
              <a:t>Maintaining standards</a:t>
            </a:r>
          </a:p>
        </p:txBody>
      </p:sp>
      <p:sp>
        <p:nvSpPr>
          <p:cNvPr id="21511" name="TextBox 7"/>
          <p:cNvSpPr txBox="1">
            <a:spLocks noChangeArrowheads="1"/>
          </p:cNvSpPr>
          <p:nvPr/>
        </p:nvSpPr>
        <p:spPr bwMode="auto">
          <a:xfrm>
            <a:off x="2743200" y="3352800"/>
            <a:ext cx="2562225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Calibri" pitchFamily="34" charset="0"/>
              </a:rPr>
              <a:t>Relational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Coaching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Collaborating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Managing conflict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Building commitment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Satisfying needs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Modeling principles</a:t>
            </a:r>
          </a:p>
        </p:txBody>
      </p:sp>
      <p:sp>
        <p:nvSpPr>
          <p:cNvPr id="21512" name="TextBox 8"/>
          <p:cNvSpPr txBox="1">
            <a:spLocks noChangeArrowheads="1"/>
          </p:cNvSpPr>
          <p:nvPr/>
        </p:nvSpPr>
        <p:spPr bwMode="auto">
          <a:xfrm>
            <a:off x="5840413" y="3352800"/>
            <a:ext cx="24003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Calibri" pitchFamily="34" charset="0"/>
              </a:rPr>
              <a:t>Environmental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Networking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Advocating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Negotiating support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Buffering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Assessing</a:t>
            </a:r>
          </a:p>
          <a:p>
            <a:pPr>
              <a:buClr>
                <a:srgbClr val="006600"/>
              </a:buClr>
              <a:buFont typeface="Calibri" pitchFamily="34" charset="0"/>
              <a:buChar char="•"/>
            </a:pPr>
            <a:r>
              <a:rPr lang="en-US" sz="2000">
                <a:latin typeface="Calibri" pitchFamily="34" charset="0"/>
              </a:rPr>
              <a:t>Sharing information</a:t>
            </a:r>
          </a:p>
        </p:txBody>
      </p:sp>
      <p:sp>
        <p:nvSpPr>
          <p:cNvPr id="21513" name="TextBox 9"/>
          <p:cNvSpPr txBox="1">
            <a:spLocks noChangeArrowheads="1"/>
          </p:cNvSpPr>
          <p:nvPr/>
        </p:nvSpPr>
        <p:spPr bwMode="auto">
          <a:xfrm>
            <a:off x="838200" y="1981200"/>
            <a:ext cx="3670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Internal Leadership Actions</a:t>
            </a:r>
          </a:p>
        </p:txBody>
      </p:sp>
      <p:sp>
        <p:nvSpPr>
          <p:cNvPr id="21514" name="TextBox 10"/>
          <p:cNvSpPr txBox="1">
            <a:spLocks noChangeArrowheads="1"/>
          </p:cNvSpPr>
          <p:nvPr/>
        </p:nvSpPr>
        <p:spPr bwMode="auto">
          <a:xfrm>
            <a:off x="5181600" y="1981200"/>
            <a:ext cx="3717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External Leadership Actions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6926263" y="2609850"/>
            <a:ext cx="228600" cy="60960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1516" name="Group 21"/>
          <p:cNvGrpSpPr>
            <a:grpSpLocks/>
          </p:cNvGrpSpPr>
          <p:nvPr/>
        </p:nvGrpSpPr>
        <p:grpSpPr bwMode="auto">
          <a:xfrm>
            <a:off x="1219200" y="2362200"/>
            <a:ext cx="2895600" cy="857250"/>
            <a:chOff x="1371600" y="2362200"/>
            <a:chExt cx="2895600" cy="857815"/>
          </a:xfrm>
        </p:grpSpPr>
        <p:sp>
          <p:nvSpPr>
            <p:cNvPr id="12" name="Down Arrow 11"/>
            <p:cNvSpPr/>
            <p:nvPr/>
          </p:nvSpPr>
          <p:spPr>
            <a:xfrm>
              <a:off x="1371600" y="2610013"/>
              <a:ext cx="228600" cy="610002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4038600" y="2610013"/>
              <a:ext cx="228600" cy="610002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6" name="Straight Connector 15"/>
            <p:cNvCxnSpPr>
              <a:stCxn id="12" idx="0"/>
              <a:endCxn id="14" idx="0"/>
            </p:cNvCxnSpPr>
            <p:nvPr/>
          </p:nvCxnSpPr>
          <p:spPr>
            <a:xfrm>
              <a:off x="1485900" y="2610013"/>
              <a:ext cx="2667000" cy="0"/>
            </a:xfrm>
            <a:prstGeom prst="line">
              <a:avLst/>
            </a:prstGeom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2743200" y="2362200"/>
              <a:ext cx="0" cy="228751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367713" cy="381000"/>
          </a:xfrm>
        </p:spPr>
        <p:txBody>
          <a:bodyPr/>
          <a:lstStyle/>
          <a:p>
            <a:pPr eaLnBrk="1" hangingPunct="1"/>
            <a:r>
              <a:rPr lang="en-US" sz="2800" b="1" smtClean="0"/>
              <a:t>Internal Task Leadership Actions</a:t>
            </a:r>
          </a:p>
        </p:txBody>
      </p:sp>
      <p:sp>
        <p:nvSpPr>
          <p:cNvPr id="22531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382000" cy="4953000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en-US" b="1" dirty="0" smtClean="0"/>
              <a:t> </a:t>
            </a:r>
            <a:r>
              <a:rPr lang="en-US" sz="2800" b="1" dirty="0" smtClean="0"/>
              <a:t>Set of skills or actions leader might perform to improve task performance: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Goal focusing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 (clarifying, gaining agreement)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Structuring for results 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(planning, visioning, organizing, clarifying roles, delegating)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Facilitating decision making 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(informing, controlling, coordinating, mediating, synthesizing, issue focusing)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Training team members in task skills 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(educating, developing)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en-US" sz="2400" b="1" dirty="0" smtClean="0">
                <a:solidFill>
                  <a:schemeClr val="tx1"/>
                </a:solidFill>
                <a:latin typeface="Calibri" pitchFamily="34" charset="0"/>
              </a:rPr>
              <a:t>Maintaining standards of excellence 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(assessing team and individual performance, confronting inadequate performance)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90EB6E8-13E0-4B99-AA7F-C0B6BD431879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23888"/>
            <a:ext cx="8367713" cy="366712"/>
          </a:xfrm>
        </p:spPr>
        <p:txBody>
          <a:bodyPr/>
          <a:lstStyle/>
          <a:p>
            <a:pPr eaLnBrk="1" hangingPunct="1"/>
            <a:r>
              <a:rPr lang="en-US" sz="2800" b="1" smtClean="0"/>
              <a:t>Internal Relational Leadership Actions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382000" cy="52578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10000"/>
              </a:spcAft>
            </a:pPr>
            <a:r>
              <a:rPr lang="en-US" sz="2800" b="1" smtClean="0"/>
              <a:t>Set of actions leader needs to implement to improve team relationships: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Coaching team members in interpersonal skills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Collaborating (including, involving)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Managing conflict and power issues (avoiding confrontation, questioning ideas)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Building commitment and esprit de corps (being optimistic, innovating, envisioning, socializing, rewarding, recognizing)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Satisfying individual member needs (trusting, supporting, advocating)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Modeling ethical and principled practices (fair, consistent, normative)</a:t>
            </a:r>
          </a:p>
          <a:p>
            <a:pPr lvl="1">
              <a:lnSpc>
                <a:spcPct val="80000"/>
              </a:lnSpc>
              <a:spcAft>
                <a:spcPct val="10000"/>
              </a:spcAft>
              <a:buFontTx/>
              <a:buNone/>
            </a:pPr>
            <a:r>
              <a:rPr lang="en-US" sz="1800" smtClean="0"/>
              <a:t> 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848932-8656-4BEB-9DC8-20E09D2F5D23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367713" cy="457200"/>
          </a:xfrm>
        </p:spPr>
        <p:txBody>
          <a:bodyPr/>
          <a:lstStyle/>
          <a:p>
            <a:pPr eaLnBrk="1" hangingPunct="1"/>
            <a:r>
              <a:rPr lang="en-US" sz="2800" b="1" smtClean="0"/>
              <a:t>External Environmental  Leadership Actions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686800" cy="51054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en-US" sz="2800" b="1" smtClean="0"/>
              <a:t> Set of skills or behaviors leader needs to implement to improve environmental interface with team: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Networking and forming alliances in environment (gather information, increase influence)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Advocating and representing team to environment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Negotiating upward to secure necessary resources, support, and recognition for team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Buffering team members from environmental distractions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Assessing environmental indicators of team’s effectiveness (surveys, evaluations, performance indicators)</a:t>
            </a:r>
          </a:p>
          <a:p>
            <a:pPr lvl="1">
              <a:lnSpc>
                <a:spcPct val="80000"/>
              </a:lnSpc>
              <a:spcAft>
                <a:spcPts val="1200"/>
              </a:spcAft>
            </a:pPr>
            <a:r>
              <a:rPr lang="en-US" sz="2400" smtClean="0">
                <a:solidFill>
                  <a:schemeClr val="tx1"/>
                </a:solidFill>
              </a:rPr>
              <a:t>Sharing relevant environmental information with team</a:t>
            </a:r>
          </a:p>
          <a:p>
            <a:pPr lvl="1">
              <a:lnSpc>
                <a:spcPct val="80000"/>
              </a:lnSpc>
              <a:spcAft>
                <a:spcPct val="20000"/>
              </a:spcAft>
              <a:buFontTx/>
              <a:buNone/>
            </a:pPr>
            <a:endParaRPr lang="en-US" sz="2000" b="1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DBE950-3086-4CB7-918A-E50D8321B387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367713" cy="609600"/>
          </a:xfrm>
        </p:spPr>
        <p:txBody>
          <a:bodyPr/>
          <a:lstStyle/>
          <a:p>
            <a:pPr eaLnBrk="1" hangingPunct="1"/>
            <a:r>
              <a:rPr lang="en-US" sz="2800" b="1" smtClean="0"/>
              <a:t>Team Effectiveness</a:t>
            </a:r>
          </a:p>
        </p:txBody>
      </p:sp>
      <p:sp>
        <p:nvSpPr>
          <p:cNvPr id="25603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386DF4-6CEB-4908-A0F0-40177E8AEA61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088" y="1494929"/>
            <a:ext cx="8596312" cy="4677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7772400" cy="685800"/>
          </a:xfrm>
        </p:spPr>
        <p:txBody>
          <a:bodyPr/>
          <a:lstStyle/>
          <a:p>
            <a:pPr eaLnBrk="1" hangingPunct="1"/>
            <a:r>
              <a:rPr lang="en-US" sz="2800" b="1" smtClean="0"/>
              <a:t>Team Effectiveness</a:t>
            </a: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19AB58-29FA-442E-B870-4AE669D34A75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/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304800" y="1219200"/>
            <a:ext cx="8610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/>
            <a:r>
              <a:rPr lang="en-US" sz="2800" b="1" dirty="0">
                <a:latin typeface="Calibri" pitchFamily="34" charset="0"/>
              </a:rPr>
              <a:t>Clear, Elevating Goal</a:t>
            </a:r>
          </a:p>
          <a:p>
            <a:pPr marL="914400" lvl="1" indent="-457200" eaLnBrk="0" hangingPunct="0">
              <a:buFont typeface="Arial" charset="0"/>
              <a:buChar char="–"/>
            </a:pPr>
            <a:r>
              <a:rPr lang="en-US" sz="2800" dirty="0">
                <a:latin typeface="Calibri" pitchFamily="34" charset="0"/>
              </a:rPr>
              <a:t>Clear so that one can tell if performance objective has been met</a:t>
            </a:r>
          </a:p>
          <a:p>
            <a:pPr marL="914400" lvl="1" indent="-457200" eaLnBrk="0" hangingPunct="0">
              <a:buFont typeface="Arial" charset="0"/>
              <a:buChar char="–"/>
            </a:pPr>
            <a:r>
              <a:rPr lang="en-US" sz="2800" dirty="0">
                <a:latin typeface="Calibri" pitchFamily="34" charset="0"/>
              </a:rPr>
              <a:t>Motivating or involving so that members believe it is worthwhile and important</a:t>
            </a:r>
          </a:p>
          <a:p>
            <a:pPr marL="914400" lvl="1" indent="-457200" eaLnBrk="0" hangingPunct="0">
              <a:buFont typeface="Arial" charset="0"/>
              <a:buChar char="–"/>
            </a:pPr>
            <a:endParaRPr lang="en-US" sz="1800" dirty="0">
              <a:latin typeface="Calibri" pitchFamily="34" charset="0"/>
            </a:endParaRPr>
          </a:p>
          <a:p>
            <a:pPr marL="457200" indent="-457200" eaLnBrk="0" hangingPunct="0"/>
            <a:r>
              <a:rPr lang="en-US" sz="2800" b="1" dirty="0">
                <a:latin typeface="Calibri" pitchFamily="34" charset="0"/>
              </a:rPr>
              <a:t>Results-Driven Structure</a:t>
            </a:r>
          </a:p>
          <a:p>
            <a:pPr marL="914400" lvl="1" indent="-457200" eaLnBrk="0" hangingPunct="0">
              <a:buFont typeface="Arial" charset="0"/>
              <a:buChar char="–"/>
            </a:pPr>
            <a:r>
              <a:rPr lang="en-US" sz="2800" dirty="0">
                <a:latin typeface="Calibri" pitchFamily="34" charset="0"/>
              </a:rPr>
              <a:t>Need to find the best structure to achieve goals</a:t>
            </a:r>
          </a:p>
          <a:p>
            <a:pPr marL="1371600" lvl="2" indent="-457200" eaLnBrk="0" hangingPunct="0"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Clear team member roles </a:t>
            </a:r>
          </a:p>
          <a:p>
            <a:pPr marL="1371600" lvl="2" indent="-457200" eaLnBrk="0" hangingPunct="0"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Good communication system</a:t>
            </a:r>
          </a:p>
          <a:p>
            <a:pPr marL="1371600" lvl="2" indent="-457200" eaLnBrk="0" hangingPunct="0"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Methods to assess individual performance</a:t>
            </a:r>
          </a:p>
          <a:p>
            <a:pPr marL="1371600" lvl="2" indent="-457200" eaLnBrk="0" hangingPunct="0"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An emphasis on fact-based judgments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6"/>
          <p:cNvSpPr>
            <a:spLocks noGrp="1" noChangeArrowheads="1"/>
          </p:cNvSpPr>
          <p:nvPr>
            <p:ph type="title"/>
          </p:nvPr>
        </p:nvSpPr>
        <p:spPr>
          <a:xfrm>
            <a:off x="76200" y="609600"/>
            <a:ext cx="2895600" cy="838200"/>
          </a:xfrm>
        </p:spPr>
        <p:txBody>
          <a:bodyPr/>
          <a:lstStyle/>
          <a:p>
            <a:pPr eaLnBrk="1" hangingPunct="1"/>
            <a:r>
              <a:rPr lang="en-US" sz="2800" b="1" smtClean="0"/>
              <a:t>Team Effectiveness</a:t>
            </a:r>
          </a:p>
        </p:txBody>
      </p:sp>
      <p:sp>
        <p:nvSpPr>
          <p:cNvPr id="27651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8C8902-3B8B-4C31-90C1-3D101F994979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24200" y="760413"/>
            <a:ext cx="5791200" cy="55641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eaLnBrk="0" hangingPunct="0">
              <a:defRPr/>
            </a:pPr>
            <a:r>
              <a:rPr lang="en-US" sz="2800" b="1" dirty="0">
                <a:latin typeface="Calibri" pitchFamily="34" charset="0"/>
              </a:rPr>
              <a:t>  </a:t>
            </a:r>
            <a:r>
              <a:rPr lang="en-US" sz="2800" b="1" i="1" dirty="0">
                <a:latin typeface="Calibri" pitchFamily="34" charset="0"/>
              </a:rPr>
              <a:t>Competent Team Members</a:t>
            </a:r>
          </a:p>
          <a:p>
            <a:pPr marL="347663" lvl="1" indent="-225425" eaLnBrk="0" hangingPunct="0">
              <a:lnSpc>
                <a:spcPct val="90000"/>
              </a:lnSpc>
              <a:buClr>
                <a:srgbClr val="006600"/>
              </a:buClr>
              <a:buFont typeface="Wingdings 2" pitchFamily="18" charset="2"/>
              <a:buChar char="÷"/>
              <a:defRPr/>
            </a:pPr>
            <a:r>
              <a:rPr lang="en-US" sz="2800" b="1" i="1" dirty="0">
                <a:latin typeface="Calibri" pitchFamily="34" charset="0"/>
              </a:rPr>
              <a:t>Components</a:t>
            </a:r>
          </a:p>
          <a:p>
            <a:pPr marL="920750" lvl="2" indent="-457200" eaLnBrk="0" hangingPunct="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en-US" sz="2800" dirty="0">
                <a:latin typeface="Calibri" pitchFamily="34" charset="0"/>
              </a:rPr>
              <a:t>Right number and mix of members</a:t>
            </a:r>
          </a:p>
          <a:p>
            <a:pPr marL="920750" lvl="2" indent="-457200" eaLnBrk="0" hangingPunct="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en-US" sz="2800" dirty="0">
                <a:latin typeface="Calibri" pitchFamily="34" charset="0"/>
              </a:rPr>
              <a:t>Members must be provided:</a:t>
            </a:r>
          </a:p>
          <a:p>
            <a:pPr marL="1268413" lvl="3" indent="-457200" eaLnBrk="0" hangingPunct="0">
              <a:lnSpc>
                <a:spcPct val="90000"/>
              </a:lnSpc>
              <a:buFont typeface="Wingdings" pitchFamily="2" charset="2"/>
              <a:buChar char="à"/>
              <a:defRPr/>
            </a:pPr>
            <a:r>
              <a:rPr lang="en-US" sz="2800" dirty="0">
                <a:latin typeface="Calibri" pitchFamily="34" charset="0"/>
              </a:rPr>
              <a:t>Sufficient information</a:t>
            </a:r>
          </a:p>
          <a:p>
            <a:pPr marL="1268413" lvl="3" indent="-457200" eaLnBrk="0" hangingPunct="0">
              <a:lnSpc>
                <a:spcPct val="90000"/>
              </a:lnSpc>
              <a:buFont typeface="Wingdings" pitchFamily="2" charset="2"/>
              <a:buChar char="à"/>
              <a:defRPr/>
            </a:pPr>
            <a:r>
              <a:rPr lang="en-US" sz="2800" dirty="0">
                <a:latin typeface="Calibri" pitchFamily="34" charset="0"/>
              </a:rPr>
              <a:t>Education and training</a:t>
            </a:r>
          </a:p>
          <a:p>
            <a:pPr marL="920750" lvl="2" indent="-457200" eaLnBrk="0" hangingPunct="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en-US" sz="2800" dirty="0">
                <a:latin typeface="Calibri" pitchFamily="34" charset="0"/>
              </a:rPr>
              <a:t>Requisite technical skills </a:t>
            </a:r>
          </a:p>
          <a:p>
            <a:pPr marL="920750" lvl="2" indent="-457200" eaLnBrk="0" hangingPunct="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en-US" sz="2800" dirty="0">
                <a:latin typeface="Calibri" pitchFamily="34" charset="0"/>
              </a:rPr>
              <a:t>Interpersonal &amp; teamwork skills</a:t>
            </a:r>
          </a:p>
          <a:p>
            <a:pPr marL="406400" lvl="1" indent="-225425" eaLnBrk="0" hangingPunct="0">
              <a:lnSpc>
                <a:spcPct val="90000"/>
              </a:lnSpc>
              <a:buClr>
                <a:srgbClr val="006600"/>
              </a:buClr>
              <a:buFont typeface="Wingdings 2" pitchFamily="18" charset="2"/>
              <a:buChar char="÷"/>
              <a:defRPr/>
            </a:pPr>
            <a:r>
              <a:rPr lang="en-US" sz="2800" b="1" i="1" dirty="0">
                <a:latin typeface="Calibri" pitchFamily="34" charset="0"/>
              </a:rPr>
              <a:t>Team Factors</a:t>
            </a:r>
          </a:p>
          <a:p>
            <a:pPr marL="920750" lvl="2" indent="-457200" eaLnBrk="0" hangingPunct="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en-US" sz="2800" dirty="0">
                <a:latin typeface="Calibri" pitchFamily="34" charset="0"/>
              </a:rPr>
              <a:t>Openness</a:t>
            </a:r>
          </a:p>
          <a:p>
            <a:pPr marL="920750" lvl="2" indent="-457200" eaLnBrk="0" hangingPunct="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en-US" sz="2800" dirty="0">
                <a:latin typeface="Calibri" pitchFamily="34" charset="0"/>
              </a:rPr>
              <a:t>Supportiveness</a:t>
            </a:r>
          </a:p>
          <a:p>
            <a:pPr marL="920750" lvl="2" indent="-457200" eaLnBrk="0" hangingPunct="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en-US" sz="2800" dirty="0">
                <a:latin typeface="Calibri" pitchFamily="34" charset="0"/>
              </a:rPr>
              <a:t>Action orientation</a:t>
            </a:r>
          </a:p>
          <a:p>
            <a:pPr marL="920750" lvl="2" indent="-457200" eaLnBrk="0" hangingPunct="0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en-US" sz="2800" dirty="0">
                <a:latin typeface="Calibri" pitchFamily="34" charset="0"/>
              </a:rPr>
              <a:t>Positive personal style</a:t>
            </a:r>
          </a:p>
        </p:txBody>
      </p:sp>
      <p:sp>
        <p:nvSpPr>
          <p:cNvPr id="9" name="Rectangle 8"/>
          <p:cNvSpPr/>
          <p:nvPr/>
        </p:nvSpPr>
        <p:spPr>
          <a:xfrm>
            <a:off x="152400" y="2362200"/>
            <a:ext cx="2667000" cy="32496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65088" lvl="1" eaLnBrk="0" hangingPunct="0">
              <a:lnSpc>
                <a:spcPct val="90000"/>
              </a:lnSpc>
              <a:spcAft>
                <a:spcPts val="1200"/>
              </a:spcAft>
              <a:defRPr/>
            </a:pPr>
            <a:r>
              <a:rPr lang="en-US" sz="2800" dirty="0">
                <a:latin typeface="Calibri" pitchFamily="34" charset="0"/>
              </a:rPr>
              <a:t>Core Competencies</a:t>
            </a:r>
          </a:p>
          <a:p>
            <a:pPr marL="347663" lvl="1" indent="-282575" eaLnBrk="0" hangingPunct="0">
              <a:lnSpc>
                <a:spcPct val="90000"/>
              </a:lnSpc>
              <a:spcAft>
                <a:spcPts val="1200"/>
              </a:spcAft>
              <a:buClr>
                <a:srgbClr val="006600"/>
              </a:buClr>
              <a:buFont typeface="Wingdings 2" pitchFamily="18" charset="2"/>
              <a:buChar char="÷"/>
              <a:defRPr/>
            </a:pPr>
            <a:r>
              <a:rPr lang="en-US" sz="2800" dirty="0">
                <a:latin typeface="Calibri" pitchFamily="34" charset="0"/>
              </a:rPr>
              <a:t>Ability to do the job well</a:t>
            </a:r>
          </a:p>
          <a:p>
            <a:pPr marL="347663" lvl="1" indent="-282575" eaLnBrk="0" hangingPunct="0">
              <a:lnSpc>
                <a:spcPct val="90000"/>
              </a:lnSpc>
              <a:spcAft>
                <a:spcPts val="1200"/>
              </a:spcAft>
              <a:buClr>
                <a:srgbClr val="006600"/>
              </a:buClr>
              <a:buFont typeface="Wingdings 2" pitchFamily="18" charset="2"/>
              <a:buChar char="÷"/>
              <a:defRPr/>
            </a:pPr>
            <a:r>
              <a:rPr lang="en-US" sz="2800" dirty="0">
                <a:latin typeface="Calibri" pitchFamily="34" charset="0"/>
              </a:rPr>
              <a:t>Problem solving ability</a:t>
            </a:r>
          </a:p>
          <a:p>
            <a:pPr eaLnBrk="0" hangingPunct="0">
              <a:defRPr/>
            </a:pP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534400" cy="609600"/>
          </a:xfrm>
        </p:spPr>
        <p:txBody>
          <a:bodyPr/>
          <a:lstStyle/>
          <a:p>
            <a:pPr eaLnBrk="1" hangingPunct="1"/>
            <a:r>
              <a:rPr lang="en-US" sz="2800" b="1" smtClean="0"/>
              <a:t>Team Effectiveness</a:t>
            </a: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35581FC-172E-47F7-849B-7E2B8A55182F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33400" y="6492875"/>
            <a:ext cx="81534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Northouse - Leadership Theory and Practice, Sixth Edition © 2012 SAGE Publications, Inc.</a:t>
            </a:r>
            <a:endParaRPr lang="en-US" dirty="0"/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152400" y="990600"/>
            <a:ext cx="8763000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spcBef>
                <a:spcPct val="20000"/>
              </a:spcBef>
            </a:pPr>
            <a:r>
              <a:rPr lang="en-US" sz="2800" b="1" i="1" dirty="0">
                <a:latin typeface="Calibri" pitchFamily="34" charset="0"/>
              </a:rPr>
              <a:t>Unified Commitment</a:t>
            </a:r>
          </a:p>
          <a:p>
            <a:pPr marL="457200" indent="-457200" eaLnBrk="0" hangingPunct="0"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dirty="0">
                <a:latin typeface="Calibri" pitchFamily="34" charset="0"/>
              </a:rPr>
              <a:t>Teams need a carefully designed and developed sense of unity or identification (</a:t>
            </a:r>
            <a:r>
              <a:rPr lang="en-US" sz="2800" i="1" dirty="0">
                <a:latin typeface="Calibri" pitchFamily="34" charset="0"/>
              </a:rPr>
              <a:t>team spirit</a:t>
            </a:r>
            <a:r>
              <a:rPr lang="en-US" sz="2800" dirty="0">
                <a:latin typeface="Calibri" pitchFamily="34" charset="0"/>
              </a:rPr>
              <a:t>) </a:t>
            </a:r>
          </a:p>
          <a:p>
            <a:pPr marL="457200" indent="-457200" eaLnBrk="0" hangingPunct="0"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b="1" i="1" dirty="0">
                <a:latin typeface="Calibri" pitchFamily="34" charset="0"/>
              </a:rPr>
              <a:t>Collaborative Climate</a:t>
            </a:r>
          </a:p>
          <a:p>
            <a:pPr marL="457200" indent="-457200" eaLnBrk="0" hangingPunct="0"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dirty="0">
                <a:latin typeface="Calibri" pitchFamily="34" charset="0"/>
              </a:rPr>
              <a:t>Trust based on openness, honesty, consistency, and respect</a:t>
            </a:r>
          </a:p>
          <a:p>
            <a:pPr marL="457200" indent="-457200" eaLnBrk="0" hangingPunct="0"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dirty="0">
                <a:latin typeface="Calibri" pitchFamily="34" charset="0"/>
              </a:rPr>
              <a:t>Integration of individual actions</a:t>
            </a:r>
          </a:p>
          <a:p>
            <a:pPr marL="457200" indent="-457200" eaLnBrk="0" hangingPunct="0"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dirty="0">
                <a:latin typeface="Calibri" pitchFamily="34" charset="0"/>
              </a:rPr>
              <a:t>Teams contribute to collective success by:</a:t>
            </a:r>
          </a:p>
          <a:p>
            <a:pPr marL="682625" lvl="2" indent="-231775" eaLnBrk="0" hangingPunct="0">
              <a:spcBef>
                <a:spcPts val="300"/>
              </a:spcBef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Coordinating individual contributions</a:t>
            </a:r>
          </a:p>
          <a:p>
            <a:pPr marL="682625" lvl="2" indent="-231775" eaLnBrk="0" hangingPunct="0">
              <a:spcBef>
                <a:spcPts val="300"/>
              </a:spcBef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Team leaders making communication safe</a:t>
            </a:r>
          </a:p>
          <a:p>
            <a:pPr marL="682625" lvl="2" indent="-231775" eaLnBrk="0" hangingPunct="0">
              <a:spcBef>
                <a:spcPts val="300"/>
              </a:spcBef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Team leaders demanding and rewarding collaborative behavior</a:t>
            </a:r>
          </a:p>
          <a:p>
            <a:pPr marL="682625" lvl="2" indent="-231775" eaLnBrk="0" hangingPunct="0">
              <a:spcBef>
                <a:spcPts val="300"/>
              </a:spcBef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Team leaders guiding the team’s problem-solving efforts</a:t>
            </a:r>
          </a:p>
          <a:p>
            <a:pPr marL="682625" lvl="2" indent="-231775" eaLnBrk="0" hangingPunct="0">
              <a:spcBef>
                <a:spcPts val="300"/>
              </a:spcBef>
              <a:buFont typeface="Wingdings" pitchFamily="2" charset="2"/>
              <a:buChar char="§"/>
            </a:pPr>
            <a:r>
              <a:rPr lang="en-US" dirty="0">
                <a:latin typeface="Calibri" pitchFamily="34" charset="0"/>
              </a:rPr>
              <a:t>Team leaders managing their own control needs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381000" y="762000"/>
            <a:ext cx="8153400" cy="533400"/>
          </a:xfrm>
        </p:spPr>
        <p:txBody>
          <a:bodyPr/>
          <a:lstStyle/>
          <a:p>
            <a:pPr eaLnBrk="1" hangingPunct="1"/>
            <a:r>
              <a:rPr lang="en-US" smtClean="0"/>
              <a:t>Overview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1600200"/>
            <a:ext cx="7162800" cy="4648200"/>
          </a:xfrm>
        </p:spPr>
        <p:txBody>
          <a:bodyPr/>
          <a:lstStyle/>
          <a:p>
            <a:pPr algn="l" eaLnBrk="1" hangingPunct="1">
              <a:spcAft>
                <a:spcPts val="1200"/>
              </a:spcAft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smtClean="0">
                <a:solidFill>
                  <a:schemeClr val="tx1"/>
                </a:solidFill>
              </a:rPr>
              <a:t> Team Leadership Perspective </a:t>
            </a:r>
          </a:p>
          <a:p>
            <a:pPr algn="l" eaLnBrk="1" hangingPunct="1">
              <a:spcAft>
                <a:spcPts val="1200"/>
              </a:spcAft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smtClean="0">
                <a:solidFill>
                  <a:schemeClr val="tx1"/>
                </a:solidFill>
              </a:rPr>
              <a:t> Team Leadership Model</a:t>
            </a:r>
          </a:p>
          <a:p>
            <a:pPr algn="l" eaLnBrk="1" hangingPunct="1">
              <a:spcAft>
                <a:spcPts val="1200"/>
              </a:spcAft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smtClean="0">
                <a:solidFill>
                  <a:schemeClr val="tx1"/>
                </a:solidFill>
              </a:rPr>
              <a:t> Leadership Decisions</a:t>
            </a:r>
          </a:p>
          <a:p>
            <a:pPr algn="l" eaLnBrk="1" hangingPunct="1">
              <a:spcAft>
                <a:spcPts val="1200"/>
              </a:spcAft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smtClean="0">
                <a:solidFill>
                  <a:schemeClr val="tx1"/>
                </a:solidFill>
              </a:rPr>
              <a:t> Leadership Actions</a:t>
            </a:r>
          </a:p>
          <a:p>
            <a:pPr algn="l" eaLnBrk="1" hangingPunct="1">
              <a:spcAft>
                <a:spcPts val="1200"/>
              </a:spcAft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smtClean="0">
                <a:solidFill>
                  <a:schemeClr val="tx1"/>
                </a:solidFill>
              </a:rPr>
              <a:t> Team Effectiveness</a:t>
            </a:r>
          </a:p>
          <a:p>
            <a:pPr algn="l" eaLnBrk="1" hangingPunct="1">
              <a:spcAft>
                <a:spcPts val="1200"/>
              </a:spcAft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smtClean="0">
                <a:solidFill>
                  <a:schemeClr val="tx1"/>
                </a:solidFill>
              </a:rPr>
              <a:t> Principled Leadership</a:t>
            </a:r>
          </a:p>
          <a:p>
            <a:pPr algn="l" eaLnBrk="1" hangingPunct="1">
              <a:spcAft>
                <a:spcPts val="1200"/>
              </a:spcAft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smtClean="0">
                <a:solidFill>
                  <a:schemeClr val="tx1"/>
                </a:solidFill>
              </a:rPr>
              <a:t>How does the Team Leadership Model Work?</a:t>
            </a:r>
          </a:p>
        </p:txBody>
      </p:sp>
      <p:sp>
        <p:nvSpPr>
          <p:cNvPr id="11268" name="Footer Placeholder 4"/>
          <p:cNvSpPr>
            <a:spLocks noGrp="1"/>
          </p:cNvSpPr>
          <p:nvPr>
            <p:ph type="ftr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Northouse - Leadership Theory and Practice, Sixth Edition © 2012 SAGE Publications, Inc.</a:t>
            </a:r>
          </a:p>
        </p:txBody>
      </p:sp>
      <p:sp>
        <p:nvSpPr>
          <p:cNvPr id="11269" name="Slide Number Placeholder 18"/>
          <p:cNvSpPr>
            <a:spLocks noGrp="1"/>
          </p:cNvSpPr>
          <p:nvPr>
            <p:ph type="sldNum" sz="quarter" idx="11"/>
          </p:nvPr>
        </p:nvSpPr>
        <p:spPr bwMode="auto">
          <a:xfrm>
            <a:off x="8686800" y="76200"/>
            <a:ext cx="3810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EFC487C-48C6-45DE-901D-78B65318EBBC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534400" cy="533400"/>
          </a:xfrm>
        </p:spPr>
        <p:txBody>
          <a:bodyPr/>
          <a:lstStyle/>
          <a:p>
            <a:pPr eaLnBrk="1" hangingPunct="1"/>
            <a:r>
              <a:rPr lang="en-US" sz="2800" b="1" smtClean="0"/>
              <a:t>Team Effectiveness</a:t>
            </a: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6ABA4B-E1D5-49D0-8E54-33531A2B06DE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457200" y="1244600"/>
            <a:ext cx="8305800" cy="500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spcBef>
                <a:spcPct val="20000"/>
              </a:spcBef>
            </a:pPr>
            <a:r>
              <a:rPr lang="en-US" sz="2800" b="1" i="1" dirty="0">
                <a:latin typeface="Calibri" pitchFamily="34" charset="0"/>
              </a:rPr>
              <a:t>Standards of Excellence</a:t>
            </a:r>
          </a:p>
          <a:p>
            <a:pPr marL="914400" lvl="1" indent="-457200" eaLnBrk="0" hangingPunct="0">
              <a:spcBef>
                <a:spcPct val="20000"/>
              </a:spcBef>
            </a:pPr>
            <a:r>
              <a:rPr lang="en-US" sz="2800" b="1" i="1" dirty="0">
                <a:latin typeface="Calibri" pitchFamily="34" charset="0"/>
              </a:rPr>
              <a:t>Regulated Performance</a:t>
            </a:r>
          </a:p>
          <a:p>
            <a:pPr marL="682625" lvl="2" indent="-231775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Facilitates task completion and coordinated action</a:t>
            </a:r>
          </a:p>
          <a:p>
            <a:pPr marL="682625" lvl="2" indent="-231775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Stimulates a positive pressure for members  to perform at highest levels </a:t>
            </a:r>
          </a:p>
          <a:p>
            <a:pPr marL="914400" lvl="1" indent="-457200" eaLnBrk="0" hangingPunct="0">
              <a:spcBef>
                <a:spcPct val="20000"/>
              </a:spcBef>
            </a:pPr>
            <a:r>
              <a:rPr lang="en-US" sz="2800" b="1" i="1" dirty="0">
                <a:latin typeface="Calibri" pitchFamily="34" charset="0"/>
              </a:rPr>
              <a:t>How Accomplished</a:t>
            </a:r>
          </a:p>
          <a:p>
            <a:pPr marL="682625" lvl="2" indent="-231775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Requiring results </a:t>
            </a:r>
            <a:r>
              <a:rPr lang="en-US" sz="2800" i="1" dirty="0">
                <a:latin typeface="Calibri" pitchFamily="34" charset="0"/>
              </a:rPr>
              <a:t>(clear expectations)</a:t>
            </a:r>
            <a:endParaRPr lang="en-US" sz="2800" dirty="0">
              <a:latin typeface="Calibri" pitchFamily="34" charset="0"/>
            </a:endParaRPr>
          </a:p>
          <a:p>
            <a:pPr marL="682625" lvl="2" indent="-231775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Reviewing results </a:t>
            </a:r>
            <a:r>
              <a:rPr lang="en-US" sz="2800" i="1" dirty="0">
                <a:latin typeface="Calibri" pitchFamily="34" charset="0"/>
              </a:rPr>
              <a:t>(feedback/resolve issues)</a:t>
            </a:r>
            <a:endParaRPr lang="en-US" sz="2800" dirty="0">
              <a:latin typeface="Calibri" pitchFamily="34" charset="0"/>
            </a:endParaRPr>
          </a:p>
          <a:p>
            <a:pPr marL="682625" lvl="2" indent="-231775" eaLnBrk="0" hangingPunct="0">
              <a:spcBef>
                <a:spcPct val="20000"/>
              </a:spcBef>
              <a:buFont typeface="Wingdings" pitchFamily="2" charset="2"/>
              <a:buChar char="§"/>
            </a:pPr>
            <a:r>
              <a:rPr lang="en-US" sz="2800" dirty="0">
                <a:latin typeface="Calibri" pitchFamily="34" charset="0"/>
              </a:rPr>
              <a:t>Rewarding results </a:t>
            </a:r>
            <a:r>
              <a:rPr lang="en-US" sz="2800" i="1" dirty="0">
                <a:latin typeface="Calibri" pitchFamily="34" charset="0"/>
              </a:rPr>
              <a:t>(acknowledge superior performance)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534400" cy="685800"/>
          </a:xfrm>
        </p:spPr>
        <p:txBody>
          <a:bodyPr/>
          <a:lstStyle/>
          <a:p>
            <a:pPr eaLnBrk="1" hangingPunct="1"/>
            <a:r>
              <a:rPr lang="en-US" sz="2800" b="1" smtClean="0"/>
              <a:t>Team Effectiveness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2FACEE1-D689-4CA5-95C7-5B256BF5ADD6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304800" y="1230313"/>
            <a:ext cx="8458200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spcBef>
                <a:spcPct val="20000"/>
              </a:spcBef>
              <a:spcAft>
                <a:spcPts val="1200"/>
              </a:spcAft>
              <a:buClr>
                <a:srgbClr val="006600"/>
              </a:buClr>
              <a:buFont typeface="Wingdings 2" pitchFamily="18" charset="2"/>
              <a:buChar char="÷"/>
            </a:pPr>
            <a:r>
              <a:rPr lang="en-US" sz="2800" b="1" i="1" dirty="0">
                <a:latin typeface="Calibri" pitchFamily="34" charset="0"/>
              </a:rPr>
              <a:t>External Support and Recognition</a:t>
            </a:r>
          </a:p>
          <a:p>
            <a:pPr marL="914400" lvl="1" indent="-457200" eaLnBrk="0" hangingPunct="0">
              <a:spcBef>
                <a:spcPct val="20000"/>
              </a:spcBef>
              <a:spcAft>
                <a:spcPts val="1200"/>
              </a:spcAft>
            </a:pPr>
            <a:r>
              <a:rPr lang="en-US" sz="2800" dirty="0">
                <a:latin typeface="Calibri" pitchFamily="34" charset="0"/>
              </a:rPr>
              <a:t>Regulated Performance</a:t>
            </a:r>
          </a:p>
          <a:p>
            <a:pPr marL="914400" lvl="1" indent="-457200" eaLnBrk="0" hangingPunct="0">
              <a:spcBef>
                <a:spcPct val="20000"/>
              </a:spcBef>
              <a:spcAft>
                <a:spcPts val="1200"/>
              </a:spcAft>
            </a:pPr>
            <a:r>
              <a:rPr lang="en-US" sz="2800" dirty="0">
                <a:latin typeface="Calibri" pitchFamily="34" charset="0"/>
              </a:rPr>
              <a:t>Teams supported by external resources are:</a:t>
            </a:r>
          </a:p>
          <a:p>
            <a:pPr marL="914400" lvl="3" indent="-406400" eaLnBrk="0" hangingPunct="0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800" dirty="0">
                <a:latin typeface="Calibri" pitchFamily="34" charset="0"/>
              </a:rPr>
              <a:t>Given the material resources needed to do their jobs</a:t>
            </a:r>
          </a:p>
          <a:p>
            <a:pPr marL="914400" lvl="3" indent="-406400" eaLnBrk="0" hangingPunct="0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800" dirty="0">
                <a:latin typeface="Calibri" pitchFamily="34" charset="0"/>
              </a:rPr>
              <a:t>Recognized for team accomplishments</a:t>
            </a:r>
          </a:p>
          <a:p>
            <a:pPr marL="914400" lvl="3" indent="-406400" eaLnBrk="0" hangingPunct="0">
              <a:spcBef>
                <a:spcPct val="200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sz="2800" dirty="0">
                <a:latin typeface="Calibri" pitchFamily="34" charset="0"/>
              </a:rPr>
              <a:t>Rewarded by tying those rewards to team members performance, not individual achievement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B7FC5C7-E8B2-4E0D-826C-826E9A446E1C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/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304800" y="635000"/>
            <a:ext cx="8610600" cy="622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0" hangingPunct="0">
              <a:spcBef>
                <a:spcPts val="600"/>
              </a:spcBef>
              <a:spcAft>
                <a:spcPts val="600"/>
              </a:spcAft>
            </a:pPr>
            <a:r>
              <a:rPr lang="en-US" sz="2800" b="1" i="1" dirty="0">
                <a:latin typeface="Calibri" pitchFamily="34" charset="0"/>
              </a:rPr>
              <a:t>Principled Leadership </a:t>
            </a:r>
            <a:r>
              <a:rPr lang="en-US" sz="2800" dirty="0">
                <a:latin typeface="Calibri" pitchFamily="34" charset="0"/>
              </a:rPr>
              <a:t>influences team effectiveness through four sets of processes (</a:t>
            </a:r>
            <a:r>
              <a:rPr lang="en-US" sz="2800" dirty="0" err="1">
                <a:latin typeface="Calibri" pitchFamily="34" charset="0"/>
              </a:rPr>
              <a:t>Zaccaro</a:t>
            </a:r>
            <a:r>
              <a:rPr lang="en-US" sz="2800" dirty="0">
                <a:latin typeface="Calibri" pitchFamily="34" charset="0"/>
              </a:rPr>
              <a:t> et al., 2001)</a:t>
            </a:r>
          </a:p>
          <a:p>
            <a:pPr marL="465138" lvl="2" indent="-2317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b="1" i="1" dirty="0">
                <a:latin typeface="Calibri" pitchFamily="34" charset="0"/>
              </a:rPr>
              <a:t>Cognitive</a:t>
            </a:r>
            <a:r>
              <a:rPr lang="en-US" sz="2800" dirty="0">
                <a:latin typeface="Calibri" pitchFamily="34" charset="0"/>
              </a:rPr>
              <a:t> - Facilitates team’s understanding of problems confronting them</a:t>
            </a:r>
          </a:p>
          <a:p>
            <a:pPr marL="465138" lvl="2" indent="-2317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b="1" i="1" dirty="0">
                <a:latin typeface="Calibri" pitchFamily="34" charset="0"/>
              </a:rPr>
              <a:t>Motivational</a:t>
            </a:r>
            <a:r>
              <a:rPr lang="en-US" sz="2800" i="1" dirty="0">
                <a:latin typeface="Calibri" pitchFamily="34" charset="0"/>
              </a:rPr>
              <a:t> </a:t>
            </a:r>
            <a:r>
              <a:rPr lang="en-US" sz="2800" dirty="0">
                <a:latin typeface="Calibri" pitchFamily="34" charset="0"/>
              </a:rPr>
              <a:t>- Helps team become cohesive &amp; capable by setting high performance standards &amp; helping team to achieve them</a:t>
            </a:r>
          </a:p>
          <a:p>
            <a:pPr marL="465138" lvl="2" indent="-2317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b="1" i="1" dirty="0">
                <a:latin typeface="Calibri" pitchFamily="34" charset="0"/>
              </a:rPr>
              <a:t>Affective</a:t>
            </a:r>
            <a:r>
              <a:rPr lang="en-US" sz="2800" i="1" dirty="0">
                <a:latin typeface="Calibri" pitchFamily="34" charset="0"/>
              </a:rPr>
              <a:t> </a:t>
            </a:r>
            <a:r>
              <a:rPr lang="en-US" sz="2800" dirty="0">
                <a:latin typeface="Calibri" pitchFamily="34" charset="0"/>
              </a:rPr>
              <a:t>- Assists team in handling stressful circumstances by providing clear goals, assignments, &amp; strategies</a:t>
            </a:r>
          </a:p>
          <a:p>
            <a:pPr marL="465138" lvl="2" indent="-231775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b="1" i="1" dirty="0">
                <a:latin typeface="Calibri" pitchFamily="34" charset="0"/>
              </a:rPr>
              <a:t>Integrative</a:t>
            </a:r>
            <a:r>
              <a:rPr lang="en-US" sz="2800" dirty="0">
                <a:latin typeface="Calibri" pitchFamily="34" charset="0"/>
              </a:rPr>
              <a:t> - Helps coordinate team’s activities through matching member roles, clear performance strategies, feedback, &amp; adapting to environmental changes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838200"/>
            <a:ext cx="7391400" cy="1371600"/>
          </a:xfrm>
        </p:spPr>
        <p:txBody>
          <a:bodyPr/>
          <a:lstStyle/>
          <a:p>
            <a:pPr eaLnBrk="1" hangingPunct="1"/>
            <a:r>
              <a:rPr lang="en-US" smtClean="0"/>
              <a:t>How Does the Team Leadership Approach Work?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2514600"/>
            <a:ext cx="4953000" cy="3962400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  <a:buFont typeface="Wingdings 2" pitchFamily="18" charset="2"/>
              <a:buChar char="÷"/>
            </a:pPr>
            <a:r>
              <a:rPr lang="en-US" smtClean="0">
                <a:solidFill>
                  <a:schemeClr val="tx1"/>
                </a:solidFill>
              </a:rPr>
              <a:t> Focus of Team Leadership </a:t>
            </a:r>
          </a:p>
          <a:p>
            <a:pPr algn="l" eaLnBrk="1" hangingPunct="1">
              <a:lnSpc>
                <a:spcPct val="150000"/>
              </a:lnSpc>
              <a:buFont typeface="Wingdings 2" pitchFamily="18" charset="2"/>
              <a:buChar char="÷"/>
            </a:pPr>
            <a:r>
              <a:rPr lang="en-US" smtClean="0">
                <a:solidFill>
                  <a:schemeClr val="tx1"/>
                </a:solidFill>
              </a:rPr>
              <a:t> Strengths</a:t>
            </a:r>
          </a:p>
          <a:p>
            <a:pPr algn="l" eaLnBrk="1" hangingPunct="1">
              <a:lnSpc>
                <a:spcPct val="150000"/>
              </a:lnSpc>
              <a:buFont typeface="Wingdings 2" pitchFamily="18" charset="2"/>
              <a:buChar char="÷"/>
            </a:pPr>
            <a:r>
              <a:rPr lang="en-US" smtClean="0">
                <a:solidFill>
                  <a:schemeClr val="tx1"/>
                </a:solidFill>
              </a:rPr>
              <a:t> Criticisms</a:t>
            </a:r>
          </a:p>
          <a:p>
            <a:pPr algn="l" eaLnBrk="1" hangingPunct="1">
              <a:lnSpc>
                <a:spcPct val="150000"/>
              </a:lnSpc>
              <a:buFont typeface="Wingdings 2" pitchFamily="18" charset="2"/>
              <a:buChar char="÷"/>
            </a:pPr>
            <a:r>
              <a:rPr lang="en-US" smtClean="0">
                <a:solidFill>
                  <a:schemeClr val="tx1"/>
                </a:solidFill>
              </a:rPr>
              <a:t> Application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848600" cy="838200"/>
          </a:xfrm>
        </p:spPr>
        <p:txBody>
          <a:bodyPr/>
          <a:lstStyle/>
          <a:p>
            <a:pPr eaLnBrk="1" hangingPunct="1"/>
            <a:r>
              <a:rPr lang="en-US" sz="2800" b="1" smtClean="0"/>
              <a:t>Team Leadership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62000" y="1981200"/>
            <a:ext cx="8001000" cy="4191000"/>
          </a:xfrm>
        </p:spPr>
        <p:txBody>
          <a:bodyPr/>
          <a:lstStyle/>
          <a:p>
            <a:pPr eaLnBrk="1" hangingPunct="1">
              <a:spcAft>
                <a:spcPts val="1800"/>
              </a:spcAft>
            </a:pPr>
            <a:r>
              <a:rPr lang="en-US" dirty="0" smtClean="0"/>
              <a:t>Model provides a </a:t>
            </a:r>
            <a:r>
              <a:rPr lang="en-US" b="1" i="1" dirty="0" smtClean="0"/>
              <a:t>cognitive map</a:t>
            </a:r>
            <a:r>
              <a:rPr lang="en-US" b="1" dirty="0" smtClean="0"/>
              <a:t> </a:t>
            </a:r>
            <a:r>
              <a:rPr lang="en-US" dirty="0" smtClean="0"/>
              <a:t>to identify group needs and offers suggestions on appropriate corrective actions</a:t>
            </a:r>
          </a:p>
          <a:p>
            <a:pPr eaLnBrk="1" hangingPunct="1">
              <a:spcAft>
                <a:spcPts val="1800"/>
              </a:spcAft>
            </a:pPr>
            <a:r>
              <a:rPr lang="en-US" dirty="0" smtClean="0"/>
              <a:t>Model assists leader in making sense of the </a:t>
            </a:r>
            <a:r>
              <a:rPr lang="en-US" b="1" i="1" dirty="0" smtClean="0"/>
              <a:t>complexity</a:t>
            </a:r>
            <a:r>
              <a:rPr lang="en-US" i="1" dirty="0" smtClean="0"/>
              <a:t> </a:t>
            </a:r>
            <a:r>
              <a:rPr lang="en-US" dirty="0" smtClean="0"/>
              <a:t>of groups and provides suggested actions to improve group effectiveness</a:t>
            </a:r>
          </a:p>
        </p:txBody>
      </p:sp>
      <p:sp>
        <p:nvSpPr>
          <p:cNvPr id="33796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908A44-8131-4FE0-99D5-B5E1EEE345FA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838200"/>
            <a:ext cx="7772400" cy="533400"/>
          </a:xfrm>
        </p:spPr>
        <p:txBody>
          <a:bodyPr/>
          <a:lstStyle/>
          <a:p>
            <a:pPr eaLnBrk="1" hangingPunct="1"/>
            <a:r>
              <a:rPr lang="en-US" sz="2800" b="1" smtClean="0"/>
              <a:t>Strengths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828800"/>
            <a:ext cx="76962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800"/>
              </a:spcAft>
            </a:pPr>
            <a:r>
              <a:rPr lang="en-US" sz="2800" dirty="0" smtClean="0"/>
              <a:t>Provides </a:t>
            </a:r>
            <a:r>
              <a:rPr lang="en-US" sz="2800" b="1" i="1" dirty="0" smtClean="0"/>
              <a:t>answers</a:t>
            </a:r>
            <a:r>
              <a:rPr lang="en-US" sz="2800" i="1" dirty="0" smtClean="0"/>
              <a:t> </a:t>
            </a:r>
            <a:r>
              <a:rPr lang="en-US" sz="2800" dirty="0" smtClean="0"/>
              <a:t>to what constitutes excellent teams</a:t>
            </a:r>
          </a:p>
          <a:p>
            <a:pPr eaLnBrk="1" hangingPunct="1">
              <a:lnSpc>
                <a:spcPct val="90000"/>
              </a:lnSpc>
              <a:spcAft>
                <a:spcPts val="1800"/>
              </a:spcAft>
            </a:pPr>
            <a:r>
              <a:rPr lang="en-US" sz="2800" dirty="0" smtClean="0"/>
              <a:t>Provides a </a:t>
            </a:r>
            <a:r>
              <a:rPr lang="en-US" sz="2800" b="1" i="1" dirty="0" smtClean="0"/>
              <a:t>cognitive guide </a:t>
            </a:r>
            <a:r>
              <a:rPr lang="en-US" sz="2800" dirty="0" smtClean="0"/>
              <a:t>that assists leaders in designing and maintaining effective teams</a:t>
            </a:r>
          </a:p>
          <a:p>
            <a:pPr eaLnBrk="1" hangingPunct="1">
              <a:lnSpc>
                <a:spcPct val="90000"/>
              </a:lnSpc>
              <a:spcAft>
                <a:spcPts val="1800"/>
              </a:spcAft>
            </a:pPr>
            <a:r>
              <a:rPr lang="en-US" sz="2800" dirty="0" smtClean="0"/>
              <a:t>Recognizes the </a:t>
            </a:r>
            <a:r>
              <a:rPr lang="en-US" sz="2800" b="1" dirty="0" smtClean="0"/>
              <a:t>changing role</a:t>
            </a:r>
            <a:r>
              <a:rPr lang="en-US" sz="2800" dirty="0" smtClean="0"/>
              <a:t> of leaders and followers in organizations</a:t>
            </a:r>
          </a:p>
          <a:p>
            <a:pPr eaLnBrk="1" hangingPunct="1">
              <a:lnSpc>
                <a:spcPct val="90000"/>
              </a:lnSpc>
              <a:spcAft>
                <a:spcPts val="1800"/>
              </a:spcAft>
            </a:pPr>
            <a:r>
              <a:rPr lang="en-US" sz="2800" dirty="0" smtClean="0"/>
              <a:t>Can be used as a </a:t>
            </a:r>
            <a:r>
              <a:rPr lang="en-US" sz="2800" b="1" i="1" dirty="0" smtClean="0"/>
              <a:t>tool</a:t>
            </a:r>
            <a:r>
              <a:rPr lang="en-US" sz="2800" dirty="0" smtClean="0"/>
              <a:t> in group leader selection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B54967-1709-4A0B-8266-A9DC8B2274EF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153400" cy="685800"/>
          </a:xfrm>
        </p:spPr>
        <p:txBody>
          <a:bodyPr/>
          <a:lstStyle/>
          <a:p>
            <a:pPr eaLnBrk="1" hangingPunct="1"/>
            <a:r>
              <a:rPr lang="en-US" sz="2800" b="1" smtClean="0"/>
              <a:t>Criticisms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3716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800" dirty="0" smtClean="0"/>
              <a:t>Model is </a:t>
            </a:r>
            <a:r>
              <a:rPr lang="en-US" sz="2800" b="1" i="1" dirty="0" smtClean="0"/>
              <a:t>incomplete</a:t>
            </a:r>
            <a:r>
              <a:rPr lang="en-US" sz="2800" dirty="0" smtClean="0"/>
              <a:t>. Additional skills might be needed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800" dirty="0" smtClean="0"/>
              <a:t>May not be </a:t>
            </a:r>
            <a:r>
              <a:rPr lang="en-US" sz="2800" b="1" i="1" dirty="0" smtClean="0"/>
              <a:t>practical</a:t>
            </a:r>
            <a:r>
              <a:rPr lang="en-US" sz="2800" dirty="0" smtClean="0"/>
              <a:t> as the model is complex and doesn’t provide easy answers for difficult leader decisions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800" dirty="0" smtClean="0"/>
              <a:t>Fails to consider teams that have </a:t>
            </a:r>
            <a:r>
              <a:rPr lang="en-US" sz="2800" b="1" i="1" dirty="0" smtClean="0"/>
              <a:t>distributed leadership</a:t>
            </a:r>
            <a:r>
              <a:rPr lang="en-US" sz="2800" dirty="0" smtClean="0"/>
              <a:t>, where team members have a range of skills, and where roles may change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2800" dirty="0" smtClean="0"/>
              <a:t>More focus required on how to teach and provide </a:t>
            </a:r>
            <a:r>
              <a:rPr lang="en-US" sz="2800" b="1" i="1" dirty="0" smtClean="0"/>
              <a:t>skill development </a:t>
            </a:r>
            <a:r>
              <a:rPr lang="en-US" sz="2800" dirty="0" smtClean="0"/>
              <a:t>in areas of diagnosis and action taking 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675EB0-C327-4408-BA31-258DEA3590B4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914400"/>
            <a:ext cx="8534400" cy="609600"/>
          </a:xfrm>
        </p:spPr>
        <p:txBody>
          <a:bodyPr/>
          <a:lstStyle/>
          <a:p>
            <a:pPr eaLnBrk="1" hangingPunct="1"/>
            <a:r>
              <a:rPr lang="en-US" sz="2800" b="1" smtClean="0"/>
              <a:t>Application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1524000" y="2362200"/>
            <a:ext cx="7010400" cy="3200400"/>
          </a:xfrm>
        </p:spPr>
        <p:txBody>
          <a:bodyPr/>
          <a:lstStyle/>
          <a:p>
            <a:pPr eaLnBrk="1" hangingPunct="1">
              <a:spcAft>
                <a:spcPts val="2400"/>
              </a:spcAft>
            </a:pPr>
            <a:r>
              <a:rPr lang="en-US" smtClean="0"/>
              <a:t>Useful in leader decision making</a:t>
            </a:r>
          </a:p>
          <a:p>
            <a:pPr eaLnBrk="1" hangingPunct="1">
              <a:spcAft>
                <a:spcPts val="2400"/>
              </a:spcAft>
            </a:pPr>
            <a:r>
              <a:rPr lang="en-US" smtClean="0"/>
              <a:t>Can be used as a team diagnostic tool</a:t>
            </a:r>
          </a:p>
        </p:txBody>
      </p:sp>
      <p:sp>
        <p:nvSpPr>
          <p:cNvPr id="3686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0EE8FA-42B6-4434-B1D9-D83CFBC79899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066800"/>
            <a:ext cx="8686800" cy="38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/>
              <a:t>Historical Perspective of Team Leadership – 1920s-1980s</a:t>
            </a: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>
            <a:off x="304800" y="3048000"/>
            <a:ext cx="830580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 type="oval" w="med" len="med"/>
            <a:tailEnd type="oval" w="med" len="med"/>
          </a:ln>
          <a:effectLst>
            <a:outerShdw dist="107763" dir="135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100" name="Rectangle 7"/>
          <p:cNvSpPr>
            <a:spLocks noChangeArrowheads="1"/>
          </p:cNvSpPr>
          <p:nvPr/>
        </p:nvSpPr>
        <p:spPr bwMode="auto">
          <a:xfrm>
            <a:off x="876300" y="2895600"/>
            <a:ext cx="457200" cy="304800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>
              <a:defRPr/>
            </a:pPr>
            <a:endParaRPr lang="en-US">
              <a:solidFill>
                <a:srgbClr val="CCECFF"/>
              </a:solidFill>
            </a:endParaRPr>
          </a:p>
        </p:txBody>
      </p:sp>
      <p:sp>
        <p:nvSpPr>
          <p:cNvPr id="4101" name="Rectangle 8"/>
          <p:cNvSpPr>
            <a:spLocks noChangeArrowheads="1"/>
          </p:cNvSpPr>
          <p:nvPr/>
        </p:nvSpPr>
        <p:spPr bwMode="auto">
          <a:xfrm>
            <a:off x="2438400" y="2895600"/>
            <a:ext cx="457200" cy="304800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102" name="Rectangle 10"/>
          <p:cNvSpPr>
            <a:spLocks noChangeArrowheads="1"/>
          </p:cNvSpPr>
          <p:nvPr/>
        </p:nvSpPr>
        <p:spPr bwMode="auto">
          <a:xfrm>
            <a:off x="3924300" y="2895600"/>
            <a:ext cx="457200" cy="304800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103" name="Rectangle 12"/>
          <p:cNvSpPr>
            <a:spLocks noChangeArrowheads="1"/>
          </p:cNvSpPr>
          <p:nvPr/>
        </p:nvSpPr>
        <p:spPr bwMode="auto">
          <a:xfrm>
            <a:off x="5715000" y="2895600"/>
            <a:ext cx="457200" cy="304800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104" name="Rectangle 13"/>
          <p:cNvSpPr>
            <a:spLocks noChangeArrowheads="1"/>
          </p:cNvSpPr>
          <p:nvPr/>
        </p:nvSpPr>
        <p:spPr bwMode="auto">
          <a:xfrm>
            <a:off x="7620000" y="2895600"/>
            <a:ext cx="457200" cy="304800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hangingPunct="0">
              <a:defRPr/>
            </a:pPr>
            <a:endParaRPr lang="en-US">
              <a:solidFill>
                <a:srgbClr val="6699FF"/>
              </a:solidFill>
            </a:endParaRPr>
          </a:p>
        </p:txBody>
      </p:sp>
      <p:sp>
        <p:nvSpPr>
          <p:cNvPr id="13321" name="Text Box 16"/>
          <p:cNvSpPr txBox="1">
            <a:spLocks noChangeArrowheads="1"/>
          </p:cNvSpPr>
          <p:nvPr/>
        </p:nvSpPr>
        <p:spPr bwMode="auto">
          <a:xfrm>
            <a:off x="488950" y="2132013"/>
            <a:ext cx="1231900" cy="469900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b="1" dirty="0">
                <a:solidFill>
                  <a:schemeClr val="tx1"/>
                </a:solidFill>
              </a:rPr>
              <a:t>20-30s </a:t>
            </a:r>
          </a:p>
        </p:txBody>
      </p:sp>
      <p:sp>
        <p:nvSpPr>
          <p:cNvPr id="13322" name="Text Box 17"/>
          <p:cNvSpPr txBox="1">
            <a:spLocks noChangeArrowheads="1"/>
          </p:cNvSpPr>
          <p:nvPr/>
        </p:nvSpPr>
        <p:spPr bwMode="auto">
          <a:xfrm>
            <a:off x="2271713" y="2132013"/>
            <a:ext cx="790575" cy="469900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b="1" dirty="0"/>
              <a:t>40s </a:t>
            </a:r>
          </a:p>
        </p:txBody>
      </p:sp>
      <p:sp>
        <p:nvSpPr>
          <p:cNvPr id="13323" name="Text Box 18"/>
          <p:cNvSpPr txBox="1">
            <a:spLocks noChangeArrowheads="1"/>
          </p:cNvSpPr>
          <p:nvPr/>
        </p:nvSpPr>
        <p:spPr bwMode="auto">
          <a:xfrm>
            <a:off x="3757613" y="2132013"/>
            <a:ext cx="790575" cy="469900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b="1" dirty="0"/>
              <a:t>50s </a:t>
            </a:r>
          </a:p>
        </p:txBody>
      </p:sp>
      <p:sp>
        <p:nvSpPr>
          <p:cNvPr id="13324" name="Text Box 19"/>
          <p:cNvSpPr txBox="1">
            <a:spLocks noChangeArrowheads="1"/>
          </p:cNvSpPr>
          <p:nvPr/>
        </p:nvSpPr>
        <p:spPr bwMode="auto">
          <a:xfrm>
            <a:off x="5327650" y="2132013"/>
            <a:ext cx="1231900" cy="469900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b="1" dirty="0"/>
              <a:t>60-70s </a:t>
            </a:r>
          </a:p>
        </p:txBody>
      </p:sp>
      <p:sp>
        <p:nvSpPr>
          <p:cNvPr id="13325" name="Text Box 20"/>
          <p:cNvSpPr txBox="1">
            <a:spLocks noChangeArrowheads="1"/>
          </p:cNvSpPr>
          <p:nvPr/>
        </p:nvSpPr>
        <p:spPr bwMode="auto">
          <a:xfrm>
            <a:off x="7453313" y="2132013"/>
            <a:ext cx="790575" cy="469900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b="1" dirty="0"/>
              <a:t>80s </a:t>
            </a:r>
          </a:p>
        </p:txBody>
      </p:sp>
      <p:sp>
        <p:nvSpPr>
          <p:cNvPr id="12322" name="Text Box 24"/>
          <p:cNvSpPr txBox="1">
            <a:spLocks noChangeArrowheads="1"/>
          </p:cNvSpPr>
          <p:nvPr/>
        </p:nvSpPr>
        <p:spPr bwMode="auto">
          <a:xfrm>
            <a:off x="228600" y="3276600"/>
            <a:ext cx="17526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1800" b="1">
                <a:latin typeface="Arial" charset="0"/>
              </a:rPr>
              <a:t> Human</a:t>
            </a:r>
          </a:p>
          <a:p>
            <a:pPr eaLnBrk="0" hangingPunct="0"/>
            <a:r>
              <a:rPr lang="en-US" sz="1800" b="1">
                <a:latin typeface="Arial" charset="0"/>
              </a:rPr>
              <a:t>  Relations</a:t>
            </a:r>
          </a:p>
          <a:p>
            <a:pPr eaLnBrk="0" hangingPunct="0"/>
            <a:r>
              <a:rPr lang="en-US" sz="1800" b="1">
                <a:latin typeface="Arial" charset="0"/>
              </a:rPr>
              <a:t>  movement</a:t>
            </a:r>
          </a:p>
          <a:p>
            <a:pPr eaLnBrk="0" hangingPunct="0"/>
            <a:endParaRPr lang="en-US" sz="1200" b="1">
              <a:latin typeface="Arial" charset="0"/>
            </a:endParaRPr>
          </a:p>
          <a:p>
            <a:pPr eaLnBrk="0" hangingPunct="0">
              <a:buFontTx/>
              <a:buChar char="•"/>
            </a:pPr>
            <a:r>
              <a:rPr lang="en-US" sz="1800" b="1">
                <a:latin typeface="Arial" charset="0"/>
              </a:rPr>
              <a:t> Collaborative</a:t>
            </a:r>
          </a:p>
          <a:p>
            <a:pPr eaLnBrk="0" hangingPunct="0"/>
            <a:r>
              <a:rPr lang="en-US" sz="1800" b="1">
                <a:latin typeface="Arial" charset="0"/>
              </a:rPr>
              <a:t>  efforts at </a:t>
            </a:r>
          </a:p>
          <a:p>
            <a:pPr eaLnBrk="0" hangingPunct="0"/>
            <a:r>
              <a:rPr lang="en-US" sz="1800" b="1">
                <a:latin typeface="Arial" charset="0"/>
              </a:rPr>
              <a:t>  work</a:t>
            </a:r>
          </a:p>
          <a:p>
            <a:pPr eaLnBrk="0" hangingPunct="0"/>
            <a:r>
              <a:rPr lang="en-US" sz="1600">
                <a:latin typeface="Arial" charset="0"/>
              </a:rPr>
              <a:t>   </a:t>
            </a:r>
          </a:p>
        </p:txBody>
      </p:sp>
      <p:sp>
        <p:nvSpPr>
          <p:cNvPr id="12323" name="Text Box 25"/>
          <p:cNvSpPr txBox="1">
            <a:spLocks noChangeArrowheads="1"/>
          </p:cNvSpPr>
          <p:nvPr/>
        </p:nvSpPr>
        <p:spPr bwMode="auto">
          <a:xfrm>
            <a:off x="1981200" y="3276600"/>
            <a:ext cx="13716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1800" b="1">
                <a:latin typeface="Arial" charset="0"/>
              </a:rPr>
              <a:t> Group</a:t>
            </a:r>
          </a:p>
          <a:p>
            <a:pPr eaLnBrk="0" hangingPunct="0"/>
            <a:r>
              <a:rPr lang="en-US" sz="1800" b="1">
                <a:latin typeface="Arial" charset="0"/>
              </a:rPr>
              <a:t>  dynamics</a:t>
            </a:r>
          </a:p>
          <a:p>
            <a:pPr eaLnBrk="0" hangingPunct="0"/>
            <a:endParaRPr lang="en-US" sz="1200" b="1">
              <a:latin typeface="Arial" charset="0"/>
            </a:endParaRPr>
          </a:p>
          <a:p>
            <a:pPr eaLnBrk="0" hangingPunct="0">
              <a:buFontTx/>
              <a:buChar char="•"/>
            </a:pPr>
            <a:r>
              <a:rPr lang="en-US" sz="1800" b="1">
                <a:latin typeface="Arial" charset="0"/>
              </a:rPr>
              <a:t> Social</a:t>
            </a:r>
          </a:p>
          <a:p>
            <a:pPr eaLnBrk="0" hangingPunct="0"/>
            <a:r>
              <a:rPr lang="en-US" sz="1800" b="1">
                <a:latin typeface="Arial" charset="0"/>
              </a:rPr>
              <a:t>  science</a:t>
            </a:r>
          </a:p>
          <a:p>
            <a:pPr eaLnBrk="0" hangingPunct="0"/>
            <a:r>
              <a:rPr lang="en-US" sz="1800" b="1">
                <a:latin typeface="Arial" charset="0"/>
              </a:rPr>
              <a:t>  theory   </a:t>
            </a:r>
          </a:p>
        </p:txBody>
      </p:sp>
      <p:sp>
        <p:nvSpPr>
          <p:cNvPr id="12324" name="Text Box 26"/>
          <p:cNvSpPr txBox="1">
            <a:spLocks noChangeArrowheads="1"/>
          </p:cNvSpPr>
          <p:nvPr/>
        </p:nvSpPr>
        <p:spPr bwMode="auto">
          <a:xfrm>
            <a:off x="3505200" y="3276600"/>
            <a:ext cx="12954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1600">
                <a:latin typeface="Arial" charset="0"/>
              </a:rPr>
              <a:t> </a:t>
            </a:r>
            <a:r>
              <a:rPr lang="en-US" sz="1800" b="1">
                <a:latin typeface="Arial" charset="0"/>
              </a:rPr>
              <a:t>T group</a:t>
            </a:r>
          </a:p>
          <a:p>
            <a:pPr eaLnBrk="0" hangingPunct="0"/>
            <a:endParaRPr lang="en-US" sz="1200" b="1">
              <a:latin typeface="Arial" charset="0"/>
            </a:endParaRPr>
          </a:p>
          <a:p>
            <a:pPr eaLnBrk="0" hangingPunct="0">
              <a:buFontTx/>
              <a:buChar char="•"/>
            </a:pPr>
            <a:r>
              <a:rPr lang="en-US" sz="1800" b="1">
                <a:latin typeface="Arial" charset="0"/>
              </a:rPr>
              <a:t> Leader’s</a:t>
            </a:r>
          </a:p>
          <a:p>
            <a:pPr eaLnBrk="0" hangingPunct="0"/>
            <a:r>
              <a:rPr lang="en-US" sz="1800" b="1">
                <a:latin typeface="Arial" charset="0"/>
              </a:rPr>
              <a:t>  role in</a:t>
            </a:r>
          </a:p>
          <a:p>
            <a:pPr eaLnBrk="0" hangingPunct="0"/>
            <a:r>
              <a:rPr lang="en-US" sz="1800" b="1">
                <a:latin typeface="Arial" charset="0"/>
              </a:rPr>
              <a:t>  T group</a:t>
            </a:r>
          </a:p>
        </p:txBody>
      </p:sp>
      <p:sp>
        <p:nvSpPr>
          <p:cNvPr id="12325" name="Text Box 27"/>
          <p:cNvSpPr txBox="1">
            <a:spLocks noChangeArrowheads="1"/>
          </p:cNvSpPr>
          <p:nvPr/>
        </p:nvSpPr>
        <p:spPr bwMode="auto">
          <a:xfrm>
            <a:off x="4953000" y="3276600"/>
            <a:ext cx="19812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1800" b="1">
                <a:latin typeface="Arial" charset="0"/>
              </a:rPr>
              <a:t> Organizational</a:t>
            </a:r>
          </a:p>
          <a:p>
            <a:pPr eaLnBrk="0" hangingPunct="0"/>
            <a:r>
              <a:rPr lang="en-US" sz="1800" b="1">
                <a:latin typeface="Arial" charset="0"/>
              </a:rPr>
              <a:t>  development</a:t>
            </a:r>
          </a:p>
          <a:p>
            <a:pPr eaLnBrk="0" hangingPunct="0"/>
            <a:endParaRPr lang="en-US" sz="1200" b="1">
              <a:latin typeface="Arial" charset="0"/>
            </a:endParaRPr>
          </a:p>
          <a:p>
            <a:pPr eaLnBrk="0" hangingPunct="0">
              <a:buFontTx/>
              <a:buChar char="•"/>
            </a:pPr>
            <a:r>
              <a:rPr lang="en-US" sz="1800" b="1">
                <a:latin typeface="Arial" charset="0"/>
              </a:rPr>
              <a:t> Team</a:t>
            </a:r>
          </a:p>
          <a:p>
            <a:pPr eaLnBrk="0" hangingPunct="0"/>
            <a:r>
              <a:rPr lang="en-US" sz="1800" b="1">
                <a:latin typeface="Arial" charset="0"/>
              </a:rPr>
              <a:t>  leader</a:t>
            </a:r>
          </a:p>
          <a:p>
            <a:pPr eaLnBrk="0" hangingPunct="0"/>
            <a:r>
              <a:rPr lang="en-US" sz="1800" b="1">
                <a:latin typeface="Arial" charset="0"/>
              </a:rPr>
              <a:t>  effectiveness</a:t>
            </a:r>
          </a:p>
        </p:txBody>
      </p:sp>
      <p:sp>
        <p:nvSpPr>
          <p:cNvPr id="12326" name="Text Box 28"/>
          <p:cNvSpPr txBox="1">
            <a:spLocks noChangeArrowheads="1"/>
          </p:cNvSpPr>
          <p:nvPr/>
        </p:nvSpPr>
        <p:spPr bwMode="auto">
          <a:xfrm>
            <a:off x="6858000" y="3276600"/>
            <a:ext cx="1981200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1600">
                <a:latin typeface="Arial" charset="0"/>
              </a:rPr>
              <a:t> </a:t>
            </a:r>
            <a:r>
              <a:rPr lang="en-US" sz="1800" b="1">
                <a:latin typeface="Arial" charset="0"/>
              </a:rPr>
              <a:t>Quality</a:t>
            </a:r>
          </a:p>
          <a:p>
            <a:pPr eaLnBrk="0" hangingPunct="0"/>
            <a:r>
              <a:rPr lang="en-US" sz="1800" b="1">
                <a:latin typeface="Arial" charset="0"/>
              </a:rPr>
              <a:t>   teams</a:t>
            </a:r>
          </a:p>
          <a:p>
            <a:pPr eaLnBrk="0" hangingPunct="0"/>
            <a:endParaRPr lang="en-US" sz="1200" b="1">
              <a:latin typeface="Arial" charset="0"/>
            </a:endParaRPr>
          </a:p>
          <a:p>
            <a:pPr eaLnBrk="0" hangingPunct="0">
              <a:buFontTx/>
              <a:buChar char="•"/>
            </a:pPr>
            <a:r>
              <a:rPr lang="en-US" sz="1800" b="1">
                <a:latin typeface="Arial" charset="0"/>
              </a:rPr>
              <a:t> Benchmarking</a:t>
            </a:r>
          </a:p>
          <a:p>
            <a:pPr eaLnBrk="0" hangingPunct="0">
              <a:buFontTx/>
              <a:buChar char="•"/>
            </a:pPr>
            <a:endParaRPr lang="en-US" sz="1200" b="1">
              <a:latin typeface="Arial" charset="0"/>
            </a:endParaRPr>
          </a:p>
          <a:p>
            <a:pPr eaLnBrk="0" hangingPunct="0">
              <a:buFontTx/>
              <a:buChar char="•"/>
            </a:pPr>
            <a:r>
              <a:rPr lang="en-US" sz="1800" b="1">
                <a:latin typeface="Arial" charset="0"/>
              </a:rPr>
              <a:t> Continuous</a:t>
            </a:r>
          </a:p>
          <a:p>
            <a:pPr eaLnBrk="0" hangingPunct="0"/>
            <a:r>
              <a:rPr lang="en-US" sz="1800" b="1">
                <a:latin typeface="Arial" charset="0"/>
              </a:rPr>
              <a:t>  improvement</a:t>
            </a:r>
          </a:p>
        </p:txBody>
      </p:sp>
      <p:sp>
        <p:nvSpPr>
          <p:cNvPr id="12327" name="Slide Number Placeholder 18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0CB06F6-E321-4856-AA93-1166760CCE85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229600" cy="99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/>
              <a:t>Historical Perspective of Team Leadership – 1990s</a:t>
            </a: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304800" y="2254250"/>
            <a:ext cx="830580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 type="oval" w="med" len="med"/>
            <a:tailEnd type="oval" w="med" len="med"/>
          </a:ln>
          <a:effectLst>
            <a:outerShdw dist="107763" dir="135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269835" y="2024932"/>
            <a:ext cx="184731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endParaRPr lang="en-US" b="1" dirty="0"/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6689435" y="2024932"/>
            <a:ext cx="184731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eaLnBrk="0" hangingPunct="0">
              <a:defRPr/>
            </a:pPr>
            <a:endParaRPr lang="en-US" b="1" dirty="0"/>
          </a:p>
        </p:txBody>
      </p:sp>
      <p:sp>
        <p:nvSpPr>
          <p:cNvPr id="13318" name="Text Box 9"/>
          <p:cNvSpPr txBox="1">
            <a:spLocks noChangeArrowheads="1"/>
          </p:cNvSpPr>
          <p:nvPr/>
        </p:nvSpPr>
        <p:spPr bwMode="auto">
          <a:xfrm>
            <a:off x="1927626" y="1447800"/>
            <a:ext cx="869149" cy="424732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en-US" b="1" dirty="0"/>
              <a:t> 90s </a:t>
            </a:r>
          </a:p>
        </p:txBody>
      </p:sp>
      <p:grpSp>
        <p:nvGrpSpPr>
          <p:cNvPr id="13325" name="Group 14"/>
          <p:cNvGrpSpPr>
            <a:grpSpLocks/>
          </p:cNvGrpSpPr>
          <p:nvPr/>
        </p:nvGrpSpPr>
        <p:grpSpPr bwMode="auto">
          <a:xfrm>
            <a:off x="228600" y="2590800"/>
            <a:ext cx="4114800" cy="3232150"/>
            <a:chOff x="304800" y="2819400"/>
            <a:chExt cx="4114800" cy="3231654"/>
          </a:xfrm>
        </p:grpSpPr>
        <p:sp>
          <p:nvSpPr>
            <p:cNvPr id="13333" name="Text Box 15"/>
            <p:cNvSpPr txBox="1">
              <a:spLocks noChangeArrowheads="1"/>
            </p:cNvSpPr>
            <p:nvPr/>
          </p:nvSpPr>
          <p:spPr bwMode="auto">
            <a:xfrm>
              <a:off x="2133600" y="2819400"/>
              <a:ext cx="2286000" cy="317009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buFontTx/>
                <a:buChar char="•"/>
              </a:pPr>
              <a:r>
                <a:rPr lang="en-US" sz="2000" b="1">
                  <a:latin typeface="Arial" charset="0"/>
                </a:rPr>
                <a:t> </a:t>
              </a:r>
              <a:r>
                <a:rPr lang="en-US" sz="2000">
                  <a:latin typeface="Arial" charset="0"/>
                </a:rPr>
                <a:t>Group</a:t>
              </a:r>
            </a:p>
            <a:p>
              <a:pPr algn="ctr" eaLnBrk="0" hangingPunct="0"/>
              <a:r>
                <a:rPr lang="en-US" sz="2000">
                  <a:latin typeface="Arial" charset="0"/>
                </a:rPr>
                <a:t> dynamics</a:t>
              </a:r>
            </a:p>
            <a:p>
              <a:pPr algn="ctr" eaLnBrk="0" hangingPunct="0"/>
              <a:endParaRPr lang="en-US" sz="2000">
                <a:latin typeface="Arial" charset="0"/>
              </a:endParaRPr>
            </a:p>
            <a:p>
              <a:pPr algn="ctr" eaLnBrk="0" hangingPunct="0">
                <a:buFontTx/>
                <a:buChar char="•"/>
              </a:pPr>
              <a:r>
                <a:rPr lang="en-US" sz="2000">
                  <a:latin typeface="Arial" charset="0"/>
                </a:rPr>
                <a:t> Social</a:t>
              </a:r>
            </a:p>
            <a:p>
              <a:pPr algn="ctr" eaLnBrk="0" hangingPunct="0"/>
              <a:r>
                <a:rPr lang="en-US" sz="2000">
                  <a:latin typeface="Arial" charset="0"/>
                </a:rPr>
                <a:t>  science</a:t>
              </a:r>
            </a:p>
            <a:p>
              <a:pPr algn="ctr" eaLnBrk="0" hangingPunct="0"/>
              <a:r>
                <a:rPr lang="en-US" sz="2000">
                  <a:latin typeface="Arial" charset="0"/>
                </a:rPr>
                <a:t>  theory</a:t>
              </a:r>
            </a:p>
            <a:p>
              <a:pPr algn="ctr" eaLnBrk="0" hangingPunct="0"/>
              <a:endParaRPr lang="en-US" sz="2000">
                <a:latin typeface="Arial" charset="0"/>
              </a:endParaRPr>
            </a:p>
            <a:p>
              <a:pPr algn="ctr" eaLnBrk="0" hangingPunct="0">
                <a:buFontTx/>
                <a:buChar char="•"/>
              </a:pPr>
              <a:r>
                <a:rPr lang="en-US" sz="2000">
                  <a:latin typeface="Arial" charset="0"/>
                </a:rPr>
                <a:t> Team-based, technology enabled   </a:t>
              </a:r>
            </a:p>
          </p:txBody>
        </p:sp>
        <p:sp>
          <p:nvSpPr>
            <p:cNvPr id="13334" name="Text Box 19"/>
            <p:cNvSpPr txBox="1">
              <a:spLocks noChangeArrowheads="1"/>
            </p:cNvSpPr>
            <p:nvPr/>
          </p:nvSpPr>
          <p:spPr bwMode="auto">
            <a:xfrm>
              <a:off x="304800" y="2819400"/>
              <a:ext cx="1981200" cy="323165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buFontTx/>
                <a:buChar char="•"/>
              </a:pPr>
              <a:r>
                <a:rPr lang="en-US">
                  <a:latin typeface="Arial" charset="0"/>
                </a:rPr>
                <a:t> </a:t>
              </a:r>
              <a:r>
                <a:rPr lang="en-US" sz="2000">
                  <a:latin typeface="Arial" charset="0"/>
                </a:rPr>
                <a:t>Global</a:t>
              </a:r>
            </a:p>
            <a:p>
              <a:pPr algn="ctr" eaLnBrk="0" hangingPunct="0"/>
              <a:r>
                <a:rPr lang="en-US" sz="2000">
                  <a:latin typeface="Arial" charset="0"/>
                </a:rPr>
                <a:t>  perspective</a:t>
              </a:r>
            </a:p>
            <a:p>
              <a:pPr algn="ctr" eaLnBrk="0" hangingPunct="0"/>
              <a:endParaRPr lang="en-US" sz="2000">
                <a:latin typeface="Arial" charset="0"/>
              </a:endParaRPr>
            </a:p>
            <a:p>
              <a:pPr algn="ctr" eaLnBrk="0" hangingPunct="0">
                <a:buFontTx/>
                <a:buChar char="•"/>
              </a:pPr>
              <a:r>
                <a:rPr lang="en-US" sz="2000">
                  <a:latin typeface="Arial" charset="0"/>
                </a:rPr>
                <a:t> Flatter organizational</a:t>
              </a:r>
            </a:p>
            <a:p>
              <a:pPr algn="ctr" eaLnBrk="0" hangingPunct="0"/>
              <a:r>
                <a:rPr lang="en-US" sz="2000">
                  <a:latin typeface="Arial" charset="0"/>
                </a:rPr>
                <a:t>  structure</a:t>
              </a:r>
            </a:p>
            <a:p>
              <a:pPr algn="ctr" eaLnBrk="0" hangingPunct="0"/>
              <a:endParaRPr lang="en-US" sz="2000">
                <a:latin typeface="Arial" charset="0"/>
              </a:endParaRPr>
            </a:p>
            <a:p>
              <a:pPr algn="ctr" eaLnBrk="0" hangingPunct="0">
                <a:buFontTx/>
                <a:buChar char="•"/>
              </a:pPr>
              <a:r>
                <a:rPr lang="en-US" sz="2000">
                  <a:latin typeface="Arial" charset="0"/>
                </a:rPr>
                <a:t> Strategies for competitive</a:t>
              </a:r>
            </a:p>
            <a:p>
              <a:pPr algn="ctr" eaLnBrk="0" hangingPunct="0"/>
              <a:r>
                <a:rPr lang="en-US" sz="2000">
                  <a:latin typeface="Arial" charset="0"/>
                </a:rPr>
                <a:t>advantage</a:t>
              </a:r>
            </a:p>
          </p:txBody>
        </p:sp>
      </p:grpSp>
      <p:sp>
        <p:nvSpPr>
          <p:cNvPr id="13320" name="Text Box 20"/>
          <p:cNvSpPr txBox="1">
            <a:spLocks noChangeArrowheads="1"/>
          </p:cNvSpPr>
          <p:nvPr/>
        </p:nvSpPr>
        <p:spPr bwMode="auto">
          <a:xfrm>
            <a:off x="5781366" y="1447800"/>
            <a:ext cx="2000869" cy="424732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en-US" b="1" dirty="0"/>
              <a:t>Parker 1990 </a:t>
            </a:r>
          </a:p>
        </p:txBody>
      </p:sp>
      <p:sp>
        <p:nvSpPr>
          <p:cNvPr id="13329" name="Rectangle 21"/>
          <p:cNvSpPr>
            <a:spLocks noChangeArrowheads="1"/>
          </p:cNvSpPr>
          <p:nvPr/>
        </p:nvSpPr>
        <p:spPr bwMode="auto">
          <a:xfrm>
            <a:off x="4724400" y="2559050"/>
            <a:ext cx="4114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168275">
              <a:lnSpc>
                <a:spcPct val="90000"/>
              </a:lnSpc>
              <a:spcBef>
                <a:spcPct val="20000"/>
              </a:spcBef>
            </a:pPr>
            <a:r>
              <a:rPr lang="en-US" b="1" i="1">
                <a:solidFill>
                  <a:srgbClr val="008080"/>
                </a:solidFill>
                <a:latin typeface="Calibri" pitchFamily="34" charset="0"/>
              </a:rPr>
              <a:t>	</a:t>
            </a:r>
            <a:r>
              <a:rPr lang="en-US" b="1" i="1">
                <a:latin typeface="Calibri" pitchFamily="34" charset="0"/>
              </a:rPr>
              <a:t>Effectiveness research </a:t>
            </a:r>
          </a:p>
          <a:p>
            <a:pPr marL="342900" indent="-168275">
              <a:lnSpc>
                <a:spcPct val="90000"/>
              </a:lnSpc>
              <a:spcBef>
                <a:spcPct val="20000"/>
              </a:spcBef>
            </a:pPr>
            <a:r>
              <a:rPr lang="en-US" b="1" i="1">
                <a:latin typeface="Calibri" pitchFamily="34" charset="0"/>
              </a:rPr>
              <a:t>	</a:t>
            </a:r>
            <a:r>
              <a:rPr lang="en-US">
                <a:latin typeface="Calibri" pitchFamily="34" charset="0"/>
              </a:rPr>
              <a:t>The use of teams has led to:</a:t>
            </a:r>
          </a:p>
          <a:p>
            <a:pPr marL="342900" indent="-168275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>
                <a:latin typeface="Calibri" pitchFamily="34" charset="0"/>
              </a:rPr>
              <a:t>	Greater productivity, more effective use of resources, better decisions &amp; problem solving, better-quality products &amp; services, increased innovation &amp; creativity</a:t>
            </a:r>
          </a:p>
        </p:txBody>
      </p:sp>
      <p:sp>
        <p:nvSpPr>
          <p:cNvPr id="13330" name="Text Box 24"/>
          <p:cNvSpPr txBox="1">
            <a:spLocks noChangeArrowheads="1"/>
          </p:cNvSpPr>
          <p:nvPr/>
        </p:nvSpPr>
        <p:spPr bwMode="auto">
          <a:xfrm>
            <a:off x="6553200" y="5562600"/>
            <a:ext cx="2362200" cy="738188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latin typeface="Arial" charset="0"/>
              </a:rPr>
              <a:t>BUT organizational culture needs to support employee involvement</a:t>
            </a:r>
          </a:p>
        </p:txBody>
      </p:sp>
      <p:sp>
        <p:nvSpPr>
          <p:cNvPr id="13331" name="Slide Number Placeholder 12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51888A7-36F9-4E44-9809-5A89DE3044B9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85800"/>
            <a:ext cx="7772400" cy="533400"/>
          </a:xfrm>
        </p:spPr>
        <p:txBody>
          <a:bodyPr anchor="t"/>
          <a:lstStyle/>
          <a:p>
            <a:pPr eaLnBrk="1" hangingPunct="1">
              <a:lnSpc>
                <a:spcPct val="80000"/>
              </a:lnSpc>
            </a:pPr>
            <a:r>
              <a:rPr lang="en-US" sz="2800" b="1" smtClean="0"/>
              <a:t>Team</a:t>
            </a:r>
            <a:r>
              <a:rPr lang="en-US" sz="2800" smtClean="0"/>
              <a:t> </a:t>
            </a:r>
            <a:r>
              <a:rPr lang="en-US" sz="2800" b="1" smtClean="0"/>
              <a:t>Leadership</a:t>
            </a:r>
            <a:r>
              <a:rPr lang="en-US" sz="2800" smtClean="0"/>
              <a:t> </a:t>
            </a:r>
            <a:r>
              <a:rPr lang="en-US" sz="2800" b="1" smtClean="0"/>
              <a:t>Description - Perspective</a:t>
            </a:r>
            <a:br>
              <a:rPr lang="en-US" sz="2800" b="1" smtClean="0"/>
            </a:br>
            <a:endParaRPr lang="en-US" sz="2800" b="1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143000"/>
            <a:ext cx="8458200" cy="52578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 2" pitchFamily="18" charset="2"/>
              <a:buNone/>
            </a:pPr>
            <a:r>
              <a:rPr lang="en-US" sz="2400" b="1" i="1" dirty="0" smtClean="0"/>
              <a:t>Team research </a:t>
            </a:r>
            <a:r>
              <a:rPr lang="en-US" sz="2000" b="1" i="1" dirty="0" smtClean="0"/>
              <a:t>(</a:t>
            </a:r>
            <a:r>
              <a:rPr lang="en-US" sz="2000" b="1" i="1" dirty="0" err="1" smtClean="0"/>
              <a:t>Ilgen</a:t>
            </a:r>
            <a:r>
              <a:rPr lang="en-US" sz="2000" b="1" i="1" dirty="0" smtClean="0"/>
              <a:t>, Hollenbeck Johnson &amp; </a:t>
            </a:r>
            <a:r>
              <a:rPr lang="en-US" sz="2000" b="1" i="1" dirty="0" err="1" smtClean="0"/>
              <a:t>Jundt</a:t>
            </a:r>
            <a:r>
              <a:rPr lang="en-US" sz="2000" b="1" i="1" dirty="0" smtClean="0"/>
              <a:t>, 2005)</a:t>
            </a:r>
            <a:endParaRPr lang="en-US" sz="2400" b="1" i="1" dirty="0" smtClean="0"/>
          </a:p>
          <a:p>
            <a:pPr eaLnBrk="1" hangingPunct="1">
              <a:spcBef>
                <a:spcPct val="0"/>
              </a:spcBef>
            </a:pPr>
            <a:r>
              <a:rPr lang="en-US" b="1" i="1" dirty="0" smtClean="0"/>
              <a:t>Focus on team variables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Role of affective, behavioral, &amp; cognitive processes in team success</a:t>
            </a:r>
          </a:p>
          <a:p>
            <a:pPr lvl="1" eaLnBrk="1" hangingPunct="1">
              <a:spcBef>
                <a:spcPct val="0"/>
              </a:spcBef>
            </a:pP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Team performance &amp; viability</a:t>
            </a:r>
          </a:p>
          <a:p>
            <a:pPr lvl="2" eaLnBrk="1" hangingPunct="1">
              <a:spcBef>
                <a:spcPct val="0"/>
              </a:spcBef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Role of mediating processes such as:</a:t>
            </a:r>
          </a:p>
          <a:p>
            <a:pPr lvl="2" eaLnBrk="1" hangingPunct="1">
              <a:spcBef>
                <a:spcPct val="0"/>
              </a:spcBef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Trusting, bonding, planning, adapting, structuring, &amp; learning</a:t>
            </a:r>
          </a:p>
          <a:p>
            <a:pPr eaLnBrk="1" hangingPunct="1">
              <a:spcBef>
                <a:spcPts val="200"/>
              </a:spcBef>
              <a:spcAft>
                <a:spcPts val="200"/>
              </a:spcAft>
            </a:pPr>
            <a:r>
              <a:rPr lang="en-US" sz="2800" b="1" i="1" dirty="0" smtClean="0"/>
              <a:t>Function of Leadership in Teams</a:t>
            </a:r>
            <a:endParaRPr lang="en-US" sz="2800" dirty="0" smtClean="0"/>
          </a:p>
          <a:p>
            <a:pPr lvl="1" eaLnBrk="1" hangingPunct="1">
              <a:spcBef>
                <a:spcPts val="200"/>
              </a:spcBef>
              <a:spcAft>
                <a:spcPts val="200"/>
              </a:spcAft>
            </a:pP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Focus on leader-team interactions</a:t>
            </a:r>
          </a:p>
          <a:p>
            <a:pPr lvl="1" eaLnBrk="1" hangingPunct="1">
              <a:spcBef>
                <a:spcPts val="200"/>
              </a:spcBef>
              <a:spcAft>
                <a:spcPts val="200"/>
              </a:spcAft>
            </a:pP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Focus on process by which teams develop critical capabilities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Role of leadership to ensure team success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</a:rPr>
              <a:t>Distributed leadership = team leadership capacity</a:t>
            </a:r>
          </a:p>
        </p:txBody>
      </p:sp>
      <p:sp>
        <p:nvSpPr>
          <p:cNvPr id="14340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622F94-CAE3-4118-9EAB-5F92A6553C8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85800"/>
            <a:ext cx="8367713" cy="609600"/>
          </a:xfrm>
        </p:spPr>
        <p:txBody>
          <a:bodyPr/>
          <a:lstStyle/>
          <a:p>
            <a:pPr eaLnBrk="1" hangingPunct="1"/>
            <a:r>
              <a:rPr lang="en-US" sz="2800" b="1" smtClean="0"/>
              <a:t>Team Leadership Model</a:t>
            </a:r>
          </a:p>
        </p:txBody>
      </p:sp>
      <p:sp>
        <p:nvSpPr>
          <p:cNvPr id="15363" name="Rectangle 7"/>
          <p:cNvSpPr>
            <a:spLocks noGrp="1" noChangeArrowheads="1"/>
          </p:cNvSpPr>
          <p:nvPr>
            <p:ph idx="1"/>
          </p:nvPr>
        </p:nvSpPr>
        <p:spPr>
          <a:xfrm>
            <a:off x="381000" y="1524000"/>
            <a:ext cx="8229600" cy="4800600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en-US" sz="2800" smtClean="0"/>
              <a:t>Model provides leader or designated team member with a </a:t>
            </a:r>
            <a:r>
              <a:rPr lang="en-US" sz="2800" i="1" smtClean="0"/>
              <a:t>mental road map</a:t>
            </a:r>
            <a:r>
              <a:rPr lang="en-US" sz="2800" smtClean="0"/>
              <a:t> to help 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en-US" smtClean="0">
                <a:solidFill>
                  <a:schemeClr val="tx1"/>
                </a:solidFill>
                <a:latin typeface="Calibri" pitchFamily="34" charset="0"/>
              </a:rPr>
              <a:t>Diagnose team problems, and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en-US" smtClean="0">
                <a:solidFill>
                  <a:schemeClr val="tx1"/>
                </a:solidFill>
                <a:latin typeface="Calibri" pitchFamily="34" charset="0"/>
              </a:rPr>
              <a:t>Take appropriate action to correct team problems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en-US" sz="2800" smtClean="0"/>
              <a:t>Effective team performance begins with leader’s </a:t>
            </a:r>
            <a:r>
              <a:rPr lang="en-US" sz="2800" i="1" smtClean="0"/>
              <a:t>mental model </a:t>
            </a:r>
            <a:r>
              <a:rPr lang="en-US" sz="2800" smtClean="0"/>
              <a:t>of the situation</a:t>
            </a:r>
          </a:p>
          <a:p>
            <a:pPr>
              <a:lnSpc>
                <a:spcPct val="90000"/>
              </a:lnSpc>
              <a:spcAft>
                <a:spcPct val="20000"/>
              </a:spcAft>
            </a:pPr>
            <a:r>
              <a:rPr lang="en-US" sz="2800" smtClean="0"/>
              <a:t>Mental model</a:t>
            </a:r>
            <a:r>
              <a:rPr lang="en-US" sz="2800" i="1" smtClean="0"/>
              <a:t> </a:t>
            </a:r>
            <a:r>
              <a:rPr lang="en-US" sz="2800" smtClean="0"/>
              <a:t>reflects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en-US" smtClean="0">
                <a:solidFill>
                  <a:schemeClr val="tx1"/>
                </a:solidFill>
                <a:latin typeface="Calibri" pitchFamily="34" charset="0"/>
              </a:rPr>
              <a:t>Components of the problem</a:t>
            </a:r>
          </a:p>
          <a:p>
            <a:pPr lvl="1">
              <a:lnSpc>
                <a:spcPct val="90000"/>
              </a:lnSpc>
              <a:spcAft>
                <a:spcPct val="20000"/>
              </a:spcAft>
            </a:pPr>
            <a:r>
              <a:rPr lang="en-US" smtClean="0">
                <a:solidFill>
                  <a:schemeClr val="tx1"/>
                </a:solidFill>
                <a:latin typeface="Calibri" pitchFamily="34" charset="0"/>
              </a:rPr>
              <a:t>Environmental &amp; organizational contingencies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endParaRPr lang="en-US" sz="2400" b="1" smtClean="0"/>
          </a:p>
        </p:txBody>
      </p:sp>
      <p:sp>
        <p:nvSpPr>
          <p:cNvPr id="15364" name="Rectangle 6"/>
          <p:cNvSpPr>
            <a:spLocks noChangeArrowheads="1"/>
          </p:cNvSpPr>
          <p:nvPr/>
        </p:nvSpPr>
        <p:spPr bwMode="auto">
          <a:xfrm>
            <a:off x="685800" y="25146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Wingdings" pitchFamily="2" charset="2"/>
              <a:buChar char="v"/>
            </a:pPr>
            <a:endParaRPr lang="en-US" sz="2800" b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5365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3BFD1D-22BA-426F-850E-C3601C469F5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FA970E5-8F1B-4E3F-A79B-92BCCAE25B38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           Northouse - Leadership Theory and Practice, Sixth Edition © 2012 SAGE Publications, Inc.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647700"/>
            <a:ext cx="58674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228600" y="1066800"/>
            <a:ext cx="19050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i="1"/>
              <a:t>Hill’s Model for Team Leadership</a:t>
            </a:r>
            <a:endParaRPr lang="en-US" sz="2800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367713" cy="914400"/>
          </a:xfrm>
        </p:spPr>
        <p:txBody>
          <a:bodyPr anchor="t"/>
          <a:lstStyle/>
          <a:p>
            <a:pPr eaLnBrk="1" hangingPunct="1"/>
            <a:r>
              <a:rPr lang="en-US" sz="2800" b="1" smtClean="0"/>
              <a:t>Leadership Decision 1 </a:t>
            </a:r>
            <a:br>
              <a:rPr lang="en-US" sz="2800" b="1" smtClean="0"/>
            </a:br>
            <a:r>
              <a:rPr lang="en-US" sz="2800" b="1" smtClean="0"/>
              <a:t>Should I Monitor the Team or Take Action?</a:t>
            </a:r>
            <a:br>
              <a:rPr lang="en-US" sz="2800" b="1" smtClean="0"/>
            </a:br>
            <a:endParaRPr lang="en-US" sz="2800" b="1" smtClean="0"/>
          </a:p>
        </p:txBody>
      </p:sp>
      <p:sp>
        <p:nvSpPr>
          <p:cNvPr id="17411" name="Rectangle 6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686800" cy="48768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b="1" dirty="0" smtClean="0"/>
              <a:t>Leaders can: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Diagnose, analyze, or forecast problems (monitoring) or take immediate action to solve a problem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Focus on problems within the group (internal) or which problems need intervention</a:t>
            </a:r>
          </a:p>
          <a:p>
            <a:pPr lvl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 smtClean="0">
                <a:solidFill>
                  <a:schemeClr val="tx1"/>
                </a:solidFill>
                <a:latin typeface="Calibri" pitchFamily="34" charset="0"/>
              </a:rPr>
              <a:t>Make choices about which solutions are the most appropriate</a:t>
            </a:r>
          </a:p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b="1" dirty="0" smtClean="0"/>
              <a:t>Effective leaders </a:t>
            </a:r>
            <a:r>
              <a:rPr lang="en-US" sz="2800" dirty="0" smtClean="0"/>
              <a:t>have the ability to determine what interventions are needed, if any, to solve team problems</a:t>
            </a:r>
          </a:p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b="1" dirty="0" smtClean="0"/>
              <a:t>All members </a:t>
            </a:r>
            <a:r>
              <a:rPr lang="en-US" sz="2800" dirty="0" smtClean="0"/>
              <a:t>of the team can engage in monitoring</a:t>
            </a:r>
          </a:p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b="1" dirty="0" smtClean="0"/>
              <a:t>Leaders</a:t>
            </a:r>
            <a:r>
              <a:rPr lang="en-US" sz="2800" dirty="0" smtClean="0"/>
              <a:t> differ in timing of taking action</a:t>
            </a:r>
          </a:p>
          <a:p>
            <a:pPr>
              <a:lnSpc>
                <a:spcPct val="90000"/>
              </a:lnSpc>
              <a:spcAft>
                <a:spcPct val="20000"/>
              </a:spcAft>
              <a:buFont typeface="Wingdings" pitchFamily="2" charset="2"/>
              <a:buNone/>
            </a:pPr>
            <a:endParaRPr lang="en-US" sz="2400" dirty="0" smtClean="0"/>
          </a:p>
          <a:p>
            <a:pPr lvl="1">
              <a:lnSpc>
                <a:spcPct val="90000"/>
              </a:lnSpc>
              <a:spcAft>
                <a:spcPct val="20000"/>
              </a:spcAft>
              <a:buFont typeface="Wingdings" pitchFamily="2" charset="2"/>
              <a:buChar char="v"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</a:pPr>
            <a:endParaRPr lang="en-US" sz="2000" b="1" dirty="0" smtClean="0">
              <a:solidFill>
                <a:schemeClr val="tx1"/>
              </a:solidFill>
            </a:endParaRPr>
          </a:p>
        </p:txBody>
      </p:sp>
      <p:sp>
        <p:nvSpPr>
          <p:cNvPr id="1741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AF58190-4B85-426B-BFDB-B2BA58034DE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Northouse - Leadership Theory and Practice, Sixth Edition © 2012 SAGE Publications, Inc.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610600" cy="533400"/>
          </a:xfrm>
        </p:spPr>
        <p:txBody>
          <a:bodyPr/>
          <a:lstStyle/>
          <a:p>
            <a:pPr eaLnBrk="1" hangingPunct="1"/>
            <a:r>
              <a:rPr lang="en-US" sz="2800" b="1" smtClean="0"/>
              <a:t>Leadership</a:t>
            </a:r>
            <a:r>
              <a:rPr lang="en-US" sz="4000" smtClean="0"/>
              <a:t> </a:t>
            </a:r>
            <a:r>
              <a:rPr lang="en-US" sz="2800" b="1" smtClean="0"/>
              <a:t>Decision</a:t>
            </a:r>
            <a:r>
              <a:rPr lang="en-US" sz="4000" smtClean="0"/>
              <a:t> </a:t>
            </a:r>
            <a:r>
              <a:rPr lang="en-US" sz="2800" b="1" smtClean="0"/>
              <a:t>1</a:t>
            </a:r>
          </a:p>
        </p:txBody>
      </p:sp>
      <p:sp>
        <p:nvSpPr>
          <p:cNvPr id="18435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4842340-A5AA-4B12-BCB1-C1032F57EA2B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533400" y="6492875"/>
            <a:ext cx="81534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Northouse - Leadership Theory and Practice, Sixth Edition © 2012 SAGE Publications, Inc.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103005"/>
            <a:ext cx="7162800" cy="5373995"/>
          </a:xfrm>
          <a:prstGeom prst="rect">
            <a:avLst/>
          </a:prstGeom>
          <a:ln>
            <a:noFill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2883</TotalTime>
  <Words>1712</Words>
  <Application>Microsoft Office PowerPoint</Application>
  <PresentationFormat>On-screen Show (4:3)</PresentationFormat>
  <Paragraphs>305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1_Custom Design</vt:lpstr>
      <vt:lpstr>Team Leadership</vt:lpstr>
      <vt:lpstr>Overview</vt:lpstr>
      <vt:lpstr>Historical Perspective of Team Leadership – 1920s-1980s</vt:lpstr>
      <vt:lpstr>Historical Perspective of Team Leadership – 1990s</vt:lpstr>
      <vt:lpstr>Team Leadership Description - Perspective </vt:lpstr>
      <vt:lpstr>Team Leadership Model</vt:lpstr>
      <vt:lpstr>Slide 7</vt:lpstr>
      <vt:lpstr>Leadership Decision 1  Should I Monitor the Team or Take Action? </vt:lpstr>
      <vt:lpstr>Leadership Decision 1</vt:lpstr>
      <vt:lpstr>Leadership Decision 2  Should I Intervene to Meet Task or Relational Needs? </vt:lpstr>
      <vt:lpstr>Leadership Decision 3  Should I Intervene Internally or Externally?</vt:lpstr>
      <vt:lpstr>Leadership Actions</vt:lpstr>
      <vt:lpstr>Internal Task Leadership Actions</vt:lpstr>
      <vt:lpstr>Internal Relational Leadership Actions</vt:lpstr>
      <vt:lpstr>External Environmental  Leadership Actions</vt:lpstr>
      <vt:lpstr>Team Effectiveness</vt:lpstr>
      <vt:lpstr>Team Effectiveness</vt:lpstr>
      <vt:lpstr>Team Effectiveness</vt:lpstr>
      <vt:lpstr>Team Effectiveness</vt:lpstr>
      <vt:lpstr>Team Effectiveness</vt:lpstr>
      <vt:lpstr>Team Effectiveness</vt:lpstr>
      <vt:lpstr>Slide 22</vt:lpstr>
      <vt:lpstr>How Does the Team Leadership Approach Work?</vt:lpstr>
      <vt:lpstr>Team Leadership</vt:lpstr>
      <vt:lpstr>Strengths</vt:lpstr>
      <vt:lpstr>Criticisms</vt:lpstr>
      <vt:lpstr>Application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Virginia Gregory</dc:creator>
  <cp:lastModifiedBy>MaryAnn</cp:lastModifiedBy>
  <cp:revision>246</cp:revision>
  <dcterms:created xsi:type="dcterms:W3CDTF">2000-11-13T21:29:08Z</dcterms:created>
  <dcterms:modified xsi:type="dcterms:W3CDTF">2012-02-15T07:09:20Z</dcterms:modified>
</cp:coreProperties>
</file>