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4"/>
  </p:notesMasterIdLst>
  <p:handoutMasterIdLst>
    <p:handoutMasterId r:id="rId15"/>
  </p:handoutMasterIdLst>
  <p:sldIdLst>
    <p:sldId id="257" r:id="rId2"/>
    <p:sldId id="264" r:id="rId3"/>
    <p:sldId id="265" r:id="rId4"/>
    <p:sldId id="266" r:id="rId5"/>
    <p:sldId id="267" r:id="rId6"/>
    <p:sldId id="268" r:id="rId7"/>
    <p:sldId id="269" r:id="rId8"/>
    <p:sldId id="270" r:id="rId9"/>
    <p:sldId id="271" r:id="rId10"/>
    <p:sldId id="273" r:id="rId11"/>
    <p:sldId id="275" r:id="rId12"/>
    <p:sldId id="274"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92C1"/>
    <a:srgbClr val="8BB6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3" autoAdjust="0"/>
    <p:restoredTop sz="88385" autoAdjust="0"/>
  </p:normalViewPr>
  <p:slideViewPr>
    <p:cSldViewPr>
      <p:cViewPr varScale="1">
        <p:scale>
          <a:sx n="102" d="100"/>
          <a:sy n="102" d="100"/>
        </p:scale>
        <p:origin x="189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417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2253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fld id="{F503A86F-A731-4176-BDAF-D3FE13731F38}" type="datetimeFigureOut">
              <a:rPr lang="en-US"/>
              <a:pPr>
                <a:defRPr/>
              </a:pPr>
              <a:t>8/27/2018</a:t>
            </a:fld>
            <a:endParaRPr lang="en-US"/>
          </a:p>
        </p:txBody>
      </p:sp>
      <p:sp>
        <p:nvSpPr>
          <p:cNvPr id="2253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2253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4537749D-929E-46DC-9E84-0F0946B9BDA3}" type="slidenum">
              <a:rPr lang="en-US"/>
              <a:pPr>
                <a:defRPr/>
              </a:pPr>
              <a:t>‹#›</a:t>
            </a:fld>
            <a:endParaRPr lang="en-US"/>
          </a:p>
        </p:txBody>
      </p:sp>
    </p:spTree>
    <p:extLst>
      <p:ext uri="{BB962C8B-B14F-4D97-AF65-F5344CB8AC3E}">
        <p14:creationId xmlns:p14="http://schemas.microsoft.com/office/powerpoint/2010/main" val="22341112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46D9912-0F56-4F4B-8404-405E681090B1}" type="datetimeFigureOut">
              <a:rPr lang="en-US"/>
              <a:pPr>
                <a:defRPr/>
              </a:pPr>
              <a:t>8/27/2018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E9966EAE-2CEB-47C5-AF9A-1CE6C277CE67}" type="slidenum">
              <a:rPr lang="en-US"/>
              <a:pPr>
                <a:defRPr/>
              </a:pPr>
              <a:t>‹#›</a:t>
            </a:fld>
            <a:endParaRPr lang="en-US"/>
          </a:p>
        </p:txBody>
      </p:sp>
    </p:spTree>
    <p:extLst>
      <p:ext uri="{BB962C8B-B14F-4D97-AF65-F5344CB8AC3E}">
        <p14:creationId xmlns:p14="http://schemas.microsoft.com/office/powerpoint/2010/main" val="23664645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66EAED3-8FC4-4863-8329-EB64410E6990}" type="slidenum">
              <a:rPr lang="en-US" smtClean="0"/>
              <a:pPr fontAlgn="base">
                <a:spcBef>
                  <a:spcPct val="0"/>
                </a:spcBef>
                <a:spcAft>
                  <a:spcPct val="0"/>
                </a:spcAft>
                <a:defRPr/>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7" descr="video_mentor_bar"/>
          <p:cNvPicPr>
            <a:picLocks noChangeAspect="1" noChangeArrowheads="1"/>
          </p:cNvPicPr>
          <p:nvPr userDrawn="1"/>
        </p:nvPicPr>
        <p:blipFill>
          <a:blip r:embed="rId2" cstate="print"/>
          <a:srcRect/>
          <a:stretch>
            <a:fillRect/>
          </a:stretch>
        </p:blipFill>
        <p:spPr bwMode="auto">
          <a:xfrm>
            <a:off x="0" y="6388100"/>
            <a:ext cx="8991600" cy="469900"/>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Date Placeholder 3"/>
          <p:cNvSpPr>
            <a:spLocks noGrp="1"/>
          </p:cNvSpPr>
          <p:nvPr>
            <p:ph type="dt" sz="half" idx="10"/>
          </p:nvPr>
        </p:nvSpPr>
        <p:spPr/>
        <p:txBody>
          <a:bodyPr/>
          <a:lstStyle>
            <a:lvl1pPr>
              <a:defRPr/>
            </a:lvl1pPr>
          </a:lstStyle>
          <a:p>
            <a:pPr>
              <a:defRPr/>
            </a:pPr>
            <a:fld id="{F9724620-25D1-483C-B3C7-65C1A957398F}" type="datetimeFigureOut">
              <a:rPr lang="en-US"/>
              <a:pPr>
                <a:defRPr/>
              </a:pPr>
              <a:t>8/27/2018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816C322-311C-4ABE-84C2-6916819C651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74B2871-C71B-4FB4-9C45-E1CD3CF7F08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BCE1E8-E997-4BD0-8491-3FF4443F87E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89F8F7B8-3BD1-4683-A6CD-DD08924F30A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17AFE6-A470-4691-B16C-A3A247DA1AB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82F4FD-EE4E-419D-9872-B2031DC83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1B64C7A-504A-4505-B489-441D259862F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0861CB4-27E1-4EFC-8373-B74B6176324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962E56E-921B-4A06-8E9A-A001EF0DD51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784A63B-B06A-4171-B5CE-45506CF0EC5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69F09BA-6EFE-4A78-898C-684000E084A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689E83-63D4-4719-B163-6F7A8FE07B6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video_mentor_bar"/>
          <p:cNvPicPr>
            <a:picLocks noChangeAspect="1" noChangeArrowheads="1"/>
          </p:cNvPicPr>
          <p:nvPr userDrawn="1"/>
        </p:nvPicPr>
        <p:blipFill>
          <a:blip r:embed="rId14" cstate="print"/>
          <a:srcRect/>
          <a:stretch>
            <a:fillRect/>
          </a:stretch>
        </p:blipFill>
        <p:spPr bwMode="auto">
          <a:xfrm>
            <a:off x="0" y="6388100"/>
            <a:ext cx="8991600" cy="469900"/>
          </a:xfrm>
          <a:prstGeom prst="rect">
            <a:avLst/>
          </a:prstGeom>
          <a:noFill/>
          <a:ln w="9525">
            <a:noFill/>
            <a:miter lim="800000"/>
            <a:headEnd/>
            <a:tailEnd/>
          </a:ln>
        </p:spPr>
      </p:pic>
      <p:sp>
        <p:nvSpPr>
          <p:cNvPr id="1229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fontAlgn="auto">
              <a:spcBef>
                <a:spcPts val="0"/>
              </a:spcBef>
              <a:spcAft>
                <a:spcPts val="0"/>
              </a:spcAft>
              <a:defRPr sz="1400">
                <a:solidFill>
                  <a:schemeClr val="tx1"/>
                </a:solidFill>
                <a:latin typeface="+mn-lt"/>
              </a:defRPr>
            </a:lvl1pPr>
          </a:lstStyle>
          <a:p>
            <a:pPr>
              <a:defRPr/>
            </a:pPr>
            <a:endParaRPr lang="en-US"/>
          </a:p>
        </p:txBody>
      </p:sp>
      <p:sp>
        <p:nvSpPr>
          <p:cNvPr id="102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29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a:solidFill>
                  <a:schemeClr val="tx1"/>
                </a:solidFill>
                <a:latin typeface="+mn-lt"/>
              </a:defRPr>
            </a:lvl1pPr>
          </a:lstStyle>
          <a:p>
            <a:pPr>
              <a:defRPr/>
            </a:pPr>
            <a:endParaRPr lang="en-US"/>
          </a:p>
        </p:txBody>
      </p:sp>
      <p:sp>
        <p:nvSpPr>
          <p:cNvPr id="12294" name="Rectangle 6"/>
          <p:cNvSpPr>
            <a:spLocks noGrp="1" noChangeArrowheads="1"/>
          </p:cNvSpPr>
          <p:nvPr>
            <p:ph type="sldNum" sz="quarter" idx="4"/>
          </p:nvPr>
        </p:nvSpPr>
        <p:spPr bwMode="auto">
          <a:xfrm>
            <a:off x="64008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400">
                <a:solidFill>
                  <a:schemeClr val="tx1"/>
                </a:solidFill>
                <a:latin typeface="+mn-lt"/>
              </a:defRPr>
            </a:lvl1pPr>
          </a:lstStyle>
          <a:p>
            <a:pPr>
              <a:defRPr/>
            </a:pPr>
            <a:fld id="{4E7435F0-EF89-46C8-8A67-608F165EC4D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38"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txStyles>
    <p:titleStyle>
      <a:lvl1pPr algn="ctr" rtl="0" eaLnBrk="0" fontAlgn="base" hangingPunct="0">
        <a:lnSpc>
          <a:spcPts val="3600"/>
        </a:lnSpc>
        <a:spcBef>
          <a:spcPct val="0"/>
        </a:spcBef>
        <a:spcAft>
          <a:spcPct val="0"/>
        </a:spcAft>
        <a:defRPr sz="3400">
          <a:solidFill>
            <a:schemeClr val="tx2"/>
          </a:solidFill>
          <a:latin typeface="+mj-lt"/>
          <a:ea typeface="+mj-ea"/>
          <a:cs typeface="+mj-cs"/>
        </a:defRPr>
      </a:lvl1pPr>
      <a:lvl2pPr algn="ctr" rtl="0" eaLnBrk="0" fontAlgn="base" hangingPunct="0">
        <a:lnSpc>
          <a:spcPts val="3600"/>
        </a:lnSpc>
        <a:spcBef>
          <a:spcPct val="0"/>
        </a:spcBef>
        <a:spcAft>
          <a:spcPct val="0"/>
        </a:spcAft>
        <a:defRPr sz="3400">
          <a:solidFill>
            <a:schemeClr val="tx2"/>
          </a:solidFill>
          <a:latin typeface="Arial Black" pitchFamily="34" charset="0"/>
        </a:defRPr>
      </a:lvl2pPr>
      <a:lvl3pPr algn="ctr" rtl="0" eaLnBrk="0" fontAlgn="base" hangingPunct="0">
        <a:lnSpc>
          <a:spcPts val="3600"/>
        </a:lnSpc>
        <a:spcBef>
          <a:spcPct val="0"/>
        </a:spcBef>
        <a:spcAft>
          <a:spcPct val="0"/>
        </a:spcAft>
        <a:defRPr sz="3400">
          <a:solidFill>
            <a:schemeClr val="tx2"/>
          </a:solidFill>
          <a:latin typeface="Arial Black" pitchFamily="34" charset="0"/>
        </a:defRPr>
      </a:lvl3pPr>
      <a:lvl4pPr algn="ctr" rtl="0" eaLnBrk="0" fontAlgn="base" hangingPunct="0">
        <a:lnSpc>
          <a:spcPts val="3600"/>
        </a:lnSpc>
        <a:spcBef>
          <a:spcPct val="0"/>
        </a:spcBef>
        <a:spcAft>
          <a:spcPct val="0"/>
        </a:spcAft>
        <a:defRPr sz="3400">
          <a:solidFill>
            <a:schemeClr val="tx2"/>
          </a:solidFill>
          <a:latin typeface="Arial Black" pitchFamily="34" charset="0"/>
        </a:defRPr>
      </a:lvl4pPr>
      <a:lvl5pPr algn="ctr" rtl="0" eaLnBrk="0" fontAlgn="base" hangingPunct="0">
        <a:lnSpc>
          <a:spcPts val="3600"/>
        </a:lnSpc>
        <a:spcBef>
          <a:spcPct val="0"/>
        </a:spcBef>
        <a:spcAft>
          <a:spcPct val="0"/>
        </a:spcAft>
        <a:defRPr sz="3400">
          <a:solidFill>
            <a:schemeClr val="tx2"/>
          </a:solidFill>
          <a:latin typeface="Arial Black" pitchFamily="34" charset="0"/>
        </a:defRPr>
      </a:lvl5pPr>
      <a:lvl6pPr marL="457200" algn="ctr" rtl="0" eaLnBrk="1" fontAlgn="base" hangingPunct="1">
        <a:spcBef>
          <a:spcPct val="0"/>
        </a:spcBef>
        <a:spcAft>
          <a:spcPct val="0"/>
        </a:spcAft>
        <a:defRPr sz="3600">
          <a:solidFill>
            <a:schemeClr val="tx2"/>
          </a:solidFill>
          <a:latin typeface="Arial Black" pitchFamily="34" charset="0"/>
        </a:defRPr>
      </a:lvl6pPr>
      <a:lvl7pPr marL="914400" algn="ctr" rtl="0" eaLnBrk="1" fontAlgn="base" hangingPunct="1">
        <a:spcBef>
          <a:spcPct val="0"/>
        </a:spcBef>
        <a:spcAft>
          <a:spcPct val="0"/>
        </a:spcAft>
        <a:defRPr sz="3600">
          <a:solidFill>
            <a:schemeClr val="tx2"/>
          </a:solidFill>
          <a:latin typeface="Arial Black" pitchFamily="34" charset="0"/>
        </a:defRPr>
      </a:lvl7pPr>
      <a:lvl8pPr marL="1371600" algn="ctr" rtl="0" eaLnBrk="1" fontAlgn="base" hangingPunct="1">
        <a:spcBef>
          <a:spcPct val="0"/>
        </a:spcBef>
        <a:spcAft>
          <a:spcPct val="0"/>
        </a:spcAft>
        <a:defRPr sz="3600">
          <a:solidFill>
            <a:schemeClr val="tx2"/>
          </a:solidFill>
          <a:latin typeface="Arial Black" pitchFamily="34" charset="0"/>
        </a:defRPr>
      </a:lvl8pPr>
      <a:lvl9pPr marL="1828800" algn="ctr" rtl="0" eaLnBrk="1" fontAlgn="base" hangingPunct="1">
        <a:spcBef>
          <a:spcPct val="0"/>
        </a:spcBef>
        <a:spcAft>
          <a:spcPct val="0"/>
        </a:spcAft>
        <a:defRPr sz="3600">
          <a:solidFill>
            <a:schemeClr val="tx2"/>
          </a:solidFill>
          <a:latin typeface="Arial Black" pitchFamily="34" charset="0"/>
        </a:defRPr>
      </a:lvl9pPr>
    </p:titleStyle>
    <p:bodyStyle>
      <a:lvl1pPr marL="609600" indent="-609600" algn="l" rtl="0" eaLnBrk="0" fontAlgn="base" hangingPunct="0">
        <a:spcBef>
          <a:spcPct val="20000"/>
        </a:spcBef>
        <a:spcAft>
          <a:spcPct val="0"/>
        </a:spcAft>
        <a:buFont typeface="Wingdings" pitchFamily="2" charset="2"/>
        <a:buChar char="§"/>
        <a:defRPr sz="1600">
          <a:solidFill>
            <a:schemeClr val="tx1"/>
          </a:solidFill>
          <a:latin typeface="Arial" pitchFamily="34" charset="0"/>
          <a:ea typeface="+mn-ea"/>
          <a:cs typeface="+mn-cs"/>
        </a:defRPr>
      </a:lvl1pPr>
      <a:lvl2pPr marL="990600" indent="-533400" algn="l" rtl="0" eaLnBrk="0" fontAlgn="base" hangingPunct="0">
        <a:spcBef>
          <a:spcPct val="20000"/>
        </a:spcBef>
        <a:spcAft>
          <a:spcPct val="0"/>
        </a:spcAft>
        <a:buChar char="–"/>
        <a:defRPr sz="1600">
          <a:solidFill>
            <a:schemeClr val="tx1"/>
          </a:solidFill>
          <a:latin typeface="Arial" pitchFamily="34" charset="0"/>
        </a:defRPr>
      </a:lvl2pPr>
      <a:lvl3pPr marL="1371600" indent="-457200" algn="l" rtl="0" eaLnBrk="0" fontAlgn="base" hangingPunct="0">
        <a:spcBef>
          <a:spcPct val="20000"/>
        </a:spcBef>
        <a:spcAft>
          <a:spcPct val="0"/>
        </a:spcAft>
        <a:buChar char="•"/>
        <a:defRPr sz="1600">
          <a:solidFill>
            <a:schemeClr val="tx1"/>
          </a:solidFill>
          <a:latin typeface="Arial" pitchFamily="34" charset="0"/>
        </a:defRPr>
      </a:lvl3pPr>
      <a:lvl4pPr marL="1752600" indent="-381000" algn="l" rtl="0" eaLnBrk="0" fontAlgn="base" hangingPunct="0">
        <a:spcBef>
          <a:spcPct val="20000"/>
        </a:spcBef>
        <a:spcAft>
          <a:spcPct val="0"/>
        </a:spcAft>
        <a:buChar char="–"/>
        <a:defRPr sz="1600">
          <a:solidFill>
            <a:schemeClr val="tx1"/>
          </a:solidFill>
          <a:latin typeface="Arial" pitchFamily="34" charset="0"/>
        </a:defRPr>
      </a:lvl4pPr>
      <a:lvl5pPr marL="2209800" indent="-381000" algn="l" rtl="0" eaLnBrk="0" fontAlgn="base" hangingPunct="0">
        <a:spcBef>
          <a:spcPct val="20000"/>
        </a:spcBef>
        <a:spcAft>
          <a:spcPct val="0"/>
        </a:spcAft>
        <a:buChar char="»"/>
        <a:defRPr sz="1600">
          <a:solidFill>
            <a:schemeClr val="tx1"/>
          </a:solidFill>
          <a:latin typeface="Arial" pitchFamily="34" charset="0"/>
        </a:defRPr>
      </a:lvl5pPr>
      <a:lvl6pPr marL="2667000" indent="-381000" algn="l" rtl="0" eaLnBrk="1" fontAlgn="base" hangingPunct="1">
        <a:spcBef>
          <a:spcPct val="20000"/>
        </a:spcBef>
        <a:spcAft>
          <a:spcPct val="0"/>
        </a:spcAft>
        <a:buChar char="»"/>
        <a:defRPr sz="2000">
          <a:solidFill>
            <a:schemeClr val="tx1"/>
          </a:solidFill>
          <a:latin typeface="+mn-lt"/>
        </a:defRPr>
      </a:lvl6pPr>
      <a:lvl7pPr marL="3124200" indent="-381000" algn="l" rtl="0" eaLnBrk="1" fontAlgn="base" hangingPunct="1">
        <a:spcBef>
          <a:spcPct val="20000"/>
        </a:spcBef>
        <a:spcAft>
          <a:spcPct val="0"/>
        </a:spcAft>
        <a:buChar char="»"/>
        <a:defRPr sz="2000">
          <a:solidFill>
            <a:schemeClr val="tx1"/>
          </a:solidFill>
          <a:latin typeface="+mn-lt"/>
        </a:defRPr>
      </a:lvl7pPr>
      <a:lvl8pPr marL="3581400" indent="-381000" algn="l" rtl="0" eaLnBrk="1" fontAlgn="base" hangingPunct="1">
        <a:spcBef>
          <a:spcPct val="20000"/>
        </a:spcBef>
        <a:spcAft>
          <a:spcPct val="0"/>
        </a:spcAft>
        <a:buChar char="»"/>
        <a:defRPr sz="2000">
          <a:solidFill>
            <a:schemeClr val="tx1"/>
          </a:solidFill>
          <a:latin typeface="+mn-lt"/>
        </a:defRPr>
      </a:lvl8pPr>
      <a:lvl9pPr marL="4038600" indent="-3810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bankAccount.p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ctrTitle"/>
          </p:nvPr>
        </p:nvSpPr>
        <p:spPr>
          <a:xfrm>
            <a:off x="762000" y="1219200"/>
            <a:ext cx="7772400" cy="2420938"/>
          </a:xfrm>
        </p:spPr>
        <p:txBody>
          <a:bodyPr/>
          <a:lstStyle/>
          <a:p>
            <a:pPr eaLnBrk="1" hangingPunct="1">
              <a:spcBef>
                <a:spcPct val="20000"/>
              </a:spcBef>
            </a:pPr>
            <a:r>
              <a:rPr lang="en-US" sz="4200" dirty="0" smtClean="0"/>
              <a:t>The Object-Oriented Thought Process</a:t>
            </a:r>
            <a:br>
              <a:rPr lang="en-US" sz="4200" dirty="0" smtClean="0"/>
            </a:br>
            <a:r>
              <a:rPr lang="en-US" sz="4200" dirty="0" smtClean="0"/>
              <a:t/>
            </a:r>
            <a:br>
              <a:rPr lang="en-US" sz="4200" dirty="0" smtClean="0"/>
            </a:br>
            <a:r>
              <a:rPr lang="en-US" sz="2000" dirty="0" smtClean="0"/>
              <a:t>Chapter 1</a:t>
            </a:r>
          </a:p>
        </p:txBody>
      </p:sp>
      <p:sp>
        <p:nvSpPr>
          <p:cNvPr id="3075" name="Subtitle 4"/>
          <p:cNvSpPr>
            <a:spLocks noGrp="1"/>
          </p:cNvSpPr>
          <p:nvPr>
            <p:ph type="subTitle" idx="1"/>
          </p:nvPr>
        </p:nvSpPr>
        <p:spPr>
          <a:xfrm>
            <a:off x="1371600" y="3886200"/>
            <a:ext cx="6400800" cy="609600"/>
          </a:xfrm>
        </p:spPr>
        <p:txBody>
          <a:bodyPr/>
          <a:lstStyle/>
          <a:p>
            <a:r>
              <a:rPr lang="en-US" sz="2000" dirty="0" smtClean="0"/>
              <a:t>Introduction to Object-Oriented Concepts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noFill/>
        </p:spPr>
        <p:txBody>
          <a:bodyPr/>
          <a:lstStyle/>
          <a:p>
            <a:endParaRPr lang="en-US"/>
          </a:p>
        </p:txBody>
      </p:sp>
      <p:sp>
        <p:nvSpPr>
          <p:cNvPr id="23555" name="Footer Placeholder 4"/>
          <p:cNvSpPr>
            <a:spLocks noGrp="1"/>
          </p:cNvSpPr>
          <p:nvPr>
            <p:ph type="ftr" sz="quarter" idx="11"/>
          </p:nvPr>
        </p:nvSpPr>
        <p:spPr>
          <a:noFill/>
        </p:spPr>
        <p:txBody>
          <a:bodyPr/>
          <a:lstStyle/>
          <a:p>
            <a:endParaRPr lang="en-US"/>
          </a:p>
        </p:txBody>
      </p:sp>
      <p:sp>
        <p:nvSpPr>
          <p:cNvPr id="23556" name="Rectangle 2"/>
          <p:cNvSpPr>
            <a:spLocks noGrp="1" noChangeArrowheads="1"/>
          </p:cNvSpPr>
          <p:nvPr>
            <p:ph type="title"/>
          </p:nvPr>
        </p:nvSpPr>
        <p:spPr/>
        <p:txBody>
          <a:bodyPr/>
          <a:lstStyle/>
          <a:p>
            <a:pPr algn="l"/>
            <a:r>
              <a:rPr lang="en-US" b="1" dirty="0" smtClean="0"/>
              <a:t>Modeling many similar objects?</a:t>
            </a:r>
          </a:p>
        </p:txBody>
      </p:sp>
      <p:sp>
        <p:nvSpPr>
          <p:cNvPr id="23557" name="Rectangle 3"/>
          <p:cNvSpPr>
            <a:spLocks noGrp="1" noChangeArrowheads="1"/>
          </p:cNvSpPr>
          <p:nvPr>
            <p:ph type="body" idx="1"/>
          </p:nvPr>
        </p:nvSpPr>
        <p:spPr/>
        <p:txBody>
          <a:bodyPr/>
          <a:lstStyle/>
          <a:p>
            <a:pPr>
              <a:spcAft>
                <a:spcPts val="1200"/>
              </a:spcAft>
              <a:buNone/>
            </a:pPr>
            <a:r>
              <a:rPr lang="en-US" sz="2800" dirty="0" smtClean="0">
                <a:latin typeface="Arial"/>
                <a:cs typeface="Arial"/>
              </a:rPr>
              <a:t>Modeling each object</a:t>
            </a:r>
            <a:r>
              <a:rPr lang="en-US" sz="2800" dirty="0">
                <a:latin typeface="Arial"/>
                <a:cs typeface="Arial"/>
              </a:rPr>
              <a:t> </a:t>
            </a:r>
            <a:r>
              <a:rPr lang="en-US" sz="2800" dirty="0" smtClean="0">
                <a:latin typeface="Arial"/>
                <a:cs typeface="Arial"/>
              </a:rPr>
              <a:t>individually is difficult and error prone</a:t>
            </a:r>
          </a:p>
          <a:p>
            <a:pPr lvl="1">
              <a:spcAft>
                <a:spcPts val="1200"/>
              </a:spcAft>
            </a:pPr>
            <a:r>
              <a:rPr lang="en-US" sz="2800" dirty="0" smtClean="0">
                <a:latin typeface="Arial"/>
                <a:cs typeface="Arial"/>
              </a:rPr>
              <a:t>For example, when modeling two or more objects of the same type, you have to make sure that every property included in one object is also included in every other object of the same type.</a:t>
            </a:r>
          </a:p>
        </p:txBody>
      </p:sp>
      <p:sp>
        <p:nvSpPr>
          <p:cNvPr id="23558" name="Slide Number Placeholder 5"/>
          <p:cNvSpPr>
            <a:spLocks noGrp="1"/>
          </p:cNvSpPr>
          <p:nvPr>
            <p:ph type="sldNum" sz="quarter" idx="12"/>
          </p:nvPr>
        </p:nvSpPr>
        <p:spPr>
          <a:noFill/>
        </p:spPr>
        <p:txBody>
          <a:bodyPr/>
          <a:lstStyle/>
          <a:p>
            <a:fld id="{739643A3-82D5-4565-A31B-48B2005BFF51}" type="slidenum">
              <a:rPr lang="en-US" smtClean="0"/>
              <a:pPr/>
              <a:t>10</a:t>
            </a:fld>
            <a:endParaRPr lang="en-US" smtClean="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noFill/>
        </p:spPr>
        <p:txBody>
          <a:bodyPr/>
          <a:lstStyle/>
          <a:p>
            <a:endParaRPr lang="en-US"/>
          </a:p>
        </p:txBody>
      </p:sp>
      <p:sp>
        <p:nvSpPr>
          <p:cNvPr id="23555" name="Footer Placeholder 4"/>
          <p:cNvSpPr>
            <a:spLocks noGrp="1"/>
          </p:cNvSpPr>
          <p:nvPr>
            <p:ph type="ftr" sz="quarter" idx="11"/>
          </p:nvPr>
        </p:nvSpPr>
        <p:spPr>
          <a:noFill/>
        </p:spPr>
        <p:txBody>
          <a:bodyPr/>
          <a:lstStyle/>
          <a:p>
            <a:endParaRPr lang="en-US"/>
          </a:p>
        </p:txBody>
      </p:sp>
      <p:sp>
        <p:nvSpPr>
          <p:cNvPr id="23556" name="Rectangle 2"/>
          <p:cNvSpPr>
            <a:spLocks noGrp="1" noChangeArrowheads="1"/>
          </p:cNvSpPr>
          <p:nvPr>
            <p:ph type="title"/>
          </p:nvPr>
        </p:nvSpPr>
        <p:spPr/>
        <p:txBody>
          <a:bodyPr/>
          <a:lstStyle/>
          <a:p>
            <a:pPr algn="l"/>
            <a:r>
              <a:rPr lang="en-US" b="1" dirty="0" smtClean="0"/>
              <a:t>What Exactly Is a Class?</a:t>
            </a:r>
          </a:p>
        </p:txBody>
      </p:sp>
      <p:sp>
        <p:nvSpPr>
          <p:cNvPr id="23557" name="Rectangle 3"/>
          <p:cNvSpPr>
            <a:spLocks noGrp="1" noChangeArrowheads="1"/>
          </p:cNvSpPr>
          <p:nvPr>
            <p:ph type="body" idx="1"/>
          </p:nvPr>
        </p:nvSpPr>
        <p:spPr/>
        <p:txBody>
          <a:bodyPr/>
          <a:lstStyle/>
          <a:p>
            <a:pPr>
              <a:spcAft>
                <a:spcPts val="1200"/>
              </a:spcAft>
              <a:buNone/>
            </a:pPr>
            <a:r>
              <a:rPr lang="en-US" sz="2800" dirty="0" smtClean="0">
                <a:latin typeface="Arial"/>
                <a:cs typeface="Arial"/>
              </a:rPr>
              <a:t>A </a:t>
            </a:r>
            <a:r>
              <a:rPr lang="en-US" sz="2800" i="1" dirty="0" smtClean="0">
                <a:latin typeface="Arial"/>
                <a:cs typeface="Arial"/>
              </a:rPr>
              <a:t>class</a:t>
            </a:r>
            <a:r>
              <a:rPr lang="en-US" sz="2800" dirty="0" smtClean="0">
                <a:latin typeface="Arial"/>
                <a:cs typeface="Arial"/>
              </a:rPr>
              <a:t> is a blueprint for an object. </a:t>
            </a:r>
          </a:p>
          <a:p>
            <a:pPr lvl="1">
              <a:spcAft>
                <a:spcPts val="1200"/>
              </a:spcAft>
            </a:pPr>
            <a:r>
              <a:rPr lang="en-US" sz="2800" dirty="0">
                <a:latin typeface="Arial"/>
                <a:cs typeface="Arial"/>
              </a:rPr>
              <a:t>The class specifies the properties and behavior for </a:t>
            </a:r>
            <a:r>
              <a:rPr lang="en-US" sz="2800" dirty="0" smtClean="0">
                <a:latin typeface="Arial"/>
                <a:cs typeface="Arial"/>
              </a:rPr>
              <a:t>a </a:t>
            </a:r>
            <a:r>
              <a:rPr lang="en-US" sz="2800" dirty="0">
                <a:latin typeface="Arial"/>
                <a:cs typeface="Arial"/>
              </a:rPr>
              <a:t>corresponding object</a:t>
            </a:r>
          </a:p>
          <a:p>
            <a:pPr lvl="1">
              <a:spcAft>
                <a:spcPts val="1200"/>
              </a:spcAft>
            </a:pPr>
            <a:r>
              <a:rPr lang="en-US" sz="2800" dirty="0" smtClean="0">
                <a:latin typeface="Arial"/>
                <a:cs typeface="Arial"/>
              </a:rPr>
              <a:t>When you instantiate an object, you use a class as the basis for how the object is built. </a:t>
            </a:r>
          </a:p>
          <a:p>
            <a:pPr lvl="1">
              <a:spcAft>
                <a:spcPts val="1200"/>
              </a:spcAft>
            </a:pPr>
            <a:r>
              <a:rPr lang="en-US" sz="2800" dirty="0" smtClean="0">
                <a:latin typeface="Arial"/>
                <a:cs typeface="Arial"/>
              </a:rPr>
              <a:t>Every object is an instance of some class</a:t>
            </a:r>
          </a:p>
          <a:p>
            <a:pPr lvl="1">
              <a:spcAft>
                <a:spcPts val="1200"/>
              </a:spcAft>
            </a:pPr>
            <a:r>
              <a:rPr lang="en-US" sz="2800" dirty="0" smtClean="0">
                <a:latin typeface="Arial"/>
                <a:cs typeface="Arial"/>
              </a:rPr>
              <a:t>All instances of the same class possess the same properties and behaviors</a:t>
            </a:r>
          </a:p>
        </p:txBody>
      </p:sp>
      <p:sp>
        <p:nvSpPr>
          <p:cNvPr id="23558" name="Slide Number Placeholder 5"/>
          <p:cNvSpPr>
            <a:spLocks noGrp="1"/>
          </p:cNvSpPr>
          <p:nvPr>
            <p:ph type="sldNum" sz="quarter" idx="12"/>
          </p:nvPr>
        </p:nvSpPr>
        <p:spPr>
          <a:noFill/>
        </p:spPr>
        <p:txBody>
          <a:bodyPr/>
          <a:lstStyle/>
          <a:p>
            <a:fld id="{739643A3-82D5-4565-A31B-48B2005BFF51}" type="slidenum">
              <a:rPr lang="en-US" smtClean="0"/>
              <a:pPr/>
              <a:t>11</a:t>
            </a:fld>
            <a:endParaRPr lang="en-US" smtClean="0"/>
          </a:p>
        </p:txBody>
      </p:sp>
    </p:spTree>
    <p:extLst>
      <p:ext uri="{BB962C8B-B14F-4D97-AF65-F5344CB8AC3E}">
        <p14:creationId xmlns:p14="http://schemas.microsoft.com/office/powerpoint/2010/main" val="222221091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p:spPr>
        <p:txBody>
          <a:bodyPr/>
          <a:lstStyle/>
          <a:p>
            <a:endParaRPr lang="en-US"/>
          </a:p>
        </p:txBody>
      </p:sp>
      <p:sp>
        <p:nvSpPr>
          <p:cNvPr id="24579" name="Footer Placeholder 4"/>
          <p:cNvSpPr>
            <a:spLocks noGrp="1"/>
          </p:cNvSpPr>
          <p:nvPr>
            <p:ph type="ftr" sz="quarter" idx="11"/>
          </p:nvPr>
        </p:nvSpPr>
        <p:spPr>
          <a:noFill/>
        </p:spPr>
        <p:txBody>
          <a:bodyPr/>
          <a:lstStyle/>
          <a:p>
            <a:endParaRPr lang="en-US"/>
          </a:p>
        </p:txBody>
      </p:sp>
      <p:sp>
        <p:nvSpPr>
          <p:cNvPr id="24580" name="Rectangle 2"/>
          <p:cNvSpPr>
            <a:spLocks noGrp="1" noChangeArrowheads="1"/>
          </p:cNvSpPr>
          <p:nvPr>
            <p:ph type="title"/>
          </p:nvPr>
        </p:nvSpPr>
        <p:spPr/>
        <p:txBody>
          <a:bodyPr/>
          <a:lstStyle/>
          <a:p>
            <a:pPr algn="l"/>
            <a:r>
              <a:rPr lang="en-US" b="1" dirty="0" smtClean="0"/>
              <a:t>What Exactly Is a Class?</a:t>
            </a:r>
          </a:p>
        </p:txBody>
      </p:sp>
      <p:sp>
        <p:nvSpPr>
          <p:cNvPr id="24581" name="Rectangle 3"/>
          <p:cNvSpPr>
            <a:spLocks noGrp="1" noChangeArrowheads="1"/>
          </p:cNvSpPr>
          <p:nvPr>
            <p:ph type="body" idx="1"/>
          </p:nvPr>
        </p:nvSpPr>
        <p:spPr>
          <a:xfrm>
            <a:off x="457200" y="1885950"/>
            <a:ext cx="4191000" cy="4171950"/>
          </a:xfrm>
        </p:spPr>
        <p:txBody>
          <a:bodyPr/>
          <a:lstStyle/>
          <a:p>
            <a:pPr>
              <a:lnSpc>
                <a:spcPct val="90000"/>
              </a:lnSpc>
              <a:spcAft>
                <a:spcPts val="1200"/>
              </a:spcAft>
              <a:buNone/>
            </a:pPr>
            <a:r>
              <a:rPr lang="en-US" sz="2400" dirty="0" smtClean="0">
                <a:latin typeface="Arial"/>
                <a:cs typeface="Arial"/>
              </a:rPr>
              <a:t>An object cannot be instantiated without a class. </a:t>
            </a:r>
          </a:p>
          <a:p>
            <a:pPr lvl="1">
              <a:lnSpc>
                <a:spcPct val="90000"/>
              </a:lnSpc>
              <a:spcAft>
                <a:spcPts val="1200"/>
              </a:spcAft>
            </a:pPr>
            <a:r>
              <a:rPr lang="en-US" sz="2400" dirty="0" smtClean="0">
                <a:latin typeface="Arial"/>
                <a:cs typeface="Arial"/>
              </a:rPr>
              <a:t>Classes can be thought of as the templates, or cookie cutters, for objects as seen in the next figure. </a:t>
            </a:r>
          </a:p>
        </p:txBody>
      </p:sp>
      <p:sp>
        <p:nvSpPr>
          <p:cNvPr id="24582" name="Slide Number Placeholder 5"/>
          <p:cNvSpPr>
            <a:spLocks noGrp="1"/>
          </p:cNvSpPr>
          <p:nvPr>
            <p:ph type="sldNum" sz="quarter" idx="12"/>
          </p:nvPr>
        </p:nvSpPr>
        <p:spPr>
          <a:noFill/>
        </p:spPr>
        <p:txBody>
          <a:bodyPr/>
          <a:lstStyle/>
          <a:p>
            <a:fld id="{6B3AE46C-9118-40F3-947F-2B8F42BDE44E}" type="slidenum">
              <a:rPr lang="en-US" smtClean="0"/>
              <a:pPr/>
              <a:t>12</a:t>
            </a:fld>
            <a:endParaRPr lang="en-US" smtClean="0"/>
          </a:p>
        </p:txBody>
      </p:sp>
      <p:graphicFrame>
        <p:nvGraphicFramePr>
          <p:cNvPr id="2050" name="Object 2"/>
          <p:cNvGraphicFramePr>
            <a:graphicFrameLocks noChangeAspect="1"/>
          </p:cNvGraphicFramePr>
          <p:nvPr>
            <p:extLst>
              <p:ext uri="{D42A27DB-BD31-4B8C-83A1-F6EECF244321}">
                <p14:modId xmlns:p14="http://schemas.microsoft.com/office/powerpoint/2010/main" val="3035247789"/>
              </p:ext>
            </p:extLst>
          </p:nvPr>
        </p:nvGraphicFramePr>
        <p:xfrm>
          <a:off x="4876800" y="1600199"/>
          <a:ext cx="3962400" cy="4171625"/>
        </p:xfrm>
        <a:graphic>
          <a:graphicData uri="http://schemas.openxmlformats.org/presentationml/2006/ole">
            <mc:AlternateContent xmlns:mc="http://schemas.openxmlformats.org/markup-compatibility/2006">
              <mc:Choice xmlns:v="urn:schemas-microsoft-com:vml" Requires="v">
                <p:oleObj spid="_x0000_s2060" name="Image Document" r:id="rId3" imgW="2895480" imgH="3048120" progId="WangImage.Document">
                  <p:embed/>
                </p:oleObj>
              </mc:Choice>
              <mc:Fallback>
                <p:oleObj name="Image Document" r:id="rId3" imgW="2895480" imgH="3048120" progId="WangImage.Document">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0" y="1600199"/>
                        <a:ext cx="3962400" cy="4171625"/>
                      </a:xfrm>
                      <a:prstGeom prst="rect">
                        <a:avLst/>
                      </a:prstGeom>
                      <a:noFill/>
                      <a:ln>
                        <a:noFill/>
                      </a:ln>
                      <a:effectLst/>
                    </p:spPr>
                  </p:pic>
                </p:oleObj>
              </mc:Fallback>
            </mc:AlternateContent>
          </a:graphicData>
        </a:graphic>
      </p:graphicFrame>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p>
            <a:endParaRPr lang="en-US"/>
          </a:p>
        </p:txBody>
      </p:sp>
      <p:sp>
        <p:nvSpPr>
          <p:cNvPr id="11267" name="Footer Placeholder 4"/>
          <p:cNvSpPr>
            <a:spLocks noGrp="1"/>
          </p:cNvSpPr>
          <p:nvPr>
            <p:ph type="ftr" sz="quarter" idx="11"/>
          </p:nvPr>
        </p:nvSpPr>
        <p:spPr>
          <a:noFill/>
        </p:spPr>
        <p:txBody>
          <a:bodyPr/>
          <a:lstStyle/>
          <a:p>
            <a:endParaRPr lang="en-US"/>
          </a:p>
        </p:txBody>
      </p:sp>
      <p:sp>
        <p:nvSpPr>
          <p:cNvPr id="11268" name="Rectangle 2"/>
          <p:cNvSpPr>
            <a:spLocks noGrp="1" noChangeArrowheads="1"/>
          </p:cNvSpPr>
          <p:nvPr>
            <p:ph type="title"/>
          </p:nvPr>
        </p:nvSpPr>
        <p:spPr/>
        <p:txBody>
          <a:bodyPr/>
          <a:lstStyle/>
          <a:p>
            <a:pPr algn="l"/>
            <a:r>
              <a:rPr lang="en-US" dirty="0" smtClean="0"/>
              <a:t>What is an Object?</a:t>
            </a:r>
          </a:p>
        </p:txBody>
      </p:sp>
      <p:sp>
        <p:nvSpPr>
          <p:cNvPr id="11269" name="Rectangle 3"/>
          <p:cNvSpPr>
            <a:spLocks noGrp="1" noChangeArrowheads="1"/>
          </p:cNvSpPr>
          <p:nvPr>
            <p:ph type="body" idx="1"/>
          </p:nvPr>
        </p:nvSpPr>
        <p:spPr>
          <a:xfrm>
            <a:off x="457200" y="1885950"/>
            <a:ext cx="7924800" cy="4171950"/>
          </a:xfrm>
        </p:spPr>
        <p:txBody>
          <a:bodyPr/>
          <a:lstStyle/>
          <a:p>
            <a:pPr>
              <a:lnSpc>
                <a:spcPct val="90000"/>
              </a:lnSpc>
              <a:spcAft>
                <a:spcPts val="1200"/>
              </a:spcAft>
              <a:buNone/>
            </a:pPr>
            <a:r>
              <a:rPr lang="en-US" sz="2800" dirty="0" smtClean="0">
                <a:latin typeface="Arial"/>
                <a:cs typeface="Arial"/>
              </a:rPr>
              <a:t>In its basic definition, an object is an entity that contains</a:t>
            </a:r>
            <a:r>
              <a:rPr lang="en-US" sz="2800" b="1" dirty="0" smtClean="0">
                <a:latin typeface="Arial"/>
                <a:cs typeface="Arial"/>
              </a:rPr>
              <a:t> both data and behavior</a:t>
            </a:r>
            <a:r>
              <a:rPr lang="en-US" sz="2800" dirty="0" smtClean="0">
                <a:latin typeface="Arial"/>
                <a:cs typeface="Arial"/>
              </a:rPr>
              <a:t>. </a:t>
            </a:r>
          </a:p>
          <a:p>
            <a:pPr lvl="1">
              <a:lnSpc>
                <a:spcPct val="90000"/>
              </a:lnSpc>
              <a:spcAft>
                <a:spcPts val="1200"/>
              </a:spcAft>
            </a:pPr>
            <a:r>
              <a:rPr lang="en-US" sz="2800" dirty="0" smtClean="0">
                <a:latin typeface="Arial"/>
                <a:cs typeface="Arial"/>
              </a:rPr>
              <a:t>This is the key difference between the more traditional programming methodology, procedural programming, and O-O programming. </a:t>
            </a:r>
          </a:p>
        </p:txBody>
      </p:sp>
      <p:sp>
        <p:nvSpPr>
          <p:cNvPr id="11270" name="Slide Number Placeholder 5"/>
          <p:cNvSpPr>
            <a:spLocks noGrp="1"/>
          </p:cNvSpPr>
          <p:nvPr>
            <p:ph type="sldNum" sz="quarter" idx="12"/>
          </p:nvPr>
        </p:nvSpPr>
        <p:spPr>
          <a:noFill/>
        </p:spPr>
        <p:txBody>
          <a:bodyPr/>
          <a:lstStyle/>
          <a:p>
            <a:fld id="{0FDF5B8D-D84C-4FAB-8A90-EBC104CE606B}" type="slidenum">
              <a:rPr lang="en-US" smtClean="0"/>
              <a:pPr/>
              <a:t>2</a:t>
            </a:fld>
            <a:endParaRPr lang="en-US" smtClean="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p>
            <a:endParaRPr lang="en-US"/>
          </a:p>
        </p:txBody>
      </p:sp>
      <p:sp>
        <p:nvSpPr>
          <p:cNvPr id="12291" name="Footer Placeholder 4"/>
          <p:cNvSpPr>
            <a:spLocks noGrp="1"/>
          </p:cNvSpPr>
          <p:nvPr>
            <p:ph type="ftr" sz="quarter" idx="11"/>
          </p:nvPr>
        </p:nvSpPr>
        <p:spPr>
          <a:noFill/>
        </p:spPr>
        <p:txBody>
          <a:bodyPr/>
          <a:lstStyle/>
          <a:p>
            <a:endParaRPr lang="en-US"/>
          </a:p>
        </p:txBody>
      </p:sp>
      <p:sp>
        <p:nvSpPr>
          <p:cNvPr id="12292" name="Rectangle 2"/>
          <p:cNvSpPr>
            <a:spLocks noGrp="1" noChangeArrowheads="1"/>
          </p:cNvSpPr>
          <p:nvPr>
            <p:ph type="title"/>
          </p:nvPr>
        </p:nvSpPr>
        <p:spPr/>
        <p:txBody>
          <a:bodyPr/>
          <a:lstStyle/>
          <a:p>
            <a:pPr algn="l"/>
            <a:r>
              <a:rPr lang="en-US" dirty="0" smtClean="0"/>
              <a:t>Procedural Programming</a:t>
            </a:r>
          </a:p>
        </p:txBody>
      </p:sp>
      <p:sp>
        <p:nvSpPr>
          <p:cNvPr id="12293" name="Rectangle 3"/>
          <p:cNvSpPr>
            <a:spLocks noGrp="1" noChangeArrowheads="1"/>
          </p:cNvSpPr>
          <p:nvPr>
            <p:ph type="body" idx="1"/>
          </p:nvPr>
        </p:nvSpPr>
        <p:spPr/>
        <p:txBody>
          <a:bodyPr/>
          <a:lstStyle/>
          <a:p>
            <a:pPr>
              <a:spcAft>
                <a:spcPts val="1200"/>
              </a:spcAft>
              <a:buNone/>
            </a:pPr>
            <a:r>
              <a:rPr lang="en-US" sz="2800" dirty="0" smtClean="0">
                <a:latin typeface="Arial"/>
                <a:cs typeface="Arial"/>
              </a:rPr>
              <a:t>In procedural programming, code is placed into methods. </a:t>
            </a:r>
          </a:p>
          <a:p>
            <a:pPr lvl="1">
              <a:spcAft>
                <a:spcPts val="1200"/>
              </a:spcAft>
            </a:pPr>
            <a:r>
              <a:rPr lang="en-US" sz="2800" dirty="0" smtClean="0">
                <a:latin typeface="Arial"/>
                <a:cs typeface="Arial"/>
              </a:rPr>
              <a:t>Ideally these procedures then become "black boxes", inputs come in and outputs go out. </a:t>
            </a:r>
          </a:p>
          <a:p>
            <a:pPr lvl="2">
              <a:spcAft>
                <a:spcPts val="1200"/>
              </a:spcAft>
            </a:pPr>
            <a:r>
              <a:rPr lang="en-US" sz="2800" dirty="0" smtClean="0">
                <a:latin typeface="Arial"/>
                <a:cs typeface="Arial"/>
              </a:rPr>
              <a:t>Data is placed into separate structures, and is manipulated by these methods.</a:t>
            </a:r>
          </a:p>
          <a:p>
            <a:pPr lvl="2">
              <a:spcAft>
                <a:spcPts val="1200"/>
              </a:spcAft>
            </a:pPr>
            <a:r>
              <a:rPr lang="en-US" sz="2800" dirty="0" smtClean="0">
                <a:latin typeface="Arial"/>
                <a:cs typeface="Arial"/>
              </a:rPr>
              <a:t>Here is an illustrative </a:t>
            </a:r>
            <a:r>
              <a:rPr lang="en-US" sz="2800" dirty="0" smtClean="0">
                <a:latin typeface="Arial"/>
                <a:cs typeface="Arial"/>
                <a:hlinkClick r:id="rId2" action="ppaction://hlinkfile"/>
              </a:rPr>
              <a:t>Python example</a:t>
            </a:r>
            <a:endParaRPr lang="en-US" sz="2800" dirty="0" smtClean="0">
              <a:latin typeface="Arial"/>
              <a:cs typeface="Arial"/>
            </a:endParaRPr>
          </a:p>
        </p:txBody>
      </p:sp>
      <p:sp>
        <p:nvSpPr>
          <p:cNvPr id="12294" name="Slide Number Placeholder 5"/>
          <p:cNvSpPr>
            <a:spLocks noGrp="1"/>
          </p:cNvSpPr>
          <p:nvPr>
            <p:ph type="sldNum" sz="quarter" idx="12"/>
          </p:nvPr>
        </p:nvSpPr>
        <p:spPr>
          <a:noFill/>
        </p:spPr>
        <p:txBody>
          <a:bodyPr/>
          <a:lstStyle/>
          <a:p>
            <a:fld id="{6335D883-6FC3-42B2-80E3-E9ECB795B993}" type="slidenum">
              <a:rPr lang="en-US" smtClean="0"/>
              <a:pPr/>
              <a:t>3</a:t>
            </a:fld>
            <a:endParaRPr lang="en-US" smtClean="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endParaRPr lang="en-US"/>
          </a:p>
        </p:txBody>
      </p:sp>
      <p:sp>
        <p:nvSpPr>
          <p:cNvPr id="14339" name="Footer Placeholder 4"/>
          <p:cNvSpPr>
            <a:spLocks noGrp="1"/>
          </p:cNvSpPr>
          <p:nvPr>
            <p:ph type="ftr" sz="quarter" idx="11"/>
          </p:nvPr>
        </p:nvSpPr>
        <p:spPr>
          <a:noFill/>
        </p:spPr>
        <p:txBody>
          <a:bodyPr/>
          <a:lstStyle/>
          <a:p>
            <a:endParaRPr lang="en-US"/>
          </a:p>
        </p:txBody>
      </p:sp>
      <p:sp>
        <p:nvSpPr>
          <p:cNvPr id="14340" name="Rectangle 2"/>
          <p:cNvSpPr>
            <a:spLocks noGrp="1" noChangeArrowheads="1"/>
          </p:cNvSpPr>
          <p:nvPr>
            <p:ph type="title"/>
          </p:nvPr>
        </p:nvSpPr>
        <p:spPr/>
        <p:txBody>
          <a:bodyPr/>
          <a:lstStyle/>
          <a:p>
            <a:pPr algn="l"/>
            <a:r>
              <a:rPr lang="en-US" dirty="0" smtClean="0"/>
              <a:t>Unpredictable?</a:t>
            </a:r>
          </a:p>
        </p:txBody>
      </p:sp>
      <p:sp>
        <p:nvSpPr>
          <p:cNvPr id="14341" name="Rectangle 3"/>
          <p:cNvSpPr>
            <a:spLocks noGrp="1" noChangeArrowheads="1"/>
          </p:cNvSpPr>
          <p:nvPr>
            <p:ph type="body" idx="1"/>
          </p:nvPr>
        </p:nvSpPr>
        <p:spPr>
          <a:xfrm>
            <a:off x="457200" y="1885950"/>
            <a:ext cx="7924800" cy="4171950"/>
          </a:xfrm>
        </p:spPr>
        <p:txBody>
          <a:bodyPr/>
          <a:lstStyle/>
          <a:p>
            <a:pPr lvl="1">
              <a:spcAft>
                <a:spcPts val="1200"/>
              </a:spcAft>
            </a:pPr>
            <a:r>
              <a:rPr lang="en-US" sz="2800" dirty="0">
                <a:latin typeface="Arial"/>
                <a:cs typeface="Arial"/>
              </a:rPr>
              <a:t>First, this means that access to data is uncontrolled and unpredictable. </a:t>
            </a:r>
          </a:p>
          <a:p>
            <a:pPr lvl="1">
              <a:spcAft>
                <a:spcPts val="1200"/>
              </a:spcAft>
            </a:pPr>
            <a:r>
              <a:rPr lang="en-US" sz="2800" dirty="0" smtClean="0">
                <a:latin typeface="Arial"/>
                <a:cs typeface="Arial"/>
              </a:rPr>
              <a:t>Second</a:t>
            </a:r>
            <a:r>
              <a:rPr lang="en-US" sz="2800" dirty="0" smtClean="0">
                <a:latin typeface="Arial"/>
                <a:cs typeface="Arial"/>
              </a:rPr>
              <a:t>, </a:t>
            </a:r>
            <a:r>
              <a:rPr lang="en-US" sz="2800" dirty="0" smtClean="0">
                <a:latin typeface="Arial"/>
                <a:cs typeface="Arial"/>
              </a:rPr>
              <a:t>since </a:t>
            </a:r>
            <a:r>
              <a:rPr lang="en-US" sz="2800" dirty="0" smtClean="0">
                <a:latin typeface="Arial"/>
                <a:cs typeface="Arial"/>
              </a:rPr>
              <a:t>you have no control over who has access to the data, testing and debugging is much more difficult.</a:t>
            </a:r>
          </a:p>
        </p:txBody>
      </p:sp>
      <p:sp>
        <p:nvSpPr>
          <p:cNvPr id="14342" name="Slide Number Placeholder 5"/>
          <p:cNvSpPr>
            <a:spLocks noGrp="1"/>
          </p:cNvSpPr>
          <p:nvPr>
            <p:ph type="sldNum" sz="quarter" idx="12"/>
          </p:nvPr>
        </p:nvSpPr>
        <p:spPr>
          <a:noFill/>
        </p:spPr>
        <p:txBody>
          <a:bodyPr/>
          <a:lstStyle/>
          <a:p>
            <a:fld id="{456FCE3C-D55C-4DC2-BC62-64C458D1AC46}" type="slidenum">
              <a:rPr lang="en-US" smtClean="0"/>
              <a:pPr/>
              <a:t>4</a:t>
            </a:fld>
            <a:endParaRPr lang="en-US" smtClean="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p>
            <a:endParaRPr lang="en-US"/>
          </a:p>
        </p:txBody>
      </p:sp>
      <p:sp>
        <p:nvSpPr>
          <p:cNvPr id="16387" name="Footer Placeholder 4"/>
          <p:cNvSpPr>
            <a:spLocks noGrp="1"/>
          </p:cNvSpPr>
          <p:nvPr>
            <p:ph type="ftr" sz="quarter" idx="11"/>
          </p:nvPr>
        </p:nvSpPr>
        <p:spPr>
          <a:noFill/>
        </p:spPr>
        <p:txBody>
          <a:bodyPr/>
          <a:lstStyle/>
          <a:p>
            <a:endParaRPr lang="en-US"/>
          </a:p>
        </p:txBody>
      </p:sp>
      <p:sp>
        <p:nvSpPr>
          <p:cNvPr id="16388" name="Rectangle 2"/>
          <p:cNvSpPr>
            <a:spLocks noGrp="1" noChangeArrowheads="1"/>
          </p:cNvSpPr>
          <p:nvPr>
            <p:ph type="title"/>
          </p:nvPr>
        </p:nvSpPr>
        <p:spPr/>
        <p:txBody>
          <a:bodyPr/>
          <a:lstStyle/>
          <a:p>
            <a:pPr algn="l"/>
            <a:r>
              <a:rPr lang="en-US" dirty="0" smtClean="0"/>
              <a:t>Nice Packages</a:t>
            </a:r>
          </a:p>
        </p:txBody>
      </p:sp>
      <p:sp>
        <p:nvSpPr>
          <p:cNvPr id="16389" name="Rectangle 3"/>
          <p:cNvSpPr>
            <a:spLocks noGrp="1" noChangeArrowheads="1"/>
          </p:cNvSpPr>
          <p:nvPr>
            <p:ph type="body" idx="1"/>
          </p:nvPr>
        </p:nvSpPr>
        <p:spPr/>
        <p:txBody>
          <a:bodyPr/>
          <a:lstStyle/>
          <a:p>
            <a:pPr>
              <a:spcAft>
                <a:spcPts val="1200"/>
              </a:spcAft>
              <a:buFont typeface="Wingdings" panose="05000000000000000000" pitchFamily="2" charset="2"/>
              <a:buChar char="ü"/>
            </a:pPr>
            <a:r>
              <a:rPr lang="en-US" sz="2800" dirty="0" smtClean="0">
                <a:latin typeface="Arial"/>
                <a:cs typeface="Arial"/>
              </a:rPr>
              <a:t>Objects address these problems by combining data and behavior into a single, complete package. </a:t>
            </a:r>
          </a:p>
          <a:p>
            <a:pPr>
              <a:spcAft>
                <a:spcPts val="1200"/>
              </a:spcAft>
              <a:buFont typeface="Wingdings" panose="05000000000000000000" pitchFamily="2" charset="2"/>
              <a:buChar char="ü"/>
            </a:pPr>
            <a:r>
              <a:rPr lang="en-US" sz="2800" dirty="0">
                <a:latin typeface="Arial"/>
                <a:cs typeface="Arial"/>
              </a:rPr>
              <a:t>Objects address these problems by combining data and behavior into a single, complete package. </a:t>
            </a:r>
          </a:p>
          <a:p>
            <a:pPr>
              <a:spcAft>
                <a:spcPts val="1200"/>
              </a:spcAft>
              <a:buFont typeface="Wingdings" panose="05000000000000000000" pitchFamily="2" charset="2"/>
              <a:buChar char="ü"/>
            </a:pPr>
            <a:r>
              <a:rPr lang="en-US" sz="2800" dirty="0">
                <a:latin typeface="Arial"/>
                <a:cs typeface="Arial"/>
              </a:rPr>
              <a:t>Objects address these problems by combining data and behavior into a single, complete package. </a:t>
            </a:r>
          </a:p>
          <a:p>
            <a:pPr marL="0" indent="0">
              <a:spcAft>
                <a:spcPts val="1200"/>
              </a:spcAft>
              <a:buNone/>
            </a:pPr>
            <a:endParaRPr lang="en-US" sz="2800" dirty="0" smtClean="0">
              <a:latin typeface="Arial"/>
              <a:cs typeface="Arial"/>
            </a:endParaRPr>
          </a:p>
          <a:p>
            <a:pPr marL="457200" lvl="1" indent="0">
              <a:spcAft>
                <a:spcPts val="1200"/>
              </a:spcAft>
              <a:buNone/>
            </a:pPr>
            <a:endParaRPr lang="en-US" sz="2800" dirty="0" smtClean="0">
              <a:latin typeface="Arial"/>
              <a:cs typeface="Arial"/>
            </a:endParaRPr>
          </a:p>
        </p:txBody>
      </p:sp>
      <p:sp>
        <p:nvSpPr>
          <p:cNvPr id="16390" name="Slide Number Placeholder 5"/>
          <p:cNvSpPr>
            <a:spLocks noGrp="1"/>
          </p:cNvSpPr>
          <p:nvPr>
            <p:ph type="sldNum" sz="quarter" idx="12"/>
          </p:nvPr>
        </p:nvSpPr>
        <p:spPr>
          <a:noFill/>
        </p:spPr>
        <p:txBody>
          <a:bodyPr/>
          <a:lstStyle/>
          <a:p>
            <a:fld id="{0310E74E-1249-4A12-A5C4-8EF236755DB0}" type="slidenum">
              <a:rPr lang="en-US" smtClean="0"/>
              <a:pPr/>
              <a:t>5</a:t>
            </a:fld>
            <a:endParaRPr lang="en-US" smtClean="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endParaRPr lang="en-US"/>
          </a:p>
        </p:txBody>
      </p:sp>
      <p:sp>
        <p:nvSpPr>
          <p:cNvPr id="17411" name="Footer Placeholder 4"/>
          <p:cNvSpPr>
            <a:spLocks noGrp="1"/>
          </p:cNvSpPr>
          <p:nvPr>
            <p:ph type="ftr" sz="quarter" idx="11"/>
          </p:nvPr>
        </p:nvSpPr>
        <p:spPr>
          <a:noFill/>
        </p:spPr>
        <p:txBody>
          <a:bodyPr/>
          <a:lstStyle/>
          <a:p>
            <a:endParaRPr lang="en-US"/>
          </a:p>
        </p:txBody>
      </p:sp>
      <p:sp>
        <p:nvSpPr>
          <p:cNvPr id="17412" name="Rectangle 2"/>
          <p:cNvSpPr>
            <a:spLocks noGrp="1" noChangeArrowheads="1"/>
          </p:cNvSpPr>
          <p:nvPr>
            <p:ph type="title"/>
          </p:nvPr>
        </p:nvSpPr>
        <p:spPr/>
        <p:txBody>
          <a:bodyPr/>
          <a:lstStyle/>
          <a:p>
            <a:pPr algn="l"/>
            <a:r>
              <a:rPr lang="en-US" dirty="0" smtClean="0"/>
              <a:t>Data and Behaviors </a:t>
            </a:r>
          </a:p>
        </p:txBody>
      </p:sp>
      <p:sp>
        <p:nvSpPr>
          <p:cNvPr id="17413" name="Rectangle 3"/>
          <p:cNvSpPr>
            <a:spLocks noGrp="1" noChangeArrowheads="1"/>
          </p:cNvSpPr>
          <p:nvPr>
            <p:ph type="body" idx="1"/>
          </p:nvPr>
        </p:nvSpPr>
        <p:spPr/>
        <p:txBody>
          <a:bodyPr/>
          <a:lstStyle/>
          <a:p>
            <a:pPr>
              <a:lnSpc>
                <a:spcPct val="90000"/>
              </a:lnSpc>
              <a:spcAft>
                <a:spcPts val="1200"/>
              </a:spcAft>
              <a:buNone/>
            </a:pPr>
            <a:r>
              <a:rPr lang="en-US" sz="2800" dirty="0" smtClean="0">
                <a:latin typeface="Arial"/>
                <a:cs typeface="Arial"/>
              </a:rPr>
              <a:t>Procedural programming separates the data of the program from the operations that manipulate the data. </a:t>
            </a:r>
          </a:p>
          <a:p>
            <a:pPr lvl="1">
              <a:lnSpc>
                <a:spcPct val="90000"/>
              </a:lnSpc>
              <a:spcAft>
                <a:spcPts val="1200"/>
              </a:spcAft>
            </a:pPr>
            <a:r>
              <a:rPr lang="en-US" sz="2800" dirty="0" smtClean="0">
                <a:latin typeface="Arial"/>
                <a:cs typeface="Arial"/>
              </a:rPr>
              <a:t>For example, if you want to send information across a network, only the relevant data is sent with the expectation that the program at the other end of the pipe knows what to do with it.</a:t>
            </a:r>
          </a:p>
        </p:txBody>
      </p:sp>
      <p:sp>
        <p:nvSpPr>
          <p:cNvPr id="17414" name="Slide Number Placeholder 5"/>
          <p:cNvSpPr>
            <a:spLocks noGrp="1"/>
          </p:cNvSpPr>
          <p:nvPr>
            <p:ph type="sldNum" sz="quarter" idx="12"/>
          </p:nvPr>
        </p:nvSpPr>
        <p:spPr>
          <a:noFill/>
        </p:spPr>
        <p:txBody>
          <a:bodyPr/>
          <a:lstStyle/>
          <a:p>
            <a:fld id="{1CF54408-026D-4DB9-B6C6-7DC9F635AF3B}" type="slidenum">
              <a:rPr lang="en-US" smtClean="0"/>
              <a:pPr/>
              <a:t>6</a:t>
            </a:fld>
            <a:endParaRPr lang="en-US" smtClean="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p:spPr>
        <p:txBody>
          <a:bodyPr/>
          <a:lstStyle/>
          <a:p>
            <a:endParaRPr lang="en-US"/>
          </a:p>
        </p:txBody>
      </p:sp>
      <p:sp>
        <p:nvSpPr>
          <p:cNvPr id="18435" name="Footer Placeholder 4"/>
          <p:cNvSpPr>
            <a:spLocks noGrp="1"/>
          </p:cNvSpPr>
          <p:nvPr>
            <p:ph type="ftr" sz="quarter" idx="11"/>
          </p:nvPr>
        </p:nvSpPr>
        <p:spPr>
          <a:noFill/>
        </p:spPr>
        <p:txBody>
          <a:bodyPr/>
          <a:lstStyle/>
          <a:p>
            <a:endParaRPr lang="en-US"/>
          </a:p>
        </p:txBody>
      </p:sp>
      <p:sp>
        <p:nvSpPr>
          <p:cNvPr id="18436" name="Rectangle 2"/>
          <p:cNvSpPr>
            <a:spLocks noGrp="1" noChangeArrowheads="1"/>
          </p:cNvSpPr>
          <p:nvPr>
            <p:ph type="title"/>
          </p:nvPr>
        </p:nvSpPr>
        <p:spPr/>
        <p:txBody>
          <a:bodyPr/>
          <a:lstStyle/>
          <a:p>
            <a:pPr algn="l"/>
            <a:r>
              <a:rPr lang="en-US" dirty="0" smtClean="0"/>
              <a:t>O-O Programming</a:t>
            </a:r>
          </a:p>
        </p:txBody>
      </p:sp>
      <p:sp>
        <p:nvSpPr>
          <p:cNvPr id="18437" name="Rectangle 3"/>
          <p:cNvSpPr>
            <a:spLocks noGrp="1" noChangeArrowheads="1"/>
          </p:cNvSpPr>
          <p:nvPr>
            <p:ph type="body" idx="1"/>
          </p:nvPr>
        </p:nvSpPr>
        <p:spPr/>
        <p:txBody>
          <a:bodyPr/>
          <a:lstStyle/>
          <a:p>
            <a:pPr>
              <a:spcAft>
                <a:spcPts val="1200"/>
              </a:spcAft>
              <a:buNone/>
            </a:pPr>
            <a:r>
              <a:rPr lang="en-US" sz="2800" dirty="0" smtClean="0">
                <a:latin typeface="Arial"/>
                <a:cs typeface="Arial"/>
              </a:rPr>
              <a:t>The fundamental advantage of O-O programming is that the data and the operations that manipulate the data are both contained in the object. </a:t>
            </a:r>
          </a:p>
          <a:p>
            <a:pPr lvl="1">
              <a:spcAft>
                <a:spcPts val="1200"/>
              </a:spcAft>
            </a:pPr>
            <a:r>
              <a:rPr lang="en-US" sz="2800" dirty="0" smtClean="0">
                <a:latin typeface="Arial"/>
                <a:cs typeface="Arial"/>
              </a:rPr>
              <a:t>For example, when an object is transported across a network, the entire object, including the data and behavior, goes with it. </a:t>
            </a:r>
          </a:p>
        </p:txBody>
      </p:sp>
      <p:sp>
        <p:nvSpPr>
          <p:cNvPr id="18438" name="Slide Number Placeholder 5"/>
          <p:cNvSpPr>
            <a:spLocks noGrp="1"/>
          </p:cNvSpPr>
          <p:nvPr>
            <p:ph type="sldNum" sz="quarter" idx="12"/>
          </p:nvPr>
        </p:nvSpPr>
        <p:spPr>
          <a:noFill/>
        </p:spPr>
        <p:txBody>
          <a:bodyPr/>
          <a:lstStyle/>
          <a:p>
            <a:fld id="{6E0373E1-29BA-4927-8A21-AD2131D3EB00}" type="slidenum">
              <a:rPr lang="en-US" smtClean="0"/>
              <a:pPr/>
              <a:t>7</a:t>
            </a:fld>
            <a:endParaRPr lang="en-US" smtClean="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p>
            <a:endParaRPr lang="en-US"/>
          </a:p>
        </p:txBody>
      </p:sp>
      <p:sp>
        <p:nvSpPr>
          <p:cNvPr id="19459" name="Footer Placeholder 4"/>
          <p:cNvSpPr>
            <a:spLocks noGrp="1"/>
          </p:cNvSpPr>
          <p:nvPr>
            <p:ph type="ftr" sz="quarter" idx="11"/>
          </p:nvPr>
        </p:nvSpPr>
        <p:spPr>
          <a:noFill/>
        </p:spPr>
        <p:txBody>
          <a:bodyPr/>
          <a:lstStyle/>
          <a:p>
            <a:endParaRPr lang="en-US"/>
          </a:p>
        </p:txBody>
      </p:sp>
      <p:sp>
        <p:nvSpPr>
          <p:cNvPr id="19460" name="Rectangle 2"/>
          <p:cNvSpPr>
            <a:spLocks noGrp="1" noChangeArrowheads="1"/>
          </p:cNvSpPr>
          <p:nvPr>
            <p:ph type="title"/>
          </p:nvPr>
        </p:nvSpPr>
        <p:spPr/>
        <p:txBody>
          <a:bodyPr/>
          <a:lstStyle/>
          <a:p>
            <a:pPr algn="l"/>
            <a:r>
              <a:rPr lang="en-US" dirty="0" smtClean="0"/>
              <a:t>Object Data</a:t>
            </a:r>
          </a:p>
        </p:txBody>
      </p:sp>
      <p:sp>
        <p:nvSpPr>
          <p:cNvPr id="19461" name="Rectangle 3"/>
          <p:cNvSpPr>
            <a:spLocks noGrp="1" noChangeArrowheads="1"/>
          </p:cNvSpPr>
          <p:nvPr>
            <p:ph type="body" idx="1"/>
          </p:nvPr>
        </p:nvSpPr>
        <p:spPr/>
        <p:txBody>
          <a:bodyPr/>
          <a:lstStyle/>
          <a:p>
            <a:pPr lvl="1">
              <a:spcAft>
                <a:spcPts val="1200"/>
              </a:spcAft>
              <a:buNone/>
            </a:pPr>
            <a:r>
              <a:rPr lang="en-US" sz="2800" dirty="0" smtClean="0">
                <a:latin typeface="Arial"/>
                <a:cs typeface="Arial"/>
              </a:rPr>
              <a:t>The data stored within an object represents the </a:t>
            </a:r>
            <a:r>
              <a:rPr lang="en-US" sz="2800" i="1" dirty="0" smtClean="0">
                <a:latin typeface="Arial"/>
                <a:cs typeface="Arial"/>
              </a:rPr>
              <a:t>state</a:t>
            </a:r>
            <a:r>
              <a:rPr lang="en-US" sz="2800" dirty="0" smtClean="0">
                <a:latin typeface="Arial"/>
                <a:cs typeface="Arial"/>
              </a:rPr>
              <a:t> of the object. </a:t>
            </a:r>
          </a:p>
          <a:p>
            <a:pPr lvl="1">
              <a:spcAft>
                <a:spcPts val="1200"/>
              </a:spcAft>
            </a:pPr>
            <a:r>
              <a:rPr lang="en-US" sz="2800" dirty="0" smtClean="0">
                <a:latin typeface="Arial"/>
                <a:cs typeface="Arial"/>
              </a:rPr>
              <a:t>In O-O programming terminology, this data is called </a:t>
            </a:r>
            <a:r>
              <a:rPr lang="en-US" sz="2800" i="1" dirty="0" smtClean="0">
                <a:latin typeface="Arial"/>
                <a:cs typeface="Arial"/>
              </a:rPr>
              <a:t>attributes</a:t>
            </a:r>
            <a:r>
              <a:rPr lang="en-US" sz="2800" dirty="0" smtClean="0">
                <a:latin typeface="Arial"/>
                <a:cs typeface="Arial"/>
              </a:rPr>
              <a:t>. </a:t>
            </a:r>
          </a:p>
        </p:txBody>
      </p:sp>
      <p:sp>
        <p:nvSpPr>
          <p:cNvPr id="19462" name="Slide Number Placeholder 5"/>
          <p:cNvSpPr>
            <a:spLocks noGrp="1"/>
          </p:cNvSpPr>
          <p:nvPr>
            <p:ph type="sldNum" sz="quarter" idx="12"/>
          </p:nvPr>
        </p:nvSpPr>
        <p:spPr>
          <a:noFill/>
        </p:spPr>
        <p:txBody>
          <a:bodyPr/>
          <a:lstStyle/>
          <a:p>
            <a:fld id="{EB339BA5-5EEC-4B36-AF15-8DE3DDEDEDF5}" type="slidenum">
              <a:rPr lang="en-US" smtClean="0"/>
              <a:pPr/>
              <a:t>8</a:t>
            </a:fld>
            <a:endParaRPr lang="en-US" smtClean="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p>
            <a:endParaRPr lang="en-US"/>
          </a:p>
        </p:txBody>
      </p:sp>
      <p:sp>
        <p:nvSpPr>
          <p:cNvPr id="20483" name="Footer Placeholder 4"/>
          <p:cNvSpPr>
            <a:spLocks noGrp="1"/>
          </p:cNvSpPr>
          <p:nvPr>
            <p:ph type="ftr" sz="quarter" idx="11"/>
          </p:nvPr>
        </p:nvSpPr>
        <p:spPr>
          <a:noFill/>
        </p:spPr>
        <p:txBody>
          <a:bodyPr/>
          <a:lstStyle/>
          <a:p>
            <a:endParaRPr lang="en-US"/>
          </a:p>
        </p:txBody>
      </p:sp>
      <p:sp>
        <p:nvSpPr>
          <p:cNvPr id="20484" name="Rectangle 2"/>
          <p:cNvSpPr>
            <a:spLocks noGrp="1" noChangeArrowheads="1"/>
          </p:cNvSpPr>
          <p:nvPr>
            <p:ph type="title"/>
          </p:nvPr>
        </p:nvSpPr>
        <p:spPr/>
        <p:txBody>
          <a:bodyPr/>
          <a:lstStyle/>
          <a:p>
            <a:pPr algn="l"/>
            <a:r>
              <a:rPr lang="en-US" dirty="0" smtClean="0"/>
              <a:t>Object Behaviors</a:t>
            </a:r>
          </a:p>
        </p:txBody>
      </p:sp>
      <p:sp>
        <p:nvSpPr>
          <p:cNvPr id="20485" name="Rectangle 3"/>
          <p:cNvSpPr>
            <a:spLocks noGrp="1" noChangeArrowheads="1"/>
          </p:cNvSpPr>
          <p:nvPr>
            <p:ph type="body" idx="1"/>
          </p:nvPr>
        </p:nvSpPr>
        <p:spPr>
          <a:xfrm>
            <a:off x="457200" y="1885950"/>
            <a:ext cx="7620000" cy="4171950"/>
          </a:xfrm>
        </p:spPr>
        <p:txBody>
          <a:bodyPr/>
          <a:lstStyle/>
          <a:p>
            <a:pPr>
              <a:spcAft>
                <a:spcPts val="1200"/>
              </a:spcAft>
              <a:buNone/>
            </a:pPr>
            <a:r>
              <a:rPr lang="en-US" sz="2800" dirty="0" smtClean="0">
                <a:latin typeface="Arial"/>
                <a:cs typeface="Arial"/>
              </a:rPr>
              <a:t>The </a:t>
            </a:r>
            <a:r>
              <a:rPr lang="en-US" sz="2800" i="1" dirty="0" smtClean="0">
                <a:latin typeface="Arial"/>
                <a:cs typeface="Arial"/>
              </a:rPr>
              <a:t>behavior</a:t>
            </a:r>
            <a:r>
              <a:rPr lang="en-US" sz="2800" dirty="0" smtClean="0">
                <a:latin typeface="Arial"/>
                <a:cs typeface="Arial"/>
              </a:rPr>
              <a:t> of an object is what the object can do, i.e. what operations are legal for the object. </a:t>
            </a:r>
          </a:p>
          <a:p>
            <a:pPr lvl="1">
              <a:spcAft>
                <a:spcPts val="1200"/>
              </a:spcAft>
            </a:pPr>
            <a:r>
              <a:rPr lang="en-US" sz="2800" dirty="0" smtClean="0">
                <a:latin typeface="Arial"/>
                <a:cs typeface="Arial"/>
              </a:rPr>
              <a:t>In procedural languages the behavior is defined by procedures, functions, and subroutines. </a:t>
            </a:r>
          </a:p>
          <a:p>
            <a:pPr lvl="1">
              <a:spcAft>
                <a:spcPts val="1200"/>
              </a:spcAft>
            </a:pPr>
            <a:r>
              <a:rPr lang="en-US" sz="2800" dirty="0" smtClean="0">
                <a:latin typeface="Arial"/>
                <a:cs typeface="Arial"/>
              </a:rPr>
              <a:t>In O-O programming terminology, object behavior is described by </a:t>
            </a:r>
            <a:r>
              <a:rPr lang="en-US" sz="2800" i="1" dirty="0" smtClean="0">
                <a:latin typeface="Arial"/>
                <a:cs typeface="Arial"/>
              </a:rPr>
              <a:t>methods</a:t>
            </a:r>
          </a:p>
        </p:txBody>
      </p:sp>
      <p:sp>
        <p:nvSpPr>
          <p:cNvPr id="20486" name="Slide Number Placeholder 5"/>
          <p:cNvSpPr>
            <a:spLocks noGrp="1"/>
          </p:cNvSpPr>
          <p:nvPr>
            <p:ph type="sldNum" sz="quarter" idx="12"/>
          </p:nvPr>
        </p:nvSpPr>
        <p:spPr>
          <a:noFill/>
        </p:spPr>
        <p:txBody>
          <a:bodyPr/>
          <a:lstStyle/>
          <a:p>
            <a:fld id="{7D1C00B4-7E11-4DA7-87A3-4686D2650542}" type="slidenum">
              <a:rPr lang="en-US" smtClean="0"/>
              <a:pPr/>
              <a:t>9</a:t>
            </a:fld>
            <a:endParaRPr lang="en-US" smtClean="0"/>
          </a:p>
        </p:txBody>
      </p:sp>
    </p:spTree>
  </p:cSld>
  <p:clrMapOvr>
    <a:masterClrMapping/>
  </p:clrMapOvr>
  <p:transition/>
</p:sld>
</file>

<file path=ppt/theme/theme1.xml><?xml version="1.0" encoding="utf-8"?>
<a:theme xmlns:a="http://schemas.openxmlformats.org/drawingml/2006/main" name="Pearson PTG Video Product PowerPoint Template 111006">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Black"/>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tx2"/>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Pearson PTG Video Product PowerPoint Template 111006</Template>
  <TotalTime>1064</TotalTime>
  <Words>539</Words>
  <Application>Microsoft Office PowerPoint</Application>
  <PresentationFormat>On-screen Show (4:3)</PresentationFormat>
  <Paragraphs>54</Paragraphs>
  <Slides>12</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9" baseType="lpstr">
      <vt:lpstr>Arial</vt:lpstr>
      <vt:lpstr>Arial Black</vt:lpstr>
      <vt:lpstr>Calibri</vt:lpstr>
      <vt:lpstr>Times New Roman</vt:lpstr>
      <vt:lpstr>Wingdings</vt:lpstr>
      <vt:lpstr>Pearson PTG Video Product PowerPoint Template 111006</vt:lpstr>
      <vt:lpstr>Image Document</vt:lpstr>
      <vt:lpstr>The Object-Oriented Thought Process  Chapter 1</vt:lpstr>
      <vt:lpstr>What is an Object?</vt:lpstr>
      <vt:lpstr>Procedural Programming</vt:lpstr>
      <vt:lpstr>Unpredictable?</vt:lpstr>
      <vt:lpstr>Nice Packages</vt:lpstr>
      <vt:lpstr>Data and Behaviors </vt:lpstr>
      <vt:lpstr>O-O Programming</vt:lpstr>
      <vt:lpstr>Object Data</vt:lpstr>
      <vt:lpstr>Object Behaviors</vt:lpstr>
      <vt:lpstr>Modeling many similar objects?</vt:lpstr>
      <vt:lpstr>What Exactly Is a Class?</vt:lpstr>
      <vt:lpstr>What Exactly Is a Class?</vt:lpstr>
    </vt:vector>
  </TitlesOfParts>
  <Company>Software Insight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Object-Oriented Thought Process</dc:title>
  <dc:creator>Matt Weisfeld</dc:creator>
  <cp:lastModifiedBy>Narayan, Sridhar</cp:lastModifiedBy>
  <cp:revision>83</cp:revision>
  <dcterms:created xsi:type="dcterms:W3CDTF">2006-12-28T22:00:41Z</dcterms:created>
  <dcterms:modified xsi:type="dcterms:W3CDTF">2018-08-27T14:42:34Z</dcterms:modified>
</cp:coreProperties>
</file>