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58" r:id="rId5"/>
    <p:sldId id="264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E1FD4-42E7-4133-940F-632F4C2806E8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F86665-2F65-4B9E-85DF-C4111E5F9A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86665-2F65-4B9E-85DF-C4111E5F9A70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FFD7-60B3-45A0-897A-3E8DFE671DFD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B70C2-1DFF-4068-91F6-89937C77F9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Sridhar Narayan</a:t>
            </a:r>
          </a:p>
          <a:p>
            <a:r>
              <a:rPr lang="en-US" dirty="0" smtClean="0"/>
              <a:t>narayans@uncw.edu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Java program is a collection of classes</a:t>
            </a:r>
          </a:p>
          <a:p>
            <a:r>
              <a:rPr lang="en-US" dirty="0" smtClean="0"/>
              <a:t>Each class is a generic description (template) of an object being modeled</a:t>
            </a:r>
          </a:p>
          <a:p>
            <a:r>
              <a:rPr lang="en-US" dirty="0" smtClean="0"/>
              <a:t>Each class describes</a:t>
            </a:r>
          </a:p>
          <a:p>
            <a:pPr lvl="1"/>
            <a:r>
              <a:rPr lang="en-US" dirty="0" smtClean="0"/>
              <a:t>Properties of the object being modeled, i.e. structure of the object</a:t>
            </a:r>
          </a:p>
          <a:p>
            <a:pPr lvl="1"/>
            <a:r>
              <a:rPr lang="en-US" dirty="0" smtClean="0"/>
              <a:t>Ways in which one can interact with the object, i.e. behavior of the object. These are called </a:t>
            </a:r>
            <a:r>
              <a:rPr lang="en-US" i="1" dirty="0" smtClean="0"/>
              <a:t>methods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main </a:t>
            </a:r>
            <a:r>
              <a:rPr lang="en-US" dirty="0" smtClean="0"/>
              <a:t>method</a:t>
            </a:r>
            <a:r>
              <a:rPr lang="en-US" i="1" dirty="0" smtClean="0"/>
              <a:t> </a:t>
            </a:r>
            <a:r>
              <a:rPr lang="en-US" dirty="0" smtClean="0"/>
              <a:t>in a class is where execution begins when that class is run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method is a collection of statements</a:t>
            </a:r>
          </a:p>
          <a:p>
            <a:pPr lvl="1"/>
            <a:r>
              <a:rPr lang="en-US" dirty="0" smtClean="0"/>
              <a:t>Each statement is terminated by a semi-colon</a:t>
            </a:r>
          </a:p>
          <a:p>
            <a:pPr lvl="1"/>
            <a:r>
              <a:rPr lang="en-US" dirty="0" smtClean="0"/>
              <a:t>Java is case sensitive</a:t>
            </a:r>
          </a:p>
          <a:p>
            <a:pPr lvl="1"/>
            <a:r>
              <a:rPr lang="en-US" dirty="0" smtClean="0"/>
              <a:t>Each variable must be </a:t>
            </a:r>
            <a:r>
              <a:rPr lang="en-US" b="1" dirty="0" smtClean="0"/>
              <a:t>declared</a:t>
            </a:r>
            <a:r>
              <a:rPr lang="en-US" dirty="0" smtClean="0"/>
              <a:t> before use</a:t>
            </a:r>
          </a:p>
          <a:p>
            <a:pPr lvl="1"/>
            <a:r>
              <a:rPr lang="en-US" b="1" dirty="0" err="1" smtClean="0"/>
              <a:t>int</a:t>
            </a:r>
            <a:r>
              <a:rPr lang="en-US" b="1" dirty="0" smtClean="0"/>
              <a:t>, float, double, char, </a:t>
            </a:r>
            <a:r>
              <a:rPr lang="en-US" b="1" dirty="0" err="1" smtClean="0"/>
              <a:t>boolean</a:t>
            </a:r>
            <a:r>
              <a:rPr lang="en-US" b="1" dirty="0" smtClean="0"/>
              <a:t> </a:t>
            </a:r>
            <a:r>
              <a:rPr lang="en-US" dirty="0" smtClean="0"/>
              <a:t>are </a:t>
            </a:r>
            <a:r>
              <a:rPr lang="en-US" b="1" dirty="0" smtClean="0"/>
              <a:t>primitive</a:t>
            </a:r>
            <a:r>
              <a:rPr lang="en-US" dirty="0" smtClean="0"/>
              <a:t> </a:t>
            </a:r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Every Java class is a non-primitive type</a:t>
            </a:r>
            <a:endParaRPr lang="en-US" dirty="0" smtClean="0"/>
          </a:p>
          <a:p>
            <a:pPr lvl="1"/>
            <a:r>
              <a:rPr lang="en-US" dirty="0" smtClean="0"/>
              <a:t>Java employs block scoping</a:t>
            </a:r>
          </a:p>
          <a:p>
            <a:pPr lvl="2"/>
            <a:r>
              <a:rPr lang="en-US" dirty="0" smtClean="0"/>
              <a:t>Each pair of {} defines a block</a:t>
            </a:r>
          </a:p>
          <a:p>
            <a:pPr lvl="2"/>
            <a:r>
              <a:rPr lang="en-US" dirty="0" smtClean="0"/>
              <a:t>Variables declared within a block are visible only within that block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// single line comment</a:t>
            </a:r>
          </a:p>
          <a:p>
            <a:r>
              <a:rPr lang="en-US" dirty="0" smtClean="0"/>
              <a:t>/* multi-line comment */</a:t>
            </a:r>
          </a:p>
          <a:p>
            <a:r>
              <a:rPr lang="en-US" dirty="0" smtClean="0"/>
              <a:t>/** used for Java docs, similar to Pytho</a:t>
            </a:r>
            <a:r>
              <a:rPr lang="en-US" dirty="0" smtClean="0"/>
              <a:t>n </a:t>
            </a:r>
            <a:r>
              <a:rPr lang="en-US" dirty="0" err="1" smtClean="0"/>
              <a:t>docstring</a:t>
            </a:r>
            <a:r>
              <a:rPr lang="en-US" dirty="0" smtClean="0"/>
              <a:t> comments **/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Unlike Python, Java does not infer types. Types </a:t>
            </a:r>
            <a:r>
              <a:rPr lang="en-US" dirty="0" smtClean="0"/>
              <a:t>are </a:t>
            </a:r>
            <a:r>
              <a:rPr lang="en-US" b="1" dirty="0" smtClean="0"/>
              <a:t>explicitly</a:t>
            </a:r>
            <a:r>
              <a:rPr lang="en-US" dirty="0" smtClean="0"/>
              <a:t> declared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x = 10;</a:t>
            </a:r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oolean</a:t>
            </a:r>
            <a:r>
              <a:rPr lang="en-US" dirty="0" smtClean="0"/>
              <a:t> p = false</a:t>
            </a:r>
            <a:r>
              <a:rPr lang="en-US" dirty="0" smtClean="0"/>
              <a:t>;</a:t>
            </a:r>
            <a:endParaRPr lang="en-US" dirty="0" smtClean="0"/>
          </a:p>
          <a:p>
            <a:r>
              <a:rPr lang="en-US" dirty="0" smtClean="0"/>
              <a:t>Java is </a:t>
            </a:r>
            <a:r>
              <a:rPr lang="en-US" b="1" dirty="0" smtClean="0"/>
              <a:t>strongly </a:t>
            </a:r>
            <a:r>
              <a:rPr lang="en-US" b="1" dirty="0" smtClean="0"/>
              <a:t>typed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float x = 2.5; //error, since 2.5 is a double</a:t>
            </a:r>
          </a:p>
          <a:p>
            <a:pPr lvl="1"/>
            <a:r>
              <a:rPr lang="en-US" dirty="0" smtClean="0"/>
              <a:t>float </a:t>
            </a:r>
            <a:r>
              <a:rPr lang="en-US" dirty="0" smtClean="0"/>
              <a:t>x = 2.5f; // ok</a:t>
            </a:r>
          </a:p>
          <a:p>
            <a:r>
              <a:rPr lang="en-US" b="1" dirty="0" smtClean="0"/>
              <a:t>Statically type checked</a:t>
            </a:r>
          </a:p>
          <a:p>
            <a:pPr lvl="1"/>
            <a:r>
              <a:rPr lang="en-US" dirty="0" smtClean="0"/>
              <a:t>All t</a:t>
            </a:r>
            <a:r>
              <a:rPr lang="en-US" dirty="0" smtClean="0"/>
              <a:t>ype </a:t>
            </a:r>
            <a:r>
              <a:rPr lang="en-US" dirty="0" smtClean="0"/>
              <a:t>errors are caught during compilation</a:t>
            </a:r>
          </a:p>
        </p:txBody>
      </p:sp>
    </p:spTree>
    <p:extLst>
      <p:ext uri="{BB962C8B-B14F-4D97-AF65-F5344CB8AC3E}">
        <p14:creationId xmlns:p14="http://schemas.microsoft.com/office/powerpoint/2010/main" val="181523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and then interpreted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java compiler first compiles Java source code (.java files) into Java byte code (.class files)</a:t>
            </a:r>
          </a:p>
          <a:p>
            <a:r>
              <a:rPr lang="en-US" dirty="0" smtClean="0"/>
              <a:t>The byte code is then interpreted by the Java VM (virtual machine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theory, once compiled, Java code can be run on any platform for which a JVM exists.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 &lt; 10; </a:t>
            </a:r>
            <a:r>
              <a:rPr lang="en-US" dirty="0" err="1" smtClean="0"/>
              <a:t>i</a:t>
            </a:r>
            <a:r>
              <a:rPr lang="en-US" dirty="0" smtClean="0"/>
              <a:t>++) 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//do something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dirty="0" smtClean="0"/>
              <a:t>while (condition is true)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//do something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}</a:t>
            </a:r>
          </a:p>
          <a:p>
            <a:r>
              <a:rPr lang="en-US" dirty="0" smtClean="0"/>
              <a:t>do </a:t>
            </a:r>
            <a:r>
              <a:rPr lang="en-US" dirty="0" smtClean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//something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}</a:t>
            </a:r>
            <a:r>
              <a:rPr lang="en-US" dirty="0" smtClean="0"/>
              <a:t> while (condition is true);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if- </a:t>
            </a:r>
            <a:r>
              <a:rPr lang="en-US" i="1" dirty="0" smtClean="0"/>
              <a:t>else if </a:t>
            </a:r>
            <a:r>
              <a:rPr lang="en-US" dirty="0" smtClean="0"/>
              <a:t>- else</a:t>
            </a:r>
          </a:p>
          <a:p>
            <a:r>
              <a:rPr lang="en-US" dirty="0" smtClean="0"/>
              <a:t>Use parenthesis for conditions: </a:t>
            </a:r>
          </a:p>
          <a:p>
            <a:pPr lvl="3"/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/>
              <a:t>a &gt; </a:t>
            </a:r>
            <a:r>
              <a:rPr lang="en-US" dirty="0" smtClean="0"/>
              <a:t>b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//do something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else if </a:t>
            </a:r>
            <a:r>
              <a:rPr lang="en-US" sz="1800" dirty="0">
                <a:solidFill>
                  <a:srgbClr val="FF0000"/>
                </a:solidFill>
              </a:rPr>
              <a:t>(</a:t>
            </a:r>
            <a:r>
              <a:rPr lang="en-US" dirty="0" smtClean="0"/>
              <a:t>c &gt; d</a:t>
            </a:r>
            <a:r>
              <a:rPr lang="en-US" sz="1800" dirty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//do something else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else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//do a third thing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r>
              <a:rPr lang="en-US" dirty="0" smtClean="0"/>
              <a:t>&amp;&amp; (and), || (or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if (a &gt; b </a:t>
            </a:r>
            <a:r>
              <a:rPr lang="en-US" dirty="0" smtClean="0">
                <a:solidFill>
                  <a:srgbClr val="FF0000"/>
                </a:solidFill>
              </a:rPr>
              <a:t>&amp;&amp;</a:t>
            </a:r>
            <a:r>
              <a:rPr lang="en-US" dirty="0" smtClean="0"/>
              <a:t> c &lt; d </a:t>
            </a:r>
            <a:r>
              <a:rPr lang="en-US" dirty="0" smtClean="0">
                <a:solidFill>
                  <a:srgbClr val="FF0000"/>
                </a:solidFill>
              </a:rPr>
              <a:t>||</a:t>
            </a:r>
            <a:r>
              <a:rPr lang="en-US" dirty="0" smtClean="0"/>
              <a:t> a == b) </a:t>
            </a:r>
            <a:r>
              <a:rPr lang="en-US" sz="2000" dirty="0">
                <a:solidFill>
                  <a:srgbClr val="FF0000"/>
                </a:solidFill>
              </a:rPr>
              <a:t>{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//do something</a:t>
            </a:r>
            <a:br>
              <a:rPr lang="en-US" dirty="0" smtClean="0"/>
            </a:br>
            <a:r>
              <a:rPr lang="en-US" sz="2000" dirty="0">
                <a:solidFill>
                  <a:srgbClr val="FF0000"/>
                </a:solidFill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 smtClean="0"/>
              <a:t>int</a:t>
            </a:r>
            <a:r>
              <a:rPr lang="en-US" i="1" dirty="0" smtClean="0"/>
              <a:t> x;</a:t>
            </a:r>
            <a:r>
              <a:rPr lang="en-US" dirty="0" smtClean="0"/>
              <a:t> </a:t>
            </a:r>
            <a:r>
              <a:rPr lang="en-US" dirty="0" smtClean="0"/>
              <a:t>//declare x </a:t>
            </a: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 smtClean="0"/>
              <a:t>an </a:t>
            </a:r>
            <a:r>
              <a:rPr lang="en-US" dirty="0" smtClean="0"/>
              <a:t>integer. x is a primitive</a:t>
            </a:r>
            <a:endParaRPr lang="en-US" dirty="0" smtClean="0"/>
          </a:p>
          <a:p>
            <a:r>
              <a:rPr lang="en-US" i="1" dirty="0" err="1"/>
              <a:t>i</a:t>
            </a:r>
            <a:r>
              <a:rPr lang="en-US" i="1" dirty="0" err="1" smtClean="0"/>
              <a:t>nt</a:t>
            </a:r>
            <a:r>
              <a:rPr lang="en-US" i="1" dirty="0" smtClean="0"/>
              <a:t> [] data; </a:t>
            </a:r>
            <a:r>
              <a:rPr lang="en-US" dirty="0" smtClean="0"/>
              <a:t>// declare data as a reference to an array of </a:t>
            </a:r>
            <a:r>
              <a:rPr lang="en-US" dirty="0" smtClean="0"/>
              <a:t>integers. No array exists at this point</a:t>
            </a:r>
            <a:endParaRPr lang="en-US" dirty="0" smtClean="0"/>
          </a:p>
          <a:p>
            <a:r>
              <a:rPr lang="en-US" i="1" dirty="0" smtClean="0"/>
              <a:t>data = new </a:t>
            </a:r>
            <a:r>
              <a:rPr lang="en-US" i="1" dirty="0" err="1" smtClean="0"/>
              <a:t>int</a:t>
            </a:r>
            <a:r>
              <a:rPr lang="en-US" i="1" dirty="0" smtClean="0"/>
              <a:t>[100]; </a:t>
            </a:r>
            <a:r>
              <a:rPr lang="en-US" dirty="0" smtClean="0"/>
              <a:t>//</a:t>
            </a:r>
            <a:r>
              <a:rPr lang="en-US" dirty="0" smtClean="0"/>
              <a:t>instantiate and </a:t>
            </a:r>
            <a:r>
              <a:rPr lang="en-US" dirty="0" smtClean="0"/>
              <a:t>assign </a:t>
            </a:r>
            <a:r>
              <a:rPr lang="en-US" dirty="0" smtClean="0"/>
              <a:t>an array of 100 integers to data</a:t>
            </a:r>
          </a:p>
          <a:p>
            <a:r>
              <a:rPr lang="en-US" dirty="0" smtClean="0"/>
              <a:t>Declaration and instantiation can be combined</a:t>
            </a:r>
            <a:endParaRPr lang="en-US" dirty="0" smtClean="0"/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[] data = new </a:t>
            </a:r>
            <a:r>
              <a:rPr lang="en-US" dirty="0" err="1" smtClean="0"/>
              <a:t>int</a:t>
            </a:r>
            <a:r>
              <a:rPr lang="en-US" dirty="0" smtClean="0"/>
              <a:t>[100</a:t>
            </a:r>
            <a:r>
              <a:rPr lang="en-US" dirty="0" smtClean="0"/>
              <a:t>];</a:t>
            </a:r>
          </a:p>
          <a:p>
            <a:r>
              <a:rPr lang="en-US" dirty="0" smtClean="0"/>
              <a:t>Array index values start with 0. For example above, valid references are data[0]…data[99]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405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Java Basics</vt:lpstr>
      <vt:lpstr>Java programs</vt:lpstr>
      <vt:lpstr>Java methods</vt:lpstr>
      <vt:lpstr>Java comments</vt:lpstr>
      <vt:lpstr>Java types</vt:lpstr>
      <vt:lpstr>Compiled and then interpreted</vt:lpstr>
      <vt:lpstr>Iterative constructs</vt:lpstr>
      <vt:lpstr>Selection</vt:lpstr>
      <vt:lpstr>Arrays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Basics</dc:title>
  <dc:creator>Sridhar Narayan</dc:creator>
  <cp:lastModifiedBy>Narayan, Sridhar</cp:lastModifiedBy>
  <cp:revision>8</cp:revision>
  <dcterms:created xsi:type="dcterms:W3CDTF">2017-08-17T18:01:09Z</dcterms:created>
  <dcterms:modified xsi:type="dcterms:W3CDTF">2018-08-21T18:54:49Z</dcterms:modified>
</cp:coreProperties>
</file>