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43"/>
  </p:notesMasterIdLst>
  <p:handoutMasterIdLst>
    <p:handoutMasterId r:id="rId44"/>
  </p:handoutMasterIdLst>
  <p:sldIdLst>
    <p:sldId id="256" r:id="rId2"/>
    <p:sldId id="257" r:id="rId3"/>
    <p:sldId id="271" r:id="rId4"/>
    <p:sldId id="345" r:id="rId5"/>
    <p:sldId id="272" r:id="rId6"/>
    <p:sldId id="273" r:id="rId7"/>
    <p:sldId id="274" r:id="rId8"/>
    <p:sldId id="276" r:id="rId9"/>
    <p:sldId id="277" r:id="rId10"/>
    <p:sldId id="278" r:id="rId11"/>
    <p:sldId id="279" r:id="rId12"/>
    <p:sldId id="280" r:id="rId13"/>
    <p:sldId id="348" r:id="rId14"/>
    <p:sldId id="281" r:id="rId15"/>
    <p:sldId id="282" r:id="rId16"/>
    <p:sldId id="293" r:id="rId17"/>
    <p:sldId id="294" r:id="rId18"/>
    <p:sldId id="295" r:id="rId19"/>
    <p:sldId id="296" r:id="rId20"/>
    <p:sldId id="297" r:id="rId21"/>
    <p:sldId id="298" r:id="rId22"/>
    <p:sldId id="299" r:id="rId23"/>
    <p:sldId id="300" r:id="rId24"/>
    <p:sldId id="301" r:id="rId25"/>
    <p:sldId id="302" r:id="rId26"/>
    <p:sldId id="303" r:id="rId27"/>
    <p:sldId id="304" r:id="rId28"/>
    <p:sldId id="305" r:id="rId29"/>
    <p:sldId id="306" r:id="rId30"/>
    <p:sldId id="307" r:id="rId31"/>
    <p:sldId id="308" r:id="rId32"/>
    <p:sldId id="309" r:id="rId33"/>
    <p:sldId id="310" r:id="rId34"/>
    <p:sldId id="311" r:id="rId35"/>
    <p:sldId id="321" r:id="rId36"/>
    <p:sldId id="322" r:id="rId37"/>
    <p:sldId id="323" r:id="rId38"/>
    <p:sldId id="324" r:id="rId39"/>
    <p:sldId id="325" r:id="rId40"/>
    <p:sldId id="326" r:id="rId41"/>
    <p:sldId id="327" r:id="rId42"/>
  </p:sldIdLst>
  <p:sldSz cx="10077450" cy="7562850"/>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34603" autoAdjust="0"/>
    <p:restoredTop sz="86385" autoAdjust="0"/>
  </p:normalViewPr>
  <p:slideViewPr>
    <p:cSldViewPr>
      <p:cViewPr varScale="1">
        <p:scale>
          <a:sx n="89" d="100"/>
          <a:sy n="89" d="100"/>
        </p:scale>
        <p:origin x="894" y="66"/>
      </p:cViewPr>
      <p:guideLst>
        <p:guide orient="horz" pos="2160"/>
        <p:guide pos="2880"/>
      </p:guideLst>
    </p:cSldViewPr>
  </p:slideViewPr>
  <p:outlineViewPr>
    <p:cViewPr>
      <p:scale>
        <a:sx n="33" d="100"/>
        <a:sy n="33" d="100"/>
      </p:scale>
      <p:origin x="0" y="-25170"/>
    </p:cViewPr>
  </p:outlineViewPr>
  <p:notesTextViewPr>
    <p:cViewPr>
      <p:scale>
        <a:sx n="3" d="2"/>
        <a:sy n="3" d="2"/>
      </p:scale>
      <p:origin x="0" y="0"/>
    </p:cViewPr>
  </p:notesTextViewPr>
  <p:sorterViewPr>
    <p:cViewPr>
      <p:scale>
        <a:sx n="100" d="100"/>
        <a:sy n="100" d="100"/>
      </p:scale>
      <p:origin x="0" y="-56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rman, Russ" userId="e8fd8e2b-a895-464b-bd6f-075a1344578d" providerId="ADAL" clId="{52D9506F-C332-45E2-9A2E-E0AB44DFE934}"/>
    <pc:docChg chg="delSld delMainMaster">
      <pc:chgData name="Herman, Russ" userId="e8fd8e2b-a895-464b-bd6f-075a1344578d" providerId="ADAL" clId="{52D9506F-C332-45E2-9A2E-E0AB44DFE934}" dt="2023-09-26T11:01:42.915" v="4" actId="47"/>
      <pc:docMkLst>
        <pc:docMk/>
      </pc:docMkLst>
      <pc:sldChg chg="del">
        <pc:chgData name="Herman, Russ" userId="e8fd8e2b-a895-464b-bd6f-075a1344578d" providerId="ADAL" clId="{52D9506F-C332-45E2-9A2E-E0AB44DFE934}" dt="2023-09-26T10:58:42.366" v="0" actId="47"/>
        <pc:sldMkLst>
          <pc:docMk/>
          <pc:sldMk cId="0" sldId="258"/>
        </pc:sldMkLst>
      </pc:sldChg>
      <pc:sldChg chg="del">
        <pc:chgData name="Herman, Russ" userId="e8fd8e2b-a895-464b-bd6f-075a1344578d" providerId="ADAL" clId="{52D9506F-C332-45E2-9A2E-E0AB44DFE934}" dt="2023-09-26T10:58:42.366" v="0" actId="47"/>
        <pc:sldMkLst>
          <pc:docMk/>
          <pc:sldMk cId="0" sldId="259"/>
        </pc:sldMkLst>
      </pc:sldChg>
      <pc:sldChg chg="del">
        <pc:chgData name="Herman, Russ" userId="e8fd8e2b-a895-464b-bd6f-075a1344578d" providerId="ADAL" clId="{52D9506F-C332-45E2-9A2E-E0AB44DFE934}" dt="2023-09-26T10:58:42.366" v="0" actId="47"/>
        <pc:sldMkLst>
          <pc:docMk/>
          <pc:sldMk cId="0" sldId="260"/>
        </pc:sldMkLst>
      </pc:sldChg>
      <pc:sldChg chg="del">
        <pc:chgData name="Herman, Russ" userId="e8fd8e2b-a895-464b-bd6f-075a1344578d" providerId="ADAL" clId="{52D9506F-C332-45E2-9A2E-E0AB44DFE934}" dt="2023-09-26T10:58:42.366" v="0" actId="47"/>
        <pc:sldMkLst>
          <pc:docMk/>
          <pc:sldMk cId="0" sldId="261"/>
        </pc:sldMkLst>
      </pc:sldChg>
      <pc:sldChg chg="del">
        <pc:chgData name="Herman, Russ" userId="e8fd8e2b-a895-464b-bd6f-075a1344578d" providerId="ADAL" clId="{52D9506F-C332-45E2-9A2E-E0AB44DFE934}" dt="2023-09-26T10:58:42.366" v="0" actId="47"/>
        <pc:sldMkLst>
          <pc:docMk/>
          <pc:sldMk cId="0" sldId="262"/>
        </pc:sldMkLst>
      </pc:sldChg>
      <pc:sldChg chg="del">
        <pc:chgData name="Herman, Russ" userId="e8fd8e2b-a895-464b-bd6f-075a1344578d" providerId="ADAL" clId="{52D9506F-C332-45E2-9A2E-E0AB44DFE934}" dt="2023-09-26T10:58:42.366" v="0" actId="47"/>
        <pc:sldMkLst>
          <pc:docMk/>
          <pc:sldMk cId="0" sldId="263"/>
        </pc:sldMkLst>
      </pc:sldChg>
      <pc:sldChg chg="del">
        <pc:chgData name="Herman, Russ" userId="e8fd8e2b-a895-464b-bd6f-075a1344578d" providerId="ADAL" clId="{52D9506F-C332-45E2-9A2E-E0AB44DFE934}" dt="2023-09-26T10:58:42.366" v="0" actId="47"/>
        <pc:sldMkLst>
          <pc:docMk/>
          <pc:sldMk cId="0" sldId="264"/>
        </pc:sldMkLst>
      </pc:sldChg>
      <pc:sldChg chg="del">
        <pc:chgData name="Herman, Russ" userId="e8fd8e2b-a895-464b-bd6f-075a1344578d" providerId="ADAL" clId="{52D9506F-C332-45E2-9A2E-E0AB44DFE934}" dt="2023-09-26T10:58:42.366" v="0" actId="47"/>
        <pc:sldMkLst>
          <pc:docMk/>
          <pc:sldMk cId="0" sldId="265"/>
        </pc:sldMkLst>
      </pc:sldChg>
      <pc:sldChg chg="del">
        <pc:chgData name="Herman, Russ" userId="e8fd8e2b-a895-464b-bd6f-075a1344578d" providerId="ADAL" clId="{52D9506F-C332-45E2-9A2E-E0AB44DFE934}" dt="2023-09-26T10:58:42.366" v="0" actId="47"/>
        <pc:sldMkLst>
          <pc:docMk/>
          <pc:sldMk cId="0" sldId="266"/>
        </pc:sldMkLst>
      </pc:sldChg>
      <pc:sldChg chg="del">
        <pc:chgData name="Herman, Russ" userId="e8fd8e2b-a895-464b-bd6f-075a1344578d" providerId="ADAL" clId="{52D9506F-C332-45E2-9A2E-E0AB44DFE934}" dt="2023-09-26T10:58:42.366" v="0" actId="47"/>
        <pc:sldMkLst>
          <pc:docMk/>
          <pc:sldMk cId="0" sldId="267"/>
        </pc:sldMkLst>
      </pc:sldChg>
      <pc:sldChg chg="del">
        <pc:chgData name="Herman, Russ" userId="e8fd8e2b-a895-464b-bd6f-075a1344578d" providerId="ADAL" clId="{52D9506F-C332-45E2-9A2E-E0AB44DFE934}" dt="2023-09-26T10:58:42.366" v="0" actId="47"/>
        <pc:sldMkLst>
          <pc:docMk/>
          <pc:sldMk cId="0" sldId="268"/>
        </pc:sldMkLst>
      </pc:sldChg>
      <pc:sldChg chg="del">
        <pc:chgData name="Herman, Russ" userId="e8fd8e2b-a895-464b-bd6f-075a1344578d" providerId="ADAL" clId="{52D9506F-C332-45E2-9A2E-E0AB44DFE934}" dt="2023-09-26T10:58:42.366" v="0" actId="47"/>
        <pc:sldMkLst>
          <pc:docMk/>
          <pc:sldMk cId="0" sldId="269"/>
        </pc:sldMkLst>
      </pc:sldChg>
      <pc:sldChg chg="del">
        <pc:chgData name="Herman, Russ" userId="e8fd8e2b-a895-464b-bd6f-075a1344578d" providerId="ADAL" clId="{52D9506F-C332-45E2-9A2E-E0AB44DFE934}" dt="2023-09-26T10:58:42.366" v="0" actId="47"/>
        <pc:sldMkLst>
          <pc:docMk/>
          <pc:sldMk cId="0" sldId="270"/>
        </pc:sldMkLst>
      </pc:sldChg>
      <pc:sldChg chg="del">
        <pc:chgData name="Herman, Russ" userId="e8fd8e2b-a895-464b-bd6f-075a1344578d" providerId="ADAL" clId="{52D9506F-C332-45E2-9A2E-E0AB44DFE934}" dt="2023-09-26T10:58:54.332" v="1" actId="47"/>
        <pc:sldMkLst>
          <pc:docMk/>
          <pc:sldMk cId="0" sldId="275"/>
        </pc:sldMkLst>
      </pc:sldChg>
      <pc:sldChg chg="del">
        <pc:chgData name="Herman, Russ" userId="e8fd8e2b-a895-464b-bd6f-075a1344578d" providerId="ADAL" clId="{52D9506F-C332-45E2-9A2E-E0AB44DFE934}" dt="2023-09-26T11:00:21.276" v="2" actId="47"/>
        <pc:sldMkLst>
          <pc:docMk/>
          <pc:sldMk cId="0" sldId="283"/>
        </pc:sldMkLst>
      </pc:sldChg>
      <pc:sldChg chg="del">
        <pc:chgData name="Herman, Russ" userId="e8fd8e2b-a895-464b-bd6f-075a1344578d" providerId="ADAL" clId="{52D9506F-C332-45E2-9A2E-E0AB44DFE934}" dt="2023-09-26T11:00:21.276" v="2" actId="47"/>
        <pc:sldMkLst>
          <pc:docMk/>
          <pc:sldMk cId="0" sldId="284"/>
        </pc:sldMkLst>
      </pc:sldChg>
      <pc:sldChg chg="del">
        <pc:chgData name="Herman, Russ" userId="e8fd8e2b-a895-464b-bd6f-075a1344578d" providerId="ADAL" clId="{52D9506F-C332-45E2-9A2E-E0AB44DFE934}" dt="2023-09-26T11:00:21.276" v="2" actId="47"/>
        <pc:sldMkLst>
          <pc:docMk/>
          <pc:sldMk cId="0" sldId="285"/>
        </pc:sldMkLst>
      </pc:sldChg>
      <pc:sldChg chg="del">
        <pc:chgData name="Herman, Russ" userId="e8fd8e2b-a895-464b-bd6f-075a1344578d" providerId="ADAL" clId="{52D9506F-C332-45E2-9A2E-E0AB44DFE934}" dt="2023-09-26T11:00:21.276" v="2" actId="47"/>
        <pc:sldMkLst>
          <pc:docMk/>
          <pc:sldMk cId="0" sldId="286"/>
        </pc:sldMkLst>
      </pc:sldChg>
      <pc:sldChg chg="del">
        <pc:chgData name="Herman, Russ" userId="e8fd8e2b-a895-464b-bd6f-075a1344578d" providerId="ADAL" clId="{52D9506F-C332-45E2-9A2E-E0AB44DFE934}" dt="2023-09-26T11:00:21.276" v="2" actId="47"/>
        <pc:sldMkLst>
          <pc:docMk/>
          <pc:sldMk cId="0" sldId="287"/>
        </pc:sldMkLst>
      </pc:sldChg>
      <pc:sldChg chg="del">
        <pc:chgData name="Herman, Russ" userId="e8fd8e2b-a895-464b-bd6f-075a1344578d" providerId="ADAL" clId="{52D9506F-C332-45E2-9A2E-E0AB44DFE934}" dt="2023-09-26T11:00:21.276" v="2" actId="47"/>
        <pc:sldMkLst>
          <pc:docMk/>
          <pc:sldMk cId="0" sldId="288"/>
        </pc:sldMkLst>
      </pc:sldChg>
      <pc:sldChg chg="del">
        <pc:chgData name="Herman, Russ" userId="e8fd8e2b-a895-464b-bd6f-075a1344578d" providerId="ADAL" clId="{52D9506F-C332-45E2-9A2E-E0AB44DFE934}" dt="2023-09-26T11:00:21.276" v="2" actId="47"/>
        <pc:sldMkLst>
          <pc:docMk/>
          <pc:sldMk cId="0" sldId="289"/>
        </pc:sldMkLst>
      </pc:sldChg>
      <pc:sldChg chg="del">
        <pc:chgData name="Herman, Russ" userId="e8fd8e2b-a895-464b-bd6f-075a1344578d" providerId="ADAL" clId="{52D9506F-C332-45E2-9A2E-E0AB44DFE934}" dt="2023-09-26T11:00:21.276" v="2" actId="47"/>
        <pc:sldMkLst>
          <pc:docMk/>
          <pc:sldMk cId="0" sldId="290"/>
        </pc:sldMkLst>
      </pc:sldChg>
      <pc:sldChg chg="del">
        <pc:chgData name="Herman, Russ" userId="e8fd8e2b-a895-464b-bd6f-075a1344578d" providerId="ADAL" clId="{52D9506F-C332-45E2-9A2E-E0AB44DFE934}" dt="2023-09-26T11:00:21.276" v="2" actId="47"/>
        <pc:sldMkLst>
          <pc:docMk/>
          <pc:sldMk cId="0" sldId="291"/>
        </pc:sldMkLst>
      </pc:sldChg>
      <pc:sldChg chg="del">
        <pc:chgData name="Herman, Russ" userId="e8fd8e2b-a895-464b-bd6f-075a1344578d" providerId="ADAL" clId="{52D9506F-C332-45E2-9A2E-E0AB44DFE934}" dt="2023-09-26T11:00:21.276" v="2" actId="47"/>
        <pc:sldMkLst>
          <pc:docMk/>
          <pc:sldMk cId="0" sldId="292"/>
        </pc:sldMkLst>
      </pc:sldChg>
      <pc:sldChg chg="del">
        <pc:chgData name="Herman, Russ" userId="e8fd8e2b-a895-464b-bd6f-075a1344578d" providerId="ADAL" clId="{52D9506F-C332-45E2-9A2E-E0AB44DFE934}" dt="2023-09-26T11:01:17.097" v="3" actId="47"/>
        <pc:sldMkLst>
          <pc:docMk/>
          <pc:sldMk cId="0" sldId="312"/>
        </pc:sldMkLst>
      </pc:sldChg>
      <pc:sldChg chg="del">
        <pc:chgData name="Herman, Russ" userId="e8fd8e2b-a895-464b-bd6f-075a1344578d" providerId="ADAL" clId="{52D9506F-C332-45E2-9A2E-E0AB44DFE934}" dt="2023-09-26T11:01:17.097" v="3" actId="47"/>
        <pc:sldMkLst>
          <pc:docMk/>
          <pc:sldMk cId="0" sldId="313"/>
        </pc:sldMkLst>
      </pc:sldChg>
      <pc:sldChg chg="del">
        <pc:chgData name="Herman, Russ" userId="e8fd8e2b-a895-464b-bd6f-075a1344578d" providerId="ADAL" clId="{52D9506F-C332-45E2-9A2E-E0AB44DFE934}" dt="2023-09-26T11:01:17.097" v="3" actId="47"/>
        <pc:sldMkLst>
          <pc:docMk/>
          <pc:sldMk cId="0" sldId="314"/>
        </pc:sldMkLst>
      </pc:sldChg>
      <pc:sldChg chg="del">
        <pc:chgData name="Herman, Russ" userId="e8fd8e2b-a895-464b-bd6f-075a1344578d" providerId="ADAL" clId="{52D9506F-C332-45E2-9A2E-E0AB44DFE934}" dt="2023-09-26T11:01:17.097" v="3" actId="47"/>
        <pc:sldMkLst>
          <pc:docMk/>
          <pc:sldMk cId="0" sldId="315"/>
        </pc:sldMkLst>
      </pc:sldChg>
      <pc:sldChg chg="del">
        <pc:chgData name="Herman, Russ" userId="e8fd8e2b-a895-464b-bd6f-075a1344578d" providerId="ADAL" clId="{52D9506F-C332-45E2-9A2E-E0AB44DFE934}" dt="2023-09-26T11:01:17.097" v="3" actId="47"/>
        <pc:sldMkLst>
          <pc:docMk/>
          <pc:sldMk cId="0" sldId="316"/>
        </pc:sldMkLst>
      </pc:sldChg>
      <pc:sldChg chg="del">
        <pc:chgData name="Herman, Russ" userId="e8fd8e2b-a895-464b-bd6f-075a1344578d" providerId="ADAL" clId="{52D9506F-C332-45E2-9A2E-E0AB44DFE934}" dt="2023-09-26T11:01:17.097" v="3" actId="47"/>
        <pc:sldMkLst>
          <pc:docMk/>
          <pc:sldMk cId="0" sldId="317"/>
        </pc:sldMkLst>
      </pc:sldChg>
      <pc:sldChg chg="del">
        <pc:chgData name="Herman, Russ" userId="e8fd8e2b-a895-464b-bd6f-075a1344578d" providerId="ADAL" clId="{52D9506F-C332-45E2-9A2E-E0AB44DFE934}" dt="2023-09-26T11:01:17.097" v="3" actId="47"/>
        <pc:sldMkLst>
          <pc:docMk/>
          <pc:sldMk cId="0" sldId="318"/>
        </pc:sldMkLst>
      </pc:sldChg>
      <pc:sldChg chg="del">
        <pc:chgData name="Herman, Russ" userId="e8fd8e2b-a895-464b-bd6f-075a1344578d" providerId="ADAL" clId="{52D9506F-C332-45E2-9A2E-E0AB44DFE934}" dt="2023-09-26T11:01:17.097" v="3" actId="47"/>
        <pc:sldMkLst>
          <pc:docMk/>
          <pc:sldMk cId="0" sldId="319"/>
        </pc:sldMkLst>
      </pc:sldChg>
      <pc:sldChg chg="del">
        <pc:chgData name="Herman, Russ" userId="e8fd8e2b-a895-464b-bd6f-075a1344578d" providerId="ADAL" clId="{52D9506F-C332-45E2-9A2E-E0AB44DFE934}" dt="2023-09-26T11:01:17.097" v="3" actId="47"/>
        <pc:sldMkLst>
          <pc:docMk/>
          <pc:sldMk cId="0" sldId="320"/>
        </pc:sldMkLst>
      </pc:sldChg>
      <pc:sldChg chg="del">
        <pc:chgData name="Herman, Russ" userId="e8fd8e2b-a895-464b-bd6f-075a1344578d" providerId="ADAL" clId="{52D9506F-C332-45E2-9A2E-E0AB44DFE934}" dt="2023-09-26T11:01:42.915" v="4" actId="47"/>
        <pc:sldMkLst>
          <pc:docMk/>
          <pc:sldMk cId="0" sldId="328"/>
        </pc:sldMkLst>
      </pc:sldChg>
      <pc:sldChg chg="del">
        <pc:chgData name="Herman, Russ" userId="e8fd8e2b-a895-464b-bd6f-075a1344578d" providerId="ADAL" clId="{52D9506F-C332-45E2-9A2E-E0AB44DFE934}" dt="2023-09-26T11:01:42.915" v="4" actId="47"/>
        <pc:sldMkLst>
          <pc:docMk/>
          <pc:sldMk cId="0" sldId="329"/>
        </pc:sldMkLst>
      </pc:sldChg>
      <pc:sldChg chg="del">
        <pc:chgData name="Herman, Russ" userId="e8fd8e2b-a895-464b-bd6f-075a1344578d" providerId="ADAL" clId="{52D9506F-C332-45E2-9A2E-E0AB44DFE934}" dt="2023-09-26T11:01:42.915" v="4" actId="47"/>
        <pc:sldMkLst>
          <pc:docMk/>
          <pc:sldMk cId="0" sldId="330"/>
        </pc:sldMkLst>
      </pc:sldChg>
      <pc:sldChg chg="del">
        <pc:chgData name="Herman, Russ" userId="e8fd8e2b-a895-464b-bd6f-075a1344578d" providerId="ADAL" clId="{52D9506F-C332-45E2-9A2E-E0AB44DFE934}" dt="2023-09-26T11:01:42.915" v="4" actId="47"/>
        <pc:sldMkLst>
          <pc:docMk/>
          <pc:sldMk cId="0" sldId="331"/>
        </pc:sldMkLst>
      </pc:sldChg>
      <pc:sldChg chg="del">
        <pc:chgData name="Herman, Russ" userId="e8fd8e2b-a895-464b-bd6f-075a1344578d" providerId="ADAL" clId="{52D9506F-C332-45E2-9A2E-E0AB44DFE934}" dt="2023-09-26T11:01:42.915" v="4" actId="47"/>
        <pc:sldMkLst>
          <pc:docMk/>
          <pc:sldMk cId="0" sldId="332"/>
        </pc:sldMkLst>
      </pc:sldChg>
      <pc:sldChg chg="del">
        <pc:chgData name="Herman, Russ" userId="e8fd8e2b-a895-464b-bd6f-075a1344578d" providerId="ADAL" clId="{52D9506F-C332-45E2-9A2E-E0AB44DFE934}" dt="2023-09-26T11:01:42.915" v="4" actId="47"/>
        <pc:sldMkLst>
          <pc:docMk/>
          <pc:sldMk cId="0" sldId="333"/>
        </pc:sldMkLst>
      </pc:sldChg>
      <pc:sldChg chg="del">
        <pc:chgData name="Herman, Russ" userId="e8fd8e2b-a895-464b-bd6f-075a1344578d" providerId="ADAL" clId="{52D9506F-C332-45E2-9A2E-E0AB44DFE934}" dt="2023-09-26T11:01:42.915" v="4" actId="47"/>
        <pc:sldMkLst>
          <pc:docMk/>
          <pc:sldMk cId="0" sldId="334"/>
        </pc:sldMkLst>
      </pc:sldChg>
      <pc:sldChg chg="del">
        <pc:chgData name="Herman, Russ" userId="e8fd8e2b-a895-464b-bd6f-075a1344578d" providerId="ADAL" clId="{52D9506F-C332-45E2-9A2E-E0AB44DFE934}" dt="2023-09-26T11:01:42.915" v="4" actId="47"/>
        <pc:sldMkLst>
          <pc:docMk/>
          <pc:sldMk cId="0" sldId="335"/>
        </pc:sldMkLst>
      </pc:sldChg>
      <pc:sldChg chg="del">
        <pc:chgData name="Herman, Russ" userId="e8fd8e2b-a895-464b-bd6f-075a1344578d" providerId="ADAL" clId="{52D9506F-C332-45E2-9A2E-E0AB44DFE934}" dt="2023-09-26T11:01:42.915" v="4" actId="47"/>
        <pc:sldMkLst>
          <pc:docMk/>
          <pc:sldMk cId="0" sldId="336"/>
        </pc:sldMkLst>
      </pc:sldChg>
      <pc:sldChg chg="del">
        <pc:chgData name="Herman, Russ" userId="e8fd8e2b-a895-464b-bd6f-075a1344578d" providerId="ADAL" clId="{52D9506F-C332-45E2-9A2E-E0AB44DFE934}" dt="2023-09-26T11:01:42.915" v="4" actId="47"/>
        <pc:sldMkLst>
          <pc:docMk/>
          <pc:sldMk cId="0" sldId="337"/>
        </pc:sldMkLst>
      </pc:sldChg>
      <pc:sldChg chg="del">
        <pc:chgData name="Herman, Russ" userId="e8fd8e2b-a895-464b-bd6f-075a1344578d" providerId="ADAL" clId="{52D9506F-C332-45E2-9A2E-E0AB44DFE934}" dt="2023-09-26T10:58:42.366" v="0" actId="47"/>
        <pc:sldMkLst>
          <pc:docMk/>
          <pc:sldMk cId="3030463898" sldId="338"/>
        </pc:sldMkLst>
      </pc:sldChg>
      <pc:sldChg chg="del">
        <pc:chgData name="Herman, Russ" userId="e8fd8e2b-a895-464b-bd6f-075a1344578d" providerId="ADAL" clId="{52D9506F-C332-45E2-9A2E-E0AB44DFE934}" dt="2023-09-26T10:58:42.366" v="0" actId="47"/>
        <pc:sldMkLst>
          <pc:docMk/>
          <pc:sldMk cId="1877177894" sldId="339"/>
        </pc:sldMkLst>
      </pc:sldChg>
      <pc:sldChg chg="del">
        <pc:chgData name="Herman, Russ" userId="e8fd8e2b-a895-464b-bd6f-075a1344578d" providerId="ADAL" clId="{52D9506F-C332-45E2-9A2E-E0AB44DFE934}" dt="2023-09-26T10:58:42.366" v="0" actId="47"/>
        <pc:sldMkLst>
          <pc:docMk/>
          <pc:sldMk cId="2939412728" sldId="340"/>
        </pc:sldMkLst>
      </pc:sldChg>
      <pc:sldChg chg="del">
        <pc:chgData name="Herman, Russ" userId="e8fd8e2b-a895-464b-bd6f-075a1344578d" providerId="ADAL" clId="{52D9506F-C332-45E2-9A2E-E0AB44DFE934}" dt="2023-09-26T10:58:42.366" v="0" actId="47"/>
        <pc:sldMkLst>
          <pc:docMk/>
          <pc:sldMk cId="2109659766" sldId="341"/>
        </pc:sldMkLst>
      </pc:sldChg>
      <pc:sldChg chg="del">
        <pc:chgData name="Herman, Russ" userId="e8fd8e2b-a895-464b-bd6f-075a1344578d" providerId="ADAL" clId="{52D9506F-C332-45E2-9A2E-E0AB44DFE934}" dt="2023-09-26T10:58:42.366" v="0" actId="47"/>
        <pc:sldMkLst>
          <pc:docMk/>
          <pc:sldMk cId="2601854647" sldId="342"/>
        </pc:sldMkLst>
      </pc:sldChg>
      <pc:sldChg chg="del">
        <pc:chgData name="Herman, Russ" userId="e8fd8e2b-a895-464b-bd6f-075a1344578d" providerId="ADAL" clId="{52D9506F-C332-45E2-9A2E-E0AB44DFE934}" dt="2023-09-26T10:58:42.366" v="0" actId="47"/>
        <pc:sldMkLst>
          <pc:docMk/>
          <pc:sldMk cId="2827070498" sldId="343"/>
        </pc:sldMkLst>
      </pc:sldChg>
      <pc:sldChg chg="del">
        <pc:chgData name="Herman, Russ" userId="e8fd8e2b-a895-464b-bd6f-075a1344578d" providerId="ADAL" clId="{52D9506F-C332-45E2-9A2E-E0AB44DFE934}" dt="2023-09-26T10:58:42.366" v="0" actId="47"/>
        <pc:sldMkLst>
          <pc:docMk/>
          <pc:sldMk cId="3280667456" sldId="344"/>
        </pc:sldMkLst>
      </pc:sldChg>
      <pc:sldChg chg="del">
        <pc:chgData name="Herman, Russ" userId="e8fd8e2b-a895-464b-bd6f-075a1344578d" providerId="ADAL" clId="{52D9506F-C332-45E2-9A2E-E0AB44DFE934}" dt="2023-09-26T10:58:42.366" v="0" actId="47"/>
        <pc:sldMkLst>
          <pc:docMk/>
          <pc:sldMk cId="2809711359" sldId="346"/>
        </pc:sldMkLst>
      </pc:sldChg>
      <pc:sldChg chg="del">
        <pc:chgData name="Herman, Russ" userId="e8fd8e2b-a895-464b-bd6f-075a1344578d" providerId="ADAL" clId="{52D9506F-C332-45E2-9A2E-E0AB44DFE934}" dt="2023-09-26T10:58:42.366" v="0" actId="47"/>
        <pc:sldMkLst>
          <pc:docMk/>
          <pc:sldMk cId="2567752736" sldId="347"/>
        </pc:sldMkLst>
      </pc:sldChg>
      <pc:sldMasterChg chg="del delSldLayout">
        <pc:chgData name="Herman, Russ" userId="e8fd8e2b-a895-464b-bd6f-075a1344578d" providerId="ADAL" clId="{52D9506F-C332-45E2-9A2E-E0AB44DFE934}" dt="2023-09-26T11:01:42.915" v="4" actId="47"/>
        <pc:sldMasterMkLst>
          <pc:docMk/>
          <pc:sldMasterMk cId="0" sldId="2147483660"/>
        </pc:sldMasterMkLst>
        <pc:sldLayoutChg chg="del">
          <pc:chgData name="Herman, Russ" userId="e8fd8e2b-a895-464b-bd6f-075a1344578d" providerId="ADAL" clId="{52D9506F-C332-45E2-9A2E-E0AB44DFE934}" dt="2023-09-26T11:01:42.915" v="4" actId="47"/>
          <pc:sldLayoutMkLst>
            <pc:docMk/>
            <pc:sldMasterMk cId="0" sldId="2147483660"/>
            <pc:sldLayoutMk cId="0" sldId="2147483661"/>
          </pc:sldLayoutMkLst>
        </pc:sldLayoutChg>
        <pc:sldLayoutChg chg="del">
          <pc:chgData name="Herman, Russ" userId="e8fd8e2b-a895-464b-bd6f-075a1344578d" providerId="ADAL" clId="{52D9506F-C332-45E2-9A2E-E0AB44DFE934}" dt="2023-09-26T11:01:42.915" v="4" actId="47"/>
          <pc:sldLayoutMkLst>
            <pc:docMk/>
            <pc:sldMasterMk cId="0" sldId="2147483660"/>
            <pc:sldLayoutMk cId="0" sldId="2147483662"/>
          </pc:sldLayoutMkLst>
        </pc:sldLayoutChg>
        <pc:sldLayoutChg chg="del">
          <pc:chgData name="Herman, Russ" userId="e8fd8e2b-a895-464b-bd6f-075a1344578d" providerId="ADAL" clId="{52D9506F-C332-45E2-9A2E-E0AB44DFE934}" dt="2023-09-26T11:01:42.915" v="4" actId="47"/>
          <pc:sldLayoutMkLst>
            <pc:docMk/>
            <pc:sldMasterMk cId="0" sldId="2147483660"/>
            <pc:sldLayoutMk cId="0" sldId="2147483663"/>
          </pc:sldLayoutMkLst>
        </pc:sldLayoutChg>
        <pc:sldLayoutChg chg="del">
          <pc:chgData name="Herman, Russ" userId="e8fd8e2b-a895-464b-bd6f-075a1344578d" providerId="ADAL" clId="{52D9506F-C332-45E2-9A2E-E0AB44DFE934}" dt="2023-09-26T11:01:42.915" v="4" actId="47"/>
          <pc:sldLayoutMkLst>
            <pc:docMk/>
            <pc:sldMasterMk cId="0" sldId="2147483660"/>
            <pc:sldLayoutMk cId="0" sldId="2147483664"/>
          </pc:sldLayoutMkLst>
        </pc:sldLayoutChg>
        <pc:sldLayoutChg chg="del">
          <pc:chgData name="Herman, Russ" userId="e8fd8e2b-a895-464b-bd6f-075a1344578d" providerId="ADAL" clId="{52D9506F-C332-45E2-9A2E-E0AB44DFE934}" dt="2023-09-26T11:01:42.915" v="4" actId="47"/>
          <pc:sldLayoutMkLst>
            <pc:docMk/>
            <pc:sldMasterMk cId="0" sldId="2147483660"/>
            <pc:sldLayoutMk cId="0" sldId="2147483665"/>
          </pc:sldLayoutMkLst>
        </pc:sldLayoutChg>
        <pc:sldLayoutChg chg="del">
          <pc:chgData name="Herman, Russ" userId="e8fd8e2b-a895-464b-bd6f-075a1344578d" providerId="ADAL" clId="{52D9506F-C332-45E2-9A2E-E0AB44DFE934}" dt="2023-09-26T11:01:42.915" v="4" actId="47"/>
          <pc:sldLayoutMkLst>
            <pc:docMk/>
            <pc:sldMasterMk cId="0" sldId="2147483660"/>
            <pc:sldLayoutMk cId="0" sldId="2147483666"/>
          </pc:sldLayoutMkLst>
        </pc:sldLayoutChg>
        <pc:sldLayoutChg chg="del">
          <pc:chgData name="Herman, Russ" userId="e8fd8e2b-a895-464b-bd6f-075a1344578d" providerId="ADAL" clId="{52D9506F-C332-45E2-9A2E-E0AB44DFE934}" dt="2023-09-26T11:01:42.915" v="4" actId="47"/>
          <pc:sldLayoutMkLst>
            <pc:docMk/>
            <pc:sldMasterMk cId="0" sldId="2147483660"/>
            <pc:sldLayoutMk cId="0" sldId="2147483667"/>
          </pc:sldLayoutMkLst>
        </pc:sldLayoutChg>
        <pc:sldLayoutChg chg="del">
          <pc:chgData name="Herman, Russ" userId="e8fd8e2b-a895-464b-bd6f-075a1344578d" providerId="ADAL" clId="{52D9506F-C332-45E2-9A2E-E0AB44DFE934}" dt="2023-09-26T11:01:42.915" v="4" actId="47"/>
          <pc:sldLayoutMkLst>
            <pc:docMk/>
            <pc:sldMasterMk cId="0" sldId="2147483660"/>
            <pc:sldLayoutMk cId="0" sldId="2147483668"/>
          </pc:sldLayoutMkLst>
        </pc:sldLayoutChg>
        <pc:sldLayoutChg chg="del">
          <pc:chgData name="Herman, Russ" userId="e8fd8e2b-a895-464b-bd6f-075a1344578d" providerId="ADAL" clId="{52D9506F-C332-45E2-9A2E-E0AB44DFE934}" dt="2023-09-26T11:01:42.915" v="4" actId="47"/>
          <pc:sldLayoutMkLst>
            <pc:docMk/>
            <pc:sldMasterMk cId="0" sldId="2147483660"/>
            <pc:sldLayoutMk cId="0" sldId="2147483669"/>
          </pc:sldLayoutMkLst>
        </pc:sldLayoutChg>
        <pc:sldLayoutChg chg="del">
          <pc:chgData name="Herman, Russ" userId="e8fd8e2b-a895-464b-bd6f-075a1344578d" providerId="ADAL" clId="{52D9506F-C332-45E2-9A2E-E0AB44DFE934}" dt="2023-09-26T11:01:42.915" v="4" actId="47"/>
          <pc:sldLayoutMkLst>
            <pc:docMk/>
            <pc:sldMasterMk cId="0" sldId="2147483660"/>
            <pc:sldLayoutMk cId="0" sldId="2147483670"/>
          </pc:sldLayoutMkLst>
        </pc:sldLayoutChg>
        <pc:sldLayoutChg chg="del">
          <pc:chgData name="Herman, Russ" userId="e8fd8e2b-a895-464b-bd6f-075a1344578d" providerId="ADAL" clId="{52D9506F-C332-45E2-9A2E-E0AB44DFE934}" dt="2023-09-26T11:01:42.915" v="4" actId="47"/>
          <pc:sldLayoutMkLst>
            <pc:docMk/>
            <pc:sldMasterMk cId="0" sldId="2147483660"/>
            <pc:sldLayoutMk cId="0" sldId="2147483671"/>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72840" cy="502560"/>
          </a:xfrm>
          <a:prstGeom prst="rect">
            <a:avLst/>
          </a:prstGeom>
        </p:spPr>
        <p:txBody>
          <a:bodyPr wrap="square" lIns="0" tIns="0" rIns="0" bIns="0" anchorCtr="0"/>
          <a:lstStyle>
            <a:lvl1pPr algn="l">
              <a:defRPr sz="1400" kern="0">
                <a:solidFill>
                  <a:srgbClr val="000000"/>
                </a:solidFill>
                <a:latin typeface="Times New Roman" charset="0"/>
              </a:defRPr>
            </a:lvl1pPr>
          </a:lstStyle>
          <a:p>
            <a:endParaRPr lang="en-US" dirty="0"/>
          </a:p>
        </p:txBody>
      </p:sp>
      <p:sp>
        <p:nvSpPr>
          <p:cNvPr id="3" name="Date Placeholder 2"/>
          <p:cNvSpPr>
            <a:spLocks noGrp="1"/>
          </p:cNvSpPr>
          <p:nvPr>
            <p:ph type="dt" idx="1"/>
          </p:nvPr>
        </p:nvSpPr>
        <p:spPr>
          <a:xfrm>
            <a:off x="4399200" y="0"/>
            <a:ext cx="3372840" cy="502560"/>
          </a:xfrm>
          <a:prstGeom prst="rect">
            <a:avLst/>
          </a:prstGeom>
        </p:spPr>
        <p:txBody>
          <a:bodyPr wrap="square" lIns="0" tIns="0" rIns="0" bIns="0" anchorCtr="0"/>
          <a:lstStyle>
            <a:lvl1pPr algn="r">
              <a:defRPr sz="1400" kern="0">
                <a:solidFill>
                  <a:srgbClr val="000000"/>
                </a:solidFill>
                <a:latin typeface="Times New Roman" charset="0"/>
              </a:defRPr>
            </a:lvl1pPr>
          </a:lstStyle>
          <a:p>
            <a:endParaRPr lang="en-US" dirty="0"/>
          </a:p>
        </p:txBody>
      </p:sp>
      <p:sp>
        <p:nvSpPr>
          <p:cNvPr id="4" name="Slide Image Placeholder 3"/>
          <p:cNvSpPr>
            <a:spLocks noGrp="1" noRot="1" noChangeAspect="1"/>
          </p:cNvSpPr>
          <p:nvPr>
            <p:ph type="sldImg" idx="2"/>
          </p:nvPr>
        </p:nvSpPr>
        <p:spPr>
          <a:xfrm>
            <a:off x="1371600" y="764280"/>
            <a:ext cx="5028480" cy="3771360"/>
          </a:xfrm>
          <a:prstGeom prst="rect">
            <a:avLst/>
          </a:prstGeom>
          <a:noFill/>
          <a:ln w="12700">
            <a:solidFill>
              <a:prstClr val="black"/>
            </a:solidFill>
          </a:ln>
        </p:spPr>
        <p:txBody>
          <a:bodyPr wrap="square" lIns="0" tIns="0" rIns="0" bIns="0" anchor="ctr" anchorCtr="0"/>
          <a:lstStyle/>
          <a:p>
            <a:endParaRPr lang="en-US"/>
          </a:p>
        </p:txBody>
      </p:sp>
      <p:sp>
        <p:nvSpPr>
          <p:cNvPr id="5" name="Notes Placeholder 4"/>
          <p:cNvSpPr>
            <a:spLocks noGrp="1"/>
          </p:cNvSpPr>
          <p:nvPr>
            <p:ph type="body" sz="quarter" idx="3"/>
          </p:nvPr>
        </p:nvSpPr>
        <p:spPr>
          <a:xfrm>
            <a:off x="777240" y="4777560"/>
            <a:ext cx="6217560" cy="4525920"/>
          </a:xfrm>
          <a:prstGeom prst="rect">
            <a:avLst/>
          </a:prstGeom>
        </p:spPr>
        <p:txBody>
          <a:bodyPr wrap="square" lIns="0" tIns="0" rIns="0" bIns="0" anchorCtr="0"/>
          <a:lstStyle/>
          <a:p>
            <a:pPr lvl="0"/>
            <a:r>
              <a:rPr lang="en-US"/>
              <a:t>Click to edit the notes format</a:t>
            </a:r>
          </a:p>
        </p:txBody>
      </p:sp>
      <p:sp>
        <p:nvSpPr>
          <p:cNvPr id="6" name="Footer Placeholder 5"/>
          <p:cNvSpPr>
            <a:spLocks noGrp="1"/>
          </p:cNvSpPr>
          <p:nvPr>
            <p:ph type="ftr" sz="quarter" idx="4"/>
          </p:nvPr>
        </p:nvSpPr>
        <p:spPr>
          <a:xfrm>
            <a:off x="0" y="9555480"/>
            <a:ext cx="3372840" cy="502560"/>
          </a:xfrm>
          <a:prstGeom prst="rect">
            <a:avLst/>
          </a:prstGeom>
        </p:spPr>
        <p:txBody>
          <a:bodyPr wrap="square" lIns="0" tIns="0" rIns="0" bIns="0" anchor="b" anchorCtr="0"/>
          <a:lstStyle>
            <a:lvl1pPr algn="l">
              <a:defRPr sz="1400" kern="0">
                <a:solidFill>
                  <a:srgbClr val="000000"/>
                </a:solidFill>
                <a:latin typeface="Times New Roman" charset="0"/>
              </a:defRPr>
            </a:lvl1pPr>
          </a:lstStyle>
          <a:p>
            <a:endParaRPr lang="en-US" dirty="0"/>
          </a:p>
        </p:txBody>
      </p:sp>
      <p:sp>
        <p:nvSpPr>
          <p:cNvPr id="7" name="Slide Number Placeholder 6"/>
          <p:cNvSpPr>
            <a:spLocks noGrp="1"/>
          </p:cNvSpPr>
          <p:nvPr>
            <p:ph type="sldNum" sz="quarter" idx="5"/>
          </p:nvPr>
        </p:nvSpPr>
        <p:spPr>
          <a:xfrm>
            <a:off x="4399200" y="9555480"/>
            <a:ext cx="3372840" cy="502560"/>
          </a:xfrm>
          <a:prstGeom prst="rect">
            <a:avLst/>
          </a:prstGeom>
        </p:spPr>
        <p:txBody>
          <a:bodyPr wrap="square" lIns="0" tIns="0" rIns="0" bIns="0" anchor="b" anchorCtr="0"/>
          <a:lstStyle>
            <a:lvl1pPr algn="r">
              <a:defRPr sz="1400" kern="0">
                <a:solidFill>
                  <a:srgbClr val="000000"/>
                </a:solidFill>
                <a:latin typeface="Times New Roman" charset="0"/>
              </a:defRPr>
            </a:lvl1pPr>
          </a:lstStyle>
          <a:p>
            <a:r>
              <a:rPr lang="en-US" dirty="0"/>
              <a:t>&lt;number&gt;</a:t>
            </a:r>
          </a:p>
        </p:txBody>
      </p:sp>
    </p:spTree>
  </p:cSld>
  <p:clrMap bg1="lt1" tx1="dk1" bg2="lt2" tx2="dk2" accent1="accent1" accent2="accent2" accent3="accent3" accent4="accent4" accent5="accent5" accent6="accent6" hlink="hlink" folHlink="folHlink"/>
  <p:notesStyle>
    <a:lvl1pPr marL="216000" indent="-216000" algn="l" defTabSz="914400" rtl="0" eaLnBrk="1" latinLnBrk="0" hangingPunct="1">
      <a:defRPr sz="2000" kern="0">
        <a:solidFill>
          <a:srgbClr val="000000"/>
        </a:solidFill>
        <a:latin typeface="Arial"/>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763588"/>
            <a:ext cx="5026025" cy="3771900"/>
          </a:xfrm>
          <a:ln/>
        </p:spPr>
      </p:sp>
      <p:sp>
        <p:nvSpPr>
          <p:cNvPr id="3" name="Notes Placeholder 2"/>
          <p:cNvSpPr>
            <a:spLocks noGrp="1" noRot="1" noChangeAspect="1"/>
          </p:cNvSpPr>
          <p:nvPr>
            <p:ph type="body" idx="1"/>
          </p:nvPr>
        </p:nvSpPr>
        <p:spPr>
          <a:xfrm>
            <a:off x="777240" y="4777560"/>
            <a:ext cx="6217560" cy="4526280"/>
          </a:xfrm>
          <a:noFill/>
          <a:ln/>
        </p:spPr>
        <p:txBody>
          <a:bodyPr wrap="square" lIns="0" tIns="0" rIns="0" bIns="0" anchorCtr="0"/>
          <a:lstStyle/>
          <a:p>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763588"/>
            <a:ext cx="5026025" cy="3771900"/>
          </a:xfrm>
          <a:ln/>
        </p:spPr>
      </p:sp>
      <p:sp>
        <p:nvSpPr>
          <p:cNvPr id="3" name="Notes Placeholder 2"/>
          <p:cNvSpPr>
            <a:spLocks noGrp="1" noRot="1" noChangeAspect="1"/>
          </p:cNvSpPr>
          <p:nvPr>
            <p:ph type="body" idx="1"/>
          </p:nvPr>
        </p:nvSpPr>
        <p:spPr>
          <a:xfrm>
            <a:off x="777240" y="4777560"/>
            <a:ext cx="6217560" cy="4526280"/>
          </a:xfrm>
          <a:noFill/>
          <a:ln/>
        </p:spPr>
        <p:txBody>
          <a:bodyPr wrap="square" lIns="0" tIns="0" rIns="0" bIns="0" anchorCtr="0"/>
          <a:lstStyle/>
          <a:p>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763588"/>
            <a:ext cx="5026025" cy="3771900"/>
          </a:xfrm>
          <a:ln/>
        </p:spPr>
      </p:sp>
      <p:sp>
        <p:nvSpPr>
          <p:cNvPr id="3" name="Notes Placeholder 2"/>
          <p:cNvSpPr>
            <a:spLocks noGrp="1" noRot="1" noChangeAspect="1"/>
          </p:cNvSpPr>
          <p:nvPr>
            <p:ph type="body" idx="1"/>
          </p:nvPr>
        </p:nvSpPr>
        <p:spPr>
          <a:xfrm>
            <a:off x="777240" y="4777560"/>
            <a:ext cx="6217560" cy="4435920"/>
          </a:xfrm>
          <a:noFill/>
          <a:ln/>
        </p:spPr>
        <p:txBody>
          <a:bodyPr wrap="square" lIns="0" tIns="0" rIns="0" bIns="0" anchorCtr="0"/>
          <a:lstStyle/>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763588"/>
            <a:ext cx="5026025" cy="3771900"/>
          </a:xfrm>
          <a:ln/>
        </p:spPr>
      </p:sp>
      <p:sp>
        <p:nvSpPr>
          <p:cNvPr id="3" name="Notes Placeholder 2"/>
          <p:cNvSpPr>
            <a:spLocks noGrp="1" noRot="1" noChangeAspect="1"/>
          </p:cNvSpPr>
          <p:nvPr>
            <p:ph type="body" idx="1"/>
          </p:nvPr>
        </p:nvSpPr>
        <p:spPr>
          <a:xfrm>
            <a:off x="777240" y="4777560"/>
            <a:ext cx="6217560" cy="4526280"/>
          </a:xfrm>
          <a:noFill/>
          <a:ln/>
        </p:spPr>
        <p:txBody>
          <a:bodyPr wrap="square" lIns="0" tIns="0" rIns="0" bIns="0" anchorCtr="0"/>
          <a:lstStyle/>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763588"/>
            <a:ext cx="5026025" cy="3771900"/>
          </a:xfrm>
          <a:ln/>
        </p:spPr>
      </p:sp>
      <p:sp>
        <p:nvSpPr>
          <p:cNvPr id="3" name="Notes Placeholder 2"/>
          <p:cNvSpPr>
            <a:spLocks noGrp="1" noRot="1" noChangeAspect="1"/>
          </p:cNvSpPr>
          <p:nvPr>
            <p:ph type="body" idx="1"/>
          </p:nvPr>
        </p:nvSpPr>
        <p:spPr>
          <a:xfrm>
            <a:off x="777240" y="4777560"/>
            <a:ext cx="6217560" cy="4526280"/>
          </a:xfrm>
          <a:noFill/>
          <a:ln/>
        </p:spPr>
        <p:txBody>
          <a:bodyPr wrap="square" lIns="0" tIns="0" rIns="0" bIns="0" anchorCtr="0"/>
          <a:lstStyle/>
          <a:p>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763588"/>
            <a:ext cx="5026025" cy="3771900"/>
          </a:xfrm>
          <a:ln/>
        </p:spPr>
      </p:sp>
      <p:sp>
        <p:nvSpPr>
          <p:cNvPr id="3" name="Notes Placeholder 2"/>
          <p:cNvSpPr>
            <a:spLocks noGrp="1" noRot="1" noChangeAspect="1"/>
          </p:cNvSpPr>
          <p:nvPr>
            <p:ph type="body" idx="1"/>
          </p:nvPr>
        </p:nvSpPr>
        <p:spPr>
          <a:xfrm>
            <a:off x="777240" y="4777560"/>
            <a:ext cx="6217560" cy="4435920"/>
          </a:xfrm>
          <a:noFill/>
          <a:ln/>
        </p:spPr>
        <p:txBody>
          <a:bodyPr wrap="square" lIns="0" tIns="0" rIns="0" bIns="0" anchorCtr="0"/>
          <a:lstStyle/>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763588"/>
            <a:ext cx="5026025" cy="3771900"/>
          </a:xfrm>
          <a:ln/>
        </p:spPr>
      </p:sp>
      <p:sp>
        <p:nvSpPr>
          <p:cNvPr id="3" name="Notes Placeholder 2"/>
          <p:cNvSpPr>
            <a:spLocks noGrp="1" noRot="1" noChangeAspect="1"/>
          </p:cNvSpPr>
          <p:nvPr>
            <p:ph type="body" idx="1"/>
          </p:nvPr>
        </p:nvSpPr>
        <p:spPr>
          <a:xfrm>
            <a:off x="777240" y="4777560"/>
            <a:ext cx="6217560" cy="4526280"/>
          </a:xfrm>
          <a:noFill/>
          <a:ln/>
        </p:spPr>
        <p:txBody>
          <a:bodyPr wrap="square" lIns="0" tIns="0" rIns="0" bIns="0" anchorCtr="0"/>
          <a:lstStyle/>
          <a:p>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763588"/>
            <a:ext cx="5026025" cy="3771900"/>
          </a:xfrm>
          <a:ln/>
        </p:spPr>
      </p:sp>
      <p:sp>
        <p:nvSpPr>
          <p:cNvPr id="3" name="Notes Placeholder 2"/>
          <p:cNvSpPr>
            <a:spLocks noGrp="1" noRot="1" noChangeAspect="1"/>
          </p:cNvSpPr>
          <p:nvPr>
            <p:ph type="body" idx="1"/>
          </p:nvPr>
        </p:nvSpPr>
        <p:spPr>
          <a:xfrm>
            <a:off x="777240" y="4777560"/>
            <a:ext cx="6217560" cy="4526280"/>
          </a:xfrm>
          <a:noFill/>
          <a:ln/>
        </p:spPr>
        <p:txBody>
          <a:bodyPr wrap="square" lIns="0" tIns="0" rIns="0" bIns="0" anchorCtr="0"/>
          <a:lstStyle/>
          <a:p>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763588"/>
            <a:ext cx="5026025" cy="3771900"/>
          </a:xfrm>
          <a:ln/>
        </p:spPr>
      </p:sp>
      <p:sp>
        <p:nvSpPr>
          <p:cNvPr id="3" name="Notes Placeholder 2"/>
          <p:cNvSpPr>
            <a:spLocks noGrp="1" noRot="1" noChangeAspect="1"/>
          </p:cNvSpPr>
          <p:nvPr>
            <p:ph type="body" idx="1"/>
          </p:nvPr>
        </p:nvSpPr>
        <p:spPr>
          <a:xfrm>
            <a:off x="777240" y="4777560"/>
            <a:ext cx="6217560" cy="4526280"/>
          </a:xfrm>
          <a:noFill/>
          <a:ln/>
        </p:spPr>
        <p:txBody>
          <a:bodyPr wrap="square" lIns="0" tIns="0" rIns="0" bIns="0" anchorCtr="0"/>
          <a:lstStyle/>
          <a:p>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763588"/>
            <a:ext cx="5026025" cy="3771900"/>
          </a:xfrm>
          <a:ln/>
        </p:spPr>
      </p:sp>
      <p:sp>
        <p:nvSpPr>
          <p:cNvPr id="3" name="Notes Placeholder 2"/>
          <p:cNvSpPr>
            <a:spLocks noGrp="1" noRot="1" noChangeAspect="1"/>
          </p:cNvSpPr>
          <p:nvPr>
            <p:ph type="body" idx="1"/>
          </p:nvPr>
        </p:nvSpPr>
        <p:spPr>
          <a:xfrm>
            <a:off x="777240" y="4777560"/>
            <a:ext cx="6217560" cy="4526280"/>
          </a:xfrm>
          <a:noFill/>
          <a:ln/>
        </p:spPr>
        <p:txBody>
          <a:bodyPr wrap="square" lIns="0" tIns="0" rIns="0" bIns="0" anchorCtr="0"/>
          <a:lstStyle/>
          <a:p>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763588"/>
            <a:ext cx="5026025" cy="3771900"/>
          </a:xfrm>
          <a:ln/>
        </p:spPr>
      </p:sp>
      <p:sp>
        <p:nvSpPr>
          <p:cNvPr id="3" name="Notes Placeholder 2"/>
          <p:cNvSpPr>
            <a:spLocks noGrp="1" noRot="1" noChangeAspect="1"/>
          </p:cNvSpPr>
          <p:nvPr>
            <p:ph type="body" idx="1"/>
          </p:nvPr>
        </p:nvSpPr>
        <p:spPr>
          <a:xfrm>
            <a:off x="777240" y="4777560"/>
            <a:ext cx="6217560" cy="4526280"/>
          </a:xfrm>
          <a:noFill/>
          <a:ln/>
        </p:spPr>
        <p:txBody>
          <a:bodyPr wrap="square" lIns="0" tIns="0" rIns="0" bIns="0" anchorCtr="0"/>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763588"/>
            <a:ext cx="5026025" cy="3771900"/>
          </a:xfrm>
          <a:ln/>
        </p:spPr>
      </p:sp>
      <p:sp>
        <p:nvSpPr>
          <p:cNvPr id="3" name="Notes Placeholder 2"/>
          <p:cNvSpPr>
            <a:spLocks noGrp="1" noRot="1" noChangeAspect="1"/>
          </p:cNvSpPr>
          <p:nvPr>
            <p:ph type="body" idx="1"/>
          </p:nvPr>
        </p:nvSpPr>
        <p:spPr>
          <a:xfrm>
            <a:off x="777240" y="4777560"/>
            <a:ext cx="6217560" cy="4526280"/>
          </a:xfrm>
          <a:noFill/>
          <a:ln/>
        </p:spPr>
        <p:txBody>
          <a:bodyPr wrap="square" lIns="0" tIns="0" rIns="0" bIns="0" anchorCtr="0"/>
          <a:lstStyle/>
          <a:p>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763588"/>
            <a:ext cx="5026025" cy="3771900"/>
          </a:xfrm>
          <a:ln/>
        </p:spPr>
      </p:sp>
      <p:sp>
        <p:nvSpPr>
          <p:cNvPr id="3" name="Notes Placeholder 2"/>
          <p:cNvSpPr>
            <a:spLocks noGrp="1" noRot="1" noChangeAspect="1"/>
          </p:cNvSpPr>
          <p:nvPr>
            <p:ph type="body" idx="1"/>
          </p:nvPr>
        </p:nvSpPr>
        <p:spPr>
          <a:xfrm>
            <a:off x="777240" y="4777560"/>
            <a:ext cx="6217560" cy="4526280"/>
          </a:xfrm>
          <a:noFill/>
          <a:ln/>
        </p:spPr>
        <p:txBody>
          <a:bodyPr wrap="square" lIns="0" tIns="0" rIns="0" bIns="0" anchorCtr="0"/>
          <a:lstStyle/>
          <a:p>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763588"/>
            <a:ext cx="5026025" cy="3771900"/>
          </a:xfrm>
          <a:ln/>
        </p:spPr>
      </p:sp>
      <p:sp>
        <p:nvSpPr>
          <p:cNvPr id="3" name="Notes Placeholder 2"/>
          <p:cNvSpPr>
            <a:spLocks noGrp="1" noRot="1" noChangeAspect="1"/>
          </p:cNvSpPr>
          <p:nvPr>
            <p:ph type="body" idx="1"/>
          </p:nvPr>
        </p:nvSpPr>
        <p:spPr>
          <a:xfrm>
            <a:off x="777240" y="4777560"/>
            <a:ext cx="6217560" cy="4526280"/>
          </a:xfrm>
          <a:noFill/>
          <a:ln/>
        </p:spPr>
        <p:txBody>
          <a:bodyPr wrap="square" lIns="0" tIns="0" rIns="0" bIns="0" anchorCtr="0"/>
          <a:lstStyle/>
          <a:p>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763588"/>
            <a:ext cx="5026025" cy="3771900"/>
          </a:xfrm>
          <a:ln/>
        </p:spPr>
      </p:sp>
      <p:sp>
        <p:nvSpPr>
          <p:cNvPr id="3" name="Notes Placeholder 2"/>
          <p:cNvSpPr>
            <a:spLocks noGrp="1" noRot="1" noChangeAspect="1"/>
          </p:cNvSpPr>
          <p:nvPr>
            <p:ph type="body" idx="1"/>
          </p:nvPr>
        </p:nvSpPr>
        <p:spPr>
          <a:xfrm>
            <a:off x="777240" y="4777560"/>
            <a:ext cx="6217560" cy="4435920"/>
          </a:xfrm>
          <a:noFill/>
          <a:ln/>
        </p:spPr>
        <p:txBody>
          <a:bodyPr wrap="square" lIns="0" tIns="0" rIns="0" bIns="0" anchorCtr="0"/>
          <a:lstStyle/>
          <a:p>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763588"/>
            <a:ext cx="5026025" cy="3771900"/>
          </a:xfrm>
          <a:ln/>
        </p:spPr>
      </p:sp>
      <p:sp>
        <p:nvSpPr>
          <p:cNvPr id="3" name="Notes Placeholder 2"/>
          <p:cNvSpPr>
            <a:spLocks noGrp="1" noRot="1" noChangeAspect="1"/>
          </p:cNvSpPr>
          <p:nvPr>
            <p:ph type="body" idx="1"/>
          </p:nvPr>
        </p:nvSpPr>
        <p:spPr>
          <a:xfrm>
            <a:off x="777240" y="4777560"/>
            <a:ext cx="6217560" cy="4526280"/>
          </a:xfrm>
          <a:noFill/>
          <a:ln/>
        </p:spPr>
        <p:txBody>
          <a:bodyPr wrap="square" lIns="0" tIns="0" rIns="0" bIns="0" anchorCtr="0"/>
          <a:lstStyle/>
          <a:p>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763588"/>
            <a:ext cx="5026025" cy="3771900"/>
          </a:xfrm>
          <a:ln/>
        </p:spPr>
      </p:sp>
      <p:sp>
        <p:nvSpPr>
          <p:cNvPr id="3" name="Notes Placeholder 2"/>
          <p:cNvSpPr>
            <a:spLocks noGrp="1" noRot="1" noChangeAspect="1"/>
          </p:cNvSpPr>
          <p:nvPr>
            <p:ph type="body" idx="1"/>
          </p:nvPr>
        </p:nvSpPr>
        <p:spPr>
          <a:xfrm>
            <a:off x="777240" y="4777560"/>
            <a:ext cx="6217560" cy="4526280"/>
          </a:xfrm>
          <a:noFill/>
          <a:ln/>
        </p:spPr>
        <p:txBody>
          <a:bodyPr wrap="square" lIns="0" tIns="0" rIns="0" bIns="0" anchorCtr="0"/>
          <a:lstStyle/>
          <a:p>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763588"/>
            <a:ext cx="5026025" cy="3771900"/>
          </a:xfrm>
          <a:ln/>
        </p:spPr>
      </p:sp>
      <p:sp>
        <p:nvSpPr>
          <p:cNvPr id="3" name="Notes Placeholder 2"/>
          <p:cNvSpPr>
            <a:spLocks noGrp="1" noRot="1" noChangeAspect="1"/>
          </p:cNvSpPr>
          <p:nvPr>
            <p:ph type="body" idx="1"/>
          </p:nvPr>
        </p:nvSpPr>
        <p:spPr>
          <a:xfrm>
            <a:off x="777240" y="4777560"/>
            <a:ext cx="6217560" cy="4526280"/>
          </a:xfrm>
          <a:noFill/>
          <a:ln/>
        </p:spPr>
        <p:txBody>
          <a:bodyPr wrap="square" lIns="0" tIns="0" rIns="0" bIns="0" anchorCtr="0"/>
          <a:lstStyle/>
          <a:p>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763588"/>
            <a:ext cx="5026025" cy="3771900"/>
          </a:xfrm>
          <a:ln/>
        </p:spPr>
      </p:sp>
      <p:sp>
        <p:nvSpPr>
          <p:cNvPr id="3" name="Notes Placeholder 2"/>
          <p:cNvSpPr>
            <a:spLocks noGrp="1" noRot="1" noChangeAspect="1"/>
          </p:cNvSpPr>
          <p:nvPr>
            <p:ph type="body" idx="1"/>
          </p:nvPr>
        </p:nvSpPr>
        <p:spPr>
          <a:xfrm>
            <a:off x="777240" y="4777560"/>
            <a:ext cx="6217560" cy="4526280"/>
          </a:xfrm>
          <a:noFill/>
          <a:ln/>
        </p:spPr>
        <p:txBody>
          <a:bodyPr wrap="square" lIns="0" tIns="0" rIns="0" bIns="0" anchorCtr="0"/>
          <a:lstStyle/>
          <a:p>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763588"/>
            <a:ext cx="5026025" cy="3771900"/>
          </a:xfrm>
          <a:ln/>
        </p:spPr>
      </p:sp>
      <p:sp>
        <p:nvSpPr>
          <p:cNvPr id="3" name="Notes Placeholder 2"/>
          <p:cNvSpPr>
            <a:spLocks noGrp="1" noRot="1" noChangeAspect="1"/>
          </p:cNvSpPr>
          <p:nvPr>
            <p:ph type="body" idx="1"/>
          </p:nvPr>
        </p:nvSpPr>
        <p:spPr>
          <a:xfrm>
            <a:off x="777240" y="4777560"/>
            <a:ext cx="6217560" cy="4435920"/>
          </a:xfrm>
          <a:noFill/>
          <a:ln/>
        </p:spPr>
        <p:txBody>
          <a:bodyPr wrap="square" lIns="0" tIns="0" rIns="0" bIns="0" anchorCtr="0"/>
          <a:lstStyle/>
          <a:p>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763588"/>
            <a:ext cx="5026025" cy="3771900"/>
          </a:xfrm>
          <a:ln/>
        </p:spPr>
      </p:sp>
      <p:sp>
        <p:nvSpPr>
          <p:cNvPr id="3" name="Notes Placeholder 2"/>
          <p:cNvSpPr>
            <a:spLocks noGrp="1" noRot="1" noChangeAspect="1"/>
          </p:cNvSpPr>
          <p:nvPr>
            <p:ph type="body" idx="1"/>
          </p:nvPr>
        </p:nvSpPr>
        <p:spPr>
          <a:xfrm>
            <a:off x="777240" y="4777560"/>
            <a:ext cx="6217560" cy="4435920"/>
          </a:xfrm>
          <a:noFill/>
          <a:ln/>
        </p:spPr>
        <p:txBody>
          <a:bodyPr wrap="square" lIns="0" tIns="0" rIns="0" bIns="0" anchorCtr="0"/>
          <a:lstStyle/>
          <a:p>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763588"/>
            <a:ext cx="5026025" cy="3771900"/>
          </a:xfrm>
          <a:ln/>
        </p:spPr>
      </p:sp>
      <p:sp>
        <p:nvSpPr>
          <p:cNvPr id="3" name="Notes Placeholder 2"/>
          <p:cNvSpPr>
            <a:spLocks noGrp="1" noRot="1" noChangeAspect="1"/>
          </p:cNvSpPr>
          <p:nvPr>
            <p:ph type="body" idx="1"/>
          </p:nvPr>
        </p:nvSpPr>
        <p:spPr>
          <a:xfrm>
            <a:off x="777240" y="4777560"/>
            <a:ext cx="6217560" cy="4526280"/>
          </a:xfrm>
          <a:noFill/>
          <a:ln/>
        </p:spPr>
        <p:txBody>
          <a:bodyPr wrap="square" lIns="0" tIns="0" rIns="0" bIns="0" anchorCtr="0"/>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763588"/>
            <a:ext cx="5026025" cy="3771900"/>
          </a:xfrm>
          <a:ln/>
        </p:spPr>
      </p:sp>
      <p:sp>
        <p:nvSpPr>
          <p:cNvPr id="3" name="Notes Placeholder 2"/>
          <p:cNvSpPr>
            <a:spLocks noGrp="1" noRot="1" noChangeAspect="1"/>
          </p:cNvSpPr>
          <p:nvPr>
            <p:ph type="body" idx="1"/>
          </p:nvPr>
        </p:nvSpPr>
        <p:spPr>
          <a:xfrm>
            <a:off x="777240" y="4777560"/>
            <a:ext cx="6217560" cy="4526280"/>
          </a:xfrm>
          <a:noFill/>
          <a:ln/>
        </p:spPr>
        <p:txBody>
          <a:bodyPr wrap="square" lIns="0" tIns="0" rIns="0" bIns="0" anchorCtr="0"/>
          <a:lstStyle/>
          <a:p>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763588"/>
            <a:ext cx="5026025" cy="3771900"/>
          </a:xfrm>
          <a:ln/>
        </p:spPr>
      </p:sp>
      <p:sp>
        <p:nvSpPr>
          <p:cNvPr id="3" name="Notes Placeholder 2"/>
          <p:cNvSpPr>
            <a:spLocks noGrp="1" noRot="1" noChangeAspect="1"/>
          </p:cNvSpPr>
          <p:nvPr>
            <p:ph type="body" idx="1"/>
          </p:nvPr>
        </p:nvSpPr>
        <p:spPr>
          <a:xfrm>
            <a:off x="777240" y="4777560"/>
            <a:ext cx="6217560" cy="4435920"/>
          </a:xfrm>
          <a:noFill/>
          <a:ln/>
        </p:spPr>
        <p:txBody>
          <a:bodyPr wrap="square" lIns="0" tIns="0" rIns="0" bIns="0" anchorCtr="0"/>
          <a:lstStyle/>
          <a:p>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763588"/>
            <a:ext cx="5026025" cy="3771900"/>
          </a:xfrm>
          <a:ln/>
        </p:spPr>
      </p:sp>
      <p:sp>
        <p:nvSpPr>
          <p:cNvPr id="3" name="Notes Placeholder 2"/>
          <p:cNvSpPr>
            <a:spLocks noGrp="1" noRot="1" noChangeAspect="1"/>
          </p:cNvSpPr>
          <p:nvPr>
            <p:ph type="body" idx="1"/>
          </p:nvPr>
        </p:nvSpPr>
        <p:spPr>
          <a:xfrm>
            <a:off x="777240" y="4777560"/>
            <a:ext cx="6217560" cy="4435920"/>
          </a:xfrm>
          <a:noFill/>
          <a:ln/>
        </p:spPr>
        <p:txBody>
          <a:bodyPr wrap="square" lIns="0" tIns="0" rIns="0" bIns="0" anchorCtr="0"/>
          <a:lstStyle/>
          <a:p>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763588"/>
            <a:ext cx="5026025" cy="3771900"/>
          </a:xfrm>
          <a:ln/>
        </p:spPr>
      </p:sp>
      <p:sp>
        <p:nvSpPr>
          <p:cNvPr id="3" name="Notes Placeholder 2"/>
          <p:cNvSpPr>
            <a:spLocks noGrp="1" noRot="1" noChangeAspect="1"/>
          </p:cNvSpPr>
          <p:nvPr>
            <p:ph type="body" idx="1"/>
          </p:nvPr>
        </p:nvSpPr>
        <p:spPr>
          <a:xfrm>
            <a:off x="777240" y="4777560"/>
            <a:ext cx="6217560" cy="4435920"/>
          </a:xfrm>
          <a:noFill/>
          <a:ln/>
        </p:spPr>
        <p:txBody>
          <a:bodyPr wrap="square" lIns="0" tIns="0" rIns="0" bIns="0" anchorCtr="0"/>
          <a:lstStyle/>
          <a:p>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763588"/>
            <a:ext cx="5026025" cy="3771900"/>
          </a:xfrm>
          <a:ln/>
        </p:spPr>
      </p:sp>
      <p:sp>
        <p:nvSpPr>
          <p:cNvPr id="3" name="Notes Placeholder 2"/>
          <p:cNvSpPr>
            <a:spLocks noGrp="1" noRot="1" noChangeAspect="1"/>
          </p:cNvSpPr>
          <p:nvPr>
            <p:ph type="body" idx="1"/>
          </p:nvPr>
        </p:nvSpPr>
        <p:spPr>
          <a:xfrm>
            <a:off x="777240" y="4777560"/>
            <a:ext cx="6217560" cy="4435920"/>
          </a:xfrm>
          <a:noFill/>
          <a:ln/>
        </p:spPr>
        <p:txBody>
          <a:bodyPr wrap="square" lIns="0" tIns="0" rIns="0" bIns="0" anchorCtr="0"/>
          <a:lstStyle/>
          <a:p>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763588"/>
            <a:ext cx="5026025" cy="3771900"/>
          </a:xfrm>
          <a:ln/>
        </p:spPr>
      </p:sp>
      <p:sp>
        <p:nvSpPr>
          <p:cNvPr id="3" name="Notes Placeholder 2"/>
          <p:cNvSpPr>
            <a:spLocks noGrp="1" noRot="1" noChangeAspect="1"/>
          </p:cNvSpPr>
          <p:nvPr>
            <p:ph type="body" idx="1"/>
          </p:nvPr>
        </p:nvSpPr>
        <p:spPr>
          <a:xfrm>
            <a:off x="777240" y="4777560"/>
            <a:ext cx="6217560" cy="4435920"/>
          </a:xfrm>
          <a:noFill/>
          <a:ln/>
        </p:spPr>
        <p:txBody>
          <a:bodyPr wrap="square" lIns="0" tIns="0" rIns="0" bIns="0" anchorCtr="0"/>
          <a:lstStyle/>
          <a:p>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763588"/>
            <a:ext cx="5026025" cy="3771900"/>
          </a:xfrm>
          <a:ln/>
        </p:spPr>
      </p:sp>
      <p:sp>
        <p:nvSpPr>
          <p:cNvPr id="3" name="Notes Placeholder 2"/>
          <p:cNvSpPr>
            <a:spLocks noGrp="1" noRot="1" noChangeAspect="1"/>
          </p:cNvSpPr>
          <p:nvPr>
            <p:ph type="body" idx="1"/>
          </p:nvPr>
        </p:nvSpPr>
        <p:spPr>
          <a:xfrm>
            <a:off x="777240" y="4777560"/>
            <a:ext cx="6217560" cy="4435920"/>
          </a:xfrm>
          <a:noFill/>
          <a:ln/>
        </p:spPr>
        <p:txBody>
          <a:bodyPr wrap="square" lIns="0" tIns="0" rIns="0" bIns="0" anchorCtr="0"/>
          <a:lstStyle/>
          <a:p>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763588"/>
            <a:ext cx="5026025" cy="3771900"/>
          </a:xfrm>
          <a:ln/>
        </p:spPr>
      </p:sp>
      <p:sp>
        <p:nvSpPr>
          <p:cNvPr id="3" name="Notes Placeholder 2"/>
          <p:cNvSpPr>
            <a:spLocks noGrp="1" noRot="1" noChangeAspect="1"/>
          </p:cNvSpPr>
          <p:nvPr>
            <p:ph type="body" idx="1"/>
          </p:nvPr>
        </p:nvSpPr>
        <p:spPr>
          <a:xfrm>
            <a:off x="777240" y="4777560"/>
            <a:ext cx="6217560" cy="4435920"/>
          </a:xfrm>
          <a:noFill/>
          <a:ln/>
        </p:spPr>
        <p:txBody>
          <a:bodyPr wrap="square" lIns="0" tIns="0" rIns="0" bIns="0" anchorCtr="0"/>
          <a:lstStyle/>
          <a:p>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763588"/>
            <a:ext cx="5026025" cy="3771900"/>
          </a:xfrm>
          <a:ln/>
        </p:spPr>
      </p:sp>
      <p:sp>
        <p:nvSpPr>
          <p:cNvPr id="3" name="Notes Placeholder 2"/>
          <p:cNvSpPr>
            <a:spLocks noGrp="1" noRot="1" noChangeAspect="1"/>
          </p:cNvSpPr>
          <p:nvPr>
            <p:ph type="body" idx="1"/>
          </p:nvPr>
        </p:nvSpPr>
        <p:spPr>
          <a:xfrm>
            <a:off x="777240" y="4777560"/>
            <a:ext cx="6217560" cy="4435920"/>
          </a:xfrm>
          <a:noFill/>
          <a:ln/>
        </p:spPr>
        <p:txBody>
          <a:bodyPr wrap="square" lIns="0" tIns="0" rIns="0" bIns="0" anchorCtr="0"/>
          <a:lstStyle/>
          <a:p>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763588"/>
            <a:ext cx="5026025" cy="3771900"/>
          </a:xfrm>
          <a:ln/>
        </p:spPr>
      </p:sp>
      <p:sp>
        <p:nvSpPr>
          <p:cNvPr id="3" name="Notes Placeholder 2"/>
          <p:cNvSpPr>
            <a:spLocks noGrp="1" noRot="1" noChangeAspect="1"/>
          </p:cNvSpPr>
          <p:nvPr>
            <p:ph type="body" idx="1"/>
          </p:nvPr>
        </p:nvSpPr>
        <p:spPr>
          <a:xfrm>
            <a:off x="777240" y="4777560"/>
            <a:ext cx="6217560" cy="4435920"/>
          </a:xfrm>
          <a:noFill/>
          <a:ln/>
        </p:spPr>
        <p:txBody>
          <a:bodyPr wrap="square" lIns="0" tIns="0" rIns="0" bIns="0" anchorCtr="0"/>
          <a:lstStyle/>
          <a:p>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763588"/>
            <a:ext cx="5026025" cy="3771900"/>
          </a:xfrm>
          <a:ln/>
        </p:spPr>
      </p:sp>
      <p:sp>
        <p:nvSpPr>
          <p:cNvPr id="3" name="Notes Placeholder 2"/>
          <p:cNvSpPr>
            <a:spLocks noGrp="1" noRot="1" noChangeAspect="1"/>
          </p:cNvSpPr>
          <p:nvPr>
            <p:ph type="body" idx="1"/>
          </p:nvPr>
        </p:nvSpPr>
        <p:spPr>
          <a:xfrm>
            <a:off x="777240" y="4777560"/>
            <a:ext cx="6217560" cy="4435920"/>
          </a:xfrm>
          <a:noFill/>
          <a:ln/>
        </p:spPr>
        <p:txBody>
          <a:bodyPr wrap="square" lIns="0" tIns="0" rIns="0" bIns="0" anchorCtr="0"/>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763588"/>
            <a:ext cx="5026025" cy="3771900"/>
          </a:xfrm>
          <a:ln/>
        </p:spPr>
      </p:sp>
      <p:sp>
        <p:nvSpPr>
          <p:cNvPr id="3" name="Notes Placeholder 2"/>
          <p:cNvSpPr>
            <a:spLocks noGrp="1" noRot="1" noChangeAspect="1"/>
          </p:cNvSpPr>
          <p:nvPr>
            <p:ph type="body" idx="1"/>
          </p:nvPr>
        </p:nvSpPr>
        <p:spPr>
          <a:xfrm>
            <a:off x="777240" y="4777560"/>
            <a:ext cx="6217560" cy="4435920"/>
          </a:xfrm>
          <a:noFill/>
          <a:ln/>
        </p:spPr>
        <p:txBody>
          <a:bodyPr wrap="square" lIns="0" tIns="0" rIns="0" bIns="0" anchorCtr="0"/>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763588"/>
            <a:ext cx="5026025" cy="3771900"/>
          </a:xfrm>
          <a:ln/>
        </p:spPr>
      </p:sp>
      <p:sp>
        <p:nvSpPr>
          <p:cNvPr id="3" name="Notes Placeholder 2"/>
          <p:cNvSpPr>
            <a:spLocks noGrp="1" noRot="1" noChangeAspect="1"/>
          </p:cNvSpPr>
          <p:nvPr>
            <p:ph type="body" idx="1"/>
          </p:nvPr>
        </p:nvSpPr>
        <p:spPr>
          <a:xfrm>
            <a:off x="777240" y="4777560"/>
            <a:ext cx="6217560" cy="4526280"/>
          </a:xfrm>
          <a:noFill/>
          <a:ln/>
        </p:spPr>
        <p:txBody>
          <a:bodyPr wrap="square" lIns="0" tIns="0" rIns="0" bIns="0" anchorCtr="0"/>
          <a:lstStyle/>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763588"/>
            <a:ext cx="5026025" cy="3771900"/>
          </a:xfrm>
          <a:ln/>
        </p:spPr>
      </p:sp>
      <p:sp>
        <p:nvSpPr>
          <p:cNvPr id="3" name="Notes Placeholder 2"/>
          <p:cNvSpPr>
            <a:spLocks noGrp="1" noRot="1" noChangeAspect="1"/>
          </p:cNvSpPr>
          <p:nvPr>
            <p:ph type="body" idx="1"/>
          </p:nvPr>
        </p:nvSpPr>
        <p:spPr>
          <a:xfrm>
            <a:off x="777240" y="4777560"/>
            <a:ext cx="6217560" cy="4526280"/>
          </a:xfrm>
          <a:noFill/>
          <a:ln/>
        </p:spPr>
        <p:txBody>
          <a:bodyPr wrap="square" lIns="0" tIns="0" rIns="0" bIns="0" anchorCtr="0"/>
          <a:lstStyle/>
          <a:p>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763588"/>
            <a:ext cx="5026025" cy="3771900"/>
          </a:xfrm>
          <a:ln/>
        </p:spPr>
      </p:sp>
      <p:sp>
        <p:nvSpPr>
          <p:cNvPr id="3" name="Notes Placeholder 2"/>
          <p:cNvSpPr>
            <a:spLocks noGrp="1" noRot="1" noChangeAspect="1"/>
          </p:cNvSpPr>
          <p:nvPr>
            <p:ph type="body" idx="1"/>
          </p:nvPr>
        </p:nvSpPr>
        <p:spPr>
          <a:xfrm>
            <a:off x="777240" y="4777560"/>
            <a:ext cx="6217560" cy="4435920"/>
          </a:xfrm>
          <a:noFill/>
          <a:ln/>
        </p:spPr>
        <p:txBody>
          <a:bodyPr wrap="square" lIns="0" tIns="0" rIns="0" bIns="0" anchorCtr="0"/>
          <a:lstStyle/>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763588"/>
            <a:ext cx="5026025" cy="3771900"/>
          </a:xfrm>
          <a:ln/>
        </p:spPr>
      </p:sp>
      <p:sp>
        <p:nvSpPr>
          <p:cNvPr id="3" name="Notes Placeholder 2"/>
          <p:cNvSpPr>
            <a:spLocks noGrp="1" noRot="1" noChangeAspect="1"/>
          </p:cNvSpPr>
          <p:nvPr>
            <p:ph type="body" idx="1"/>
          </p:nvPr>
        </p:nvSpPr>
        <p:spPr>
          <a:xfrm>
            <a:off x="777240" y="4777560"/>
            <a:ext cx="6217560" cy="4526280"/>
          </a:xfrm>
          <a:noFill/>
          <a:ln/>
        </p:spPr>
        <p:txBody>
          <a:bodyPr wrap="square" lIns="0" tIns="0" rIns="0" bIns="0" anchorCtr="0"/>
          <a:lstStyle/>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763588"/>
            <a:ext cx="5026025" cy="3771900"/>
          </a:xfrm>
          <a:ln/>
        </p:spPr>
      </p:sp>
      <p:sp>
        <p:nvSpPr>
          <p:cNvPr id="3" name="Notes Placeholder 2"/>
          <p:cNvSpPr>
            <a:spLocks noGrp="1" noRot="1" noChangeAspect="1"/>
          </p:cNvSpPr>
          <p:nvPr>
            <p:ph type="body" idx="1"/>
          </p:nvPr>
        </p:nvSpPr>
        <p:spPr>
          <a:xfrm>
            <a:off x="777240" y="4777560"/>
            <a:ext cx="6217560" cy="4526280"/>
          </a:xfrm>
          <a:noFill/>
          <a:ln/>
        </p:spPr>
        <p:txBody>
          <a:bodyPr wrap="square" lIns="0" tIns="0" rIns="0" bIns="0" anchorCtr="0"/>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nchor="ctr"/>
          <a:lstStyle>
            <a:lvl1pPr algn="ctr">
              <a:buNone/>
              <a:defRPr/>
            </a:lvl1pPr>
            <a:lvl2pPr>
              <a:buNone/>
              <a:defRPr/>
            </a:lvl2pPr>
            <a:lvl3pPr>
              <a:buNone/>
              <a:defRPr/>
            </a:lvl3pPr>
            <a:lvl4pPr>
              <a:buNone/>
              <a:defRPr/>
            </a:lvl4pPr>
            <a:lvl5pPr>
              <a:buNone/>
              <a:defRPr/>
            </a:lvl5pPr>
            <a:lvl6pPr>
              <a:buNone/>
              <a:defRPr/>
            </a:lvl6pPr>
            <a:lvl7pPr>
              <a:buNone/>
              <a:defRPr/>
            </a:lvl7pPr>
            <a:lvl8pPr>
              <a:buNone/>
              <a:defRPr/>
            </a:lvl8pPr>
            <a:lvl9pPr>
              <a:buNone/>
              <a:defRPr/>
            </a:lvl9pPr>
          </a:lstStyle>
          <a:p>
            <a:r>
              <a:rPr lang="en-US"/>
              <a:t>Click to edit Master subtitle style</a:t>
            </a:r>
          </a:p>
        </p:txBody>
      </p:sp>
      <p:sp>
        <p:nvSpPr>
          <p:cNvPr id="5" name="Footer Placeholder 4"/>
          <p:cNvSpPr>
            <a:spLocks noGrp="1"/>
          </p:cNvSpPr>
          <p:nvPr>
            <p:ph type="ftr" sz="quarter" idx="11"/>
          </p:nvPr>
        </p:nvSpPr>
        <p:spPr/>
        <p:txBody>
          <a:bodyPr/>
          <a:lstStyle/>
          <a:p>
            <a:r>
              <a:rPr lang="en-US"/>
              <a:t>Astrophysics and Cosmology - Dr. R. Herman - Fall 2023</a:t>
            </a:r>
          </a:p>
        </p:txBody>
      </p:sp>
      <p:sp>
        <p:nvSpPr>
          <p:cNvPr id="6" name="Slide Number Placeholder 5"/>
          <p:cNvSpPr>
            <a:spLocks noGrp="1"/>
          </p:cNvSpPr>
          <p:nvPr>
            <p:ph type="sldNum" sz="quarter" idx="12"/>
          </p:nvPr>
        </p:nvSpPr>
        <p:spPr/>
        <p:txBody>
          <a:bodyPr/>
          <a:lstStyle/>
          <a:p>
            <a:r>
              <a:rPr lang="en-US"/>
              <a:t>‹#›</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Astrophysics and Cosmology - Dr. R. Herman - Fall 2023</a:t>
            </a:r>
          </a:p>
        </p:txBody>
      </p:sp>
      <p:sp>
        <p:nvSpPr>
          <p:cNvPr id="6" name="Slide Number Placeholder 5"/>
          <p:cNvSpPr>
            <a:spLocks noGrp="1"/>
          </p:cNvSpPr>
          <p:nvPr>
            <p:ph type="sldNum" sz="quarter" idx="12"/>
          </p:nvPr>
        </p:nvSpPr>
        <p:spPr/>
        <p:txBody>
          <a:bodyPr/>
          <a:lstStyle/>
          <a:p>
            <a:r>
              <a:rPr lang="en-US"/>
              <a:t>‹#›</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p:txBody>
          <a:bodyPr vert="eaVert"/>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Astrophysics and Cosmology - Dr. R. Herman - Fall 2023</a:t>
            </a:r>
          </a:p>
        </p:txBody>
      </p:sp>
      <p:sp>
        <p:nvSpPr>
          <p:cNvPr id="6" name="Slide Number Placeholder 5"/>
          <p:cNvSpPr>
            <a:spLocks noGrp="1"/>
          </p:cNvSpPr>
          <p:nvPr>
            <p:ph type="sldNum" sz="quarter" idx="12"/>
          </p:nvPr>
        </p:nvSpPr>
        <p:spPr/>
        <p:txBody>
          <a:bodyPr/>
          <a:lstStyle/>
          <a:p>
            <a:r>
              <a:rPr lang="en-US"/>
              <a:t>‹#›</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Astrophysics and Cosmology - Dr. R. Herman - Fall 2023</a:t>
            </a:r>
          </a:p>
        </p:txBody>
      </p:sp>
      <p:sp>
        <p:nvSpPr>
          <p:cNvPr id="6" name="Slide Number Placeholder 5"/>
          <p:cNvSpPr>
            <a:spLocks noGrp="1"/>
          </p:cNvSpPr>
          <p:nvPr>
            <p:ph type="sldNum" sz="quarter" idx="12"/>
          </p:nvPr>
        </p:nvSpPr>
        <p:spPr/>
        <p:txBody>
          <a:bodyPr/>
          <a:lstStyle/>
          <a:p>
            <a:r>
              <a:rPr lang="en-US"/>
              <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lstStyle>
            <a:lvl1pPr>
              <a:buNone/>
              <a:defRPr/>
            </a:lvl1pPr>
            <a:lvl2pPr>
              <a:buNone/>
              <a:defRPr/>
            </a:lvl2pPr>
            <a:lvl3pPr>
              <a:buNone/>
              <a:defRPr/>
            </a:lvl3pPr>
            <a:lvl4pPr>
              <a:buNone/>
              <a:defRPr/>
            </a:lvl4pPr>
            <a:lvl5pPr>
              <a:buNone/>
              <a:defRPr/>
            </a:lvl5pPr>
            <a:lvl6pPr>
              <a:buNone/>
              <a:defRPr/>
            </a:lvl6pPr>
            <a:lvl7pPr>
              <a:buNone/>
              <a:defRPr sz="1400"/>
            </a:lvl7pPr>
            <a:lvl8pPr>
              <a:buNone/>
              <a:defRPr/>
            </a:lvl8pPr>
            <a:lvl9pPr>
              <a:buNone/>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Astrophysics and Cosmology - Dr. R. Herman - Fall 2023</a:t>
            </a:r>
          </a:p>
        </p:txBody>
      </p:sp>
      <p:sp>
        <p:nvSpPr>
          <p:cNvPr id="6" name="Slide Number Placeholder 5"/>
          <p:cNvSpPr>
            <a:spLocks noGrp="1"/>
          </p:cNvSpPr>
          <p:nvPr>
            <p:ph type="sldNum" sz="quarter" idx="12"/>
          </p:nvPr>
        </p:nvSpPr>
        <p:spPr/>
        <p:txBody>
          <a:bodyPr/>
          <a:lstStyle/>
          <a:p>
            <a:r>
              <a:rPr lang="en-US"/>
              <a: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t>Astrophysics and Cosmology - Dr. R. Herman - Fall 2023</a:t>
            </a:r>
          </a:p>
        </p:txBody>
      </p:sp>
      <p:sp>
        <p:nvSpPr>
          <p:cNvPr id="7" name="Slide Number Placeholder 6"/>
          <p:cNvSpPr>
            <a:spLocks noGrp="1"/>
          </p:cNvSpPr>
          <p:nvPr>
            <p:ph type="sldNum" sz="quarter" idx="12"/>
          </p:nvPr>
        </p:nvSpPr>
        <p:spPr/>
        <p:txBody>
          <a:bodyPr/>
          <a:lstStyle/>
          <a:p>
            <a:r>
              <a:rPr lang="en-US"/>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a:buNone/>
              <a:defRPr/>
            </a:lvl1pPr>
            <a:lvl2pPr>
              <a:buNone/>
              <a:defRPr/>
            </a:lvl2pPr>
            <a:lvl3pPr>
              <a:buNone/>
              <a:defRPr/>
            </a:lvl3pPr>
            <a:lvl4pPr>
              <a:buNone/>
              <a:defRPr/>
            </a:lvl4pPr>
            <a:lvl5pPr>
              <a:buNone/>
              <a:defRPr/>
            </a:lvl5pPr>
            <a:lvl6pPr>
              <a:buNone/>
              <a:defRPr/>
            </a:lvl6pPr>
            <a:lvl7pPr>
              <a:buNone/>
              <a:defRPr/>
            </a:lvl7pPr>
            <a:lvl8pPr>
              <a:buNone/>
              <a:defRPr/>
            </a:lvl8pPr>
            <a:lvl9pPr>
              <a:buNone/>
              <a:defRPr/>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lstStyle>
            <a:lvl1pPr>
              <a:buNone/>
              <a:defRPr/>
            </a:lvl1pPr>
            <a:lvl2pPr>
              <a:buNone/>
              <a:defRPr/>
            </a:lvl2pPr>
            <a:lvl3pPr>
              <a:buNone/>
              <a:defRPr/>
            </a:lvl3pPr>
            <a:lvl4pPr>
              <a:buNone/>
              <a:defRPr/>
            </a:lvl4pPr>
            <a:lvl5pPr>
              <a:buNone/>
              <a:defRPr/>
            </a:lvl5pPr>
            <a:lvl6pPr>
              <a:buNone/>
              <a:defRPr/>
            </a:lvl6pPr>
            <a:lvl7pPr>
              <a:buNone/>
              <a:defRPr/>
            </a:lvl7pPr>
            <a:lvl8pPr>
              <a:buNone/>
              <a:defRPr/>
            </a:lvl8pPr>
            <a:lvl9pPr>
              <a:buNone/>
              <a:defRPr/>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t>Astrophysics and Cosmology - Dr. R. Herman - Fall 2023</a:t>
            </a:r>
          </a:p>
        </p:txBody>
      </p:sp>
      <p:sp>
        <p:nvSpPr>
          <p:cNvPr id="9" name="Slide Number Placeholder 8"/>
          <p:cNvSpPr>
            <a:spLocks noGrp="1"/>
          </p:cNvSpPr>
          <p:nvPr>
            <p:ph type="sldNum" sz="quarter" idx="12"/>
          </p:nvPr>
        </p:nvSpPr>
        <p:spPr/>
        <p:txBody>
          <a:bodyPr/>
          <a:lstStyle/>
          <a:p>
            <a:r>
              <a:rPr lang="en-US"/>
              <a:t>‹#›</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t>Astrophysics and Cosmology - Dr. R. Herman - Fall 2023</a:t>
            </a:r>
          </a:p>
        </p:txBody>
      </p:sp>
      <p:sp>
        <p:nvSpPr>
          <p:cNvPr id="5" name="Slide Number Placeholder 4"/>
          <p:cNvSpPr>
            <a:spLocks noGrp="1"/>
          </p:cNvSpPr>
          <p:nvPr>
            <p:ph type="sldNum" sz="quarter" idx="12"/>
          </p:nvPr>
        </p:nvSpPr>
        <p:spPr/>
        <p:txBody>
          <a:bodyPr/>
          <a:lstStyle/>
          <a:p>
            <a:r>
              <a:rPr lang="en-US"/>
              <a:t>‹#›</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Astrophysics and Cosmology - Dr. R. Herman - Fall 2023</a:t>
            </a:r>
          </a:p>
        </p:txBody>
      </p:sp>
      <p:sp>
        <p:nvSpPr>
          <p:cNvPr id="4" name="Slide Number Placeholder 3"/>
          <p:cNvSpPr>
            <a:spLocks noGrp="1"/>
          </p:cNvSpPr>
          <p:nvPr>
            <p:ph type="sldNum" sz="quarter" idx="12"/>
          </p:nvPr>
        </p:nvSpPr>
        <p:spPr/>
        <p:txBody>
          <a:bodyPr/>
          <a:lstStyle/>
          <a:p>
            <a:r>
              <a:rPr lang="en-US"/>
              <a:t>‹#›</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a:buNone/>
              <a:defRPr/>
            </a:lvl1pPr>
            <a:lvl2pPr>
              <a:buNone/>
              <a:defRPr/>
            </a:lvl2pPr>
            <a:lvl3pPr>
              <a:buNone/>
              <a:defRPr/>
            </a:lvl3pPr>
            <a:lvl4pPr>
              <a:buNone/>
              <a:defRPr/>
            </a:lvl4pPr>
            <a:lvl5pPr>
              <a:buNone/>
              <a:defRPr/>
            </a:lvl5pPr>
            <a:lvl6pPr>
              <a:buNone/>
              <a:defRPr/>
            </a:lvl6pPr>
            <a:lvl7pPr>
              <a:buNone/>
              <a:defRPr/>
            </a:lvl7pPr>
            <a:lvl8pPr>
              <a:buNone/>
              <a:defRPr/>
            </a:lvl8pPr>
            <a:lvl9pPr>
              <a:buNone/>
              <a:defRPr/>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Astrophysics and Cosmology - Dr. R. Herman - Fall 2023</a:t>
            </a:r>
          </a:p>
        </p:txBody>
      </p:sp>
      <p:sp>
        <p:nvSpPr>
          <p:cNvPr id="7" name="Slide Number Placeholder 6"/>
          <p:cNvSpPr>
            <a:spLocks noGrp="1"/>
          </p:cNvSpPr>
          <p:nvPr>
            <p:ph type="sldNum" sz="quarter" idx="12"/>
          </p:nvPr>
        </p:nvSpPr>
        <p:spPr/>
        <p:txBody>
          <a:bodyPr/>
          <a:lstStyle/>
          <a:p>
            <a:r>
              <a:rPr lang="en-US"/>
              <a:t>‹#›</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a:buNone/>
              <a:defRPr/>
            </a:lvl1pPr>
            <a:lvl2pPr>
              <a:buNone/>
              <a:defRPr/>
            </a:lvl2pPr>
            <a:lvl3pPr>
              <a:buNone/>
              <a:defRPr/>
            </a:lvl3pPr>
            <a:lvl4pPr>
              <a:buNone/>
              <a:defRPr/>
            </a:lvl4pPr>
            <a:lvl5pPr>
              <a:buNone/>
              <a:defRPr/>
            </a:lvl5pPr>
            <a:lvl6pPr>
              <a:buNone/>
              <a:defRPr/>
            </a:lvl6pPr>
            <a:lvl7pPr>
              <a:buNone/>
              <a:defRPr/>
            </a:lvl7pPr>
            <a:lvl8pPr>
              <a:buNone/>
              <a:defRPr/>
            </a:lvl8pPr>
            <a:lvl9pPr>
              <a:buNone/>
              <a:defRPr/>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a:buNone/>
              <a:defRPr/>
            </a:lvl1pPr>
            <a:lvl2pPr>
              <a:buNone/>
              <a:defRPr/>
            </a:lvl2pPr>
            <a:lvl3pPr>
              <a:buNone/>
              <a:defRPr/>
            </a:lvl3pPr>
            <a:lvl4pPr>
              <a:buNone/>
              <a:defRPr/>
            </a:lvl4pPr>
            <a:lvl5pPr>
              <a:buNone/>
              <a:defRPr/>
            </a:lvl5pPr>
            <a:lvl6pPr>
              <a:buNone/>
              <a:defRPr/>
            </a:lvl6pPr>
            <a:lvl7pPr>
              <a:buNone/>
              <a:defRPr/>
            </a:lvl7pPr>
            <a:lvl8pPr>
              <a:buNone/>
              <a:defRPr/>
            </a:lvl8pPr>
            <a:lvl9pPr>
              <a:buNone/>
              <a:defRPr/>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Astrophysics and Cosmology - Dr. R. Herman - Fall 2023</a:t>
            </a:r>
          </a:p>
        </p:txBody>
      </p:sp>
      <p:sp>
        <p:nvSpPr>
          <p:cNvPr id="7" name="Slide Number Placeholder 6"/>
          <p:cNvSpPr>
            <a:spLocks noGrp="1"/>
          </p:cNvSpPr>
          <p:nvPr>
            <p:ph type="sldNum" sz="quarter" idx="12"/>
          </p:nvPr>
        </p:nvSpPr>
        <p:spPr/>
        <p:txBody>
          <a:bodyPr/>
          <a:lstStyle/>
          <a:p>
            <a:r>
              <a:rPr lang="en-US"/>
              <a:t>‹#›</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laceholder 3" descr="1000000000000640000004B02DD8FB96.png"/>
          <p:cNvPicPr>
            <a:picLocks noGrp="1" noChangeAspect="1"/>
          </p:cNvPicPr>
          <p:nvPr userDrawn="1"/>
        </p:nvPicPr>
        <p:blipFill>
          <a:blip r:embed="rId13">
            <a:lum/>
          </a:blip>
          <a:stretch>
            <a:fillRect/>
          </a:stretch>
        </p:blipFill>
        <p:spPr>
          <a:xfrm>
            <a:off x="-5400" y="-360"/>
            <a:ext cx="10081800" cy="7562160"/>
          </a:xfrm>
          <a:prstGeom prst="rect">
            <a:avLst/>
          </a:prstGeom>
          <a:ln w="0">
            <a:noFill/>
          </a:ln>
        </p:spPr>
      </p:pic>
      <p:sp>
        <p:nvSpPr>
          <p:cNvPr id="4" name="Title Placeholder 1"/>
          <p:cNvSpPr>
            <a:spLocks noGrp="1"/>
          </p:cNvSpPr>
          <p:nvPr>
            <p:ph type="title"/>
          </p:nvPr>
        </p:nvSpPr>
        <p:spPr>
          <a:xfrm>
            <a:off x="503640" y="301320"/>
            <a:ext cx="9068760" cy="1262520"/>
          </a:xfrm>
          <a:prstGeom prst="rect">
            <a:avLst/>
          </a:prstGeom>
          <a:noFill/>
          <a:ln>
            <a:noFill/>
          </a:ln>
        </p:spPr>
        <p:txBody>
          <a:bodyPr wrap="square" lIns="0" tIns="0" rIns="0" bIns="0" anchor="ctr" anchorCtr="0"/>
          <a:lstStyle/>
          <a:p>
            <a:r>
              <a:rPr lang="en-US" dirty="0"/>
              <a:t>Click to edit the title text format</a:t>
            </a:r>
          </a:p>
        </p:txBody>
      </p:sp>
      <p:sp>
        <p:nvSpPr>
          <p:cNvPr id="5" name="Text Placeholder 2"/>
          <p:cNvSpPr>
            <a:spLocks noGrp="1"/>
          </p:cNvSpPr>
          <p:nvPr>
            <p:ph type="body" idx="1"/>
          </p:nvPr>
        </p:nvSpPr>
        <p:spPr>
          <a:xfrm>
            <a:off x="503640" y="1769400"/>
            <a:ext cx="9068760" cy="4990680"/>
          </a:xfrm>
          <a:prstGeom prst="rect">
            <a:avLst/>
          </a:prstGeom>
          <a:noFill/>
          <a:ln>
            <a:noFill/>
          </a:ln>
        </p:spPr>
        <p:txBody>
          <a:bodyPr wrap="square" lIns="0" tIns="0" rIns="0" bIns="0" anchorCtr="0"/>
          <a:lstStyle/>
          <a:p>
            <a:pPr lvl="0"/>
            <a:r>
              <a:rPr lang="en-US"/>
              <a:t>Click to edit the outline text format</a:t>
            </a:r>
          </a:p>
          <a:p>
            <a:pPr lvl="1"/>
            <a:r>
              <a:rPr lang="en-US"/>
              <a:t>Second Outline Level</a:t>
            </a:r>
          </a:p>
          <a:p>
            <a:pPr lvl="2"/>
            <a:r>
              <a:rPr lang="en-US"/>
              <a:t>Third Outline Level</a:t>
            </a:r>
          </a:p>
          <a:p>
            <a:pPr lvl="3"/>
            <a:r>
              <a:rPr lang="en-US"/>
              <a:t>Fourth Outline Level</a:t>
            </a:r>
          </a:p>
          <a:p>
            <a:pPr lvl="4"/>
            <a:r>
              <a:rPr lang="en-US"/>
              <a:t>Fifth Outline Level</a:t>
            </a:r>
          </a:p>
          <a:p>
            <a:pPr lvl="5"/>
            <a:r>
              <a:rPr lang="en-US"/>
              <a:t>Sixth Outline Level</a:t>
            </a:r>
          </a:p>
          <a:p>
            <a:pPr lvl="6"/>
            <a:r>
              <a:rPr lang="en-US"/>
              <a:t>Seventh Outline Level</a:t>
            </a:r>
          </a:p>
          <a:p>
            <a:pPr lvl="7"/>
            <a:r>
              <a:rPr lang="en-US"/>
              <a:t>Eighth Outline Level</a:t>
            </a:r>
          </a:p>
          <a:p>
            <a:pPr lvl="8"/>
            <a:r>
              <a:rPr lang="en-US"/>
              <a:t>Ninth Outline Level</a:t>
            </a:r>
          </a:p>
        </p:txBody>
      </p:sp>
      <p:sp>
        <p:nvSpPr>
          <p:cNvPr id="16361" name="Footer Placeholder 4"/>
          <p:cNvSpPr>
            <a:spLocks noGrp="1"/>
          </p:cNvSpPr>
          <p:nvPr>
            <p:ph type="ftr" sz="quarter" idx="3"/>
          </p:nvPr>
        </p:nvSpPr>
        <p:spPr>
          <a:xfrm>
            <a:off x="2514600" y="6888960"/>
            <a:ext cx="5486400" cy="521280"/>
          </a:xfrm>
          <a:prstGeom prst="rect">
            <a:avLst/>
          </a:prstGeom>
          <a:noFill/>
          <a:ln>
            <a:noFill/>
          </a:ln>
        </p:spPr>
        <p:txBody>
          <a:bodyPr wrap="square" lIns="0" tIns="0" rIns="0" bIns="0" anchorCtr="0"/>
          <a:lstStyle>
            <a:lvl1pPr algn="ctr">
              <a:defRPr lang="en-US" sz="1400" kern="0">
                <a:solidFill>
                  <a:srgbClr val="000000"/>
                </a:solidFill>
                <a:latin typeface="Times New Roman" charset="0"/>
              </a:defRPr>
            </a:lvl1pPr>
          </a:lstStyle>
          <a:p>
            <a:pPr marL="0" indent="0" algn="ctr">
              <a:tabLst/>
            </a:pPr>
            <a:r>
              <a:rPr lang="en-US"/>
              <a:t>Astrophysics and Cosmology - Dr. R. Herman - Fall 2023</a:t>
            </a:r>
            <a:endParaRPr dirty="0"/>
          </a:p>
        </p:txBody>
      </p:sp>
      <p:sp>
        <p:nvSpPr>
          <p:cNvPr id="16362" name="Slide Number Placeholder 5"/>
          <p:cNvSpPr>
            <a:spLocks noGrp="1"/>
          </p:cNvSpPr>
          <p:nvPr>
            <p:ph type="sldNum" sz="quarter" idx="4"/>
          </p:nvPr>
        </p:nvSpPr>
        <p:spPr>
          <a:xfrm>
            <a:off x="7224480" y="6888960"/>
            <a:ext cx="2347560" cy="521280"/>
          </a:xfrm>
          <a:prstGeom prst="rect">
            <a:avLst/>
          </a:prstGeom>
          <a:noFill/>
          <a:ln>
            <a:noFill/>
          </a:ln>
        </p:spPr>
        <p:txBody>
          <a:bodyPr wrap="square" lIns="0" tIns="0" rIns="0" bIns="0" anchorCtr="0"/>
          <a:lstStyle>
            <a:lvl1pPr algn="r">
              <a:defRPr lang="en-US" sz="1400" kern="0">
                <a:solidFill>
                  <a:srgbClr val="000000"/>
                </a:solidFill>
                <a:latin typeface="Times New Roman" charset="0"/>
              </a:defRPr>
            </a:lvl1pPr>
          </a:lstStyle>
          <a:p>
            <a:pPr marL="0" indent="0" algn="r">
              <a:tabLst/>
            </a:pPr>
            <a:fld id="{763D1470-AB83-4C4C-B3B3-7F0C9DC8E8D6}" type="slidenum">
              <a:rPr lang="en-US" sz="1400" dirty="0" smtClean="0"/>
              <a:t>‹#›</a:t>
            </a:fld>
            <a:endParaRPr lang="en-US" sz="1400"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buNone/>
        <a:defRPr sz="4800" kern="0">
          <a:solidFill>
            <a:srgbClr val="4C4C4C"/>
          </a:solidFill>
          <a:latin typeface="Times New Roman"/>
          <a:ea typeface="+mj-ea"/>
          <a:cs typeface="+mj-cs"/>
        </a:defRPr>
      </a:lvl1pPr>
    </p:titleStyle>
    <p:bodyStyle>
      <a:lvl1pPr marL="108000" indent="324000" algn="l" defTabSz="914400" rtl="0" eaLnBrk="1" latinLnBrk="0" hangingPunct="1">
        <a:spcBef>
          <a:spcPts val="0"/>
        </a:spcBef>
        <a:spcAft>
          <a:spcPts val="1418"/>
        </a:spcAft>
        <a:buClr>
          <a:srgbClr val="000000"/>
        </a:buClr>
        <a:buChar char="•"/>
        <a:defRPr sz="3600" u="none" kern="0">
          <a:solidFill>
            <a:srgbClr val="000000"/>
          </a:solidFill>
          <a:latin typeface="Times New Roman"/>
          <a:ea typeface="+mn-ea"/>
          <a:cs typeface="+mn-cs"/>
        </a:defRPr>
      </a:lvl1pPr>
      <a:lvl2pPr marL="576000" indent="288000" algn="l" defTabSz="914400" rtl="0" eaLnBrk="1" latinLnBrk="0" hangingPunct="1">
        <a:spcBef>
          <a:spcPts val="0"/>
        </a:spcBef>
        <a:spcAft>
          <a:spcPts val="1134"/>
        </a:spcAft>
        <a:buClr>
          <a:srgbClr val="000000"/>
        </a:buClr>
        <a:buChar char="•"/>
        <a:defRPr sz="3200" u="none" kern="0" spc="0">
          <a:solidFill>
            <a:srgbClr val="000000"/>
          </a:solidFill>
          <a:latin typeface="Times New Roman"/>
          <a:ea typeface="+mn-ea"/>
          <a:cs typeface="+mn-cs"/>
        </a:defRPr>
      </a:lvl2pPr>
      <a:lvl3pPr marL="1080000" indent="216000" algn="l" defTabSz="914400" rtl="0" eaLnBrk="1" latinLnBrk="0" hangingPunct="1">
        <a:spcBef>
          <a:spcPts val="0"/>
        </a:spcBef>
        <a:spcAft>
          <a:spcPts val="851"/>
        </a:spcAft>
        <a:buClr>
          <a:srgbClr val="000000"/>
        </a:buClr>
        <a:buChar char="•"/>
        <a:defRPr sz="2800" u="none" kern="0" spc="0">
          <a:solidFill>
            <a:srgbClr val="000000"/>
          </a:solidFill>
          <a:latin typeface="Times New Roman"/>
          <a:ea typeface="+mn-ea"/>
          <a:cs typeface="+mn-cs"/>
        </a:defRPr>
      </a:lvl3pPr>
      <a:lvl4pPr marL="1512000" indent="216000" algn="l" defTabSz="914400" rtl="0" eaLnBrk="1" latinLnBrk="0" hangingPunct="1">
        <a:spcBef>
          <a:spcPts val="0"/>
        </a:spcBef>
        <a:spcAft>
          <a:spcPts val="567"/>
        </a:spcAft>
        <a:buClr>
          <a:srgbClr val="000000"/>
        </a:buClr>
        <a:buChar char="•"/>
        <a:defRPr sz="2400" u="none" kern="0" spc="0">
          <a:solidFill>
            <a:srgbClr val="000000"/>
          </a:solidFill>
          <a:latin typeface="Times New Roman"/>
          <a:ea typeface="+mn-ea"/>
          <a:cs typeface="+mn-cs"/>
        </a:defRPr>
      </a:lvl4pPr>
      <a:lvl5pPr marL="1944000" indent="216000" algn="l" defTabSz="914400" rtl="0" eaLnBrk="1" latinLnBrk="0" hangingPunct="1">
        <a:spcBef>
          <a:spcPts val="0"/>
        </a:spcBef>
        <a:spcAft>
          <a:spcPts val="284"/>
        </a:spcAft>
        <a:buClr>
          <a:srgbClr val="000000"/>
        </a:buClr>
        <a:buChar char="•"/>
        <a:defRPr sz="2400" u="none" kern="0" spc="0">
          <a:solidFill>
            <a:srgbClr val="000000"/>
          </a:solidFill>
          <a:latin typeface="Times New Roman"/>
          <a:ea typeface="+mn-ea"/>
          <a:cs typeface="+mn-cs"/>
        </a:defRPr>
      </a:lvl5pPr>
      <a:lvl6pPr marL="2376000" indent="216000" algn="l" defTabSz="914400" rtl="0" eaLnBrk="1" latinLnBrk="0" hangingPunct="1">
        <a:spcBef>
          <a:spcPts val="0"/>
        </a:spcBef>
        <a:spcAft>
          <a:spcPts val="284"/>
        </a:spcAft>
        <a:buClr>
          <a:srgbClr val="000000"/>
        </a:buClr>
        <a:buChar char="•"/>
        <a:defRPr sz="2400" u="none" kern="0" spc="0">
          <a:solidFill>
            <a:srgbClr val="000000"/>
          </a:solidFill>
          <a:latin typeface="Times New Roman"/>
          <a:ea typeface="+mn-ea"/>
          <a:cs typeface="+mn-cs"/>
        </a:defRPr>
      </a:lvl6pPr>
      <a:lvl7pPr marL="2808000" indent="216000" algn="l" defTabSz="914400" rtl="0" eaLnBrk="1" latinLnBrk="0" hangingPunct="1">
        <a:spcBef>
          <a:spcPts val="0"/>
        </a:spcBef>
        <a:spcAft>
          <a:spcPts val="284"/>
        </a:spcAft>
        <a:buClr>
          <a:srgbClr val="000000"/>
        </a:buClr>
        <a:buChar char="•"/>
        <a:defRPr sz="2400" u="none" kern="0" spc="0">
          <a:solidFill>
            <a:srgbClr val="000000"/>
          </a:solidFill>
          <a:latin typeface="Times New Roman"/>
          <a:ea typeface="+mn-ea"/>
          <a:cs typeface="+mn-cs"/>
        </a:defRPr>
      </a:lvl7pPr>
      <a:lvl8pPr marL="3240000" indent="216000" algn="l" defTabSz="914400" rtl="0" eaLnBrk="1" latinLnBrk="0" hangingPunct="1">
        <a:spcBef>
          <a:spcPts val="0"/>
        </a:spcBef>
        <a:spcAft>
          <a:spcPts val="284"/>
        </a:spcAft>
        <a:buClr>
          <a:srgbClr val="000000"/>
        </a:buClr>
        <a:buChar char="•"/>
        <a:defRPr sz="2400" u="none" kern="0" spc="0">
          <a:solidFill>
            <a:srgbClr val="000000"/>
          </a:solidFill>
          <a:latin typeface="Times New Roman"/>
          <a:ea typeface="+mn-ea"/>
          <a:cs typeface="+mn-cs"/>
        </a:defRPr>
      </a:lvl8pPr>
      <a:lvl9pPr marL="3672000" indent="216000" algn="l" defTabSz="914400" rtl="0" eaLnBrk="1" latinLnBrk="0" hangingPunct="1">
        <a:spcBef>
          <a:spcPts val="0"/>
        </a:spcBef>
        <a:spcAft>
          <a:spcPts val="284"/>
        </a:spcAft>
        <a:buClr>
          <a:srgbClr val="000000"/>
        </a:buClr>
        <a:buChar char="•"/>
        <a:defRPr sz="2400" u="none" kern="0" spc="0">
          <a:solidFill>
            <a:srgbClr val="000000"/>
          </a:solidFill>
          <a:latin typeface="Times New Roman"/>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www.seds.org/MESSIER/data2.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en.wikipedia.org/wiki/Image:Andromeda_galaxy.jp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hyperlink" Target="http://en.wikipedia.org/wiki/Olbers'_paradox"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hyperlink" Target="http://www.catholiceducation.org/articles/science/sc0022.htm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hyperlink" Target="http://www.dimijianimages.com/More-p20-Madagascar-p7/night-sky-from-Madagascar-gallery.ht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hyperlink" Target="http://map.gsfc.nasa.gov/media/ContentMedia/990044b.gif"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hyperlink" Target="http://cfa-www.harvard.edu/~huchra/hubble/" TargetMode="Externa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hyperlink" Target="http://www.aip.org/history/cosmology/ideas/bigbang.htm"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hyperlink" Target="http://www.jca.umbc.edu/~george/images/cosmology/penzias_wilson_pic.jp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hyperlink" Target="http://www.space.com/scienceastronomy/map_mission_basics_030211.html"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34.png"/><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83.pn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hyperlink" Target="http://en.wikipedia.org/wiki/Electromagnetic_spectru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zebu.uoregon.edu/~imamura/123/lecture-2/lecture-2.html" TargetMode="Externa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ctrTitle"/>
          </p:nvPr>
        </p:nvSpPr>
        <p:spPr>
          <a:xfrm>
            <a:off x="503640" y="63923"/>
            <a:ext cx="9068760" cy="615553"/>
          </a:xfrm>
          <a:prstGeom prst="rect">
            <a:avLst/>
          </a:prstGeom>
          <a:noFill/>
          <a:ln w="0">
            <a:noFill/>
          </a:ln>
        </p:spPr>
        <p:txBody>
          <a:bodyPr wrap="square" lIns="0" tIns="0" rIns="0" bIns="0">
            <a:spAutoFit/>
          </a:bodyPr>
          <a:lstStyle/>
          <a:p>
            <a:pPr marL="0" indent="0" algn="ctr">
              <a:buNone/>
              <a:tabLst/>
            </a:pPr>
            <a:r>
              <a:rPr lang="en-US" sz="4000" b="1" dirty="0"/>
              <a:t>Astrophysics and Cosmology</a:t>
            </a:r>
          </a:p>
        </p:txBody>
      </p:sp>
      <p:sp>
        <p:nvSpPr>
          <p:cNvPr id="4" name="subTitle 1"/>
          <p:cNvSpPr>
            <a:spLocks noGrp="1"/>
          </p:cNvSpPr>
          <p:nvPr>
            <p:ph type="subTitle" idx="1"/>
          </p:nvPr>
        </p:nvSpPr>
        <p:spPr>
          <a:xfrm>
            <a:off x="4428284" y="1114425"/>
            <a:ext cx="5171475" cy="1064394"/>
          </a:xfrm>
          <a:prstGeom prst="rect">
            <a:avLst/>
          </a:prstGeom>
          <a:noFill/>
          <a:ln w="0">
            <a:noFill/>
          </a:ln>
        </p:spPr>
        <p:txBody>
          <a:bodyPr wrap="square" lIns="0" tIns="0" rIns="0" bIns="0">
            <a:spAutoFit/>
          </a:bodyPr>
          <a:lstStyle/>
          <a:p>
            <a:pPr marL="432000" lvl="1" indent="-216000" algn="ctr">
              <a:buNone/>
              <a:tabLst/>
            </a:pPr>
            <a:r>
              <a:rPr lang="en-US" sz="2400" b="0" i="1" kern="0" dirty="0">
                <a:solidFill>
                  <a:sysClr val="windowText" lastClr="000000"/>
                </a:solidFill>
                <a:latin typeface="Arial" charset="0"/>
              </a:rPr>
              <a:t>Dr. Russell Herman</a:t>
            </a:r>
            <a:endParaRPr lang="en-US" sz="2200" b="0" i="1" kern="0" dirty="0">
              <a:solidFill>
                <a:sysClr val="windowText" lastClr="000000"/>
              </a:solidFill>
              <a:latin typeface="Arial" charset="0"/>
            </a:endParaRPr>
          </a:p>
          <a:p>
            <a:pPr marL="432000" lvl="1" indent="-216000" algn="ctr">
              <a:buNone/>
              <a:tabLst/>
            </a:pPr>
            <a:r>
              <a:rPr lang="en-US" sz="1800" b="0" i="1" kern="0" dirty="0">
                <a:solidFill>
                  <a:sysClr val="windowText" lastClr="000000"/>
                </a:solidFill>
                <a:latin typeface="Arial" charset="0"/>
              </a:rPr>
              <a:t>Physics and Physical Oceanography, UNCW</a:t>
            </a:r>
            <a:br>
              <a:rPr lang="en-US" sz="1800" b="0" i="1" kern="0" dirty="0">
                <a:solidFill>
                  <a:sysClr val="windowText" lastClr="000000"/>
                </a:solidFill>
                <a:latin typeface="Arial" charset="0"/>
              </a:rPr>
            </a:br>
            <a:r>
              <a:rPr lang="en-US" sz="1800" b="0" i="1" kern="0" dirty="0">
                <a:solidFill>
                  <a:sysClr val="windowText" lastClr="000000"/>
                </a:solidFill>
                <a:latin typeface="Arial" charset="0"/>
              </a:rPr>
              <a:t>Mathematics and Statistics, UNCW</a:t>
            </a:r>
            <a:endParaRPr dirty="0"/>
          </a:p>
        </p:txBody>
      </p:sp>
      <p:pic>
        <p:nvPicPr>
          <p:cNvPr id="5" name="Placeholder 3" descr="10000000000001900000017647ACF688.png"/>
          <p:cNvPicPr>
            <a:picLocks noGrp="1" noChangeAspect="1"/>
          </p:cNvPicPr>
          <p:nvPr/>
        </p:nvPicPr>
        <p:blipFill>
          <a:blip r:embed="rId3">
            <a:lum/>
          </a:blip>
          <a:stretch>
            <a:fillRect/>
          </a:stretch>
        </p:blipFill>
        <p:spPr>
          <a:xfrm>
            <a:off x="690480" y="829185"/>
            <a:ext cx="3809520" cy="3561840"/>
          </a:xfrm>
          <a:prstGeom prst="rect">
            <a:avLst/>
          </a:prstGeom>
          <a:ln w="0">
            <a:noFill/>
          </a:ln>
        </p:spPr>
      </p:pic>
      <p:pic>
        <p:nvPicPr>
          <p:cNvPr id="6" name="Placeholder 3" descr="100000000000025800000141E86BE98F.png"/>
          <p:cNvPicPr>
            <a:picLocks noGrp="1" noChangeAspect="1"/>
          </p:cNvPicPr>
          <p:nvPr/>
        </p:nvPicPr>
        <p:blipFill>
          <a:blip r:embed="rId4">
            <a:lum/>
          </a:blip>
          <a:stretch>
            <a:fillRect/>
          </a:stretch>
        </p:blipFill>
        <p:spPr>
          <a:xfrm>
            <a:off x="673200" y="3236400"/>
            <a:ext cx="8663400" cy="4303800"/>
          </a:xfrm>
          <a:prstGeom prst="rect">
            <a:avLst/>
          </a:prstGeom>
          <a:ln w="0">
            <a:noFill/>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61" name="Footer Placeholder 5"/>
          <p:cNvSpPr>
            <a:spLocks noGrp="1"/>
          </p:cNvSpPr>
          <p:nvPr>
            <p:ph type="ftr" sz="quarter" idx="11"/>
          </p:nvPr>
        </p:nvSpPr>
        <p:spPr/>
        <p:txBody>
          <a:bodyPr/>
          <a:lstStyle/>
          <a:p>
            <a:r>
              <a:rPr lang="en-US"/>
              <a:t>Astrophysics and Cosmology - Dr. R. Herman - Fall 2023</a:t>
            </a:r>
            <a:endParaRPr dirty="0"/>
          </a:p>
        </p:txBody>
      </p:sp>
      <p:sp>
        <p:nvSpPr>
          <p:cNvPr id="16362" name="Slide Number Placeholder 4"/>
          <p:cNvSpPr>
            <a:spLocks noGrp="1"/>
          </p:cNvSpPr>
          <p:nvPr>
            <p:ph type="sldNum" sz="quarter" idx="12"/>
          </p:nvPr>
        </p:nvSpPr>
        <p:spPr/>
        <p:txBody>
          <a:bodyPr/>
          <a:lstStyle/>
          <a:p>
            <a:fld id="{763D1470-AB83-4C4C-B3B3-7F0C9DC8E8D6}" type="slidenum">
              <a:rPr lang="en-US" sz="1400" dirty="0" smtClean="0"/>
              <a:t>10</a:t>
            </a:fld>
            <a:endParaRPr lang="en-US" sz="1400" dirty="0"/>
          </a:p>
        </p:txBody>
      </p:sp>
      <p:sp>
        <p:nvSpPr>
          <p:cNvPr id="3" name="Title 1"/>
          <p:cNvSpPr>
            <a:spLocks noGrp="1"/>
          </p:cNvSpPr>
          <p:nvPr>
            <p:ph type="ctrTitle"/>
          </p:nvPr>
        </p:nvSpPr>
        <p:spPr>
          <a:xfrm>
            <a:off x="503640" y="0"/>
            <a:ext cx="9068760" cy="1172520"/>
          </a:xfrm>
          <a:prstGeom prst="rect">
            <a:avLst/>
          </a:prstGeom>
          <a:noFill/>
          <a:ln w="0">
            <a:noFill/>
          </a:ln>
        </p:spPr>
        <p:txBody>
          <a:bodyPr wrap="square" lIns="0" tIns="0" rIns="0" bIns="0"/>
          <a:lstStyle/>
          <a:p>
            <a:pPr marL="0" indent="0">
              <a:buNone/>
              <a:tabLst/>
            </a:pPr>
            <a:r>
              <a:rPr lang="en-US"/>
              <a:t>Distances &amp; the Milky Way Galaxy</a:t>
            </a:r>
          </a:p>
        </p:txBody>
      </p:sp>
      <p:sp>
        <p:nvSpPr>
          <p:cNvPr id="4" name="Content Placeholder 2"/>
          <p:cNvSpPr>
            <a:spLocks noGrp="1"/>
          </p:cNvSpPr>
          <p:nvPr>
            <p:ph type="body" idx="1"/>
          </p:nvPr>
        </p:nvSpPr>
        <p:spPr>
          <a:xfrm>
            <a:off x="143640" y="977399"/>
            <a:ext cx="8324085" cy="4556625"/>
          </a:xfrm>
          <a:prstGeom prst="rect">
            <a:avLst/>
          </a:prstGeom>
          <a:noFill/>
          <a:ln w="0">
            <a:noFill/>
          </a:ln>
        </p:spPr>
        <p:txBody>
          <a:bodyPr wrap="square" lIns="0" tIns="0" rIns="0" bIns="0"/>
          <a:lstStyle/>
          <a:p>
            <a:pPr>
              <a:buClrTx/>
            </a:pPr>
            <a:r>
              <a:rPr lang="en-US" sz="2800" b="1" dirty="0"/>
              <a:t>Frederick William Herschel (1738-1822)</a:t>
            </a:r>
          </a:p>
          <a:p>
            <a:pPr lvl="1">
              <a:spcAft>
                <a:spcPts val="0"/>
              </a:spcAft>
              <a:buClrTx/>
            </a:pPr>
            <a:r>
              <a:rPr lang="en-US" sz="2800" dirty="0"/>
              <a:t>Built telescopes, discovered Uranus</a:t>
            </a:r>
          </a:p>
          <a:p>
            <a:pPr lvl="1">
              <a:spcAft>
                <a:spcPts val="0"/>
              </a:spcAft>
              <a:buClrTx/>
            </a:pPr>
            <a:r>
              <a:rPr lang="en-US" sz="2800" dirty="0"/>
              <a:t>Measured stellar distances</a:t>
            </a:r>
          </a:p>
          <a:p>
            <a:pPr lvl="1">
              <a:spcAft>
                <a:spcPts val="0"/>
              </a:spcAft>
              <a:buClrTx/>
            </a:pPr>
            <a:r>
              <a:rPr lang="en-US" sz="2800" dirty="0"/>
              <a:t>Stars distributed in a pancake shape – Milky Way</a:t>
            </a:r>
          </a:p>
          <a:p>
            <a:pPr lvl="1">
              <a:spcAft>
                <a:spcPts val="0"/>
              </a:spcAft>
              <a:buClrTx/>
            </a:pPr>
            <a:r>
              <a:rPr lang="en-US" sz="2800" dirty="0"/>
              <a:t>1000 </a:t>
            </a:r>
            <a:r>
              <a:rPr lang="en-US" sz="2800" dirty="0" err="1"/>
              <a:t>siriometers</a:t>
            </a:r>
            <a:r>
              <a:rPr lang="en-US" sz="2800" dirty="0"/>
              <a:t> x 100 </a:t>
            </a:r>
            <a:r>
              <a:rPr lang="en-US" sz="2800" dirty="0" err="1"/>
              <a:t>siriometers</a:t>
            </a:r>
            <a:endParaRPr lang="en-US" sz="2800" dirty="0"/>
          </a:p>
          <a:p>
            <a:pPr lvl="1">
              <a:spcAft>
                <a:spcPts val="0"/>
              </a:spcAft>
              <a:buClrTx/>
            </a:pPr>
            <a:r>
              <a:rPr lang="en-US" sz="2800" dirty="0"/>
              <a:t>Asteroids, infrared radiation ... </a:t>
            </a:r>
          </a:p>
          <a:p>
            <a:pPr>
              <a:buClrTx/>
            </a:pPr>
            <a:r>
              <a:rPr lang="en-US" sz="2800" b="1" dirty="0"/>
              <a:t>Friedrich Wilhelm Bessel (1784-1846)</a:t>
            </a:r>
            <a:r>
              <a:rPr lang="en-US" sz="2800" dirty="0"/>
              <a:t> – 28 years</a:t>
            </a:r>
          </a:p>
          <a:p>
            <a:pPr lvl="1">
              <a:buClrTx/>
            </a:pPr>
            <a:r>
              <a:rPr lang="en-US" sz="2800" dirty="0"/>
              <a:t>Established stellar distances using parallax </a:t>
            </a:r>
          </a:p>
        </p:txBody>
      </p:sp>
      <p:pic>
        <p:nvPicPr>
          <p:cNvPr id="5" name="Placeholder 3" descr="1000000000000096000000AF05963E2C.png"/>
          <p:cNvPicPr>
            <a:picLocks noGrp="1" noChangeAspect="1"/>
          </p:cNvPicPr>
          <p:nvPr/>
        </p:nvPicPr>
        <p:blipFill>
          <a:blip r:embed="rId3">
            <a:lum/>
          </a:blip>
          <a:stretch>
            <a:fillRect/>
          </a:stretch>
        </p:blipFill>
        <p:spPr>
          <a:xfrm>
            <a:off x="8155800" y="1024200"/>
            <a:ext cx="1828800" cy="2176200"/>
          </a:xfrm>
          <a:prstGeom prst="rect">
            <a:avLst/>
          </a:prstGeom>
          <a:ln w="0">
            <a:noFill/>
          </a:ln>
        </p:spPr>
      </p:pic>
      <p:pic>
        <p:nvPicPr>
          <p:cNvPr id="6" name="Placeholder 3" descr="10000000000001C2000000C4C5FA0B88.png"/>
          <p:cNvPicPr>
            <a:picLocks noGrp="1" noChangeAspect="1"/>
          </p:cNvPicPr>
          <p:nvPr/>
        </p:nvPicPr>
        <p:blipFill>
          <a:blip r:embed="rId4">
            <a:lum/>
          </a:blip>
          <a:stretch>
            <a:fillRect/>
          </a:stretch>
        </p:blipFill>
        <p:spPr>
          <a:xfrm>
            <a:off x="1675039" y="4787923"/>
            <a:ext cx="4735286" cy="1889101"/>
          </a:xfrm>
          <a:prstGeom prst="rect">
            <a:avLst/>
          </a:prstGeom>
          <a:ln w="0">
            <a:noFill/>
          </a:ln>
        </p:spPr>
      </p:pic>
      <p:pic>
        <p:nvPicPr>
          <p:cNvPr id="7" name="Placeholder 3" descr="10000000000000E1000001111DDB0ADB.png"/>
          <p:cNvPicPr>
            <a:picLocks noGrp="1" noChangeAspect="1"/>
          </p:cNvPicPr>
          <p:nvPr/>
        </p:nvPicPr>
        <p:blipFill>
          <a:blip r:embed="rId5">
            <a:lum/>
          </a:blip>
          <a:stretch>
            <a:fillRect/>
          </a:stretch>
        </p:blipFill>
        <p:spPr>
          <a:xfrm>
            <a:off x="8229600" y="3970800"/>
            <a:ext cx="1744200" cy="2152800"/>
          </a:xfrm>
          <a:prstGeom prst="rect">
            <a:avLst/>
          </a:prstGeom>
          <a:ln w="0">
            <a:noFill/>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61" name="Footer Placeholder 5"/>
          <p:cNvSpPr>
            <a:spLocks noGrp="1"/>
          </p:cNvSpPr>
          <p:nvPr>
            <p:ph type="ftr" sz="quarter" idx="11"/>
          </p:nvPr>
        </p:nvSpPr>
        <p:spPr/>
        <p:txBody>
          <a:bodyPr/>
          <a:lstStyle/>
          <a:p>
            <a:r>
              <a:rPr lang="en-US"/>
              <a:t>Astrophysics and Cosmology - Dr. R. Herman - Fall 2023</a:t>
            </a:r>
            <a:endParaRPr dirty="0"/>
          </a:p>
        </p:txBody>
      </p:sp>
      <p:sp>
        <p:nvSpPr>
          <p:cNvPr id="16362" name="Slide Number Placeholder 4"/>
          <p:cNvSpPr>
            <a:spLocks noGrp="1"/>
          </p:cNvSpPr>
          <p:nvPr>
            <p:ph type="sldNum" sz="quarter" idx="12"/>
          </p:nvPr>
        </p:nvSpPr>
        <p:spPr/>
        <p:txBody>
          <a:bodyPr/>
          <a:lstStyle/>
          <a:p>
            <a:fld id="{763D1470-AB83-4C4C-B3B3-7F0C9DC8E8D6}" type="slidenum">
              <a:rPr lang="en-US" sz="1400" dirty="0" smtClean="0"/>
              <a:t>11</a:t>
            </a:fld>
            <a:endParaRPr lang="en-US" sz="1400" dirty="0"/>
          </a:p>
        </p:txBody>
      </p:sp>
      <p:sp>
        <p:nvSpPr>
          <p:cNvPr id="3" name="Title 1"/>
          <p:cNvSpPr>
            <a:spLocks noGrp="1"/>
          </p:cNvSpPr>
          <p:nvPr>
            <p:ph type="ctrTitle"/>
          </p:nvPr>
        </p:nvSpPr>
        <p:spPr>
          <a:xfrm>
            <a:off x="503640" y="-108000"/>
            <a:ext cx="9068760" cy="1172520"/>
          </a:xfrm>
          <a:prstGeom prst="rect">
            <a:avLst/>
          </a:prstGeom>
          <a:noFill/>
          <a:ln w="0">
            <a:noFill/>
          </a:ln>
        </p:spPr>
        <p:txBody>
          <a:bodyPr wrap="square" lIns="0" tIns="0" rIns="0" bIns="0"/>
          <a:lstStyle/>
          <a:p>
            <a:pPr marL="0" indent="0">
              <a:buNone/>
              <a:tabLst/>
            </a:pPr>
            <a:r>
              <a:rPr lang="en-US"/>
              <a:t>The Search for Nebulae</a:t>
            </a:r>
          </a:p>
        </p:txBody>
      </p:sp>
      <p:sp>
        <p:nvSpPr>
          <p:cNvPr id="4" name="Content Placeholder 2"/>
          <p:cNvSpPr>
            <a:spLocks noGrp="1"/>
          </p:cNvSpPr>
          <p:nvPr>
            <p:ph type="body" idx="1"/>
          </p:nvPr>
        </p:nvSpPr>
        <p:spPr>
          <a:xfrm>
            <a:off x="313200" y="831600"/>
            <a:ext cx="9115200" cy="5983560"/>
          </a:xfrm>
          <a:prstGeom prst="rect">
            <a:avLst/>
          </a:prstGeom>
          <a:noFill/>
          <a:ln w="0">
            <a:noFill/>
          </a:ln>
        </p:spPr>
        <p:txBody>
          <a:bodyPr wrap="square" lIns="0" tIns="0" rIns="0" bIns="0"/>
          <a:lstStyle/>
          <a:p>
            <a:pPr>
              <a:buClrTx/>
            </a:pPr>
            <a:r>
              <a:rPr lang="en-US" sz="2600" b="1" dirty="0"/>
              <a:t>Charles Messier</a:t>
            </a:r>
            <a:r>
              <a:rPr lang="en-US" sz="2600" dirty="0"/>
              <a:t> (1730-1817)</a:t>
            </a:r>
          </a:p>
          <a:p>
            <a:pPr lvl="1">
              <a:buClrTx/>
            </a:pPr>
            <a:r>
              <a:rPr lang="en-US" sz="2600" dirty="0"/>
              <a:t>Catalog of 103</a:t>
            </a:r>
          </a:p>
          <a:p>
            <a:pPr lvl="2">
              <a:spcAft>
                <a:spcPts val="0"/>
              </a:spcAft>
              <a:buClrTx/>
            </a:pPr>
            <a:r>
              <a:rPr lang="en-US" sz="2600" dirty="0"/>
              <a:t>Crab Nebulae M1</a:t>
            </a:r>
          </a:p>
          <a:p>
            <a:pPr lvl="2">
              <a:spcAft>
                <a:spcPts val="0"/>
              </a:spcAft>
              <a:buClrTx/>
            </a:pPr>
            <a:r>
              <a:rPr lang="en-US" sz="2600" dirty="0"/>
              <a:t>Andromeda N. M31</a:t>
            </a:r>
          </a:p>
          <a:p>
            <a:pPr marL="432000" indent="-324000">
              <a:buNone/>
              <a:tabLst/>
            </a:pPr>
            <a:r>
              <a:rPr lang="en-US" sz="2600" b="1" i="1" dirty="0">
                <a:solidFill>
                  <a:srgbClr val="000080"/>
                </a:solidFill>
              </a:rPr>
              <a:t>Are they in Milky Way or beyond?</a:t>
            </a:r>
          </a:p>
          <a:p>
            <a:pPr>
              <a:buClrTx/>
            </a:pPr>
            <a:r>
              <a:rPr lang="en-US" sz="2600" b="1" dirty="0"/>
              <a:t>William/Caroline Hershel</a:t>
            </a:r>
          </a:p>
          <a:p>
            <a:pPr lvl="1">
              <a:spcAft>
                <a:spcPts val="0"/>
              </a:spcAft>
              <a:buClrTx/>
            </a:pPr>
            <a:r>
              <a:rPr lang="en-US" sz="2600" dirty="0"/>
              <a:t>Cataloged 2500 nebulae</a:t>
            </a:r>
          </a:p>
          <a:p>
            <a:pPr lvl="1">
              <a:spcAft>
                <a:spcPts val="0"/>
              </a:spcAft>
              <a:buClrTx/>
            </a:pPr>
            <a:r>
              <a:rPr lang="en-US" sz="2600" dirty="0"/>
              <a:t>Sited a star in some </a:t>
            </a:r>
            <a:br>
              <a:rPr lang="en-US" sz="2600" dirty="0"/>
            </a:br>
            <a:r>
              <a:rPr lang="en-US" sz="2600" dirty="0"/>
              <a:t>  – perhaps solar system birth</a:t>
            </a:r>
          </a:p>
          <a:p>
            <a:pPr lvl="1">
              <a:spcAft>
                <a:spcPts val="0"/>
              </a:spcAft>
              <a:buClrTx/>
            </a:pPr>
            <a:r>
              <a:rPr lang="en-US" sz="2600" dirty="0"/>
              <a:t>Therefore, in Milky Way</a:t>
            </a:r>
          </a:p>
          <a:p>
            <a:pPr>
              <a:buClrTx/>
            </a:pPr>
            <a:r>
              <a:rPr lang="en-US" sz="2600" b="1" dirty="0"/>
              <a:t>Immanuel Kant</a:t>
            </a:r>
            <a:r>
              <a:rPr lang="en-US" sz="2600" dirty="0"/>
              <a:t> (1724-1804)</a:t>
            </a:r>
          </a:p>
          <a:p>
            <a:pPr lvl="1">
              <a:buClrTx/>
            </a:pPr>
            <a:r>
              <a:rPr lang="en-US" sz="2600" dirty="0"/>
              <a:t>Believed nebulae (island universes) were beyond Milky Way</a:t>
            </a:r>
          </a:p>
        </p:txBody>
      </p:sp>
      <p:pic>
        <p:nvPicPr>
          <p:cNvPr id="5" name="Placeholder 3" descr="10000000000001BF000001E00DA25BAA.png"/>
          <p:cNvPicPr>
            <a:picLocks noGrp="1" noChangeAspect="1"/>
          </p:cNvPicPr>
          <p:nvPr/>
        </p:nvPicPr>
        <p:blipFill>
          <a:blip r:embed="rId3">
            <a:lum/>
          </a:blip>
          <a:stretch>
            <a:fillRect/>
          </a:stretch>
        </p:blipFill>
        <p:spPr>
          <a:xfrm>
            <a:off x="5499000" y="914400"/>
            <a:ext cx="4257360" cy="4571640"/>
          </a:xfrm>
          <a:prstGeom prst="rect">
            <a:avLst/>
          </a:prstGeom>
          <a:ln w="0">
            <a:noFill/>
          </a:ln>
        </p:spPr>
      </p:pic>
      <p:sp>
        <p:nvSpPr>
          <p:cNvPr id="6" name="subTitle 1"/>
          <p:cNvSpPr>
            <a:spLocks noGrp="1"/>
          </p:cNvSpPr>
          <p:nvPr>
            <p:ph type="subTitle" idx="1"/>
          </p:nvPr>
        </p:nvSpPr>
        <p:spPr>
          <a:xfrm>
            <a:off x="5051880" y="5519880"/>
            <a:ext cx="5080320" cy="343800"/>
          </a:xfrm>
          <a:prstGeom prst="rect">
            <a:avLst/>
          </a:prstGeom>
          <a:noFill/>
          <a:ln w="0">
            <a:noFill/>
          </a:ln>
        </p:spPr>
        <p:txBody>
          <a:bodyPr wrap="square" lIns="0" tIns="0" rIns="0" bIns="0"/>
          <a:lstStyle/>
          <a:p>
            <a:pPr marL="432000" lvl="1" indent="-324000">
              <a:buNone/>
              <a:tabLst/>
            </a:pPr>
            <a:r>
              <a:rPr lang="en-US" sz="1600"/>
              <a:t>Messier Catalog </a:t>
            </a:r>
            <a:r>
              <a:rPr lang="en-US" sz="1600">
                <a:hlinkClick r:id="rId4"/>
              </a:rPr>
              <a:t>http://www.seds.org/MESSIER/data2.html</a:t>
            </a:r>
            <a:r>
              <a:rPr lang="en-US" sz="1600"/>
              <a:t> </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61" name="Footer Placeholder 5"/>
          <p:cNvSpPr>
            <a:spLocks noGrp="1"/>
          </p:cNvSpPr>
          <p:nvPr>
            <p:ph type="ftr" sz="quarter" idx="11"/>
          </p:nvPr>
        </p:nvSpPr>
        <p:spPr/>
        <p:txBody>
          <a:bodyPr/>
          <a:lstStyle/>
          <a:p>
            <a:r>
              <a:rPr lang="en-US"/>
              <a:t>Astrophysics and Cosmology - Dr. R. Herman - Fall 2023</a:t>
            </a:r>
            <a:endParaRPr dirty="0"/>
          </a:p>
        </p:txBody>
      </p:sp>
      <p:sp>
        <p:nvSpPr>
          <p:cNvPr id="16362" name="Slide Number Placeholder 4"/>
          <p:cNvSpPr>
            <a:spLocks noGrp="1"/>
          </p:cNvSpPr>
          <p:nvPr>
            <p:ph type="sldNum" sz="quarter" idx="12"/>
          </p:nvPr>
        </p:nvSpPr>
        <p:spPr/>
        <p:txBody>
          <a:bodyPr/>
          <a:lstStyle/>
          <a:p>
            <a:fld id="{763D1470-AB83-4C4C-B3B3-7F0C9DC8E8D6}" type="slidenum">
              <a:rPr lang="en-US" sz="1400" dirty="0" smtClean="0"/>
              <a:t>12</a:t>
            </a:fld>
            <a:endParaRPr lang="en-US" sz="1400" dirty="0"/>
          </a:p>
        </p:txBody>
      </p:sp>
      <p:sp>
        <p:nvSpPr>
          <p:cNvPr id="3" name="Title 1"/>
          <p:cNvSpPr>
            <a:spLocks noGrp="1"/>
          </p:cNvSpPr>
          <p:nvPr>
            <p:ph type="ctrTitle"/>
          </p:nvPr>
        </p:nvSpPr>
        <p:spPr>
          <a:xfrm>
            <a:off x="503640" y="-157680"/>
            <a:ext cx="9068760" cy="1172520"/>
          </a:xfrm>
          <a:prstGeom prst="rect">
            <a:avLst/>
          </a:prstGeom>
          <a:noFill/>
          <a:ln w="0">
            <a:noFill/>
          </a:ln>
        </p:spPr>
        <p:txBody>
          <a:bodyPr wrap="square" lIns="0" tIns="0" rIns="0" bIns="0"/>
          <a:lstStyle/>
          <a:p>
            <a:pPr marL="0" indent="0">
              <a:buNone/>
              <a:tabLst/>
            </a:pPr>
            <a:r>
              <a:rPr lang="en-US"/>
              <a:t>Stellar Spectra</a:t>
            </a:r>
          </a:p>
        </p:txBody>
      </p:sp>
      <p:sp>
        <p:nvSpPr>
          <p:cNvPr id="4" name="Content Placeholder 2"/>
          <p:cNvSpPr>
            <a:spLocks noGrp="1"/>
          </p:cNvSpPr>
          <p:nvPr>
            <p:ph type="body" idx="1"/>
          </p:nvPr>
        </p:nvSpPr>
        <p:spPr>
          <a:xfrm>
            <a:off x="179640" y="733425"/>
            <a:ext cx="9068760" cy="5883840"/>
          </a:xfrm>
          <a:prstGeom prst="rect">
            <a:avLst/>
          </a:prstGeom>
          <a:noFill/>
          <a:ln w="0">
            <a:noFill/>
          </a:ln>
        </p:spPr>
        <p:txBody>
          <a:bodyPr wrap="square" lIns="0" tIns="0" rIns="0" bIns="0"/>
          <a:lstStyle/>
          <a:p>
            <a:pPr>
              <a:buClrTx/>
            </a:pPr>
            <a:r>
              <a:rPr lang="en-US" dirty="0"/>
              <a:t>Joseph Fraunhofer (1787-1826)</a:t>
            </a:r>
          </a:p>
          <a:p>
            <a:pPr lvl="1">
              <a:buClrTx/>
            </a:pPr>
            <a:r>
              <a:rPr lang="en-US" dirty="0"/>
              <a:t>Dark lines in Sun's spectrum</a:t>
            </a:r>
            <a:br>
              <a:rPr dirty="0"/>
            </a:br>
            <a:br>
              <a:rPr dirty="0"/>
            </a:br>
            <a:endParaRPr dirty="0"/>
          </a:p>
          <a:p>
            <a:pPr>
              <a:buClrTx/>
            </a:pPr>
            <a:r>
              <a:rPr lang="en-US" dirty="0"/>
              <a:t>Christian Doppler (1803-1853)</a:t>
            </a:r>
          </a:p>
          <a:p>
            <a:pPr lvl="1">
              <a:buClrTx/>
            </a:pPr>
            <a:r>
              <a:rPr lang="en-US" dirty="0"/>
              <a:t>Moving objects – shift in wavelength</a:t>
            </a:r>
          </a:p>
          <a:p>
            <a:pPr>
              <a:buClrTx/>
            </a:pPr>
            <a:r>
              <a:rPr lang="en-US" dirty="0" err="1"/>
              <a:t>Vesto</a:t>
            </a:r>
            <a:r>
              <a:rPr lang="en-US" dirty="0"/>
              <a:t> </a:t>
            </a:r>
            <a:r>
              <a:rPr lang="en-US" dirty="0" err="1"/>
              <a:t>Slipher</a:t>
            </a:r>
            <a:r>
              <a:rPr lang="en-US" dirty="0"/>
              <a:t> (1875-1969)</a:t>
            </a:r>
          </a:p>
          <a:p>
            <a:pPr lvl="1">
              <a:buClrTx/>
            </a:pPr>
            <a:r>
              <a:rPr lang="en-US" dirty="0"/>
              <a:t>Discovered red shift in spiral nebulae</a:t>
            </a:r>
          </a:p>
          <a:p>
            <a:pPr>
              <a:buClrTx/>
            </a:pPr>
            <a:r>
              <a:rPr lang="en-US" dirty="0"/>
              <a:t>Henrietta Leavitt (1868-1921)</a:t>
            </a:r>
          </a:p>
          <a:p>
            <a:pPr lvl="1">
              <a:buClrTx/>
            </a:pPr>
            <a:r>
              <a:rPr lang="en-US" dirty="0"/>
              <a:t>Cepheid variables, better distances</a:t>
            </a:r>
          </a:p>
        </p:txBody>
      </p:sp>
      <p:pic>
        <p:nvPicPr>
          <p:cNvPr id="5" name="Placeholder 3" descr="10000000000001A40000005842A53738.png"/>
          <p:cNvPicPr>
            <a:picLocks noGrp="1" noChangeAspect="1"/>
          </p:cNvPicPr>
          <p:nvPr/>
        </p:nvPicPr>
        <p:blipFill>
          <a:blip r:embed="rId3">
            <a:lum/>
          </a:blip>
          <a:stretch>
            <a:fillRect/>
          </a:stretch>
        </p:blipFill>
        <p:spPr>
          <a:xfrm>
            <a:off x="1996200" y="2027880"/>
            <a:ext cx="6172200" cy="1066320"/>
          </a:xfrm>
          <a:prstGeom prst="rect">
            <a:avLst/>
          </a:prstGeom>
          <a:ln w="0">
            <a:noFill/>
          </a:ln>
        </p:spPr>
      </p:pic>
      <p:pic>
        <p:nvPicPr>
          <p:cNvPr id="6" name="Placeholder 3" descr="10000000000000DC0000008C0C69A77C.png"/>
          <p:cNvPicPr>
            <a:picLocks noGrp="1" noChangeAspect="1"/>
          </p:cNvPicPr>
          <p:nvPr/>
        </p:nvPicPr>
        <p:blipFill>
          <a:blip r:embed="rId4">
            <a:lum/>
          </a:blip>
          <a:stretch>
            <a:fillRect/>
          </a:stretch>
        </p:blipFill>
        <p:spPr>
          <a:xfrm>
            <a:off x="7243200" y="4608000"/>
            <a:ext cx="2761560" cy="2142000"/>
          </a:xfrm>
          <a:prstGeom prst="rect">
            <a:avLst/>
          </a:prstGeom>
          <a:ln w="0">
            <a:noFill/>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99FD176-9E99-24E0-8256-A167F07FFA59}"/>
              </a:ext>
            </a:extLst>
          </p:cNvPr>
          <p:cNvSpPr>
            <a:spLocks noGrp="1"/>
          </p:cNvSpPr>
          <p:nvPr>
            <p:ph type="title"/>
          </p:nvPr>
        </p:nvSpPr>
        <p:spPr>
          <a:xfrm>
            <a:off x="503640" y="301320"/>
            <a:ext cx="5678085" cy="1262520"/>
          </a:xfrm>
        </p:spPr>
        <p:txBody>
          <a:bodyPr/>
          <a:lstStyle/>
          <a:p>
            <a:r>
              <a:rPr lang="en-US" dirty="0"/>
              <a:t>Harvard Computers</a:t>
            </a:r>
          </a:p>
        </p:txBody>
      </p:sp>
      <p:sp>
        <p:nvSpPr>
          <p:cNvPr id="9" name="Content Placeholder 8">
            <a:extLst>
              <a:ext uri="{FF2B5EF4-FFF2-40B4-BE49-F238E27FC236}">
                <a16:creationId xmlns:a16="http://schemas.microsoft.com/office/drawing/2014/main" id="{39A0A13B-B700-EC12-3AA5-6B185AECC7B5}"/>
              </a:ext>
            </a:extLst>
          </p:cNvPr>
          <p:cNvSpPr>
            <a:spLocks noGrp="1"/>
          </p:cNvSpPr>
          <p:nvPr>
            <p:ph idx="1"/>
          </p:nvPr>
        </p:nvSpPr>
        <p:spPr>
          <a:xfrm>
            <a:off x="503640" y="1769400"/>
            <a:ext cx="5830485" cy="5492130"/>
          </a:xfrm>
        </p:spPr>
        <p:txBody>
          <a:bodyPr/>
          <a:lstStyle/>
          <a:p>
            <a:r>
              <a:rPr lang="en-US" sz="2800" dirty="0"/>
              <a:t>Henry Draper (1837-1882)   </a:t>
            </a:r>
            <a:br>
              <a:rPr lang="en-US" sz="2800" dirty="0"/>
            </a:br>
            <a:r>
              <a:rPr lang="en-US" sz="2800" dirty="0"/>
              <a:t>   photography – picked up by</a:t>
            </a:r>
          </a:p>
          <a:p>
            <a:r>
              <a:rPr lang="en-US" sz="2800" dirty="0"/>
              <a:t>Edward Charles Pickering </a:t>
            </a:r>
            <a:br>
              <a:rPr lang="en-US" sz="2800" dirty="0"/>
            </a:br>
            <a:r>
              <a:rPr lang="en-US" sz="2800" dirty="0"/>
              <a:t>   (1846-1919) – images of over </a:t>
            </a:r>
            <a:br>
              <a:rPr lang="en-US" sz="2800" dirty="0"/>
            </a:br>
            <a:r>
              <a:rPr lang="en-US" sz="2800" dirty="0"/>
              <a:t>   220,000 stars</a:t>
            </a:r>
          </a:p>
          <a:p>
            <a:r>
              <a:rPr lang="en-US" sz="2800" dirty="0"/>
              <a:t>Stellar classification with </a:t>
            </a:r>
            <a:br>
              <a:rPr lang="en-US" sz="2800" dirty="0"/>
            </a:br>
            <a:r>
              <a:rPr lang="en-US" sz="2800" dirty="0" err="1"/>
              <a:t>Williamina</a:t>
            </a:r>
            <a:r>
              <a:rPr lang="en-US" sz="2800" dirty="0"/>
              <a:t> Fleming and </a:t>
            </a:r>
            <a:br>
              <a:rPr lang="en-US" sz="2800" dirty="0"/>
            </a:br>
            <a:r>
              <a:rPr lang="en-US" sz="2800" dirty="0"/>
              <a:t>Annie Jump Cannon</a:t>
            </a:r>
          </a:p>
          <a:p>
            <a:r>
              <a:rPr lang="en-US" sz="2800" dirty="0"/>
              <a:t>&gt; 80 Harvard Computers, including Henrietta Leavitt </a:t>
            </a:r>
          </a:p>
          <a:p>
            <a:endParaRPr lang="en-US" dirty="0"/>
          </a:p>
        </p:txBody>
      </p:sp>
      <p:sp>
        <p:nvSpPr>
          <p:cNvPr id="4" name="Footer Placeholder 3">
            <a:extLst>
              <a:ext uri="{FF2B5EF4-FFF2-40B4-BE49-F238E27FC236}">
                <a16:creationId xmlns:a16="http://schemas.microsoft.com/office/drawing/2014/main" id="{759EBEE4-5C7B-0F1E-D782-1AFDCB8B5310}"/>
              </a:ext>
            </a:extLst>
          </p:cNvPr>
          <p:cNvSpPr>
            <a:spLocks noGrp="1"/>
          </p:cNvSpPr>
          <p:nvPr>
            <p:ph type="ftr" sz="quarter" idx="11"/>
          </p:nvPr>
        </p:nvSpPr>
        <p:spPr/>
        <p:txBody>
          <a:bodyPr/>
          <a:lstStyle/>
          <a:p>
            <a:r>
              <a:rPr lang="en-US"/>
              <a:t>Astrophysics and Cosmology - Dr. R. Herman - Fall 2023</a:t>
            </a:r>
          </a:p>
        </p:txBody>
      </p:sp>
      <p:sp>
        <p:nvSpPr>
          <p:cNvPr id="5" name="Slide Number Placeholder 4">
            <a:extLst>
              <a:ext uri="{FF2B5EF4-FFF2-40B4-BE49-F238E27FC236}">
                <a16:creationId xmlns:a16="http://schemas.microsoft.com/office/drawing/2014/main" id="{027E7419-C3ED-3A04-90CD-77573B82C6A3}"/>
              </a:ext>
            </a:extLst>
          </p:cNvPr>
          <p:cNvSpPr>
            <a:spLocks noGrp="1"/>
          </p:cNvSpPr>
          <p:nvPr>
            <p:ph type="sldNum" sz="quarter" idx="12"/>
          </p:nvPr>
        </p:nvSpPr>
        <p:spPr/>
        <p:txBody>
          <a:bodyPr/>
          <a:lstStyle/>
          <a:p>
            <a:r>
              <a:rPr lang="en-US"/>
              <a:t>‹#›</a:t>
            </a:r>
          </a:p>
        </p:txBody>
      </p:sp>
      <p:pic>
        <p:nvPicPr>
          <p:cNvPr id="66562" name="Picture 2" descr="Page 1">
            <a:extLst>
              <a:ext uri="{FF2B5EF4-FFF2-40B4-BE49-F238E27FC236}">
                <a16:creationId xmlns:a16="http://schemas.microsoft.com/office/drawing/2014/main" id="{E3CE0D52-057B-C914-C584-DA6936D704A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76925" y="137898"/>
            <a:ext cx="3048000" cy="4670528"/>
          </a:xfrm>
          <a:prstGeom prst="rect">
            <a:avLst/>
          </a:prstGeom>
          <a:noFill/>
          <a:extLst>
            <a:ext uri="{909E8E84-426E-40DD-AFC4-6F175D3DCCD1}">
              <a14:hiddenFill xmlns:a14="http://schemas.microsoft.com/office/drawing/2010/main">
                <a:solidFill>
                  <a:srgbClr val="FFFFFF"/>
                </a:solidFill>
              </a14:hiddenFill>
            </a:ext>
          </a:extLst>
        </p:spPr>
      </p:pic>
      <p:pic>
        <p:nvPicPr>
          <p:cNvPr id="66564" name="Picture 4">
            <a:extLst>
              <a:ext uri="{FF2B5EF4-FFF2-40B4-BE49-F238E27FC236}">
                <a16:creationId xmlns:a16="http://schemas.microsoft.com/office/drawing/2014/main" id="{FBF5EA54-0404-2DA5-285C-6DF49BD7B7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7125" y="3629025"/>
            <a:ext cx="3048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685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61" name="Footer Placeholder 5"/>
          <p:cNvSpPr>
            <a:spLocks noGrp="1"/>
          </p:cNvSpPr>
          <p:nvPr>
            <p:ph type="ftr" sz="quarter" idx="11"/>
          </p:nvPr>
        </p:nvSpPr>
        <p:spPr/>
        <p:txBody>
          <a:bodyPr/>
          <a:lstStyle/>
          <a:p>
            <a:r>
              <a:rPr lang="en-US"/>
              <a:t>Astrophysics and Cosmology - Dr. R. Herman - Fall 2023</a:t>
            </a:r>
            <a:endParaRPr dirty="0"/>
          </a:p>
        </p:txBody>
      </p:sp>
      <p:sp>
        <p:nvSpPr>
          <p:cNvPr id="16362" name="Slide Number Placeholder 4"/>
          <p:cNvSpPr>
            <a:spLocks noGrp="1"/>
          </p:cNvSpPr>
          <p:nvPr>
            <p:ph type="sldNum" sz="quarter" idx="12"/>
          </p:nvPr>
        </p:nvSpPr>
        <p:spPr/>
        <p:txBody>
          <a:bodyPr/>
          <a:lstStyle/>
          <a:p>
            <a:fld id="{763D1470-AB83-4C4C-B3B3-7F0C9DC8E8D6}" type="slidenum">
              <a:rPr lang="en-US" sz="1400" dirty="0" smtClean="0"/>
              <a:t>14</a:t>
            </a:fld>
            <a:endParaRPr lang="en-US" sz="1400" dirty="0"/>
          </a:p>
        </p:txBody>
      </p:sp>
      <p:sp>
        <p:nvSpPr>
          <p:cNvPr id="3" name="Title 1"/>
          <p:cNvSpPr>
            <a:spLocks noGrp="1"/>
          </p:cNvSpPr>
          <p:nvPr>
            <p:ph type="ctrTitle"/>
          </p:nvPr>
        </p:nvSpPr>
        <p:spPr>
          <a:xfrm>
            <a:off x="503640" y="113400"/>
            <a:ext cx="9068760" cy="1350360"/>
          </a:xfrm>
          <a:prstGeom prst="rect">
            <a:avLst/>
          </a:prstGeom>
          <a:noFill/>
          <a:ln w="0">
            <a:noFill/>
          </a:ln>
        </p:spPr>
        <p:txBody>
          <a:bodyPr wrap="square" lIns="0" tIns="0" rIns="0" bIns="0"/>
          <a:lstStyle/>
          <a:p>
            <a:pPr marL="0" indent="0">
              <a:buNone/>
              <a:tabLst/>
            </a:pPr>
            <a:br>
              <a:rPr lang="en-US" dirty="0"/>
            </a:br>
            <a:r>
              <a:rPr lang="en-US" dirty="0"/>
              <a:t>“The Great </a:t>
            </a:r>
            <a:r>
              <a:rPr lang="en-US" dirty="0" err="1"/>
              <a:t>Debate”Shapley</a:t>
            </a:r>
            <a:r>
              <a:rPr lang="en-US" dirty="0"/>
              <a:t>-Curtis Debate - 1920</a:t>
            </a:r>
            <a:br>
              <a:rPr lang="en-US" dirty="0"/>
            </a:br>
            <a:endParaRPr lang="en-US" dirty="0"/>
          </a:p>
        </p:txBody>
      </p:sp>
      <p:sp>
        <p:nvSpPr>
          <p:cNvPr id="4" name="Content Placeholder 2"/>
          <p:cNvSpPr>
            <a:spLocks noGrp="1"/>
          </p:cNvSpPr>
          <p:nvPr>
            <p:ph type="body" idx="1"/>
          </p:nvPr>
        </p:nvSpPr>
        <p:spPr>
          <a:xfrm>
            <a:off x="287640" y="1661400"/>
            <a:ext cx="9068760" cy="5015160"/>
          </a:xfrm>
          <a:prstGeom prst="rect">
            <a:avLst/>
          </a:prstGeom>
          <a:noFill/>
          <a:ln w="0">
            <a:noFill/>
          </a:ln>
        </p:spPr>
        <p:txBody>
          <a:bodyPr wrap="square" lIns="0" tIns="0" rIns="0" bIns="0"/>
          <a:lstStyle/>
          <a:p>
            <a:pPr marL="432000" indent="-324000">
              <a:buNone/>
              <a:tabLst/>
            </a:pPr>
            <a:r>
              <a:rPr lang="en-US" sz="2600" dirty="0"/>
              <a:t>Are distant nebulae relatively small and within our galaxy, </a:t>
            </a:r>
            <a:br>
              <a:rPr lang="en-US" sz="2600" dirty="0"/>
            </a:br>
            <a:r>
              <a:rPr lang="en-US" sz="2600" dirty="0"/>
              <a:t>or are they large, independent galaxies?</a:t>
            </a:r>
          </a:p>
          <a:p>
            <a:pPr>
              <a:buClrTx/>
            </a:pPr>
            <a:r>
              <a:rPr lang="en-US" sz="2600" dirty="0"/>
              <a:t>Harlow Shapley (1885-1972)</a:t>
            </a:r>
          </a:p>
          <a:p>
            <a:pPr lvl="1">
              <a:buClrTx/>
            </a:pPr>
            <a:r>
              <a:rPr lang="en-US" sz="2600" dirty="0"/>
              <a:t>Nebulae part of galaxy</a:t>
            </a:r>
          </a:p>
          <a:p>
            <a:pPr lvl="1">
              <a:buClrTx/>
            </a:pPr>
            <a:r>
              <a:rPr lang="en-US" sz="2600" dirty="0"/>
              <a:t>Sun in outer regions of galaxy</a:t>
            </a:r>
          </a:p>
          <a:p>
            <a:pPr>
              <a:buClrTx/>
            </a:pPr>
            <a:r>
              <a:rPr lang="en-US" sz="2600" dirty="0"/>
              <a:t>Herbert Doust Curtis (1872-1942)</a:t>
            </a:r>
          </a:p>
          <a:p>
            <a:pPr lvl="1">
              <a:buClrTx/>
            </a:pPr>
            <a:r>
              <a:rPr lang="en-US" sz="2600" dirty="0"/>
              <a:t>Nebulae outside galaxy</a:t>
            </a:r>
          </a:p>
          <a:p>
            <a:pPr lvl="1">
              <a:buClrTx/>
            </a:pPr>
            <a:r>
              <a:rPr lang="en-US" sz="2600" dirty="0"/>
              <a:t>Sun at center</a:t>
            </a:r>
          </a:p>
          <a:p>
            <a:pPr>
              <a:buClrTx/>
            </a:pPr>
            <a:r>
              <a:rPr lang="en-US" sz="2600" dirty="0"/>
              <a:t>Walter Baade (1893-1960) – Milky Way is typical galaxy!</a:t>
            </a:r>
          </a:p>
        </p:txBody>
      </p:sp>
      <p:pic>
        <p:nvPicPr>
          <p:cNvPr id="5" name="Placeholder 3" descr="100000000000012C0000012C09D1528E.png"/>
          <p:cNvPicPr>
            <a:picLocks noGrp="1" noChangeAspect="1"/>
          </p:cNvPicPr>
          <p:nvPr/>
        </p:nvPicPr>
        <p:blipFill>
          <a:blip r:embed="rId3">
            <a:lum/>
          </a:blip>
          <a:stretch>
            <a:fillRect/>
          </a:stretch>
        </p:blipFill>
        <p:spPr>
          <a:xfrm>
            <a:off x="6244200" y="2310840"/>
            <a:ext cx="3657600" cy="3645360"/>
          </a:xfrm>
          <a:prstGeom prst="rect">
            <a:avLst/>
          </a:prstGeom>
          <a:ln w="0">
            <a:noFill/>
          </a:ln>
        </p:spPr>
      </p:pic>
      <p:sp>
        <p:nvSpPr>
          <p:cNvPr id="6" name="TextBox 5"/>
          <p:cNvSpPr/>
          <p:nvPr/>
        </p:nvSpPr>
        <p:spPr>
          <a:xfrm>
            <a:off x="4657725" y="6435705"/>
            <a:ext cx="5486400" cy="317520"/>
          </a:xfrm>
          <a:prstGeom prst="rect">
            <a:avLst/>
          </a:prstGeom>
          <a:noFill/>
          <a:ln w="0">
            <a:noFill/>
          </a:ln>
        </p:spPr>
        <p:style>
          <a:lnRef idx="0">
            <a:schemeClr val="dk1"/>
          </a:lnRef>
          <a:fillRef idx="0">
            <a:srgbClr val="99CCFF"/>
          </a:fillRef>
          <a:effectRef idx="0">
            <a:schemeClr val="accent1"/>
          </a:effectRef>
          <a:fontRef idx="minor">
            <a:schemeClr val="dk1"/>
          </a:fontRef>
        </p:style>
        <p:txBody>
          <a:bodyPr wrap="square" lIns="90000" tIns="45000" rIns="90000" bIns="45000"/>
          <a:lstStyle/>
          <a:p>
            <a:pPr marL="0" indent="0">
              <a:spcBef>
                <a:spcPts val="0"/>
              </a:spcBef>
              <a:spcAft>
                <a:spcPts val="0"/>
              </a:spcAft>
              <a:buNone/>
              <a:tabLst/>
            </a:pPr>
            <a:r>
              <a:rPr lang="en-US" sz="1600" b="0" i="0" kern="0" dirty="0">
                <a:solidFill>
                  <a:sysClr val="windowText" lastClr="000000"/>
                </a:solidFill>
                <a:latin typeface="Arial" charset="0"/>
                <a:hlinkClick r:id="rId4"/>
              </a:rPr>
              <a:t>http://en.wikipedia.org/wiki/Image:Andromeda_galaxy.jpg</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61" name="Footer Placeholder 5"/>
          <p:cNvSpPr>
            <a:spLocks noGrp="1"/>
          </p:cNvSpPr>
          <p:nvPr>
            <p:ph type="ftr" sz="quarter" idx="11"/>
          </p:nvPr>
        </p:nvSpPr>
        <p:spPr/>
        <p:txBody>
          <a:bodyPr/>
          <a:lstStyle/>
          <a:p>
            <a:r>
              <a:rPr lang="en-US"/>
              <a:t>Astrophysics and Cosmology - Dr. R. Herman - Fall 2023</a:t>
            </a:r>
            <a:endParaRPr dirty="0"/>
          </a:p>
        </p:txBody>
      </p:sp>
      <p:sp>
        <p:nvSpPr>
          <p:cNvPr id="16362" name="Slide Number Placeholder 4"/>
          <p:cNvSpPr>
            <a:spLocks noGrp="1"/>
          </p:cNvSpPr>
          <p:nvPr>
            <p:ph type="sldNum" sz="quarter" idx="12"/>
          </p:nvPr>
        </p:nvSpPr>
        <p:spPr/>
        <p:txBody>
          <a:bodyPr/>
          <a:lstStyle/>
          <a:p>
            <a:fld id="{763D1470-AB83-4C4C-B3B3-7F0C9DC8E8D6}" type="slidenum">
              <a:rPr lang="en-US" sz="1400" dirty="0" smtClean="0"/>
              <a:t>15</a:t>
            </a:fld>
            <a:endParaRPr lang="en-US" sz="1400" dirty="0"/>
          </a:p>
        </p:txBody>
      </p:sp>
      <p:sp>
        <p:nvSpPr>
          <p:cNvPr id="3" name="Title 1"/>
          <p:cNvSpPr>
            <a:spLocks noGrp="1"/>
          </p:cNvSpPr>
          <p:nvPr>
            <p:ph type="ctrTitle"/>
          </p:nvPr>
        </p:nvSpPr>
        <p:spPr>
          <a:xfrm>
            <a:off x="503640" y="382320"/>
            <a:ext cx="9068760" cy="1172520"/>
          </a:xfrm>
          <a:prstGeom prst="rect">
            <a:avLst/>
          </a:prstGeom>
          <a:noFill/>
          <a:ln w="0">
            <a:noFill/>
          </a:ln>
        </p:spPr>
        <p:txBody>
          <a:bodyPr wrap="square" lIns="0" tIns="0" rIns="0" bIns="0"/>
          <a:lstStyle/>
          <a:p>
            <a:pPr marL="0" indent="0">
              <a:buNone/>
              <a:tabLst/>
            </a:pPr>
            <a:r>
              <a:rPr lang="en-US"/>
              <a:t>Why is the night sky dark?</a:t>
            </a:r>
          </a:p>
        </p:txBody>
      </p:sp>
      <p:pic>
        <p:nvPicPr>
          <p:cNvPr id="4" name="Placeholder 3" descr="100000360000012C0000012C93FE97DD.gif"/>
          <p:cNvPicPr>
            <a:picLocks noGrp="1" noChangeAspect="1"/>
          </p:cNvPicPr>
          <p:nvPr/>
        </p:nvPicPr>
        <p:blipFill>
          <a:blip r:embed="rId3">
            <a:lum/>
          </a:blip>
          <a:stretch>
            <a:fillRect/>
          </a:stretch>
        </p:blipFill>
        <p:spPr>
          <a:xfrm>
            <a:off x="6936480" y="2120400"/>
            <a:ext cx="2857320" cy="2857320"/>
          </a:xfrm>
          <a:prstGeom prst="rect">
            <a:avLst/>
          </a:prstGeom>
          <a:ln w="0">
            <a:noFill/>
          </a:ln>
        </p:spPr>
      </p:pic>
      <p:sp>
        <p:nvSpPr>
          <p:cNvPr id="5" name="TextBox 4"/>
          <p:cNvSpPr/>
          <p:nvPr/>
        </p:nvSpPr>
        <p:spPr>
          <a:xfrm>
            <a:off x="6651000" y="4986000"/>
            <a:ext cx="3904200" cy="347040"/>
          </a:xfrm>
          <a:prstGeom prst="rect">
            <a:avLst/>
          </a:prstGeom>
          <a:noFill/>
          <a:ln w="0">
            <a:noFill/>
          </a:ln>
        </p:spPr>
        <p:style>
          <a:lnRef idx="0">
            <a:schemeClr val="dk1"/>
          </a:lnRef>
          <a:fillRef idx="0">
            <a:srgbClr val="99CCFF"/>
          </a:fillRef>
          <a:effectRef idx="0">
            <a:schemeClr val="accent1"/>
          </a:effectRef>
          <a:fontRef idx="minor">
            <a:schemeClr val="dk1"/>
          </a:fontRef>
        </p:style>
        <p:txBody>
          <a:bodyPr wrap="square" lIns="90000" tIns="45000" rIns="90000" bIns="45000"/>
          <a:lstStyle/>
          <a:p>
            <a:pPr marL="0" indent="0">
              <a:spcBef>
                <a:spcPts val="0"/>
              </a:spcBef>
              <a:spcAft>
                <a:spcPts val="0"/>
              </a:spcAft>
              <a:buNone/>
              <a:tabLst/>
            </a:pPr>
            <a:r>
              <a:rPr lang="en-US" sz="1400" b="0" i="0" kern="0">
                <a:solidFill>
                  <a:sysClr val="windowText" lastClr="000000"/>
                </a:solidFill>
                <a:latin typeface="Times New Roman" charset="0"/>
                <a:hlinkClick r:id="rId4"/>
              </a:rPr>
              <a:t>http://en.wikipedia.org/wiki/Olbers'_paradox</a:t>
            </a:r>
          </a:p>
        </p:txBody>
      </p:sp>
      <p:sp>
        <p:nvSpPr>
          <p:cNvPr id="6" name="TextBox 5"/>
          <p:cNvSpPr/>
          <p:nvPr/>
        </p:nvSpPr>
        <p:spPr>
          <a:xfrm>
            <a:off x="2752200" y="1389240"/>
            <a:ext cx="4572000" cy="596160"/>
          </a:xfrm>
          <a:prstGeom prst="rect">
            <a:avLst/>
          </a:prstGeom>
          <a:noFill/>
          <a:ln w="0">
            <a:noFill/>
          </a:ln>
        </p:spPr>
        <p:style>
          <a:lnRef idx="0">
            <a:schemeClr val="dk1"/>
          </a:lnRef>
          <a:fillRef idx="0">
            <a:srgbClr val="99CCFF"/>
          </a:fillRef>
          <a:effectRef idx="0">
            <a:schemeClr val="accent1"/>
          </a:effectRef>
          <a:fontRef idx="minor">
            <a:schemeClr val="dk1"/>
          </a:fontRef>
        </p:style>
        <p:txBody>
          <a:bodyPr wrap="square" lIns="90000" tIns="45000" rIns="90000" bIns="45000">
            <a:spAutoFit/>
          </a:bodyPr>
          <a:lstStyle/>
          <a:p>
            <a:pPr marL="0" indent="0">
              <a:spcBef>
                <a:spcPts val="0"/>
              </a:spcBef>
              <a:spcAft>
                <a:spcPts val="0"/>
              </a:spcAft>
              <a:buNone/>
              <a:tabLst/>
            </a:pPr>
            <a:r>
              <a:rPr lang="en-US" sz="3600" b="0" i="0" kern="0">
                <a:solidFill>
                  <a:sysClr val="windowText" lastClr="000000"/>
                </a:solidFill>
                <a:latin typeface="Times New Roman" charset="0"/>
              </a:rPr>
              <a:t>Olber's Paradox - 1823</a:t>
            </a:r>
          </a:p>
        </p:txBody>
      </p:sp>
      <p:sp>
        <p:nvSpPr>
          <p:cNvPr id="7" name="TextBox 6"/>
          <p:cNvSpPr/>
          <p:nvPr/>
        </p:nvSpPr>
        <p:spPr>
          <a:xfrm>
            <a:off x="457200" y="228600"/>
            <a:ext cx="2986560" cy="346680"/>
          </a:xfrm>
          <a:prstGeom prst="rect">
            <a:avLst/>
          </a:prstGeom>
          <a:noFill/>
          <a:ln w="0">
            <a:noFill/>
          </a:ln>
        </p:spPr>
        <p:style>
          <a:lnRef idx="0">
            <a:schemeClr val="dk1"/>
          </a:lnRef>
          <a:fillRef idx="0">
            <a:srgbClr val="99CCFF"/>
          </a:fillRef>
          <a:effectRef idx="0">
            <a:schemeClr val="accent1"/>
          </a:effectRef>
          <a:fontRef idx="minor">
            <a:schemeClr val="dk1"/>
          </a:fontRef>
        </p:style>
        <p:txBody>
          <a:bodyPr wrap="square" lIns="90000" tIns="45000" rIns="90000" bIns="45000">
            <a:spAutoFit/>
          </a:bodyPr>
          <a:lstStyle/>
          <a:p>
            <a:pPr marL="0" indent="0">
              <a:spcBef>
                <a:spcPts val="0"/>
              </a:spcBef>
              <a:spcAft>
                <a:spcPts val="0"/>
              </a:spcAft>
              <a:buNone/>
              <a:tabLst/>
            </a:pPr>
            <a:r>
              <a:rPr lang="en-US" sz="1800" b="0" i="0" kern="0">
                <a:solidFill>
                  <a:sysClr val="windowText" lastClr="000000"/>
                </a:solidFill>
                <a:latin typeface="Arial" charset="0"/>
              </a:rPr>
              <a:t>Before leaving the skies .... </a:t>
            </a:r>
          </a:p>
        </p:txBody>
      </p:sp>
      <p:sp>
        <p:nvSpPr>
          <p:cNvPr id="8" name="TextBox 7"/>
          <p:cNvSpPr/>
          <p:nvPr/>
        </p:nvSpPr>
        <p:spPr>
          <a:xfrm>
            <a:off x="227520" y="3885480"/>
            <a:ext cx="7316280" cy="2835000"/>
          </a:xfrm>
          <a:prstGeom prst="rect">
            <a:avLst/>
          </a:prstGeom>
          <a:noFill/>
          <a:ln w="0">
            <a:noFill/>
          </a:ln>
        </p:spPr>
        <p:style>
          <a:lnRef idx="0">
            <a:schemeClr val="dk1"/>
          </a:lnRef>
          <a:fillRef idx="0">
            <a:srgbClr val="99CCFF"/>
          </a:fillRef>
          <a:effectRef idx="0">
            <a:schemeClr val="accent1"/>
          </a:effectRef>
          <a:fontRef idx="minor">
            <a:schemeClr val="dk1"/>
          </a:fontRef>
        </p:style>
        <p:txBody>
          <a:bodyPr wrap="square" lIns="90000" tIns="45000" rIns="90000" bIns="45000"/>
          <a:lstStyle/>
          <a:p>
            <a:pPr marL="0" indent="0">
              <a:spcBef>
                <a:spcPts val="0"/>
              </a:spcBef>
              <a:spcAft>
                <a:spcPts val="0"/>
              </a:spcAft>
              <a:buNone/>
              <a:tabLst/>
            </a:pPr>
            <a:r>
              <a:rPr lang="en-US" sz="2400" b="0" i="0" kern="0">
                <a:solidFill>
                  <a:sysClr val="windowText" lastClr="000000"/>
                </a:solidFill>
                <a:latin typeface="Times New Roman" charset="0"/>
              </a:rPr>
              <a:t>Assumptions:</a:t>
            </a:r>
          </a:p>
          <a:p>
            <a:pPr marL="0" indent="0">
              <a:spcBef>
                <a:spcPts val="0"/>
              </a:spcBef>
              <a:spcAft>
                <a:spcPts val="0"/>
              </a:spcAft>
              <a:buNone/>
              <a:tabLst/>
            </a:pPr>
            <a:r>
              <a:rPr lang="en-US" sz="2400" b="0" i="0" kern="0">
                <a:solidFill>
                  <a:sysClr val="windowText" lastClr="000000"/>
                </a:solidFill>
                <a:latin typeface="Times New Roman" charset="0"/>
              </a:rPr>
              <a:t>    Universe is infinite.</a:t>
            </a:r>
          </a:p>
          <a:p>
            <a:pPr marL="0" indent="0">
              <a:spcBef>
                <a:spcPts val="0"/>
              </a:spcBef>
              <a:spcAft>
                <a:spcPts val="0"/>
              </a:spcAft>
              <a:buNone/>
              <a:tabLst/>
            </a:pPr>
            <a:r>
              <a:rPr lang="en-US" sz="2400" b="0" i="0" kern="0">
                <a:solidFill>
                  <a:sysClr val="windowText" lastClr="000000"/>
                </a:solidFill>
                <a:latin typeface="Times New Roman" charset="0"/>
              </a:rPr>
              <a:t>    Stars are uniformly distributed in all directions.</a:t>
            </a:r>
          </a:p>
          <a:p>
            <a:pPr marL="0" indent="0">
              <a:spcBef>
                <a:spcPts val="0"/>
              </a:spcBef>
              <a:spcAft>
                <a:spcPts val="0"/>
              </a:spcAft>
              <a:buNone/>
              <a:tabLst/>
            </a:pPr>
            <a:r>
              <a:rPr lang="en-US" sz="2400" b="0" i="0" kern="0">
                <a:solidFill>
                  <a:sysClr val="windowText" lastClr="000000"/>
                </a:solidFill>
                <a:latin typeface="Times New Roman" charset="0"/>
              </a:rPr>
              <a:t>    Universe was and always will be around.</a:t>
            </a:r>
          </a:p>
          <a:p>
            <a:pPr marL="0" indent="0">
              <a:spcBef>
                <a:spcPts val="0"/>
              </a:spcBef>
              <a:spcAft>
                <a:spcPts val="0"/>
              </a:spcAft>
              <a:buNone/>
              <a:tabLst/>
            </a:pPr>
            <a:endParaRPr lang="en-US" sz="2400" b="0" i="0" kern="0">
              <a:solidFill>
                <a:sysClr val="windowText" lastClr="000000"/>
              </a:solidFill>
              <a:latin typeface="Times New Roman" charset="0"/>
            </a:endParaRPr>
          </a:p>
          <a:p>
            <a:pPr marL="0" indent="0">
              <a:spcBef>
                <a:spcPts val="0"/>
              </a:spcBef>
              <a:spcAft>
                <a:spcPts val="0"/>
              </a:spcAft>
              <a:buNone/>
              <a:tabLst/>
            </a:pPr>
            <a:r>
              <a:rPr lang="en-US" sz="2400" b="0" i="0" kern="0">
                <a:solidFill>
                  <a:sysClr val="windowText" lastClr="000000"/>
                </a:solidFill>
                <a:latin typeface="Times New Roman" charset="0"/>
              </a:rPr>
              <a:t>Consequence: </a:t>
            </a:r>
          </a:p>
          <a:p>
            <a:pPr marL="0" indent="0">
              <a:spcBef>
                <a:spcPts val="0"/>
              </a:spcBef>
              <a:spcAft>
                <a:spcPts val="0"/>
              </a:spcAft>
              <a:buNone/>
              <a:tabLst/>
            </a:pPr>
            <a:r>
              <a:rPr lang="en-US" sz="2400" b="0" i="0" kern="0">
                <a:solidFill>
                  <a:sysClr val="windowText" lastClr="000000"/>
                </a:solidFill>
                <a:latin typeface="Times New Roman" charset="0"/>
              </a:rPr>
              <a:t>    Every line of sight would cross a star, and </a:t>
            </a:r>
            <a:br>
              <a:rPr lang="en-US" sz="2400">
                <a:latin typeface="Times New Roman" charset="0"/>
              </a:rPr>
            </a:br>
            <a:r>
              <a:rPr lang="en-US" sz="2400" b="0" i="0" kern="0">
                <a:solidFill>
                  <a:sysClr val="windowText" lastClr="000000"/>
                </a:solidFill>
                <a:latin typeface="Times New Roman" charset="0"/>
              </a:rPr>
              <a:t>    the night sky should be lit up in all directions!</a:t>
            </a:r>
          </a:p>
        </p:txBody>
      </p:sp>
      <p:pic>
        <p:nvPicPr>
          <p:cNvPr id="9" name="Placeholder 3" descr="10000000000002D5000000E328790DC5.png"/>
          <p:cNvPicPr>
            <a:picLocks noGrp="1" noChangeAspect="1"/>
          </p:cNvPicPr>
          <p:nvPr/>
        </p:nvPicPr>
        <p:blipFill>
          <a:blip r:embed="rId5">
            <a:lum/>
          </a:blip>
          <a:stretch>
            <a:fillRect/>
          </a:stretch>
        </p:blipFill>
        <p:spPr>
          <a:xfrm>
            <a:off x="336600" y="2093400"/>
            <a:ext cx="6219360" cy="1704600"/>
          </a:xfrm>
          <a:prstGeom prst="rect">
            <a:avLst/>
          </a:prstGeom>
          <a:ln w="0">
            <a:noFill/>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1"/>
          <p:cNvSpPr>
            <a:spLocks noGrp="1"/>
          </p:cNvSpPr>
          <p:nvPr>
            <p:ph type="subTitle" idx="1"/>
          </p:nvPr>
        </p:nvSpPr>
        <p:spPr>
          <a:xfrm>
            <a:off x="2170800" y="4561200"/>
            <a:ext cx="5457600" cy="1685880"/>
          </a:xfrm>
          <a:prstGeom prst="rect">
            <a:avLst/>
          </a:prstGeom>
          <a:noFill/>
          <a:ln w="0">
            <a:noFill/>
          </a:ln>
        </p:spPr>
        <p:txBody>
          <a:bodyPr wrap="square" lIns="0" tIns="0" rIns="0" bIns="0"/>
          <a:lstStyle/>
          <a:p>
            <a:pPr marL="432000" lvl="1" indent="-216000" algn="ctr">
              <a:buNone/>
              <a:tabLst/>
            </a:pPr>
            <a:r>
              <a:rPr lang="en-US" sz="3200" b="0" i="0" kern="0">
                <a:solidFill>
                  <a:sysClr val="windowText" lastClr="000000"/>
                </a:solidFill>
                <a:latin typeface="Arial" charset="0"/>
              </a:rPr>
              <a:t>The Birth of Cosmology</a:t>
            </a:r>
          </a:p>
        </p:txBody>
      </p:sp>
      <p:pic>
        <p:nvPicPr>
          <p:cNvPr id="4" name="Placeholder 3" descr="100000000000016C000001E05D5BC577.png"/>
          <p:cNvPicPr>
            <a:picLocks noGrp="1" noChangeAspect="1"/>
          </p:cNvPicPr>
          <p:nvPr/>
        </p:nvPicPr>
        <p:blipFill>
          <a:blip r:embed="rId3">
            <a:lum/>
          </a:blip>
          <a:stretch>
            <a:fillRect/>
          </a:stretch>
        </p:blipFill>
        <p:spPr>
          <a:xfrm>
            <a:off x="3376800" y="228600"/>
            <a:ext cx="3466800" cy="4571640"/>
          </a:xfrm>
          <a:prstGeom prst="rect">
            <a:avLst/>
          </a:prstGeom>
          <a:ln w="0">
            <a:noFill/>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61" name="Footer Placeholder 5"/>
          <p:cNvSpPr>
            <a:spLocks noGrp="1"/>
          </p:cNvSpPr>
          <p:nvPr>
            <p:ph type="ftr" sz="quarter" idx="11"/>
          </p:nvPr>
        </p:nvSpPr>
        <p:spPr/>
        <p:txBody>
          <a:bodyPr/>
          <a:lstStyle/>
          <a:p>
            <a:r>
              <a:rPr lang="en-US"/>
              <a:t>Astrophysics and Cosmology - Dr. R. Herman - Fall 2023</a:t>
            </a:r>
            <a:endParaRPr dirty="0"/>
          </a:p>
        </p:txBody>
      </p:sp>
      <p:sp>
        <p:nvSpPr>
          <p:cNvPr id="16362" name="Slide Number Placeholder 4"/>
          <p:cNvSpPr>
            <a:spLocks noGrp="1"/>
          </p:cNvSpPr>
          <p:nvPr>
            <p:ph type="sldNum" sz="quarter" idx="12"/>
          </p:nvPr>
        </p:nvSpPr>
        <p:spPr/>
        <p:txBody>
          <a:bodyPr/>
          <a:lstStyle/>
          <a:p>
            <a:fld id="{763D1470-AB83-4C4C-B3B3-7F0C9DC8E8D6}" type="slidenum">
              <a:rPr lang="en-US" sz="1400" dirty="0" smtClean="0"/>
              <a:t>17</a:t>
            </a:fld>
            <a:endParaRPr lang="en-US" sz="1400" dirty="0"/>
          </a:p>
        </p:txBody>
      </p:sp>
      <p:sp>
        <p:nvSpPr>
          <p:cNvPr id="3" name="Title 1"/>
          <p:cNvSpPr>
            <a:spLocks noGrp="1"/>
          </p:cNvSpPr>
          <p:nvPr>
            <p:ph type="ctrTitle"/>
          </p:nvPr>
        </p:nvSpPr>
        <p:spPr>
          <a:xfrm>
            <a:off x="503640" y="85320"/>
            <a:ext cx="9068760" cy="1262880"/>
          </a:xfrm>
          <a:prstGeom prst="rect">
            <a:avLst/>
          </a:prstGeom>
          <a:noFill/>
          <a:ln w="0">
            <a:noFill/>
          </a:ln>
        </p:spPr>
        <p:txBody>
          <a:bodyPr wrap="square" lIns="0" tIns="0" rIns="0" bIns="0">
            <a:spAutoFit/>
          </a:bodyPr>
          <a:lstStyle/>
          <a:p>
            <a:pPr marL="0" indent="0">
              <a:buNone/>
              <a:tabLst/>
            </a:pPr>
            <a:r>
              <a:rPr lang="en-US"/>
              <a:t>Pre-Modern Cosmology</a:t>
            </a:r>
          </a:p>
        </p:txBody>
      </p:sp>
      <p:pic>
        <p:nvPicPr>
          <p:cNvPr id="4" name="Placeholder 3" descr="10000000000001060000013B5769F801.png"/>
          <p:cNvPicPr>
            <a:picLocks noGrp="1" noChangeAspect="1"/>
          </p:cNvPicPr>
          <p:nvPr/>
        </p:nvPicPr>
        <p:blipFill>
          <a:blip r:embed="rId3">
            <a:lum/>
          </a:blip>
          <a:stretch>
            <a:fillRect/>
          </a:stretch>
        </p:blipFill>
        <p:spPr>
          <a:xfrm>
            <a:off x="5395680" y="1391400"/>
            <a:ext cx="4434120" cy="5009400"/>
          </a:xfrm>
          <a:prstGeom prst="rect">
            <a:avLst/>
          </a:prstGeom>
          <a:ln w="0">
            <a:noFill/>
          </a:ln>
        </p:spPr>
      </p:pic>
      <p:sp>
        <p:nvSpPr>
          <p:cNvPr id="5" name="TextBox 4"/>
          <p:cNvSpPr/>
          <p:nvPr/>
        </p:nvSpPr>
        <p:spPr>
          <a:xfrm>
            <a:off x="2019600" y="6462000"/>
            <a:ext cx="6368040" cy="347040"/>
          </a:xfrm>
          <a:prstGeom prst="rect">
            <a:avLst/>
          </a:prstGeom>
          <a:noFill/>
          <a:ln w="0">
            <a:noFill/>
          </a:ln>
        </p:spPr>
        <p:style>
          <a:lnRef idx="0">
            <a:schemeClr val="dk1"/>
          </a:lnRef>
          <a:fillRef idx="0">
            <a:srgbClr val="99CCFF"/>
          </a:fillRef>
          <a:effectRef idx="0">
            <a:schemeClr val="accent1"/>
          </a:effectRef>
          <a:fontRef idx="minor">
            <a:schemeClr val="dk1"/>
          </a:fontRef>
        </p:style>
        <p:txBody>
          <a:bodyPr wrap="square" lIns="90000" tIns="45000" rIns="90000" bIns="45000"/>
          <a:lstStyle/>
          <a:p>
            <a:pPr marL="0" indent="0">
              <a:spcBef>
                <a:spcPts val="0"/>
              </a:spcBef>
              <a:spcAft>
                <a:spcPts val="0"/>
              </a:spcAft>
              <a:buNone/>
              <a:tabLst/>
            </a:pPr>
            <a:r>
              <a:rPr lang="en-US" sz="1800" b="0" i="0" kern="0">
                <a:solidFill>
                  <a:sysClr val="windowText" lastClr="000000"/>
                </a:solidFill>
                <a:latin typeface="Arial" charset="0"/>
                <a:hlinkClick r:id="rId4"/>
              </a:rPr>
              <a:t>http://www.catholiceducation.org/articles/science/sc0022.html</a:t>
            </a:r>
            <a:r>
              <a:rPr lang="en-US" sz="1800" b="0" i="0" kern="0">
                <a:solidFill>
                  <a:sysClr val="windowText" lastClr="000000"/>
                </a:solidFill>
                <a:latin typeface="Arial" charset="0"/>
              </a:rPr>
              <a:t> </a:t>
            </a:r>
          </a:p>
        </p:txBody>
      </p:sp>
      <p:sp>
        <p:nvSpPr>
          <p:cNvPr id="6" name="TextBox 5"/>
          <p:cNvSpPr/>
          <p:nvPr/>
        </p:nvSpPr>
        <p:spPr>
          <a:xfrm>
            <a:off x="6172200" y="5715000"/>
            <a:ext cx="3200400" cy="430200"/>
          </a:xfrm>
          <a:prstGeom prst="rect">
            <a:avLst/>
          </a:prstGeom>
          <a:noFill/>
          <a:ln w="0">
            <a:noFill/>
          </a:ln>
        </p:spPr>
        <p:style>
          <a:lnRef idx="0">
            <a:schemeClr val="dk1"/>
          </a:lnRef>
          <a:fillRef idx="0">
            <a:srgbClr val="99CCFF"/>
          </a:fillRef>
          <a:effectRef idx="0">
            <a:schemeClr val="accent1"/>
          </a:effectRef>
          <a:fontRef idx="minor">
            <a:schemeClr val="dk1"/>
          </a:fontRef>
        </p:style>
        <p:txBody>
          <a:bodyPr wrap="square" lIns="90000" tIns="45000" rIns="90000" bIns="45000">
            <a:spAutoFit/>
          </a:bodyPr>
          <a:lstStyle/>
          <a:p>
            <a:pPr marL="0" indent="0">
              <a:spcBef>
                <a:spcPts val="0"/>
              </a:spcBef>
              <a:spcAft>
                <a:spcPts val="0"/>
              </a:spcAft>
              <a:buNone/>
              <a:tabLst/>
            </a:pPr>
            <a:r>
              <a:rPr lang="en-US" sz="2400" b="0" i="0" kern="0">
                <a:solidFill>
                  <a:srgbClr val="FFFFFF"/>
                </a:solidFill>
                <a:latin typeface="Arial" charset="0"/>
              </a:rPr>
              <a:t>Lemaitre and Einstein</a:t>
            </a:r>
          </a:p>
        </p:txBody>
      </p:sp>
      <p:sp>
        <p:nvSpPr>
          <p:cNvPr id="7" name="TextBox 6"/>
          <p:cNvSpPr/>
          <p:nvPr/>
        </p:nvSpPr>
        <p:spPr>
          <a:xfrm>
            <a:off x="336600" y="1744200"/>
            <a:ext cx="5029200" cy="4082760"/>
          </a:xfrm>
          <a:prstGeom prst="rect">
            <a:avLst/>
          </a:prstGeom>
          <a:noFill/>
          <a:ln w="0">
            <a:noFill/>
          </a:ln>
        </p:spPr>
        <p:style>
          <a:lnRef idx="0">
            <a:schemeClr val="dk1"/>
          </a:lnRef>
          <a:fillRef idx="0">
            <a:srgbClr val="99CCFF"/>
          </a:fillRef>
          <a:effectRef idx="0">
            <a:schemeClr val="accent1"/>
          </a:effectRef>
          <a:fontRef idx="minor">
            <a:schemeClr val="dk1"/>
          </a:fontRef>
        </p:style>
        <p:txBody>
          <a:bodyPr wrap="square" lIns="90000" tIns="45000" rIns="90000" bIns="45000">
            <a:spAutoFit/>
          </a:bodyPr>
          <a:lstStyle/>
          <a:p>
            <a:pPr marL="0" indent="0">
              <a:spcBef>
                <a:spcPts val="0"/>
              </a:spcBef>
              <a:spcAft>
                <a:spcPts val="0"/>
              </a:spcAft>
              <a:buClr>
                <a:sysClr val="windowText" lastClr="000000"/>
              </a:buClr>
              <a:buSzPct val="45000"/>
              <a:buFont typeface="StarSymbol"/>
              <a:buChar char="●"/>
              <a:tabLst/>
            </a:pPr>
            <a:r>
              <a:rPr lang="en-US" sz="2800" b="0" i="0" kern="0">
                <a:solidFill>
                  <a:sysClr val="windowText" lastClr="000000"/>
                </a:solidFill>
                <a:latin typeface="Times New Roman" charset="0"/>
              </a:rPr>
              <a:t>1915 General Relativity</a:t>
            </a:r>
          </a:p>
          <a:p>
            <a:pPr marL="0" indent="0">
              <a:spcBef>
                <a:spcPts val="0"/>
              </a:spcBef>
              <a:spcAft>
                <a:spcPts val="0"/>
              </a:spcAft>
              <a:buClr>
                <a:sysClr val="windowText" lastClr="000000"/>
              </a:buClr>
              <a:buSzPct val="45000"/>
              <a:buFont typeface="StarSymbol"/>
              <a:buChar char="●"/>
              <a:tabLst/>
            </a:pPr>
            <a:r>
              <a:rPr lang="en-US" sz="2800" b="0" i="0" kern="0">
                <a:solidFill>
                  <a:sysClr val="windowText" lastClr="000000"/>
                </a:solidFill>
                <a:latin typeface="Times New Roman" charset="0"/>
              </a:rPr>
              <a:t>1916 Schwarschild</a:t>
            </a:r>
          </a:p>
          <a:p>
            <a:pPr marL="0" indent="0">
              <a:spcBef>
                <a:spcPts val="0"/>
              </a:spcBef>
              <a:spcAft>
                <a:spcPts val="0"/>
              </a:spcAft>
              <a:buClr>
                <a:sysClr val="windowText" lastClr="000000"/>
              </a:buClr>
              <a:buSzPct val="45000"/>
              <a:buFont typeface="StarSymbol"/>
              <a:buChar char="●"/>
              <a:tabLst/>
            </a:pPr>
            <a:r>
              <a:rPr lang="en-US" sz="2800" b="0" i="0" kern="0">
                <a:solidFill>
                  <a:sysClr val="windowText" lastClr="000000"/>
                </a:solidFill>
                <a:latin typeface="Times New Roman" charset="0"/>
              </a:rPr>
              <a:t>1917 Einstein Model</a:t>
            </a:r>
          </a:p>
          <a:p>
            <a:pPr marL="0" indent="0">
              <a:spcBef>
                <a:spcPts val="0"/>
              </a:spcBef>
              <a:spcAft>
                <a:spcPts val="0"/>
              </a:spcAft>
              <a:buClr>
                <a:sysClr val="windowText" lastClr="000000"/>
              </a:buClr>
              <a:buSzPct val="45000"/>
              <a:buFont typeface="StarSymbol"/>
              <a:buChar char="●"/>
              <a:tabLst/>
            </a:pPr>
            <a:r>
              <a:rPr lang="en-US" sz="2800" b="0" i="0" kern="0">
                <a:solidFill>
                  <a:sysClr val="windowText" lastClr="000000"/>
                </a:solidFill>
                <a:latin typeface="Times New Roman" charset="0"/>
              </a:rPr>
              <a:t>1922 Friedman</a:t>
            </a:r>
          </a:p>
          <a:p>
            <a:pPr marL="0" indent="0">
              <a:spcBef>
                <a:spcPts val="0"/>
              </a:spcBef>
              <a:spcAft>
                <a:spcPts val="0"/>
              </a:spcAft>
              <a:buClr>
                <a:sysClr val="windowText" lastClr="000000"/>
              </a:buClr>
              <a:buSzPct val="45000"/>
              <a:buFont typeface="StarSymbol"/>
              <a:buChar char="●"/>
              <a:tabLst/>
            </a:pPr>
            <a:r>
              <a:rPr lang="en-US" sz="2800" b="0" i="0" kern="0">
                <a:solidFill>
                  <a:sysClr val="windowText" lastClr="000000"/>
                </a:solidFill>
                <a:latin typeface="Times New Roman" charset="0"/>
              </a:rPr>
              <a:t>1927 Lemaitre </a:t>
            </a:r>
          </a:p>
          <a:p>
            <a:pPr marL="0" indent="0">
              <a:spcBef>
                <a:spcPts val="0"/>
              </a:spcBef>
              <a:spcAft>
                <a:spcPts val="0"/>
              </a:spcAft>
              <a:buClr>
                <a:sysClr val="windowText" lastClr="000000"/>
              </a:buClr>
              <a:buSzPct val="45000"/>
              <a:buFont typeface="StarSymbol"/>
              <a:buChar char="●"/>
              <a:tabLst/>
            </a:pPr>
            <a:r>
              <a:rPr lang="en-US" sz="2800" b="0" i="0" kern="0">
                <a:solidFill>
                  <a:sysClr val="windowText" lastClr="000000"/>
                </a:solidFill>
                <a:latin typeface="Times New Roman" charset="0"/>
              </a:rPr>
              <a:t>1929 Hubble</a:t>
            </a:r>
          </a:p>
          <a:p>
            <a:pPr marL="0" indent="0">
              <a:spcBef>
                <a:spcPts val="0"/>
              </a:spcBef>
              <a:spcAft>
                <a:spcPts val="0"/>
              </a:spcAft>
              <a:buClr>
                <a:sysClr val="windowText" lastClr="000000"/>
              </a:buClr>
              <a:buSzPct val="45000"/>
              <a:buFont typeface="StarSymbol"/>
              <a:buChar char="●"/>
              <a:tabLst/>
            </a:pPr>
            <a:r>
              <a:rPr lang="en-US" sz="2800" b="0" i="0" kern="0">
                <a:solidFill>
                  <a:sysClr val="windowText" lastClr="000000"/>
                </a:solidFill>
                <a:latin typeface="Times New Roman" charset="0"/>
              </a:rPr>
              <a:t>1932 Einstein-de Sitter </a:t>
            </a:r>
          </a:p>
          <a:p>
            <a:pPr marL="0" indent="0">
              <a:spcBef>
                <a:spcPts val="0"/>
              </a:spcBef>
              <a:spcAft>
                <a:spcPts val="0"/>
              </a:spcAft>
              <a:buClr>
                <a:sysClr val="windowText" lastClr="000000"/>
              </a:buClr>
              <a:buSzPct val="45000"/>
              <a:buFont typeface="StarSymbol"/>
              <a:buChar char="●"/>
              <a:tabLst/>
            </a:pPr>
            <a:r>
              <a:rPr lang="en-US" sz="2800" b="0" i="0" kern="0">
                <a:solidFill>
                  <a:sysClr val="windowText" lastClr="000000"/>
                </a:solidFill>
                <a:latin typeface="Times New Roman" charset="0"/>
              </a:rPr>
              <a:t>1948 Gamow - CMB</a:t>
            </a:r>
          </a:p>
          <a:p>
            <a:pPr marL="0" indent="0">
              <a:spcBef>
                <a:spcPts val="0"/>
              </a:spcBef>
              <a:spcAft>
                <a:spcPts val="0"/>
              </a:spcAft>
              <a:buClr>
                <a:sysClr val="windowText" lastClr="000000"/>
              </a:buClr>
              <a:buSzPct val="45000"/>
              <a:buFont typeface="StarSymbol"/>
              <a:buChar char="●"/>
              <a:tabLst/>
            </a:pPr>
            <a:r>
              <a:rPr lang="en-US" sz="2800" b="0" i="0" kern="0">
                <a:solidFill>
                  <a:sysClr val="windowText" lastClr="000000"/>
                </a:solidFill>
                <a:latin typeface="Times New Roman" charset="0"/>
              </a:rPr>
              <a:t>1950 Hoyle – Steady State</a:t>
            </a:r>
          </a:p>
          <a:p>
            <a:pPr marL="0" indent="0">
              <a:spcBef>
                <a:spcPts val="0"/>
              </a:spcBef>
              <a:spcAft>
                <a:spcPts val="0"/>
              </a:spcAft>
              <a:buClr>
                <a:sysClr val="windowText" lastClr="000000"/>
              </a:buClr>
              <a:buSzPct val="45000"/>
              <a:buFont typeface="StarSymbol"/>
              <a:buChar char="●"/>
              <a:tabLst/>
            </a:pPr>
            <a:r>
              <a:rPr lang="en-US" sz="2800" b="0" i="0" kern="0">
                <a:solidFill>
                  <a:sysClr val="windowText" lastClr="000000"/>
                </a:solidFill>
                <a:latin typeface="Times New Roman" charset="0"/>
              </a:rPr>
              <a:t>1965 Penzias and Wilson - CMB</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61" name="Footer Placeholder 5"/>
          <p:cNvSpPr>
            <a:spLocks noGrp="1"/>
          </p:cNvSpPr>
          <p:nvPr>
            <p:ph type="ftr" sz="quarter" idx="11"/>
          </p:nvPr>
        </p:nvSpPr>
        <p:spPr/>
        <p:txBody>
          <a:bodyPr/>
          <a:lstStyle/>
          <a:p>
            <a:r>
              <a:rPr lang="en-US"/>
              <a:t>Astrophysics and Cosmology - Dr. R. Herman - Fall 2023</a:t>
            </a:r>
            <a:endParaRPr dirty="0"/>
          </a:p>
        </p:txBody>
      </p:sp>
      <p:sp>
        <p:nvSpPr>
          <p:cNvPr id="16362" name="Slide Number Placeholder 4"/>
          <p:cNvSpPr>
            <a:spLocks noGrp="1"/>
          </p:cNvSpPr>
          <p:nvPr>
            <p:ph type="sldNum" sz="quarter" idx="12"/>
          </p:nvPr>
        </p:nvSpPr>
        <p:spPr/>
        <p:txBody>
          <a:bodyPr/>
          <a:lstStyle/>
          <a:p>
            <a:fld id="{763D1470-AB83-4C4C-B3B3-7F0C9DC8E8D6}" type="slidenum">
              <a:rPr lang="en-US" sz="1400" dirty="0" smtClean="0"/>
              <a:t>18</a:t>
            </a:fld>
            <a:endParaRPr lang="en-US" sz="1400" dirty="0"/>
          </a:p>
        </p:txBody>
      </p:sp>
      <p:sp>
        <p:nvSpPr>
          <p:cNvPr id="3" name="Title 1"/>
          <p:cNvSpPr>
            <a:spLocks noGrp="1"/>
          </p:cNvSpPr>
          <p:nvPr>
            <p:ph type="ctrTitle"/>
          </p:nvPr>
        </p:nvSpPr>
        <p:spPr>
          <a:xfrm>
            <a:off x="503640" y="0"/>
            <a:ext cx="9068760" cy="1262880"/>
          </a:xfrm>
          <a:prstGeom prst="rect">
            <a:avLst/>
          </a:prstGeom>
          <a:noFill/>
          <a:ln w="0">
            <a:noFill/>
          </a:ln>
        </p:spPr>
        <p:txBody>
          <a:bodyPr wrap="square" lIns="0" tIns="0" rIns="0" bIns="0">
            <a:spAutoFit/>
          </a:bodyPr>
          <a:lstStyle/>
          <a:p>
            <a:pPr marL="0" indent="0">
              <a:buNone/>
              <a:tabLst/>
            </a:pPr>
            <a:r>
              <a:rPr lang="en-US"/>
              <a:t>General Relativity</a:t>
            </a:r>
          </a:p>
        </p:txBody>
      </p:sp>
      <p:sp>
        <p:nvSpPr>
          <p:cNvPr id="4" name="Content Placeholder 2"/>
          <p:cNvSpPr>
            <a:spLocks noGrp="1"/>
          </p:cNvSpPr>
          <p:nvPr>
            <p:ph type="body" idx="1"/>
          </p:nvPr>
        </p:nvSpPr>
        <p:spPr>
          <a:xfrm>
            <a:off x="143640" y="1121400"/>
            <a:ext cx="5583960" cy="5029920"/>
          </a:xfrm>
          <a:prstGeom prst="rect">
            <a:avLst/>
          </a:prstGeom>
          <a:noFill/>
          <a:ln w="0">
            <a:noFill/>
          </a:ln>
        </p:spPr>
        <p:txBody>
          <a:bodyPr wrap="square" lIns="0" tIns="0" rIns="0" bIns="0"/>
          <a:lstStyle/>
          <a:p>
            <a:pPr marL="432000" indent="-324000">
              <a:buClrTx/>
              <a:buBlip>
                <a:blip r:embed="rId3"/>
              </a:buBlip>
              <a:tabLst/>
            </a:pPr>
            <a:r>
              <a:rPr lang="en-US" sz="2600" b="1"/>
              <a:t>Einstein - 1915</a:t>
            </a:r>
          </a:p>
          <a:p>
            <a:pPr marL="864000" lvl="1" indent="-288000">
              <a:buNone/>
              <a:tabLst/>
            </a:pPr>
            <a:r>
              <a:rPr lang="en-US" sz="2600"/>
              <a:t>Newton's gravitational attraction replaced </a:t>
            </a:r>
          </a:p>
          <a:p>
            <a:pPr marL="864000" lvl="1" indent="-288000">
              <a:buNone/>
              <a:tabLst/>
            </a:pPr>
            <a:r>
              <a:rPr lang="en-US" sz="2600"/>
              <a:t>Curvature of spacetime tells bodies how to move</a:t>
            </a:r>
          </a:p>
          <a:p>
            <a:pPr marL="864000" lvl="1" indent="-288000">
              <a:buNone/>
              <a:tabLst/>
            </a:pPr>
            <a:r>
              <a:rPr lang="en-US" sz="2600"/>
              <a:t>Bodies tell spacetime how to curve</a:t>
            </a:r>
            <a:br>
              <a:rPr lang="en-US" sz="2600"/>
            </a:br>
            <a:endParaRPr sz="2600" dirty="0"/>
          </a:p>
          <a:p>
            <a:pPr marL="432000" indent="-324000">
              <a:buClrTx/>
              <a:buBlip>
                <a:blip r:embed="rId3"/>
              </a:buBlip>
              <a:tabLst/>
            </a:pPr>
            <a:r>
              <a:rPr lang="en-US" sz="2600" b="1"/>
              <a:t>Karl Schwarzschild (1873-1916)</a:t>
            </a:r>
          </a:p>
          <a:p>
            <a:pPr marL="864000" lvl="1" indent="-288000">
              <a:buNone/>
              <a:tabLst/>
            </a:pPr>
            <a:r>
              <a:rPr lang="en-US" sz="2600"/>
              <a:t>Papers on spherical solution sent from WWI front</a:t>
            </a:r>
          </a:p>
          <a:p>
            <a:pPr marL="864000" lvl="1" indent="-288000">
              <a:buNone/>
              <a:tabLst/>
            </a:pPr>
            <a:r>
              <a:rPr lang="en-US" sz="2600"/>
              <a:t>Einstein presented Feb 24, 1916</a:t>
            </a:r>
          </a:p>
        </p:txBody>
      </p:sp>
      <p:pic>
        <p:nvPicPr>
          <p:cNvPr id="5" name="Placeholder 3" descr="10000000000000A0000000C154050306.png"/>
          <p:cNvPicPr>
            <a:picLocks noGrp="1" noChangeAspect="1"/>
          </p:cNvPicPr>
          <p:nvPr/>
        </p:nvPicPr>
        <p:blipFill>
          <a:blip r:embed="rId4">
            <a:lum/>
          </a:blip>
          <a:stretch>
            <a:fillRect/>
          </a:stretch>
        </p:blipFill>
        <p:spPr>
          <a:xfrm>
            <a:off x="5334480" y="4456800"/>
            <a:ext cx="1523520" cy="1837800"/>
          </a:xfrm>
          <a:prstGeom prst="rect">
            <a:avLst/>
          </a:prstGeom>
          <a:ln w="0">
            <a:noFill/>
          </a:ln>
        </p:spPr>
      </p:pic>
      <p:pic>
        <p:nvPicPr>
          <p:cNvPr id="6" name="Placeholder 3" descr="100000000000015100000117D7AEBE66.png"/>
          <p:cNvPicPr>
            <a:picLocks noGrp="1" noChangeAspect="1"/>
          </p:cNvPicPr>
          <p:nvPr/>
        </p:nvPicPr>
        <p:blipFill>
          <a:blip r:embed="rId5">
            <a:lum/>
          </a:blip>
          <a:stretch>
            <a:fillRect/>
          </a:stretch>
        </p:blipFill>
        <p:spPr>
          <a:xfrm>
            <a:off x="6316200" y="1204200"/>
            <a:ext cx="3351240" cy="2791800"/>
          </a:xfrm>
          <a:prstGeom prst="rect">
            <a:avLst/>
          </a:prstGeom>
          <a:ln w="0">
            <a:noFill/>
          </a:ln>
        </p:spPr>
      </p:pic>
      <p:pic>
        <p:nvPicPr>
          <p:cNvPr id="7" name="Placeholder 3" descr="10000000000001340000011CFFE40AC4.png"/>
          <p:cNvPicPr>
            <a:picLocks noGrp="1" noChangeAspect="1"/>
          </p:cNvPicPr>
          <p:nvPr/>
        </p:nvPicPr>
        <p:blipFill>
          <a:blip r:embed="rId6">
            <a:lum/>
          </a:blip>
          <a:stretch>
            <a:fillRect/>
          </a:stretch>
        </p:blipFill>
        <p:spPr>
          <a:xfrm>
            <a:off x="7063200" y="4440600"/>
            <a:ext cx="2622600" cy="2334600"/>
          </a:xfrm>
          <a:prstGeom prst="rect">
            <a:avLst/>
          </a:prstGeom>
          <a:ln w="0">
            <a:noFill/>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61" name="Footer Placeholder 5"/>
          <p:cNvSpPr>
            <a:spLocks noGrp="1"/>
          </p:cNvSpPr>
          <p:nvPr>
            <p:ph type="ftr" sz="quarter" idx="11"/>
          </p:nvPr>
        </p:nvSpPr>
        <p:spPr/>
        <p:txBody>
          <a:bodyPr/>
          <a:lstStyle/>
          <a:p>
            <a:r>
              <a:rPr lang="en-US"/>
              <a:t>Astrophysics and Cosmology - Dr. R. Herman - Fall 2023</a:t>
            </a:r>
            <a:endParaRPr dirty="0"/>
          </a:p>
        </p:txBody>
      </p:sp>
      <p:sp>
        <p:nvSpPr>
          <p:cNvPr id="16362" name="Slide Number Placeholder 4"/>
          <p:cNvSpPr>
            <a:spLocks noGrp="1"/>
          </p:cNvSpPr>
          <p:nvPr>
            <p:ph type="sldNum" sz="quarter" idx="12"/>
          </p:nvPr>
        </p:nvSpPr>
        <p:spPr/>
        <p:txBody>
          <a:bodyPr/>
          <a:lstStyle/>
          <a:p>
            <a:fld id="{763D1470-AB83-4C4C-B3B3-7F0C9DC8E8D6}" type="slidenum">
              <a:rPr lang="en-US" sz="1400" dirty="0" smtClean="0"/>
              <a:t>19</a:t>
            </a:fld>
            <a:endParaRPr lang="en-US" sz="1400" dirty="0"/>
          </a:p>
        </p:txBody>
      </p:sp>
      <p:pic>
        <p:nvPicPr>
          <p:cNvPr id="3" name="Placeholder 3" descr="10000000000000FA00000141B990F8D1.png"/>
          <p:cNvPicPr>
            <a:picLocks noGrp="1" noChangeAspect="1"/>
          </p:cNvPicPr>
          <p:nvPr/>
        </p:nvPicPr>
        <p:blipFill>
          <a:blip r:embed="rId3">
            <a:lum/>
          </a:blip>
          <a:stretch>
            <a:fillRect/>
          </a:stretch>
        </p:blipFill>
        <p:spPr>
          <a:xfrm>
            <a:off x="2984760" y="4504680"/>
            <a:ext cx="2381040" cy="3057120"/>
          </a:xfrm>
          <a:prstGeom prst="rect">
            <a:avLst/>
          </a:prstGeom>
          <a:ln w="0">
            <a:noFill/>
          </a:ln>
        </p:spPr>
      </p:pic>
      <p:sp>
        <p:nvSpPr>
          <p:cNvPr id="4" name="Title 1"/>
          <p:cNvSpPr>
            <a:spLocks noGrp="1"/>
          </p:cNvSpPr>
          <p:nvPr>
            <p:ph type="ctrTitle"/>
          </p:nvPr>
        </p:nvSpPr>
        <p:spPr>
          <a:xfrm>
            <a:off x="457200" y="0"/>
            <a:ext cx="9068760" cy="1172520"/>
          </a:xfrm>
          <a:prstGeom prst="rect">
            <a:avLst/>
          </a:prstGeom>
          <a:noFill/>
          <a:ln w="0">
            <a:noFill/>
          </a:ln>
        </p:spPr>
        <p:txBody>
          <a:bodyPr wrap="square" lIns="0" tIns="0" rIns="0" bIns="0"/>
          <a:lstStyle/>
          <a:p>
            <a:pPr marL="0" indent="0">
              <a:buNone/>
              <a:tabLst/>
            </a:pPr>
            <a:r>
              <a:rPr lang="en-US"/>
              <a:t>Testing of General Relativity</a:t>
            </a:r>
          </a:p>
        </p:txBody>
      </p:sp>
      <p:sp>
        <p:nvSpPr>
          <p:cNvPr id="5" name="Content Placeholder 2"/>
          <p:cNvSpPr>
            <a:spLocks noGrp="1"/>
          </p:cNvSpPr>
          <p:nvPr>
            <p:ph type="body" idx="1"/>
          </p:nvPr>
        </p:nvSpPr>
        <p:spPr>
          <a:xfrm>
            <a:off x="179640" y="905400"/>
            <a:ext cx="9068760" cy="4581360"/>
          </a:xfrm>
          <a:prstGeom prst="rect">
            <a:avLst/>
          </a:prstGeom>
          <a:noFill/>
          <a:ln w="0">
            <a:noFill/>
          </a:ln>
        </p:spPr>
        <p:txBody>
          <a:bodyPr wrap="square" lIns="0" tIns="0" rIns="0" bIns="0"/>
          <a:lstStyle/>
          <a:p>
            <a:pPr marL="432000" indent="-324000">
              <a:buNone/>
              <a:tabLst/>
            </a:pPr>
            <a:r>
              <a:rPr lang="en-US" sz="2600" b="1"/>
              <a:t>New Theories</a:t>
            </a:r>
            <a:r>
              <a:rPr lang="en-US" sz="2600"/>
              <a:t> need to derive known results &amp; predict new results</a:t>
            </a:r>
          </a:p>
          <a:p>
            <a:pPr marL="432000" indent="-324000">
              <a:buClrTx/>
              <a:buBlip>
                <a:blip r:embed="rId4"/>
              </a:buBlip>
              <a:tabLst/>
            </a:pPr>
            <a:r>
              <a:rPr lang="en-US" sz="2600" b="1"/>
              <a:t>Mercury's Orbit Precession</a:t>
            </a:r>
          </a:p>
          <a:p>
            <a:pPr marL="864000" lvl="1" indent="-288000">
              <a:buNone/>
              <a:tabLst/>
            </a:pPr>
            <a:r>
              <a:rPr lang="en-US" sz="2600"/>
              <a:t>1858 Urbain Le Verrier – 531/574 arcsec/century</a:t>
            </a:r>
          </a:p>
          <a:p>
            <a:pPr marL="864000" lvl="1" indent="-288000">
              <a:buNone/>
              <a:tabLst/>
            </a:pPr>
            <a:r>
              <a:rPr lang="en-US" sz="2600"/>
              <a:t>Nov 18, 1915 Einstein – GR gives 574!</a:t>
            </a:r>
          </a:p>
          <a:p>
            <a:pPr marL="432000" indent="-324000">
              <a:buClrTx/>
              <a:buBlip>
                <a:blip r:embed="rId4"/>
              </a:buBlip>
              <a:tabLst/>
            </a:pPr>
            <a:r>
              <a:rPr lang="en-US" sz="2600" b="1"/>
              <a:t>Bending of Light</a:t>
            </a:r>
          </a:p>
          <a:p>
            <a:pPr marL="864000" lvl="1" indent="-288000">
              <a:buNone/>
              <a:tabLst/>
            </a:pPr>
            <a:r>
              <a:rPr lang="en-US" sz="2600" b="1"/>
              <a:t>Erwin Freundlich – 1912</a:t>
            </a:r>
          </a:p>
          <a:p>
            <a:pPr marL="1296000" lvl="2" indent="-216000">
              <a:buNone/>
              <a:tabLst/>
            </a:pPr>
            <a:r>
              <a:rPr lang="en-US" sz="2600"/>
              <a:t>Crimea – Aug 21, 1914</a:t>
            </a:r>
          </a:p>
          <a:p>
            <a:pPr marL="864000" lvl="1" indent="-288000">
              <a:buNone/>
              <a:tabLst/>
            </a:pPr>
            <a:r>
              <a:rPr lang="en-US" sz="2600" b="1"/>
              <a:t>Sir Arthur Eddington</a:t>
            </a:r>
          </a:p>
          <a:p>
            <a:pPr marL="1296000" lvl="2" indent="-216000">
              <a:buNone/>
              <a:tabLst/>
            </a:pPr>
            <a:r>
              <a:rPr lang="en-US" sz="2600"/>
              <a:t>Brazil – May 29, 1919</a:t>
            </a:r>
          </a:p>
        </p:txBody>
      </p:sp>
      <p:pic>
        <p:nvPicPr>
          <p:cNvPr id="6" name="Placeholder 3" descr="1000000000000090000000922A0127F3.png"/>
          <p:cNvPicPr>
            <a:picLocks noGrp="1" noChangeAspect="1"/>
          </p:cNvPicPr>
          <p:nvPr/>
        </p:nvPicPr>
        <p:blipFill>
          <a:blip r:embed="rId5">
            <a:lum/>
          </a:blip>
          <a:stretch>
            <a:fillRect/>
          </a:stretch>
        </p:blipFill>
        <p:spPr>
          <a:xfrm>
            <a:off x="7662960" y="1509480"/>
            <a:ext cx="2285640" cy="2304720"/>
          </a:xfrm>
          <a:prstGeom prst="rect">
            <a:avLst/>
          </a:prstGeom>
          <a:ln w="0">
            <a:noFill/>
          </a:ln>
        </p:spPr>
      </p:pic>
      <p:pic>
        <p:nvPicPr>
          <p:cNvPr id="7" name="Placeholder 3" descr="100000000000020A0000011DC7A3FA14.png"/>
          <p:cNvPicPr>
            <a:picLocks noGrp="1" noChangeAspect="1"/>
          </p:cNvPicPr>
          <p:nvPr/>
        </p:nvPicPr>
        <p:blipFill>
          <a:blip r:embed="rId6">
            <a:lum/>
          </a:blip>
          <a:stretch>
            <a:fillRect/>
          </a:stretch>
        </p:blipFill>
        <p:spPr>
          <a:xfrm>
            <a:off x="5029200" y="5047200"/>
            <a:ext cx="4971600" cy="2514600"/>
          </a:xfrm>
          <a:prstGeom prst="rect">
            <a:avLst/>
          </a:prstGeom>
          <a:ln w="0">
            <a:noFill/>
          </a:ln>
        </p:spPr>
      </p:pic>
      <p:pic>
        <p:nvPicPr>
          <p:cNvPr id="8" name="Placeholder 3" descr="10000000000000C80000009AEEB3D9EB.png"/>
          <p:cNvPicPr>
            <a:picLocks noGrp="1" noChangeAspect="1"/>
          </p:cNvPicPr>
          <p:nvPr/>
        </p:nvPicPr>
        <p:blipFill>
          <a:blip r:embed="rId7">
            <a:lum/>
          </a:blip>
          <a:stretch>
            <a:fillRect/>
          </a:stretch>
        </p:blipFill>
        <p:spPr>
          <a:xfrm>
            <a:off x="152640" y="5486400"/>
            <a:ext cx="2590560" cy="2057400"/>
          </a:xfrm>
          <a:prstGeom prst="rect">
            <a:avLst/>
          </a:prstGeom>
          <a:ln w="0">
            <a:noFill/>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62" name="Slide Number Placeholder 4"/>
          <p:cNvSpPr>
            <a:spLocks noGrp="1"/>
          </p:cNvSpPr>
          <p:nvPr>
            <p:ph type="sldNum" sz="quarter" idx="12"/>
          </p:nvPr>
        </p:nvSpPr>
        <p:spPr/>
        <p:txBody>
          <a:bodyPr/>
          <a:lstStyle/>
          <a:p>
            <a:fld id="{763D1470-AB83-4C4C-B3B3-7F0C9DC8E8D6}" type="slidenum">
              <a:rPr lang="en-US" sz="1400" dirty="0" smtClean="0"/>
              <a:t>2</a:t>
            </a:fld>
            <a:endParaRPr lang="en-US" sz="1400" dirty="0"/>
          </a:p>
        </p:txBody>
      </p:sp>
      <p:sp>
        <p:nvSpPr>
          <p:cNvPr id="3" name="Title 1"/>
          <p:cNvSpPr>
            <a:spLocks noGrp="1"/>
          </p:cNvSpPr>
          <p:nvPr>
            <p:ph type="ctrTitle"/>
          </p:nvPr>
        </p:nvSpPr>
        <p:spPr>
          <a:xfrm>
            <a:off x="503640" y="301320"/>
            <a:ext cx="9068760" cy="1262880"/>
          </a:xfrm>
          <a:prstGeom prst="rect">
            <a:avLst/>
          </a:prstGeom>
          <a:noFill/>
          <a:ln w="0">
            <a:noFill/>
          </a:ln>
        </p:spPr>
        <p:txBody>
          <a:bodyPr wrap="square" lIns="0" tIns="0" rIns="0" bIns="0">
            <a:spAutoFit/>
          </a:bodyPr>
          <a:lstStyle/>
          <a:p>
            <a:endParaRPr/>
          </a:p>
        </p:txBody>
      </p:sp>
      <p:pic>
        <p:nvPicPr>
          <p:cNvPr id="4" name="Placeholder 3" descr="10000000000003A20000026AA7A10062.png"/>
          <p:cNvPicPr>
            <a:picLocks noGrp="1" noChangeAspect="1"/>
          </p:cNvPicPr>
          <p:nvPr/>
        </p:nvPicPr>
        <p:blipFill>
          <a:blip r:embed="rId3">
            <a:lum/>
          </a:blip>
          <a:stretch>
            <a:fillRect/>
          </a:stretch>
        </p:blipFill>
        <p:spPr>
          <a:xfrm>
            <a:off x="408600" y="192600"/>
            <a:ext cx="9298080" cy="6429960"/>
          </a:xfrm>
          <a:prstGeom prst="rect">
            <a:avLst/>
          </a:prstGeom>
          <a:ln w="0">
            <a:noFill/>
          </a:ln>
        </p:spPr>
      </p:pic>
      <p:sp>
        <p:nvSpPr>
          <p:cNvPr id="5" name="TextBox 4"/>
          <p:cNvSpPr/>
          <p:nvPr/>
        </p:nvSpPr>
        <p:spPr>
          <a:xfrm>
            <a:off x="1562040" y="6598440"/>
            <a:ext cx="6906960" cy="354240"/>
          </a:xfrm>
          <a:prstGeom prst="rect">
            <a:avLst/>
          </a:prstGeom>
          <a:noFill/>
          <a:ln w="0">
            <a:noFill/>
          </a:ln>
        </p:spPr>
        <p:style>
          <a:lnRef idx="0">
            <a:schemeClr val="dk1"/>
          </a:lnRef>
          <a:fillRef idx="0">
            <a:srgbClr val="99CCFF"/>
          </a:fillRef>
          <a:effectRef idx="0">
            <a:schemeClr val="accent1"/>
          </a:effectRef>
          <a:fontRef idx="minor">
            <a:schemeClr val="dk1"/>
          </a:fontRef>
        </p:style>
        <p:txBody>
          <a:bodyPr wrap="square" lIns="90000" tIns="45000" rIns="90000" bIns="45000"/>
          <a:lstStyle/>
          <a:p>
            <a:pPr marL="0" indent="0">
              <a:spcBef>
                <a:spcPts val="0"/>
              </a:spcBef>
              <a:spcAft>
                <a:spcPts val="0"/>
              </a:spcAft>
              <a:buNone/>
              <a:tabLst/>
            </a:pPr>
            <a:r>
              <a:rPr lang="en-US" sz="1200" b="0" i="0" kern="0">
                <a:solidFill>
                  <a:sysClr val="windowText" lastClr="000000"/>
                </a:solidFill>
                <a:latin typeface="Arial" charset="0"/>
                <a:hlinkClick r:id="rId4"/>
              </a:rPr>
              <a:t>http://www.dimijianimages.com/More-p20-Madagascar-p7/night-sky-from-Madagascar-gallery.htm</a:t>
            </a:r>
            <a:r>
              <a:rPr lang="en-US" sz="1200" b="0" i="0" kern="0">
                <a:solidFill>
                  <a:sysClr val="windowText" lastClr="000000"/>
                </a:solidFill>
                <a:latin typeface="Arial" charset="0"/>
              </a:rPr>
              <a:t> </a:t>
            </a:r>
          </a:p>
        </p:txBody>
      </p:sp>
      <p:sp>
        <p:nvSpPr>
          <p:cNvPr id="2" name="Footer Placeholder 1">
            <a:extLst>
              <a:ext uri="{FF2B5EF4-FFF2-40B4-BE49-F238E27FC236}">
                <a16:creationId xmlns:a16="http://schemas.microsoft.com/office/drawing/2014/main" id="{E05B2B9D-E049-5CCD-9C20-0D5786F51F1E}"/>
              </a:ext>
            </a:extLst>
          </p:cNvPr>
          <p:cNvSpPr>
            <a:spLocks noGrp="1"/>
          </p:cNvSpPr>
          <p:nvPr>
            <p:ph type="ftr" sz="quarter" idx="11"/>
          </p:nvPr>
        </p:nvSpPr>
        <p:spPr/>
        <p:txBody>
          <a:bodyPr/>
          <a:lstStyle/>
          <a:p>
            <a:r>
              <a:rPr lang="en-US" dirty="0"/>
              <a:t>Astrophysics and Cosmology - Dr. R. Herman - Fall 2023</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61" name="Footer Placeholder 5"/>
          <p:cNvSpPr>
            <a:spLocks noGrp="1"/>
          </p:cNvSpPr>
          <p:nvPr>
            <p:ph type="ftr" sz="quarter" idx="11"/>
          </p:nvPr>
        </p:nvSpPr>
        <p:spPr/>
        <p:txBody>
          <a:bodyPr/>
          <a:lstStyle/>
          <a:p>
            <a:r>
              <a:rPr lang="en-US"/>
              <a:t>Astrophysics and Cosmology - Dr. R. Herman - Fall 2023</a:t>
            </a:r>
            <a:endParaRPr dirty="0"/>
          </a:p>
        </p:txBody>
      </p:sp>
      <p:sp>
        <p:nvSpPr>
          <p:cNvPr id="16362" name="Slide Number Placeholder 4"/>
          <p:cNvSpPr>
            <a:spLocks noGrp="1"/>
          </p:cNvSpPr>
          <p:nvPr>
            <p:ph type="sldNum" sz="quarter" idx="12"/>
          </p:nvPr>
        </p:nvSpPr>
        <p:spPr/>
        <p:txBody>
          <a:bodyPr/>
          <a:lstStyle/>
          <a:p>
            <a:fld id="{763D1470-AB83-4C4C-B3B3-7F0C9DC8E8D6}" type="slidenum">
              <a:rPr lang="en-US" sz="1400" dirty="0" smtClean="0"/>
              <a:t>20</a:t>
            </a:fld>
            <a:endParaRPr lang="en-US" sz="1400" dirty="0"/>
          </a:p>
        </p:txBody>
      </p:sp>
      <p:pic>
        <p:nvPicPr>
          <p:cNvPr id="3" name="Placeholder 3" descr="10000000000003E80000018E72E498E7.png"/>
          <p:cNvPicPr>
            <a:picLocks noGrp="1" noChangeAspect="1"/>
          </p:cNvPicPr>
          <p:nvPr/>
        </p:nvPicPr>
        <p:blipFill>
          <a:blip r:embed="rId3">
            <a:lum/>
          </a:blip>
          <a:stretch>
            <a:fillRect/>
          </a:stretch>
        </p:blipFill>
        <p:spPr>
          <a:xfrm>
            <a:off x="6028200" y="5185800"/>
            <a:ext cx="3884400" cy="1576800"/>
          </a:xfrm>
          <a:prstGeom prst="rect">
            <a:avLst/>
          </a:prstGeom>
          <a:ln w="0">
            <a:noFill/>
          </a:ln>
        </p:spPr>
      </p:pic>
      <p:sp>
        <p:nvSpPr>
          <p:cNvPr id="4" name="Title 1"/>
          <p:cNvSpPr>
            <a:spLocks noGrp="1"/>
          </p:cNvSpPr>
          <p:nvPr>
            <p:ph type="ctrTitle"/>
          </p:nvPr>
        </p:nvSpPr>
        <p:spPr>
          <a:xfrm>
            <a:off x="503640" y="0"/>
            <a:ext cx="9068760" cy="1172520"/>
          </a:xfrm>
          <a:prstGeom prst="rect">
            <a:avLst/>
          </a:prstGeom>
          <a:noFill/>
          <a:ln w="0">
            <a:noFill/>
          </a:ln>
        </p:spPr>
        <p:txBody>
          <a:bodyPr wrap="square" lIns="0" tIns="0" rIns="0" bIns="0"/>
          <a:lstStyle/>
          <a:p>
            <a:pPr marL="0" indent="0">
              <a:buNone/>
              <a:tabLst/>
            </a:pPr>
            <a:r>
              <a:rPr lang="en-US"/>
              <a:t>1917- Cosmological Considerations</a:t>
            </a:r>
          </a:p>
        </p:txBody>
      </p:sp>
      <p:sp>
        <p:nvSpPr>
          <p:cNvPr id="5" name="Content Placeholder 2"/>
          <p:cNvSpPr>
            <a:spLocks noGrp="1"/>
          </p:cNvSpPr>
          <p:nvPr>
            <p:ph type="body" idx="1"/>
          </p:nvPr>
        </p:nvSpPr>
        <p:spPr>
          <a:xfrm>
            <a:off x="228600" y="905400"/>
            <a:ext cx="9343800" cy="5801400"/>
          </a:xfrm>
          <a:prstGeom prst="rect">
            <a:avLst/>
          </a:prstGeom>
          <a:noFill/>
          <a:ln w="0">
            <a:noFill/>
          </a:ln>
        </p:spPr>
        <p:txBody>
          <a:bodyPr wrap="square" lIns="0" tIns="0" rIns="0" bIns="0"/>
          <a:lstStyle/>
          <a:p>
            <a:pPr marL="432000" indent="-324000">
              <a:buNone/>
              <a:tabLst/>
            </a:pPr>
            <a:r>
              <a:rPr lang="en-US" sz="2400" i="1"/>
              <a:t>Cosmological Considerations of the General Theory of Relativity, </a:t>
            </a:r>
            <a:r>
              <a:rPr lang="en-US" sz="2400" i="0"/>
              <a:t>Einstein</a:t>
            </a:r>
          </a:p>
          <a:p>
            <a:pPr marL="864000" lvl="1" indent="-288000">
              <a:buNone/>
              <a:tabLst/>
            </a:pPr>
            <a:r>
              <a:rPr lang="en-US" sz="2400" b="1">
                <a:solidFill>
                  <a:srgbClr val="000080"/>
                </a:solidFill>
              </a:rPr>
              <a:t>Cosmological Principle</a:t>
            </a:r>
          </a:p>
          <a:p>
            <a:pPr marL="1296000" lvl="2" indent="-216000">
              <a:buNone/>
              <a:tabLst/>
            </a:pPr>
            <a:r>
              <a:rPr lang="en-US" sz="2400"/>
              <a:t>The universe is the same everywhere</a:t>
            </a:r>
          </a:p>
          <a:p>
            <a:pPr marL="864000" lvl="1" indent="-288000">
              <a:buNone/>
              <a:tabLst/>
            </a:pPr>
            <a:r>
              <a:rPr lang="en-US" sz="2400" b="1">
                <a:solidFill>
                  <a:srgbClr val="000080"/>
                </a:solidFill>
              </a:rPr>
              <a:t>Homogeneous</a:t>
            </a:r>
          </a:p>
          <a:p>
            <a:pPr marL="1296000" lvl="2" indent="-216000">
              <a:buNone/>
              <a:tabLst/>
            </a:pPr>
            <a:r>
              <a:rPr lang="en-US" sz="2400"/>
              <a:t>The universe looks the same from every point</a:t>
            </a:r>
          </a:p>
          <a:p>
            <a:pPr marL="864000" lvl="1" indent="-288000">
              <a:buNone/>
              <a:tabLst/>
            </a:pPr>
            <a:r>
              <a:rPr lang="en-US" sz="2400" b="1">
                <a:solidFill>
                  <a:srgbClr val="000080"/>
                </a:solidFill>
              </a:rPr>
              <a:t>Isotropic</a:t>
            </a:r>
          </a:p>
          <a:p>
            <a:pPr marL="1296000" lvl="2" indent="-216000">
              <a:buNone/>
              <a:tabLst/>
            </a:pPr>
            <a:r>
              <a:rPr lang="en-US" sz="2400"/>
              <a:t>The universe looks the same in every direction</a:t>
            </a:r>
          </a:p>
          <a:p>
            <a:pPr marL="432000" indent="-324000">
              <a:buNone/>
              <a:tabLst/>
            </a:pPr>
            <a:r>
              <a:rPr lang="en-US" sz="2400" b="1"/>
              <a:t>Einstein's Model – Not Static!</a:t>
            </a:r>
          </a:p>
          <a:p>
            <a:pPr marL="864000" lvl="1" indent="-288000">
              <a:buNone/>
              <a:tabLst/>
            </a:pPr>
            <a:r>
              <a:rPr lang="en-US" sz="2400"/>
              <a:t>All bodies attract leading to collapse – unstable universe!</a:t>
            </a:r>
          </a:p>
          <a:p>
            <a:pPr marL="432000" indent="-324000">
              <a:buNone/>
              <a:tabLst/>
            </a:pPr>
            <a:r>
              <a:rPr lang="en-US" sz="2400" b="1"/>
              <a:t>Fudge Factor -  “his greatest blunder”</a:t>
            </a:r>
          </a:p>
          <a:p>
            <a:pPr marL="864000" lvl="1" indent="-288000">
              <a:buNone/>
              <a:tabLst/>
            </a:pPr>
            <a:r>
              <a:rPr lang="en-US" sz="2400"/>
              <a:t>Einstein adds </a:t>
            </a:r>
            <a:r>
              <a:rPr lang="en-US" sz="2400" b="1">
                <a:solidFill>
                  <a:srgbClr val="000080"/>
                </a:solidFill>
              </a:rPr>
              <a:t>cosmological constant</a:t>
            </a:r>
            <a:r>
              <a:rPr lang="en-US" sz="2400" b="1"/>
              <a:t>,</a:t>
            </a:r>
            <a:r>
              <a:rPr lang="en-US" sz="2400" b="1">
                <a:latin typeface="Symbol" charset="0"/>
              </a:rPr>
              <a:t> </a:t>
            </a:r>
            <a:r>
              <a:rPr lang="en-US" sz="2800" b="1">
                <a:latin typeface="Symbol" charset="0"/>
              </a:rPr>
              <a:t>L</a:t>
            </a:r>
          </a:p>
          <a:p>
            <a:pPr marL="864000" lvl="1" indent="-288000">
              <a:buNone/>
              <a:tabLst/>
            </a:pPr>
            <a:r>
              <a:rPr lang="en-US" sz="2400"/>
              <a:t>Provides a repulsion of masses</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61" name="Footer Placeholder 5"/>
          <p:cNvSpPr>
            <a:spLocks noGrp="1"/>
          </p:cNvSpPr>
          <p:nvPr>
            <p:ph type="ftr" sz="quarter" idx="11"/>
          </p:nvPr>
        </p:nvSpPr>
        <p:spPr/>
        <p:txBody>
          <a:bodyPr/>
          <a:lstStyle/>
          <a:p>
            <a:r>
              <a:rPr lang="en-US"/>
              <a:t>Astrophysics and Cosmology - Dr. R. Herman - Fall 2023</a:t>
            </a:r>
            <a:endParaRPr dirty="0"/>
          </a:p>
        </p:txBody>
      </p:sp>
      <p:sp>
        <p:nvSpPr>
          <p:cNvPr id="16362" name="Slide Number Placeholder 4"/>
          <p:cNvSpPr>
            <a:spLocks noGrp="1"/>
          </p:cNvSpPr>
          <p:nvPr>
            <p:ph type="sldNum" sz="quarter" idx="12"/>
          </p:nvPr>
        </p:nvSpPr>
        <p:spPr/>
        <p:txBody>
          <a:bodyPr/>
          <a:lstStyle/>
          <a:p>
            <a:fld id="{763D1470-AB83-4C4C-B3B3-7F0C9DC8E8D6}" type="slidenum">
              <a:rPr lang="en-US" sz="1400" dirty="0" smtClean="0"/>
              <a:t>21</a:t>
            </a:fld>
            <a:endParaRPr lang="en-US" sz="1400" dirty="0"/>
          </a:p>
        </p:txBody>
      </p:sp>
      <p:sp>
        <p:nvSpPr>
          <p:cNvPr id="3" name="Title 1"/>
          <p:cNvSpPr>
            <a:spLocks noGrp="1"/>
          </p:cNvSpPr>
          <p:nvPr>
            <p:ph type="ctrTitle"/>
          </p:nvPr>
        </p:nvSpPr>
        <p:spPr>
          <a:xfrm>
            <a:off x="503640" y="-108000"/>
            <a:ext cx="9068760" cy="1262880"/>
          </a:xfrm>
          <a:prstGeom prst="rect">
            <a:avLst/>
          </a:prstGeom>
          <a:noFill/>
          <a:ln w="0">
            <a:noFill/>
          </a:ln>
        </p:spPr>
        <p:txBody>
          <a:bodyPr wrap="square" lIns="0" tIns="0" rIns="0" bIns="0">
            <a:spAutoFit/>
          </a:bodyPr>
          <a:lstStyle/>
          <a:p>
            <a:pPr marL="0" indent="0">
              <a:buNone/>
              <a:tabLst/>
            </a:pPr>
            <a:r>
              <a:rPr lang="en-US"/>
              <a:t>Curved Space</a:t>
            </a:r>
          </a:p>
        </p:txBody>
      </p:sp>
      <p:pic>
        <p:nvPicPr>
          <p:cNvPr id="4" name="Placeholder 3" descr="100000000000017C000002031AB9497F.png"/>
          <p:cNvPicPr>
            <a:picLocks noGrp="1" noChangeAspect="1"/>
          </p:cNvPicPr>
          <p:nvPr/>
        </p:nvPicPr>
        <p:blipFill>
          <a:blip r:embed="rId3">
            <a:lum/>
          </a:blip>
          <a:stretch>
            <a:fillRect/>
          </a:stretch>
        </p:blipFill>
        <p:spPr>
          <a:xfrm>
            <a:off x="267120" y="943200"/>
            <a:ext cx="4533480" cy="5686200"/>
          </a:xfrm>
          <a:prstGeom prst="rect">
            <a:avLst/>
          </a:prstGeom>
          <a:ln w="0">
            <a:noFill/>
          </a:ln>
        </p:spPr>
      </p:pic>
      <p:pic>
        <p:nvPicPr>
          <p:cNvPr id="5" name="Placeholder 3" descr="10000000000001F800000171B58EB078.png"/>
          <p:cNvPicPr>
            <a:picLocks noGrp="1" noChangeAspect="1"/>
          </p:cNvPicPr>
          <p:nvPr/>
        </p:nvPicPr>
        <p:blipFill>
          <a:blip r:embed="rId4">
            <a:lum/>
          </a:blip>
          <a:stretch>
            <a:fillRect/>
          </a:stretch>
        </p:blipFill>
        <p:spPr>
          <a:xfrm>
            <a:off x="5077800" y="963000"/>
            <a:ext cx="4530960" cy="3285720"/>
          </a:xfrm>
          <a:prstGeom prst="rect">
            <a:avLst/>
          </a:prstGeom>
          <a:ln w="0">
            <a:noFill/>
          </a:ln>
        </p:spPr>
      </p:pic>
      <p:pic>
        <p:nvPicPr>
          <p:cNvPr id="6" name="Placeholder 3" descr="10000000000001C9000000FCE2B2CAD8.png"/>
          <p:cNvPicPr>
            <a:picLocks noGrp="1" noChangeAspect="1"/>
          </p:cNvPicPr>
          <p:nvPr/>
        </p:nvPicPr>
        <p:blipFill>
          <a:blip r:embed="rId5">
            <a:lum/>
          </a:blip>
          <a:stretch>
            <a:fillRect/>
          </a:stretch>
        </p:blipFill>
        <p:spPr>
          <a:xfrm>
            <a:off x="5306400" y="4337280"/>
            <a:ext cx="4114800" cy="2256120"/>
          </a:xfrm>
          <a:prstGeom prst="rect">
            <a:avLst/>
          </a:prstGeom>
          <a:ln w="0">
            <a:noFill/>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61" name="Footer Placeholder 5"/>
          <p:cNvSpPr>
            <a:spLocks noGrp="1"/>
          </p:cNvSpPr>
          <p:nvPr>
            <p:ph type="ftr" sz="quarter" idx="11"/>
          </p:nvPr>
        </p:nvSpPr>
        <p:spPr/>
        <p:txBody>
          <a:bodyPr/>
          <a:lstStyle/>
          <a:p>
            <a:r>
              <a:rPr lang="en-US"/>
              <a:t>Astrophysics and Cosmology - Dr. R. Herman - Fall 2023</a:t>
            </a:r>
            <a:endParaRPr dirty="0"/>
          </a:p>
        </p:txBody>
      </p:sp>
      <p:sp>
        <p:nvSpPr>
          <p:cNvPr id="16362" name="Slide Number Placeholder 4"/>
          <p:cNvSpPr>
            <a:spLocks noGrp="1"/>
          </p:cNvSpPr>
          <p:nvPr>
            <p:ph type="sldNum" sz="quarter" idx="12"/>
          </p:nvPr>
        </p:nvSpPr>
        <p:spPr/>
        <p:txBody>
          <a:bodyPr/>
          <a:lstStyle/>
          <a:p>
            <a:fld id="{763D1470-AB83-4C4C-B3B3-7F0C9DC8E8D6}" type="slidenum">
              <a:rPr lang="en-US" sz="1400" dirty="0" smtClean="0"/>
              <a:t>22</a:t>
            </a:fld>
            <a:endParaRPr lang="en-US" sz="1400" dirty="0"/>
          </a:p>
        </p:txBody>
      </p:sp>
      <p:sp>
        <p:nvSpPr>
          <p:cNvPr id="3" name="Title 1"/>
          <p:cNvSpPr>
            <a:spLocks noGrp="1"/>
          </p:cNvSpPr>
          <p:nvPr>
            <p:ph type="ctrTitle"/>
          </p:nvPr>
        </p:nvSpPr>
        <p:spPr>
          <a:xfrm>
            <a:off x="71640" y="-144000"/>
            <a:ext cx="6113160" cy="1172520"/>
          </a:xfrm>
          <a:prstGeom prst="rect">
            <a:avLst/>
          </a:prstGeom>
          <a:noFill/>
          <a:ln w="0">
            <a:noFill/>
          </a:ln>
        </p:spPr>
        <p:txBody>
          <a:bodyPr wrap="square" lIns="0" tIns="0" rIns="0" bIns="0"/>
          <a:lstStyle/>
          <a:p>
            <a:pPr marL="0" indent="0">
              <a:buNone/>
              <a:tabLst/>
            </a:pPr>
            <a:r>
              <a:rPr lang="en-US"/>
              <a:t>Cosmology Theories</a:t>
            </a:r>
          </a:p>
        </p:txBody>
      </p:sp>
      <p:sp>
        <p:nvSpPr>
          <p:cNvPr id="4" name="Content Placeholder 2"/>
          <p:cNvSpPr>
            <a:spLocks noGrp="1"/>
          </p:cNvSpPr>
          <p:nvPr>
            <p:ph type="body" idx="1"/>
          </p:nvPr>
        </p:nvSpPr>
        <p:spPr>
          <a:xfrm>
            <a:off x="84600" y="995760"/>
            <a:ext cx="9068760" cy="5776200"/>
          </a:xfrm>
          <a:prstGeom prst="rect">
            <a:avLst/>
          </a:prstGeom>
          <a:noFill/>
          <a:ln w="0">
            <a:noFill/>
          </a:ln>
        </p:spPr>
        <p:txBody>
          <a:bodyPr wrap="square" lIns="0" tIns="0" rIns="0" bIns="0"/>
          <a:lstStyle/>
          <a:p>
            <a:pPr marL="432000" indent="-324000">
              <a:buClrTx/>
              <a:buBlip>
                <a:blip r:embed="rId3"/>
              </a:buBlip>
              <a:tabLst/>
            </a:pPr>
            <a:r>
              <a:rPr lang="en-US" sz="2400" b="1"/>
              <a:t>Aleksandr Friedmann (1888-1925) - 1922</a:t>
            </a:r>
          </a:p>
          <a:p>
            <a:pPr marL="864000" lvl="1" indent="-288000">
              <a:buNone/>
              <a:tabLst/>
            </a:pPr>
            <a:r>
              <a:rPr lang="en-US" sz="2400"/>
              <a:t>Gave universe an initial kick</a:t>
            </a:r>
          </a:p>
          <a:p>
            <a:pPr marL="864000" lvl="1" indent="-288000">
              <a:buNone/>
              <a:tabLst/>
            </a:pPr>
            <a:r>
              <a:rPr lang="en-US" sz="2400"/>
              <a:t>Initial density scenarios</a:t>
            </a:r>
          </a:p>
          <a:p>
            <a:pPr marL="864000" lvl="1" indent="-288000">
              <a:buNone/>
              <a:tabLst/>
            </a:pPr>
            <a:r>
              <a:rPr lang="en-US" sz="2400"/>
              <a:t>   Low density – forever expands</a:t>
            </a:r>
          </a:p>
          <a:p>
            <a:pPr marL="864000" lvl="1" indent="-288000">
              <a:buNone/>
              <a:tabLst/>
            </a:pPr>
            <a:r>
              <a:rPr lang="en-US" sz="2400"/>
              <a:t>   High density – re-contracts</a:t>
            </a:r>
          </a:p>
          <a:p>
            <a:pPr marL="864000" lvl="1" indent="-288000">
              <a:buNone/>
              <a:tabLst/>
            </a:pPr>
            <a:r>
              <a:rPr lang="en-US" sz="2400"/>
              <a:t>   Critical density – slows without halting</a:t>
            </a:r>
          </a:p>
          <a:p>
            <a:pPr marL="864000" lvl="1" indent="-288000">
              <a:buNone/>
              <a:tabLst/>
            </a:pPr>
            <a:endParaRPr sz="2400" dirty="0"/>
          </a:p>
          <a:p>
            <a:pPr marL="432000" indent="-324000">
              <a:buClrTx/>
              <a:buBlip>
                <a:blip r:embed="rId3"/>
              </a:buBlip>
              <a:tabLst/>
            </a:pPr>
            <a:r>
              <a:rPr lang="en-US" sz="2400" b="1"/>
              <a:t>George Lemaitre (1894-1966) - 1927</a:t>
            </a:r>
          </a:p>
          <a:p>
            <a:pPr marL="864000" lvl="1" indent="-288000">
              <a:buNone/>
              <a:tabLst/>
            </a:pPr>
            <a:r>
              <a:rPr lang="en-US" sz="2400"/>
              <a:t>Physicist and Priest, worked with Eddington</a:t>
            </a:r>
          </a:p>
          <a:p>
            <a:pPr marL="864000" lvl="1" indent="-288000">
              <a:buNone/>
              <a:tabLst/>
            </a:pPr>
            <a:r>
              <a:rPr lang="en-US" sz="2400"/>
              <a:t>Rederived Friedmann's work</a:t>
            </a:r>
          </a:p>
          <a:p>
            <a:pPr marL="864000" lvl="1" indent="-288000">
              <a:buNone/>
              <a:tabLst/>
            </a:pPr>
            <a:r>
              <a:rPr lang="en-US" sz="2400"/>
              <a:t>Consequence - traced back in time to moment of creation</a:t>
            </a:r>
          </a:p>
          <a:p>
            <a:pPr marL="864000" lvl="1" indent="-288000">
              <a:buNone/>
              <a:tabLst/>
            </a:pPr>
            <a:r>
              <a:rPr lang="en-US" sz="2400"/>
              <a:t>Proposed cosmic rays came from early universe</a:t>
            </a:r>
          </a:p>
        </p:txBody>
      </p:sp>
      <p:pic>
        <p:nvPicPr>
          <p:cNvPr id="5" name="Placeholder 3" descr="10000000000000B5000001098ADB2B5A.png"/>
          <p:cNvPicPr>
            <a:picLocks noGrp="1" noChangeAspect="1"/>
          </p:cNvPicPr>
          <p:nvPr/>
        </p:nvPicPr>
        <p:blipFill>
          <a:blip r:embed="rId4">
            <a:lum/>
          </a:blip>
          <a:stretch>
            <a:fillRect/>
          </a:stretch>
        </p:blipFill>
        <p:spPr>
          <a:xfrm>
            <a:off x="4885200" y="1371600"/>
            <a:ext cx="1371600" cy="2066760"/>
          </a:xfrm>
          <a:prstGeom prst="rect">
            <a:avLst/>
          </a:prstGeom>
          <a:ln w="0">
            <a:noFill/>
          </a:ln>
        </p:spPr>
      </p:pic>
      <p:pic>
        <p:nvPicPr>
          <p:cNvPr id="6" name="Placeholder 3" descr="10000000000000C800000125E5A9A152.png"/>
          <p:cNvPicPr>
            <a:picLocks noGrp="1" noChangeAspect="1"/>
          </p:cNvPicPr>
          <p:nvPr/>
        </p:nvPicPr>
        <p:blipFill>
          <a:blip r:embed="rId5">
            <a:lum/>
          </a:blip>
          <a:stretch>
            <a:fillRect/>
          </a:stretch>
        </p:blipFill>
        <p:spPr>
          <a:xfrm>
            <a:off x="8013600" y="4356000"/>
            <a:ext cx="1676520" cy="2514600"/>
          </a:xfrm>
          <a:prstGeom prst="rect">
            <a:avLst/>
          </a:prstGeom>
          <a:ln w="0">
            <a:noFill/>
          </a:ln>
        </p:spPr>
      </p:pic>
      <p:pic>
        <p:nvPicPr>
          <p:cNvPr id="7" name="Placeholder 3" descr="100000000000012C00000115FF571DF3.png"/>
          <p:cNvPicPr>
            <a:picLocks noGrp="1" noChangeAspect="1"/>
          </p:cNvPicPr>
          <p:nvPr/>
        </p:nvPicPr>
        <p:blipFill>
          <a:blip r:embed="rId6">
            <a:lum/>
          </a:blip>
          <a:stretch>
            <a:fillRect/>
          </a:stretch>
        </p:blipFill>
        <p:spPr>
          <a:xfrm>
            <a:off x="6400800" y="817200"/>
            <a:ext cx="3645000" cy="3331800"/>
          </a:xfrm>
          <a:prstGeom prst="rect">
            <a:avLst/>
          </a:prstGeom>
          <a:ln w="0">
            <a:noFill/>
          </a:ln>
        </p:spPr>
      </p:pic>
      <p:pic>
        <p:nvPicPr>
          <p:cNvPr id="8" name="Placeholder 3" descr="10000000000001850000003C1678ED98.png"/>
          <p:cNvPicPr>
            <a:picLocks noGrp="1" noChangeAspect="1"/>
          </p:cNvPicPr>
          <p:nvPr/>
        </p:nvPicPr>
        <p:blipFill>
          <a:blip r:embed="rId7">
            <a:lum/>
          </a:blip>
          <a:stretch>
            <a:fillRect/>
          </a:stretch>
        </p:blipFill>
        <p:spPr>
          <a:xfrm>
            <a:off x="1289160" y="3819960"/>
            <a:ext cx="3705120" cy="571320"/>
          </a:xfrm>
          <a:prstGeom prst="rect">
            <a:avLst/>
          </a:prstGeom>
          <a:ln w="0">
            <a:noFill/>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61" name="Footer Placeholder 5"/>
          <p:cNvSpPr>
            <a:spLocks noGrp="1"/>
          </p:cNvSpPr>
          <p:nvPr>
            <p:ph type="ftr" sz="quarter" idx="11"/>
          </p:nvPr>
        </p:nvSpPr>
        <p:spPr/>
        <p:txBody>
          <a:bodyPr/>
          <a:lstStyle/>
          <a:p>
            <a:r>
              <a:rPr lang="en-US"/>
              <a:t>Astrophysics and Cosmology - Dr. R. Herman - Fall 2023</a:t>
            </a:r>
            <a:endParaRPr dirty="0"/>
          </a:p>
        </p:txBody>
      </p:sp>
      <p:sp>
        <p:nvSpPr>
          <p:cNvPr id="16362" name="Slide Number Placeholder 4"/>
          <p:cNvSpPr>
            <a:spLocks noGrp="1"/>
          </p:cNvSpPr>
          <p:nvPr>
            <p:ph type="sldNum" sz="quarter" idx="12"/>
          </p:nvPr>
        </p:nvSpPr>
        <p:spPr/>
        <p:txBody>
          <a:bodyPr/>
          <a:lstStyle/>
          <a:p>
            <a:fld id="{763D1470-AB83-4C4C-B3B3-7F0C9DC8E8D6}" type="slidenum">
              <a:rPr lang="en-US" sz="1400" dirty="0" smtClean="0"/>
              <a:t>23</a:t>
            </a:fld>
            <a:endParaRPr lang="en-US" sz="1400" dirty="0"/>
          </a:p>
        </p:txBody>
      </p:sp>
      <p:sp>
        <p:nvSpPr>
          <p:cNvPr id="3" name="Title 1"/>
          <p:cNvSpPr>
            <a:spLocks noGrp="1"/>
          </p:cNvSpPr>
          <p:nvPr>
            <p:ph type="ctrTitle"/>
          </p:nvPr>
        </p:nvSpPr>
        <p:spPr>
          <a:xfrm>
            <a:off x="503640" y="0"/>
            <a:ext cx="9068760" cy="1262880"/>
          </a:xfrm>
          <a:prstGeom prst="rect">
            <a:avLst/>
          </a:prstGeom>
          <a:noFill/>
          <a:ln w="0">
            <a:noFill/>
          </a:ln>
        </p:spPr>
        <p:txBody>
          <a:bodyPr wrap="square" lIns="0" tIns="0" rIns="0" bIns="0">
            <a:spAutoFit/>
          </a:bodyPr>
          <a:lstStyle/>
          <a:p>
            <a:pPr marL="0" indent="0">
              <a:buNone/>
              <a:tabLst/>
            </a:pPr>
            <a:r>
              <a:rPr lang="en-US"/>
              <a:t>Edwin Powell Hubble (1889-1953)</a:t>
            </a:r>
          </a:p>
        </p:txBody>
      </p:sp>
      <p:pic>
        <p:nvPicPr>
          <p:cNvPr id="4" name="Placeholder 3" descr="10000000000002720000020597AFEA04.png"/>
          <p:cNvPicPr>
            <a:picLocks noGrp="1" noChangeAspect="1"/>
          </p:cNvPicPr>
          <p:nvPr/>
        </p:nvPicPr>
        <p:blipFill>
          <a:blip r:embed="rId3">
            <a:lum/>
          </a:blip>
          <a:stretch>
            <a:fillRect/>
          </a:stretch>
        </p:blipFill>
        <p:spPr>
          <a:xfrm>
            <a:off x="1441800" y="1251000"/>
            <a:ext cx="7327800" cy="5257800"/>
          </a:xfrm>
          <a:prstGeom prst="rect">
            <a:avLst/>
          </a:prstGeom>
          <a:ln w="0">
            <a:noFill/>
          </a:ln>
        </p:spPr>
      </p:pic>
      <p:sp>
        <p:nvSpPr>
          <p:cNvPr id="5" name="TextBox 4"/>
          <p:cNvSpPr/>
          <p:nvPr/>
        </p:nvSpPr>
        <p:spPr>
          <a:xfrm>
            <a:off x="2106720" y="7146000"/>
            <a:ext cx="6090840" cy="347040"/>
          </a:xfrm>
          <a:prstGeom prst="rect">
            <a:avLst/>
          </a:prstGeom>
          <a:noFill/>
          <a:ln w="0">
            <a:noFill/>
          </a:ln>
        </p:spPr>
        <p:style>
          <a:lnRef idx="0">
            <a:schemeClr val="dk1"/>
          </a:lnRef>
          <a:fillRef idx="0">
            <a:srgbClr val="99CCFF"/>
          </a:fillRef>
          <a:effectRef idx="0">
            <a:schemeClr val="accent1"/>
          </a:effectRef>
          <a:fontRef idx="minor">
            <a:schemeClr val="dk1"/>
          </a:fontRef>
        </p:style>
        <p:txBody>
          <a:bodyPr wrap="square" lIns="90000" tIns="45000" rIns="90000" bIns="45000"/>
          <a:lstStyle/>
          <a:p>
            <a:pPr marL="0" indent="0">
              <a:spcBef>
                <a:spcPts val="0"/>
              </a:spcBef>
              <a:spcAft>
                <a:spcPts val="0"/>
              </a:spcAft>
              <a:buNone/>
              <a:tabLst/>
            </a:pPr>
            <a:r>
              <a:rPr lang="en-US" sz="1800" b="0" i="0" kern="0">
                <a:solidFill>
                  <a:sysClr val="windowText" lastClr="000000"/>
                </a:solidFill>
                <a:latin typeface="Arial" charset="0"/>
                <a:hlinkClick r:id="rId4"/>
              </a:rPr>
              <a:t>http://map.gsfc.nasa.gov/media/ContentMedia/990044b.gif</a:t>
            </a:r>
            <a:r>
              <a:rPr lang="en-US" sz="1800" b="0" i="0" kern="0">
                <a:solidFill>
                  <a:sysClr val="windowText" lastClr="000000"/>
                </a:solidFill>
                <a:latin typeface="Arial" charset="0"/>
              </a:rPr>
              <a:t> </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61" name="Footer Placeholder 5"/>
          <p:cNvSpPr>
            <a:spLocks noGrp="1"/>
          </p:cNvSpPr>
          <p:nvPr>
            <p:ph type="ftr" sz="quarter" idx="11"/>
          </p:nvPr>
        </p:nvSpPr>
        <p:spPr/>
        <p:txBody>
          <a:bodyPr/>
          <a:lstStyle/>
          <a:p>
            <a:r>
              <a:rPr lang="en-US"/>
              <a:t>Astrophysics and Cosmology - Dr. R. Herman - Fall 2023</a:t>
            </a:r>
            <a:endParaRPr dirty="0"/>
          </a:p>
        </p:txBody>
      </p:sp>
      <p:sp>
        <p:nvSpPr>
          <p:cNvPr id="16362" name="Slide Number Placeholder 4"/>
          <p:cNvSpPr>
            <a:spLocks noGrp="1"/>
          </p:cNvSpPr>
          <p:nvPr>
            <p:ph type="sldNum" sz="quarter" idx="12"/>
          </p:nvPr>
        </p:nvSpPr>
        <p:spPr/>
        <p:txBody>
          <a:bodyPr/>
          <a:lstStyle/>
          <a:p>
            <a:fld id="{763D1470-AB83-4C4C-B3B3-7F0C9DC8E8D6}" type="slidenum">
              <a:rPr lang="en-US" sz="1400" dirty="0" smtClean="0"/>
              <a:t>24</a:t>
            </a:fld>
            <a:endParaRPr lang="en-US" sz="1400" dirty="0"/>
          </a:p>
        </p:txBody>
      </p:sp>
      <p:sp>
        <p:nvSpPr>
          <p:cNvPr id="3" name="Title 1"/>
          <p:cNvSpPr>
            <a:spLocks noGrp="1"/>
          </p:cNvSpPr>
          <p:nvPr>
            <p:ph type="ctrTitle"/>
          </p:nvPr>
        </p:nvSpPr>
        <p:spPr>
          <a:xfrm>
            <a:off x="503640" y="346320"/>
            <a:ext cx="9068760" cy="1172520"/>
          </a:xfrm>
          <a:prstGeom prst="rect">
            <a:avLst/>
          </a:prstGeom>
          <a:noFill/>
          <a:ln w="0">
            <a:noFill/>
          </a:ln>
        </p:spPr>
        <p:txBody>
          <a:bodyPr wrap="square" lIns="0" tIns="0" rIns="0" bIns="0"/>
          <a:lstStyle/>
          <a:p>
            <a:pPr marL="0" indent="0">
              <a:buNone/>
              <a:tabLst/>
            </a:pPr>
            <a:r>
              <a:rPr lang="en-US"/>
              <a:t>Expanding Spacetime</a:t>
            </a:r>
          </a:p>
        </p:txBody>
      </p:sp>
      <p:pic>
        <p:nvPicPr>
          <p:cNvPr id="4" name="Placeholder 3" descr="1000000000000279000002799B16E0EE.png"/>
          <p:cNvPicPr>
            <a:picLocks noGrp="1" noChangeAspect="1"/>
          </p:cNvPicPr>
          <p:nvPr/>
        </p:nvPicPr>
        <p:blipFill>
          <a:blip r:embed="rId3">
            <a:lum/>
          </a:blip>
          <a:stretch>
            <a:fillRect/>
          </a:stretch>
        </p:blipFill>
        <p:spPr>
          <a:xfrm>
            <a:off x="2286000" y="1621800"/>
            <a:ext cx="6029280" cy="6029280"/>
          </a:xfrm>
          <a:prstGeom prst="rect">
            <a:avLst/>
          </a:prstGeom>
          <a:ln w="0">
            <a:noFill/>
          </a:ln>
        </p:spPr>
      </p:pic>
      <p:pic>
        <p:nvPicPr>
          <p:cNvPr id="5" name="Placeholder 3" descr="1000000000000279000002796112D4A6.png"/>
          <p:cNvPicPr>
            <a:picLocks noGrp="1" noChangeAspect="1"/>
          </p:cNvPicPr>
          <p:nvPr/>
        </p:nvPicPr>
        <p:blipFill>
          <a:blip r:embed="rId4">
            <a:lum/>
          </a:blip>
          <a:stretch>
            <a:fillRect/>
          </a:stretch>
        </p:blipFill>
        <p:spPr>
          <a:xfrm>
            <a:off x="2286000" y="1621800"/>
            <a:ext cx="6029280" cy="6029280"/>
          </a:xfrm>
          <a:prstGeom prst="rect">
            <a:avLst/>
          </a:prstGeom>
          <a:ln w="0">
            <a:noFill/>
          </a:ln>
        </p:spPr>
      </p:pic>
      <p:pic>
        <p:nvPicPr>
          <p:cNvPr id="6" name="Placeholder 3" descr="100000000000027900000279C9E8B040.png"/>
          <p:cNvPicPr>
            <a:picLocks noGrp="1" noChangeAspect="1"/>
          </p:cNvPicPr>
          <p:nvPr/>
        </p:nvPicPr>
        <p:blipFill>
          <a:blip r:embed="rId5">
            <a:lum/>
          </a:blip>
          <a:stretch>
            <a:fillRect/>
          </a:stretch>
        </p:blipFill>
        <p:spPr>
          <a:xfrm>
            <a:off x="2250000" y="1598040"/>
            <a:ext cx="6029280" cy="6029280"/>
          </a:xfrm>
          <a:prstGeom prst="rect">
            <a:avLst/>
          </a:prstGeom>
          <a:ln w="0">
            <a:noFill/>
          </a:ln>
        </p:spPr>
      </p:pic>
      <p:pic>
        <p:nvPicPr>
          <p:cNvPr id="7" name="Placeholder 3" descr="1000000000000279000002799B2A096B.png"/>
          <p:cNvPicPr>
            <a:picLocks noGrp="1" noChangeAspect="1"/>
          </p:cNvPicPr>
          <p:nvPr/>
        </p:nvPicPr>
        <p:blipFill>
          <a:blip r:embed="rId6">
            <a:lum/>
          </a:blip>
          <a:stretch>
            <a:fillRect/>
          </a:stretch>
        </p:blipFill>
        <p:spPr>
          <a:xfrm>
            <a:off x="2250000" y="1598040"/>
            <a:ext cx="6029280" cy="6029280"/>
          </a:xfrm>
          <a:prstGeom prst="rect">
            <a:avLst/>
          </a:prstGeom>
          <a:ln w="0">
            <a:noFill/>
          </a:ln>
        </p:spPr>
      </p:pic>
      <p:pic>
        <p:nvPicPr>
          <p:cNvPr id="8" name="Placeholder 3" descr="1000000000000279000002791DC74C0E.png"/>
          <p:cNvPicPr>
            <a:picLocks noGrp="1" noChangeAspect="1"/>
          </p:cNvPicPr>
          <p:nvPr/>
        </p:nvPicPr>
        <p:blipFill>
          <a:blip r:embed="rId7">
            <a:lum/>
          </a:blip>
          <a:stretch>
            <a:fillRect/>
          </a:stretch>
        </p:blipFill>
        <p:spPr>
          <a:xfrm>
            <a:off x="2250000" y="1598040"/>
            <a:ext cx="6029280" cy="6029280"/>
          </a:xfrm>
          <a:prstGeom prst="rect">
            <a:avLst/>
          </a:prstGeom>
          <a:ln w="0">
            <a:noFill/>
          </a:ln>
        </p:spPr>
      </p:pic>
      <p:pic>
        <p:nvPicPr>
          <p:cNvPr id="9" name="Placeholder 3" descr="100000000000027900000279CC651C6E.png"/>
          <p:cNvPicPr>
            <a:picLocks noGrp="1" noChangeAspect="1"/>
          </p:cNvPicPr>
          <p:nvPr/>
        </p:nvPicPr>
        <p:blipFill>
          <a:blip r:embed="rId8">
            <a:lum/>
          </a:blip>
          <a:stretch>
            <a:fillRect/>
          </a:stretch>
        </p:blipFill>
        <p:spPr>
          <a:xfrm>
            <a:off x="2250000" y="1598040"/>
            <a:ext cx="6029280" cy="6029280"/>
          </a:xfrm>
          <a:prstGeom prst="rect">
            <a:avLst/>
          </a:prstGeom>
          <a:ln w="0">
            <a:noFill/>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61" name="Footer Placeholder 5"/>
          <p:cNvSpPr>
            <a:spLocks noGrp="1"/>
          </p:cNvSpPr>
          <p:nvPr>
            <p:ph type="ftr" sz="quarter" idx="11"/>
          </p:nvPr>
        </p:nvSpPr>
        <p:spPr/>
        <p:txBody>
          <a:bodyPr/>
          <a:lstStyle/>
          <a:p>
            <a:r>
              <a:rPr lang="en-US"/>
              <a:t>Astrophysics and Cosmology - Dr. R. Herman - Fall 2023</a:t>
            </a:r>
            <a:endParaRPr dirty="0"/>
          </a:p>
        </p:txBody>
      </p:sp>
      <p:sp>
        <p:nvSpPr>
          <p:cNvPr id="16362" name="Slide Number Placeholder 4"/>
          <p:cNvSpPr>
            <a:spLocks noGrp="1"/>
          </p:cNvSpPr>
          <p:nvPr>
            <p:ph type="sldNum" sz="quarter" idx="12"/>
          </p:nvPr>
        </p:nvSpPr>
        <p:spPr/>
        <p:txBody>
          <a:bodyPr/>
          <a:lstStyle/>
          <a:p>
            <a:fld id="{763D1470-AB83-4C4C-B3B3-7F0C9DC8E8D6}" type="slidenum">
              <a:rPr lang="en-US" sz="1400" dirty="0" smtClean="0"/>
              <a:t>25</a:t>
            </a:fld>
            <a:endParaRPr lang="en-US" sz="1400" dirty="0"/>
          </a:p>
        </p:txBody>
      </p:sp>
      <p:pic>
        <p:nvPicPr>
          <p:cNvPr id="3" name="Placeholder 3" descr="100000000000025F000001A63DC101D9.png"/>
          <p:cNvPicPr>
            <a:picLocks noGrp="1" noChangeAspect="1"/>
          </p:cNvPicPr>
          <p:nvPr/>
        </p:nvPicPr>
        <p:blipFill>
          <a:blip r:embed="rId3">
            <a:alphaModFix amt="50000"/>
            <a:lum/>
          </a:blip>
          <a:stretch>
            <a:fillRect/>
          </a:stretch>
        </p:blipFill>
        <p:spPr>
          <a:xfrm>
            <a:off x="1863720" y="2117880"/>
            <a:ext cx="6346440" cy="4668120"/>
          </a:xfrm>
          <a:prstGeom prst="rect">
            <a:avLst/>
          </a:prstGeom>
          <a:ln w="0">
            <a:noFill/>
          </a:ln>
        </p:spPr>
      </p:pic>
      <p:sp>
        <p:nvSpPr>
          <p:cNvPr id="4" name="TextBox 3"/>
          <p:cNvSpPr/>
          <p:nvPr/>
        </p:nvSpPr>
        <p:spPr>
          <a:xfrm>
            <a:off x="401760" y="-72000"/>
            <a:ext cx="9068760" cy="1352880"/>
          </a:xfrm>
          <a:prstGeom prst="rect">
            <a:avLst/>
          </a:prstGeom>
          <a:noFill/>
          <a:ln w="0">
            <a:noFill/>
          </a:ln>
        </p:spPr>
        <p:style>
          <a:lnRef idx="0">
            <a:schemeClr val="dk1"/>
          </a:lnRef>
          <a:fillRef idx="0">
            <a:srgbClr val="99CCFF"/>
          </a:fillRef>
          <a:effectRef idx="0">
            <a:schemeClr val="accent1"/>
          </a:effectRef>
          <a:fontRef idx="minor">
            <a:schemeClr val="dk1"/>
          </a:fontRef>
        </p:style>
        <p:txBody>
          <a:bodyPr wrap="square" lIns="90000" tIns="45000" rIns="90000" bIns="45000" anchor="ctr" anchorCtr="0">
            <a:spAutoFit/>
          </a:bodyPr>
          <a:lstStyle/>
          <a:p>
            <a:pPr marL="0" indent="0" algn="ctr">
              <a:spcBef>
                <a:spcPts val="0"/>
              </a:spcBef>
              <a:spcAft>
                <a:spcPts val="0"/>
              </a:spcAft>
              <a:buNone/>
              <a:tabLst/>
            </a:pPr>
            <a:r>
              <a:rPr lang="en-US" sz="4800" b="0" i="0" kern="0">
                <a:solidFill>
                  <a:srgbClr val="4C4C4C"/>
                </a:solidFill>
                <a:latin typeface="Times New Roman" charset="0"/>
              </a:rPr>
              <a:t>H0 and the Age of the Universe</a:t>
            </a:r>
          </a:p>
        </p:txBody>
      </p:sp>
      <p:sp>
        <p:nvSpPr>
          <p:cNvPr id="5" name="TextBox 4"/>
          <p:cNvSpPr/>
          <p:nvPr/>
        </p:nvSpPr>
        <p:spPr>
          <a:xfrm>
            <a:off x="1337760" y="913320"/>
            <a:ext cx="7577640" cy="1130040"/>
          </a:xfrm>
          <a:prstGeom prst="rect">
            <a:avLst/>
          </a:prstGeom>
          <a:noFill/>
          <a:ln w="0">
            <a:noFill/>
          </a:ln>
        </p:spPr>
        <p:style>
          <a:lnRef idx="0">
            <a:schemeClr val="dk1"/>
          </a:lnRef>
          <a:fillRef idx="0">
            <a:srgbClr val="99CCFF"/>
          </a:fillRef>
          <a:effectRef idx="0">
            <a:schemeClr val="accent1"/>
          </a:effectRef>
          <a:fontRef idx="minor">
            <a:schemeClr val="dk1"/>
          </a:fontRef>
        </p:style>
        <p:txBody>
          <a:bodyPr wrap="square" lIns="90000" tIns="45000" rIns="90000" bIns="45000"/>
          <a:lstStyle/>
          <a:p>
            <a:pPr marL="432000" indent="-324000">
              <a:spcBef>
                <a:spcPts val="0"/>
              </a:spcBef>
              <a:spcAft>
                <a:spcPts val="1418"/>
              </a:spcAft>
              <a:buClrTx/>
              <a:buBlip>
                <a:blip r:embed="rId4"/>
              </a:buBlip>
              <a:tabLst/>
            </a:pPr>
            <a:r>
              <a:rPr lang="en-US" sz="2600" b="1" i="0" kern="0">
                <a:solidFill>
                  <a:sysClr val="windowText" lastClr="000000"/>
                </a:solidFill>
                <a:latin typeface="Times New Roman" charset="0"/>
              </a:rPr>
              <a:t>Age</a:t>
            </a:r>
            <a:r>
              <a:rPr lang="en-US" sz="2600" b="0" i="0" kern="0">
                <a:solidFill>
                  <a:sysClr val="windowText" lastClr="000000"/>
                </a:solidFill>
                <a:latin typeface="Times New Roman" charset="0"/>
              </a:rPr>
              <a:t> = 1/H</a:t>
            </a:r>
            <a:r>
              <a:rPr lang="en-US" sz="2600" b="0" i="0" kern="0" baseline="-58000">
                <a:solidFill>
                  <a:sysClr val="windowText" lastClr="000000"/>
                </a:solidFill>
                <a:latin typeface="Times New Roman" charset="0"/>
              </a:rPr>
              <a:t>0</a:t>
            </a:r>
            <a:r>
              <a:rPr lang="en-US" sz="2600" b="0" i="0" kern="0">
                <a:solidFill>
                  <a:sysClr val="windowText" lastClr="000000"/>
                </a:solidFill>
                <a:latin typeface="Times New Roman" charset="0"/>
              </a:rPr>
              <a:t> = 1/500 km/s/Mpc = 2 billion yrs</a:t>
            </a:r>
          </a:p>
          <a:p>
            <a:pPr marL="432000" indent="-324000">
              <a:spcBef>
                <a:spcPts val="0"/>
              </a:spcBef>
              <a:spcAft>
                <a:spcPts val="1418"/>
              </a:spcAft>
              <a:buClrTx/>
              <a:buBlip>
                <a:blip r:embed="rId4"/>
              </a:buBlip>
              <a:tabLst/>
            </a:pPr>
            <a:r>
              <a:rPr lang="en-US" sz="2600" b="1" i="0" kern="0">
                <a:solidFill>
                  <a:sysClr val="windowText" lastClr="000000"/>
                </a:solidFill>
                <a:latin typeface="Times New Roman" charset="0"/>
              </a:rPr>
              <a:t>BUT</a:t>
            </a:r>
            <a:r>
              <a:rPr lang="en-US" sz="2600" b="0" i="0" kern="0">
                <a:solidFill>
                  <a:sysClr val="windowText" lastClr="000000"/>
                </a:solidFill>
                <a:latin typeface="Times New Roman" charset="0"/>
              </a:rPr>
              <a:t> – 1930 - Geologists, “Earth 3 billion yrs old!”</a:t>
            </a:r>
          </a:p>
        </p:txBody>
      </p:sp>
      <p:sp>
        <p:nvSpPr>
          <p:cNvPr id="6" name="TextBox 5"/>
          <p:cNvSpPr/>
          <p:nvPr/>
        </p:nvSpPr>
        <p:spPr>
          <a:xfrm>
            <a:off x="2630880" y="7130880"/>
            <a:ext cx="4600440" cy="347040"/>
          </a:xfrm>
          <a:prstGeom prst="rect">
            <a:avLst/>
          </a:prstGeom>
          <a:noFill/>
          <a:ln w="0">
            <a:noFill/>
          </a:ln>
        </p:spPr>
        <p:style>
          <a:lnRef idx="0">
            <a:schemeClr val="dk1"/>
          </a:lnRef>
          <a:fillRef idx="0">
            <a:srgbClr val="99CCFF">
              <a:shade val="50000"/>
            </a:srgbClr>
          </a:fillRef>
          <a:effectRef idx="0">
            <a:schemeClr val="accent1"/>
          </a:effectRef>
          <a:fontRef idx="minor">
            <a:schemeClr val="dk1"/>
          </a:fontRef>
        </p:style>
        <p:txBody>
          <a:bodyPr wrap="square" lIns="90000" tIns="45000" rIns="90000" bIns="45000"/>
          <a:lstStyle/>
          <a:p>
            <a:pPr marL="0" indent="0">
              <a:spcBef>
                <a:spcPts val="0"/>
              </a:spcBef>
              <a:spcAft>
                <a:spcPts val="0"/>
              </a:spcAft>
              <a:buNone/>
              <a:tabLst/>
            </a:pPr>
            <a:r>
              <a:rPr lang="en-US" sz="1800" b="0" i="0" kern="0">
                <a:solidFill>
                  <a:sysClr val="windowText" lastClr="000000"/>
                </a:solidFill>
                <a:latin typeface="Arial" charset="0"/>
                <a:hlinkClick r:id="rId5"/>
              </a:rPr>
              <a:t>http://cfa-www.harvard.edu/~huchra/hubble/</a:t>
            </a:r>
            <a:r>
              <a:rPr lang="en-US" sz="1800" b="0" i="0" kern="0">
                <a:solidFill>
                  <a:sysClr val="windowText" lastClr="000000"/>
                </a:solidFill>
                <a:latin typeface="Arial" charset="0"/>
              </a:rPr>
              <a:t> </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61" name="Footer Placeholder 5"/>
          <p:cNvSpPr>
            <a:spLocks noGrp="1"/>
          </p:cNvSpPr>
          <p:nvPr>
            <p:ph type="ftr" sz="quarter" idx="11"/>
          </p:nvPr>
        </p:nvSpPr>
        <p:spPr/>
        <p:txBody>
          <a:bodyPr/>
          <a:lstStyle/>
          <a:p>
            <a:r>
              <a:rPr lang="en-US"/>
              <a:t>Astrophysics and Cosmology - Dr. R. Herman - Fall 2023</a:t>
            </a:r>
            <a:endParaRPr dirty="0"/>
          </a:p>
        </p:txBody>
      </p:sp>
      <p:sp>
        <p:nvSpPr>
          <p:cNvPr id="16362" name="Slide Number Placeholder 4"/>
          <p:cNvSpPr>
            <a:spLocks noGrp="1"/>
          </p:cNvSpPr>
          <p:nvPr>
            <p:ph type="sldNum" sz="quarter" idx="12"/>
          </p:nvPr>
        </p:nvSpPr>
        <p:spPr/>
        <p:txBody>
          <a:bodyPr/>
          <a:lstStyle/>
          <a:p>
            <a:fld id="{763D1470-AB83-4C4C-B3B3-7F0C9DC8E8D6}" type="slidenum">
              <a:rPr lang="en-US" sz="1400" dirty="0" smtClean="0"/>
              <a:t>26</a:t>
            </a:fld>
            <a:endParaRPr lang="en-US" sz="1400" dirty="0"/>
          </a:p>
        </p:txBody>
      </p:sp>
      <p:sp>
        <p:nvSpPr>
          <p:cNvPr id="3" name="TextBox 2"/>
          <p:cNvSpPr/>
          <p:nvPr/>
        </p:nvSpPr>
        <p:spPr>
          <a:xfrm>
            <a:off x="563760" y="237240"/>
            <a:ext cx="9068760" cy="1262520"/>
          </a:xfrm>
          <a:prstGeom prst="rect">
            <a:avLst/>
          </a:prstGeom>
          <a:noFill/>
          <a:ln w="0">
            <a:noFill/>
          </a:ln>
        </p:spPr>
        <p:style>
          <a:lnRef idx="0">
            <a:schemeClr val="dk1"/>
          </a:lnRef>
          <a:fillRef idx="0">
            <a:srgbClr val="99CCFF"/>
          </a:fillRef>
          <a:effectRef idx="0">
            <a:schemeClr val="accent1"/>
          </a:effectRef>
          <a:fontRef idx="minor">
            <a:schemeClr val="dk1"/>
          </a:fontRef>
        </p:style>
        <p:txBody>
          <a:bodyPr wrap="square" lIns="90000" tIns="45000" rIns="90000" bIns="45000" anchor="ctr" anchorCtr="0"/>
          <a:lstStyle/>
          <a:p>
            <a:pPr marL="0" indent="0" algn="ctr">
              <a:spcBef>
                <a:spcPts val="0"/>
              </a:spcBef>
              <a:spcAft>
                <a:spcPts val="0"/>
              </a:spcAft>
              <a:buNone/>
              <a:tabLst/>
            </a:pPr>
            <a:r>
              <a:rPr lang="en-US" sz="4800" b="1" i="0" kern="0">
                <a:solidFill>
                  <a:srgbClr val="4C4C4C"/>
                </a:solidFill>
                <a:latin typeface="Times New Roman" charset="0"/>
              </a:rPr>
              <a:t>Age of Universe</a:t>
            </a:r>
          </a:p>
        </p:txBody>
      </p:sp>
      <p:sp>
        <p:nvSpPr>
          <p:cNvPr id="4" name="TextBox 3"/>
          <p:cNvSpPr/>
          <p:nvPr/>
        </p:nvSpPr>
        <p:spPr>
          <a:xfrm>
            <a:off x="563760" y="1489320"/>
            <a:ext cx="9068760" cy="4990680"/>
          </a:xfrm>
          <a:prstGeom prst="rect">
            <a:avLst/>
          </a:prstGeom>
          <a:noFill/>
          <a:ln w="0">
            <a:noFill/>
          </a:ln>
        </p:spPr>
        <p:style>
          <a:lnRef idx="0">
            <a:schemeClr val="dk1"/>
          </a:lnRef>
          <a:fillRef idx="0">
            <a:srgbClr val="99CCFF"/>
          </a:fillRef>
          <a:effectRef idx="0">
            <a:schemeClr val="accent1"/>
          </a:effectRef>
          <a:fontRef idx="minor">
            <a:schemeClr val="dk1"/>
          </a:fontRef>
        </p:style>
        <p:txBody>
          <a:bodyPr wrap="square" lIns="90000" tIns="45000" rIns="90000" bIns="45000"/>
          <a:lstStyle/>
          <a:p>
            <a:pPr marL="0" indent="0" algn="ctr">
              <a:spcBef>
                <a:spcPts val="0"/>
              </a:spcBef>
              <a:spcAft>
                <a:spcPts val="0"/>
              </a:spcAft>
              <a:buNone/>
              <a:tabLst/>
            </a:pPr>
            <a:r>
              <a:rPr lang="en-US" sz="2800" b="1" i="0" kern="0">
                <a:solidFill>
                  <a:srgbClr val="4C4C4C"/>
                </a:solidFill>
                <a:latin typeface="Times New Roman" charset="0"/>
              </a:rPr>
              <a:t>Current Value H</a:t>
            </a:r>
            <a:r>
              <a:rPr lang="en-US" sz="2800" b="1" i="0" kern="0" baseline="-58000">
                <a:solidFill>
                  <a:srgbClr val="4C4C4C"/>
                </a:solidFill>
                <a:latin typeface="Times New Roman" charset="0"/>
              </a:rPr>
              <a:t>0</a:t>
            </a:r>
            <a:r>
              <a:rPr lang="en-US" sz="2800" b="1" i="0" kern="0">
                <a:solidFill>
                  <a:srgbClr val="4C4C4C"/>
                </a:solidFill>
                <a:latin typeface="Times New Roman" charset="0"/>
              </a:rPr>
              <a:t>: </a:t>
            </a:r>
            <a:r>
              <a:rPr lang="en-US" sz="2800" b="1" i="0" kern="0">
                <a:solidFill>
                  <a:srgbClr val="000080"/>
                </a:solidFill>
                <a:latin typeface="Times New Roman" charset="0"/>
              </a:rPr>
              <a:t>72 +/- 8 km/s/Mpc</a:t>
            </a:r>
          </a:p>
          <a:p>
            <a:pPr marL="432000" indent="-324000">
              <a:spcBef>
                <a:spcPts val="0"/>
              </a:spcBef>
              <a:spcAft>
                <a:spcPts val="1418"/>
              </a:spcAft>
              <a:buNone/>
              <a:tabLst/>
            </a:pPr>
            <a:r>
              <a:rPr lang="en-US" sz="2600" b="0" i="0" kern="0">
                <a:solidFill>
                  <a:sysClr val="windowText" lastClr="000000"/>
                </a:solidFill>
                <a:latin typeface="Times New Roman" charset="0"/>
              </a:rPr>
              <a:t>1 Mpc = 3.086 x 10</a:t>
            </a:r>
            <a:r>
              <a:rPr lang="en-US" sz="2600" b="0" i="0" kern="0" baseline="58000">
                <a:solidFill>
                  <a:sysClr val="windowText" lastClr="000000"/>
                </a:solidFill>
                <a:latin typeface="Times New Roman" charset="0"/>
              </a:rPr>
              <a:t>22</a:t>
            </a:r>
            <a:r>
              <a:rPr lang="en-US" sz="2600" b="0" i="0" kern="0">
                <a:solidFill>
                  <a:sysClr val="windowText" lastClr="000000"/>
                </a:solidFill>
                <a:latin typeface="Times New Roman" charset="0"/>
              </a:rPr>
              <a:t> m </a:t>
            </a:r>
          </a:p>
          <a:p>
            <a:pPr marL="432000" indent="-324000">
              <a:spcBef>
                <a:spcPts val="0"/>
              </a:spcBef>
              <a:spcAft>
                <a:spcPts val="1418"/>
              </a:spcAft>
              <a:buNone/>
              <a:tabLst/>
            </a:pPr>
            <a:r>
              <a:rPr lang="en-US" sz="2600" b="0" i="0" kern="0">
                <a:solidFill>
                  <a:sysClr val="windowText" lastClr="000000"/>
                </a:solidFill>
                <a:latin typeface="Times New Roman" charset="0"/>
              </a:rPr>
              <a:t>1 km/s/Mpc = 3.24 x 10</a:t>
            </a:r>
            <a:r>
              <a:rPr lang="en-US" sz="2600" b="0" i="0" kern="0" baseline="58000">
                <a:solidFill>
                  <a:sysClr val="windowText" lastClr="000000"/>
                </a:solidFill>
                <a:latin typeface="Times New Roman" charset="0"/>
              </a:rPr>
              <a:t>-20</a:t>
            </a:r>
            <a:r>
              <a:rPr lang="en-US" sz="2600" b="0" i="0" kern="0">
                <a:solidFill>
                  <a:sysClr val="windowText" lastClr="000000"/>
                </a:solidFill>
                <a:latin typeface="Times New Roman" charset="0"/>
              </a:rPr>
              <a:t> 1/s</a:t>
            </a:r>
          </a:p>
          <a:p>
            <a:pPr marL="432000" indent="-324000">
              <a:spcBef>
                <a:spcPts val="0"/>
              </a:spcBef>
              <a:spcAft>
                <a:spcPts val="1418"/>
              </a:spcAft>
              <a:buNone/>
              <a:tabLst/>
            </a:pPr>
            <a:r>
              <a:rPr lang="en-US" sz="2600" b="0" i="0" kern="0">
                <a:solidFill>
                  <a:sysClr val="windowText" lastClr="000000"/>
                </a:solidFill>
                <a:latin typeface="Times New Roman" charset="0"/>
              </a:rPr>
              <a:t>          1/H</a:t>
            </a:r>
            <a:r>
              <a:rPr lang="en-US" sz="2600" b="0" i="0" kern="0" baseline="-58000">
                <a:solidFill>
                  <a:sysClr val="windowText" lastClr="000000"/>
                </a:solidFill>
                <a:latin typeface="Times New Roman" charset="0"/>
              </a:rPr>
              <a:t>0</a:t>
            </a:r>
            <a:r>
              <a:rPr lang="en-US" sz="2600" b="0" i="0" kern="0">
                <a:solidFill>
                  <a:sysClr val="windowText" lastClr="000000"/>
                </a:solidFill>
                <a:latin typeface="Times New Roman" charset="0"/>
              </a:rPr>
              <a:t> = </a:t>
            </a:r>
            <a:r>
              <a:rPr lang="en-US" sz="2600" b="0" i="0" kern="0">
                <a:solidFill>
                  <a:srgbClr val="000000"/>
                </a:solidFill>
                <a:latin typeface="Times New Roman" charset="0"/>
              </a:rPr>
              <a:t>4.286 x 10</a:t>
            </a:r>
            <a:r>
              <a:rPr lang="en-US" sz="2600" b="0" i="0" kern="0" baseline="58000">
                <a:solidFill>
                  <a:srgbClr val="000000"/>
                </a:solidFill>
                <a:latin typeface="Times New Roman" charset="0"/>
              </a:rPr>
              <a:t>17</a:t>
            </a:r>
            <a:r>
              <a:rPr lang="en-US" sz="2600" b="0" i="0" kern="0">
                <a:solidFill>
                  <a:srgbClr val="000000"/>
                </a:solidFill>
                <a:latin typeface="Times New Roman" charset="0"/>
              </a:rPr>
              <a:t> s</a:t>
            </a:r>
            <a:br>
              <a:rPr lang="en-US" sz="2600" b="0" i="0">
                <a:solidFill>
                  <a:srgbClr val="000000"/>
                </a:solidFill>
                <a:latin typeface="Times New Roman" charset="0"/>
              </a:rPr>
            </a:br>
            <a:r>
              <a:rPr lang="en-US" sz="2600" b="0" i="0" kern="0">
                <a:solidFill>
                  <a:srgbClr val="000000"/>
                </a:solidFill>
                <a:latin typeface="Times New Roman" charset="0"/>
              </a:rPr>
              <a:t>              =</a:t>
            </a:r>
            <a:r>
              <a:rPr lang="en-US" sz="2600" b="1" i="0" kern="0">
                <a:solidFill>
                  <a:srgbClr val="000000"/>
                </a:solidFill>
                <a:latin typeface="Times New Roman" charset="0"/>
              </a:rPr>
              <a:t> </a:t>
            </a:r>
            <a:r>
              <a:rPr lang="en-US" sz="2600" b="1" i="0" kern="0">
                <a:solidFill>
                  <a:srgbClr val="000080"/>
                </a:solidFill>
                <a:latin typeface="Times New Roman" charset="0"/>
              </a:rPr>
              <a:t>13.6 Gyr</a:t>
            </a:r>
          </a:p>
          <a:p>
            <a:pPr marL="432000" indent="-324000">
              <a:spcBef>
                <a:spcPts val="0"/>
              </a:spcBef>
              <a:spcAft>
                <a:spcPts val="1418"/>
              </a:spcAft>
              <a:buNone/>
              <a:tabLst/>
            </a:pPr>
            <a:r>
              <a:rPr lang="en-US" sz="2600" b="0" i="0" kern="0" baseline="0">
                <a:solidFill>
                  <a:sysClr val="windowText" lastClr="000000"/>
                </a:solidFill>
                <a:latin typeface="Times New Roman" charset="0"/>
              </a:rPr>
              <a:t>WMAP – 13.7 +/- 0.13 Gyr</a:t>
            </a:r>
            <a:br>
              <a:rPr lang="en-US" sz="2600" b="0" i="0" baseline="0">
                <a:latin typeface="Times New Roman" charset="0"/>
              </a:rPr>
            </a:br>
            <a:endParaRPr lang="en-US" sz="2600" b="0" i="0" kern="0" baseline="0">
              <a:solidFill>
                <a:sysClr val="windowText" lastClr="000000"/>
              </a:solidFill>
              <a:latin typeface="Times New Roman" charset="0"/>
            </a:endParaRPr>
          </a:p>
          <a:p>
            <a:pPr marL="432000" indent="-324000">
              <a:spcBef>
                <a:spcPts val="0"/>
              </a:spcBef>
              <a:spcAft>
                <a:spcPts val="1418"/>
              </a:spcAft>
              <a:buNone/>
              <a:tabLst/>
            </a:pPr>
            <a:r>
              <a:rPr lang="en-US" sz="2600" b="0" i="0" kern="0" baseline="0">
                <a:solidFill>
                  <a:srgbClr val="000000"/>
                </a:solidFill>
                <a:latin typeface="Times New Roman" charset="0"/>
              </a:rPr>
              <a:t>If flat and matter dominated – 2/(3H</a:t>
            </a:r>
            <a:r>
              <a:rPr lang="en-US" sz="2600" b="0" i="0" kern="0" baseline="-58000">
                <a:solidFill>
                  <a:srgbClr val="000000"/>
                </a:solidFill>
                <a:latin typeface="Times New Roman" charset="0"/>
              </a:rPr>
              <a:t>0</a:t>
            </a:r>
            <a:r>
              <a:rPr lang="en-US" sz="2600" b="0" i="0" kern="0" baseline="0">
                <a:solidFill>
                  <a:srgbClr val="000000"/>
                </a:solidFill>
                <a:latin typeface="Times New Roman" charset="0"/>
              </a:rPr>
              <a:t>) – 9 Gyr</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61" name="Footer Placeholder 5"/>
          <p:cNvSpPr>
            <a:spLocks noGrp="1"/>
          </p:cNvSpPr>
          <p:nvPr>
            <p:ph type="ftr" sz="quarter" idx="11"/>
          </p:nvPr>
        </p:nvSpPr>
        <p:spPr/>
        <p:txBody>
          <a:bodyPr/>
          <a:lstStyle/>
          <a:p>
            <a:r>
              <a:rPr lang="en-US"/>
              <a:t>Astrophysics and Cosmology - Dr. R. Herman - Fall 2023</a:t>
            </a:r>
            <a:endParaRPr dirty="0"/>
          </a:p>
        </p:txBody>
      </p:sp>
      <p:sp>
        <p:nvSpPr>
          <p:cNvPr id="16362" name="Slide Number Placeholder 4"/>
          <p:cNvSpPr>
            <a:spLocks noGrp="1"/>
          </p:cNvSpPr>
          <p:nvPr>
            <p:ph type="sldNum" sz="quarter" idx="12"/>
          </p:nvPr>
        </p:nvSpPr>
        <p:spPr/>
        <p:txBody>
          <a:bodyPr/>
          <a:lstStyle/>
          <a:p>
            <a:fld id="{763D1470-AB83-4C4C-B3B3-7F0C9DC8E8D6}" type="slidenum">
              <a:rPr lang="en-US" sz="1400" dirty="0" smtClean="0"/>
              <a:t>27</a:t>
            </a:fld>
            <a:endParaRPr lang="en-US" sz="1400" dirty="0"/>
          </a:p>
        </p:txBody>
      </p:sp>
      <p:sp>
        <p:nvSpPr>
          <p:cNvPr id="3" name="TextBox 2"/>
          <p:cNvSpPr/>
          <p:nvPr/>
        </p:nvSpPr>
        <p:spPr>
          <a:xfrm>
            <a:off x="563760" y="0"/>
            <a:ext cx="9068760" cy="1262520"/>
          </a:xfrm>
          <a:prstGeom prst="rect">
            <a:avLst/>
          </a:prstGeom>
          <a:noFill/>
          <a:ln w="0">
            <a:noFill/>
          </a:ln>
        </p:spPr>
        <p:style>
          <a:lnRef idx="0">
            <a:schemeClr val="dk1"/>
          </a:lnRef>
          <a:fillRef idx="0">
            <a:srgbClr val="99CCFF"/>
          </a:fillRef>
          <a:effectRef idx="0">
            <a:schemeClr val="accent1"/>
          </a:effectRef>
          <a:fontRef idx="minor">
            <a:schemeClr val="dk1"/>
          </a:fontRef>
        </p:style>
        <p:txBody>
          <a:bodyPr wrap="square" lIns="90000" tIns="45000" rIns="90000" bIns="45000" anchor="ctr" anchorCtr="0"/>
          <a:lstStyle/>
          <a:p>
            <a:pPr marL="0" indent="0" algn="ctr">
              <a:spcBef>
                <a:spcPts val="0"/>
              </a:spcBef>
              <a:spcAft>
                <a:spcPts val="0"/>
              </a:spcAft>
              <a:buNone/>
              <a:tabLst/>
            </a:pPr>
            <a:r>
              <a:rPr lang="en-US" sz="4800" b="0" i="0" kern="0">
                <a:solidFill>
                  <a:srgbClr val="4C4C4C"/>
                </a:solidFill>
                <a:latin typeface="Times New Roman" charset="0"/>
              </a:rPr>
              <a:t>Big Bang vs Steady State Models</a:t>
            </a:r>
          </a:p>
        </p:txBody>
      </p:sp>
      <p:pic>
        <p:nvPicPr>
          <p:cNvPr id="4" name="Placeholder 3" descr="10000000000001C2000000DAD3E6898C.png"/>
          <p:cNvPicPr>
            <a:picLocks noGrp="1" noChangeAspect="1"/>
          </p:cNvPicPr>
          <p:nvPr/>
        </p:nvPicPr>
        <p:blipFill>
          <a:blip r:embed="rId3">
            <a:alphaModFix amt="50000"/>
            <a:lum/>
          </a:blip>
          <a:stretch>
            <a:fillRect/>
          </a:stretch>
        </p:blipFill>
        <p:spPr>
          <a:xfrm>
            <a:off x="5774400" y="4610520"/>
            <a:ext cx="4285800" cy="2076120"/>
          </a:xfrm>
          <a:prstGeom prst="rect">
            <a:avLst/>
          </a:prstGeom>
          <a:ln w="0">
            <a:noFill/>
          </a:ln>
        </p:spPr>
      </p:pic>
      <p:sp>
        <p:nvSpPr>
          <p:cNvPr id="5" name="TextBox 4"/>
          <p:cNvSpPr/>
          <p:nvPr/>
        </p:nvSpPr>
        <p:spPr>
          <a:xfrm>
            <a:off x="2468520" y="7130880"/>
            <a:ext cx="6266880" cy="347040"/>
          </a:xfrm>
          <a:prstGeom prst="rect">
            <a:avLst/>
          </a:prstGeom>
          <a:noFill/>
          <a:ln w="0">
            <a:noFill/>
          </a:ln>
        </p:spPr>
        <p:style>
          <a:lnRef idx="0">
            <a:schemeClr val="dk1"/>
          </a:lnRef>
          <a:fillRef idx="0">
            <a:srgbClr val="99CCFF">
              <a:shade val="50000"/>
            </a:srgbClr>
          </a:fillRef>
          <a:effectRef idx="0">
            <a:schemeClr val="accent1"/>
          </a:effectRef>
          <a:fontRef idx="minor">
            <a:schemeClr val="dk1"/>
          </a:fontRef>
        </p:style>
        <p:txBody>
          <a:bodyPr wrap="square" lIns="90000" tIns="45000" rIns="90000" bIns="45000"/>
          <a:lstStyle/>
          <a:p>
            <a:pPr marL="0" indent="0">
              <a:spcBef>
                <a:spcPts val="0"/>
              </a:spcBef>
              <a:spcAft>
                <a:spcPts val="0"/>
              </a:spcAft>
              <a:buNone/>
              <a:tabLst/>
            </a:pPr>
            <a:r>
              <a:rPr lang="en-US" sz="1800" b="0" i="0" kern="0">
                <a:solidFill>
                  <a:sysClr val="windowText" lastClr="000000"/>
                </a:solidFill>
                <a:latin typeface="Arial" charset="0"/>
                <a:hlinkClick r:id="rId4"/>
              </a:rPr>
              <a:t>http://www.aip.org/history/cosmology/ideas/bigbang.htm</a:t>
            </a:r>
            <a:r>
              <a:rPr lang="en-US" sz="1800" b="0" i="0" kern="0">
                <a:solidFill>
                  <a:sysClr val="windowText" lastClr="000000"/>
                </a:solidFill>
                <a:latin typeface="Arial" charset="0"/>
              </a:rPr>
              <a:t>  </a:t>
            </a:r>
          </a:p>
        </p:txBody>
      </p:sp>
      <p:sp>
        <p:nvSpPr>
          <p:cNvPr id="6" name="TextBox 5"/>
          <p:cNvSpPr/>
          <p:nvPr/>
        </p:nvSpPr>
        <p:spPr>
          <a:xfrm>
            <a:off x="145440" y="1346400"/>
            <a:ext cx="8661960" cy="4554720"/>
          </a:xfrm>
          <a:prstGeom prst="rect">
            <a:avLst/>
          </a:prstGeom>
          <a:noFill/>
          <a:ln w="0">
            <a:noFill/>
          </a:ln>
        </p:spPr>
        <p:style>
          <a:lnRef idx="0">
            <a:schemeClr val="dk1"/>
          </a:lnRef>
          <a:fillRef idx="0">
            <a:srgbClr val="99CCFF"/>
          </a:fillRef>
          <a:effectRef idx="0">
            <a:schemeClr val="accent1"/>
          </a:effectRef>
          <a:fontRef idx="minor">
            <a:schemeClr val="dk1"/>
          </a:fontRef>
        </p:style>
        <p:txBody>
          <a:bodyPr wrap="square" lIns="90000" tIns="45000" rIns="90000" bIns="45000">
            <a:spAutoFit/>
          </a:bodyPr>
          <a:lstStyle/>
          <a:p>
            <a:pPr marL="0" indent="0">
              <a:spcBef>
                <a:spcPts val="0"/>
              </a:spcBef>
              <a:spcAft>
                <a:spcPts val="0"/>
              </a:spcAft>
              <a:buNone/>
              <a:tabLst/>
            </a:pPr>
            <a:r>
              <a:rPr lang="en-US" sz="2400" b="1" i="0" kern="0">
                <a:solidFill>
                  <a:sysClr val="windowText" lastClr="000000"/>
                </a:solidFill>
                <a:latin typeface="Times New Roman" charset="0"/>
              </a:rPr>
              <a:t>Gamow, Alpher, Herman - 1948</a:t>
            </a:r>
            <a:br>
              <a:rPr lang="en-US" sz="2400">
                <a:latin typeface="Times New Roman" charset="0"/>
              </a:rPr>
            </a:br>
            <a:r>
              <a:rPr lang="en-US" sz="2400" b="0" i="0" kern="0">
                <a:solidFill>
                  <a:sysClr val="windowText" lastClr="000000"/>
                </a:solidFill>
                <a:latin typeface="Times New Roman" charset="0"/>
              </a:rPr>
              <a:t>   Expansion and cooling of universe </a:t>
            </a:r>
          </a:p>
          <a:p>
            <a:pPr marL="0" indent="0">
              <a:spcBef>
                <a:spcPts val="0"/>
              </a:spcBef>
              <a:spcAft>
                <a:spcPts val="0"/>
              </a:spcAft>
              <a:buNone/>
              <a:tabLst/>
            </a:pPr>
            <a:r>
              <a:rPr lang="en-US" sz="2400" b="0" i="0" kern="0">
                <a:solidFill>
                  <a:sysClr val="windowText" lastClr="000000"/>
                </a:solidFill>
                <a:latin typeface="Times New Roman" charset="0"/>
              </a:rPr>
              <a:t>   Initial state - infinite density and temperature. </a:t>
            </a:r>
          </a:p>
          <a:p>
            <a:pPr marL="0" indent="0">
              <a:spcBef>
                <a:spcPts val="0"/>
              </a:spcBef>
              <a:spcAft>
                <a:spcPts val="0"/>
              </a:spcAft>
              <a:buNone/>
              <a:tabLst/>
            </a:pPr>
            <a:r>
              <a:rPr lang="en-US" sz="2400" b="0" i="0" kern="0">
                <a:solidFill>
                  <a:sysClr val="windowText" lastClr="000000"/>
                </a:solidFill>
                <a:latin typeface="Times New Roman" charset="0"/>
              </a:rPr>
              <a:t>   "Ylem" = protons, neutrons, and electrons in an ocean of radiation. </a:t>
            </a:r>
          </a:p>
          <a:p>
            <a:pPr marL="0" indent="0">
              <a:spcBef>
                <a:spcPts val="0"/>
              </a:spcBef>
              <a:spcAft>
                <a:spcPts val="0"/>
              </a:spcAft>
              <a:buNone/>
              <a:tabLst/>
            </a:pPr>
            <a:r>
              <a:rPr lang="en-US" sz="2400" b="0" i="0" kern="0">
                <a:solidFill>
                  <a:sysClr val="windowText" lastClr="000000"/>
                </a:solidFill>
                <a:latin typeface="Times New Roman" charset="0"/>
              </a:rPr>
              <a:t>   Computer calculation of nuclear processes</a:t>
            </a:r>
          </a:p>
          <a:p>
            <a:pPr marL="0" indent="0">
              <a:spcBef>
                <a:spcPts val="0"/>
              </a:spcBef>
              <a:spcAft>
                <a:spcPts val="0"/>
              </a:spcAft>
              <a:buNone/>
              <a:tabLst/>
            </a:pPr>
            <a:r>
              <a:rPr lang="en-US" sz="2400" b="0" i="0" kern="0">
                <a:solidFill>
                  <a:sysClr val="windowText" lastClr="000000"/>
                </a:solidFill>
                <a:latin typeface="Times New Roman" charset="0"/>
              </a:rPr>
              <a:t>   Gave off radiation =&gt; the universe is now 5K  </a:t>
            </a:r>
          </a:p>
          <a:p>
            <a:pPr marL="0" indent="0" algn="l">
              <a:spcBef>
                <a:spcPts val="0"/>
              </a:spcBef>
              <a:spcAft>
                <a:spcPts val="0"/>
              </a:spcAft>
              <a:buNone/>
              <a:tabLst/>
            </a:pPr>
            <a:br>
              <a:rPr lang="en-US" sz="2400" b="1">
                <a:latin typeface="Times New Roman" charset="0"/>
              </a:rPr>
            </a:br>
            <a:r>
              <a:rPr lang="en-US" sz="2400" b="1" i="0" kern="0">
                <a:solidFill>
                  <a:sysClr val="windowText" lastClr="000000"/>
                </a:solidFill>
                <a:latin typeface="Times New Roman" charset="0"/>
              </a:rPr>
              <a:t>Hoyle, Bondi, Gold - 1950</a:t>
            </a:r>
          </a:p>
          <a:p>
            <a:pPr marL="0" indent="0">
              <a:spcBef>
                <a:spcPts val="0"/>
              </a:spcBef>
              <a:spcAft>
                <a:spcPts val="0"/>
              </a:spcAft>
              <a:buNone/>
              <a:tabLst/>
            </a:pPr>
            <a:r>
              <a:rPr lang="en-US" sz="2400" b="0" i="0" kern="0">
                <a:solidFill>
                  <a:sysClr val="windowText" lastClr="000000"/>
                </a:solidFill>
                <a:latin typeface="Times New Roman" charset="0"/>
              </a:rPr>
              <a:t>In a steady state universe the density would remain constant. </a:t>
            </a:r>
          </a:p>
          <a:p>
            <a:pPr marL="0" indent="0">
              <a:spcBef>
                <a:spcPts val="0"/>
              </a:spcBef>
              <a:spcAft>
                <a:spcPts val="0"/>
              </a:spcAft>
              <a:buNone/>
              <a:tabLst/>
            </a:pPr>
            <a:r>
              <a:rPr lang="en-US" sz="2400" b="0" i="0" kern="0">
                <a:solidFill>
                  <a:sysClr val="windowText" lastClr="000000"/>
                </a:solidFill>
                <a:latin typeface="Times New Roman" charset="0"/>
              </a:rPr>
              <a:t>   1 – Age of Universe</a:t>
            </a:r>
          </a:p>
          <a:p>
            <a:pPr marL="0" indent="0">
              <a:spcBef>
                <a:spcPts val="0"/>
              </a:spcBef>
              <a:spcAft>
                <a:spcPts val="0"/>
              </a:spcAft>
              <a:buNone/>
              <a:tabLst/>
            </a:pPr>
            <a:r>
              <a:rPr lang="en-US" sz="2400" b="0" i="0" kern="0">
                <a:solidFill>
                  <a:sysClr val="windowText" lastClr="000000"/>
                </a:solidFill>
                <a:latin typeface="Times New Roman" charset="0"/>
              </a:rPr>
              <a:t>   2 - The rate of expansion of the universe. </a:t>
            </a:r>
          </a:p>
          <a:p>
            <a:pPr marL="0" indent="0">
              <a:spcBef>
                <a:spcPts val="0"/>
              </a:spcBef>
              <a:spcAft>
                <a:spcPts val="0"/>
              </a:spcAft>
              <a:buNone/>
              <a:tabLst/>
            </a:pPr>
            <a:r>
              <a:rPr lang="en-US" sz="2400" b="0" i="0" kern="0">
                <a:solidFill>
                  <a:sysClr val="windowText" lastClr="000000"/>
                </a:solidFill>
                <a:latin typeface="Times New Roman" charset="0"/>
              </a:rPr>
              <a:t>        Big Bang - rate would slow</a:t>
            </a:r>
          </a:p>
          <a:p>
            <a:pPr marL="0" indent="0">
              <a:spcBef>
                <a:spcPts val="0"/>
              </a:spcBef>
              <a:spcAft>
                <a:spcPts val="0"/>
              </a:spcAft>
              <a:buNone/>
              <a:tabLst/>
            </a:pPr>
            <a:r>
              <a:rPr lang="en-US" sz="2400" b="0" i="0" kern="0">
                <a:solidFill>
                  <a:sysClr val="windowText" lastClr="000000"/>
                </a:solidFill>
                <a:latin typeface="Times New Roman" charset="0"/>
              </a:rPr>
              <a:t>       Steady State-rate would remain constant.</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61" name="Footer Placeholder 5"/>
          <p:cNvSpPr>
            <a:spLocks noGrp="1"/>
          </p:cNvSpPr>
          <p:nvPr>
            <p:ph type="ftr" sz="quarter" idx="11"/>
          </p:nvPr>
        </p:nvSpPr>
        <p:spPr/>
        <p:txBody>
          <a:bodyPr/>
          <a:lstStyle/>
          <a:p>
            <a:r>
              <a:rPr lang="en-US"/>
              <a:t>Astrophysics and Cosmology - Dr. R. Herman - Fall 2023</a:t>
            </a:r>
            <a:endParaRPr dirty="0"/>
          </a:p>
        </p:txBody>
      </p:sp>
      <p:sp>
        <p:nvSpPr>
          <p:cNvPr id="16362" name="Slide Number Placeholder 4"/>
          <p:cNvSpPr>
            <a:spLocks noGrp="1"/>
          </p:cNvSpPr>
          <p:nvPr>
            <p:ph type="sldNum" sz="quarter" idx="12"/>
          </p:nvPr>
        </p:nvSpPr>
        <p:spPr/>
        <p:txBody>
          <a:bodyPr/>
          <a:lstStyle/>
          <a:p>
            <a:fld id="{763D1470-AB83-4C4C-B3B3-7F0C9DC8E8D6}" type="slidenum">
              <a:rPr lang="en-US" sz="1400" dirty="0" smtClean="0"/>
              <a:t>28</a:t>
            </a:fld>
            <a:endParaRPr lang="en-US" sz="1400" dirty="0"/>
          </a:p>
        </p:txBody>
      </p:sp>
      <p:sp>
        <p:nvSpPr>
          <p:cNvPr id="3" name="Title 1"/>
          <p:cNvSpPr>
            <a:spLocks noGrp="1"/>
          </p:cNvSpPr>
          <p:nvPr>
            <p:ph type="ctrTitle"/>
          </p:nvPr>
        </p:nvSpPr>
        <p:spPr>
          <a:xfrm>
            <a:off x="503640" y="0"/>
            <a:ext cx="9068760" cy="1262880"/>
          </a:xfrm>
          <a:prstGeom prst="rect">
            <a:avLst/>
          </a:prstGeom>
          <a:noFill/>
          <a:ln w="0">
            <a:noFill/>
          </a:ln>
        </p:spPr>
        <p:txBody>
          <a:bodyPr wrap="square" lIns="0" tIns="0" rIns="0" bIns="0">
            <a:spAutoFit/>
          </a:bodyPr>
          <a:lstStyle/>
          <a:p>
            <a:pPr marL="0" indent="0">
              <a:buNone/>
              <a:tabLst/>
            </a:pPr>
            <a:r>
              <a:rPr lang="en-US" sz="4400"/>
              <a:t>Arno Penzias and Robert Wilson - 1965</a:t>
            </a:r>
          </a:p>
        </p:txBody>
      </p:sp>
      <p:pic>
        <p:nvPicPr>
          <p:cNvPr id="4" name="Placeholder 3" descr="10000000000002940000024ED64B9BCC.png"/>
          <p:cNvPicPr>
            <a:picLocks noGrp="1" noChangeAspect="1"/>
          </p:cNvPicPr>
          <p:nvPr/>
        </p:nvPicPr>
        <p:blipFill>
          <a:blip r:embed="rId3">
            <a:lum/>
          </a:blip>
          <a:stretch>
            <a:fillRect/>
          </a:stretch>
        </p:blipFill>
        <p:spPr>
          <a:xfrm>
            <a:off x="1936800" y="1053720"/>
            <a:ext cx="6286320" cy="5619240"/>
          </a:xfrm>
          <a:prstGeom prst="rect">
            <a:avLst/>
          </a:prstGeom>
          <a:ln w="0">
            <a:noFill/>
          </a:ln>
        </p:spPr>
      </p:pic>
      <p:sp>
        <p:nvSpPr>
          <p:cNvPr id="5" name="TextBox 4"/>
          <p:cNvSpPr/>
          <p:nvPr/>
        </p:nvSpPr>
        <p:spPr>
          <a:xfrm>
            <a:off x="1130760" y="7146000"/>
            <a:ext cx="7898400" cy="347040"/>
          </a:xfrm>
          <a:prstGeom prst="rect">
            <a:avLst/>
          </a:prstGeom>
          <a:noFill/>
          <a:ln w="0">
            <a:noFill/>
          </a:ln>
        </p:spPr>
        <p:style>
          <a:lnRef idx="0">
            <a:schemeClr val="dk1"/>
          </a:lnRef>
          <a:fillRef idx="0">
            <a:srgbClr val="99CCFF"/>
          </a:fillRef>
          <a:effectRef idx="0">
            <a:schemeClr val="accent1"/>
          </a:effectRef>
          <a:fontRef idx="minor">
            <a:schemeClr val="dk1"/>
          </a:fontRef>
        </p:style>
        <p:txBody>
          <a:bodyPr wrap="square" lIns="90000" tIns="45000" rIns="90000" bIns="45000"/>
          <a:lstStyle/>
          <a:p>
            <a:pPr marL="0" indent="0">
              <a:spcBef>
                <a:spcPts val="0"/>
              </a:spcBef>
              <a:spcAft>
                <a:spcPts val="0"/>
              </a:spcAft>
              <a:buNone/>
              <a:tabLst/>
            </a:pPr>
            <a:r>
              <a:rPr lang="en-US" sz="1800" b="0" i="0" kern="0">
                <a:solidFill>
                  <a:sysClr val="windowText" lastClr="000000"/>
                </a:solidFill>
                <a:latin typeface="Arial" charset="0"/>
                <a:hlinkClick r:id="rId4"/>
              </a:rPr>
              <a:t>http://www.jca.umbc.edu/~george/images/cosmology/penzias_wilson_pic.jpg</a:t>
            </a:r>
            <a:r>
              <a:rPr lang="en-US" sz="1800" b="0" i="0" kern="0">
                <a:solidFill>
                  <a:sysClr val="windowText" lastClr="000000"/>
                </a:solidFill>
                <a:latin typeface="Arial" charset="0"/>
              </a:rPr>
              <a:t> </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61" name="Footer Placeholder 5"/>
          <p:cNvSpPr>
            <a:spLocks noGrp="1"/>
          </p:cNvSpPr>
          <p:nvPr>
            <p:ph type="ftr" sz="quarter" idx="11"/>
          </p:nvPr>
        </p:nvSpPr>
        <p:spPr/>
        <p:txBody>
          <a:bodyPr/>
          <a:lstStyle/>
          <a:p>
            <a:r>
              <a:rPr lang="en-US"/>
              <a:t>Astrophysics and Cosmology - Dr. R. Herman - Fall 2023</a:t>
            </a:r>
            <a:endParaRPr dirty="0"/>
          </a:p>
        </p:txBody>
      </p:sp>
      <p:sp>
        <p:nvSpPr>
          <p:cNvPr id="16362" name="Slide Number Placeholder 4"/>
          <p:cNvSpPr>
            <a:spLocks noGrp="1"/>
          </p:cNvSpPr>
          <p:nvPr>
            <p:ph type="sldNum" sz="quarter" idx="12"/>
          </p:nvPr>
        </p:nvSpPr>
        <p:spPr/>
        <p:txBody>
          <a:bodyPr/>
          <a:lstStyle/>
          <a:p>
            <a:fld id="{763D1470-AB83-4C4C-B3B3-7F0C9DC8E8D6}" type="slidenum">
              <a:rPr lang="en-US" sz="1400" dirty="0" smtClean="0"/>
              <a:t>29</a:t>
            </a:fld>
            <a:endParaRPr lang="en-US" sz="1400" dirty="0"/>
          </a:p>
        </p:txBody>
      </p:sp>
      <p:pic>
        <p:nvPicPr>
          <p:cNvPr id="3" name="Placeholder 3" descr="10000000000002510000019A8ED93E70.png"/>
          <p:cNvPicPr>
            <a:picLocks noGrp="1" noChangeAspect="1"/>
          </p:cNvPicPr>
          <p:nvPr/>
        </p:nvPicPr>
        <p:blipFill>
          <a:blip r:embed="rId3">
            <a:lum/>
          </a:blip>
          <a:stretch>
            <a:fillRect/>
          </a:stretch>
        </p:blipFill>
        <p:spPr>
          <a:xfrm>
            <a:off x="295200" y="2925000"/>
            <a:ext cx="5648400" cy="3905280"/>
          </a:xfrm>
          <a:prstGeom prst="rect">
            <a:avLst/>
          </a:prstGeom>
          <a:ln w="0">
            <a:noFill/>
          </a:ln>
        </p:spPr>
      </p:pic>
      <p:sp>
        <p:nvSpPr>
          <p:cNvPr id="4" name="Title 1"/>
          <p:cNvSpPr>
            <a:spLocks noGrp="1"/>
          </p:cNvSpPr>
          <p:nvPr>
            <p:ph type="ctrTitle"/>
          </p:nvPr>
        </p:nvSpPr>
        <p:spPr>
          <a:xfrm>
            <a:off x="503640" y="-202680"/>
            <a:ext cx="9068760" cy="1262880"/>
          </a:xfrm>
          <a:prstGeom prst="rect">
            <a:avLst/>
          </a:prstGeom>
          <a:noFill/>
          <a:ln w="0">
            <a:noFill/>
          </a:ln>
        </p:spPr>
        <p:txBody>
          <a:bodyPr wrap="square" lIns="0" tIns="0" rIns="0" bIns="0">
            <a:spAutoFit/>
          </a:bodyPr>
          <a:lstStyle/>
          <a:p>
            <a:pPr marL="0" indent="0">
              <a:buNone/>
              <a:tabLst/>
            </a:pPr>
            <a:r>
              <a:rPr lang="en-US"/>
              <a:t>Nature of Expansion</a:t>
            </a:r>
          </a:p>
        </p:txBody>
      </p:sp>
      <p:sp>
        <p:nvSpPr>
          <p:cNvPr id="5" name="Content Placeholder 2"/>
          <p:cNvSpPr>
            <a:spLocks noGrp="1"/>
          </p:cNvSpPr>
          <p:nvPr>
            <p:ph type="body" idx="1"/>
          </p:nvPr>
        </p:nvSpPr>
        <p:spPr>
          <a:xfrm>
            <a:off x="503640" y="941400"/>
            <a:ext cx="9068760" cy="2115000"/>
          </a:xfrm>
          <a:prstGeom prst="rect">
            <a:avLst/>
          </a:prstGeom>
          <a:noFill/>
          <a:ln w="0">
            <a:noFill/>
          </a:ln>
        </p:spPr>
        <p:txBody>
          <a:bodyPr wrap="square" lIns="0" tIns="0" rIns="0" bIns="0"/>
          <a:lstStyle/>
          <a:p>
            <a:pPr marL="432000" indent="-324000">
              <a:buClrTx/>
              <a:buBlip>
                <a:blip r:embed="rId4"/>
              </a:buBlip>
              <a:tabLst/>
            </a:pPr>
            <a:r>
              <a:rPr lang="en-US" sz="2800"/>
              <a:t>What drives expansion?</a:t>
            </a:r>
          </a:p>
          <a:p>
            <a:pPr marL="432000" indent="-324000">
              <a:buClrTx/>
              <a:buBlip>
                <a:blip r:embed="rId4"/>
              </a:buBlip>
              <a:tabLst/>
            </a:pPr>
            <a:r>
              <a:rPr lang="en-US" sz="2800"/>
              <a:t>Is it constant, increasing, decreasing?</a:t>
            </a:r>
          </a:p>
          <a:p>
            <a:pPr marL="432000" indent="-324000">
              <a:buClrTx/>
              <a:buBlip>
                <a:blip r:embed="rId4"/>
              </a:buBlip>
              <a:tabLst/>
            </a:pPr>
            <a:r>
              <a:rPr lang="en-US" sz="2800"/>
              <a:t>What is the geometry? </a:t>
            </a:r>
          </a:p>
        </p:txBody>
      </p:sp>
      <p:pic>
        <p:nvPicPr>
          <p:cNvPr id="6" name="Placeholder 3" descr="10000000000001EE000001B1C93CB598.png"/>
          <p:cNvPicPr>
            <a:picLocks noGrp="1" noChangeAspect="1"/>
          </p:cNvPicPr>
          <p:nvPr/>
        </p:nvPicPr>
        <p:blipFill>
          <a:blip r:embed="rId5">
            <a:lum/>
          </a:blip>
          <a:stretch>
            <a:fillRect/>
          </a:stretch>
        </p:blipFill>
        <p:spPr>
          <a:xfrm>
            <a:off x="5088600" y="1941840"/>
            <a:ext cx="4705200" cy="4124160"/>
          </a:xfrm>
          <a:prstGeom prst="rect">
            <a:avLst/>
          </a:prstGeom>
          <a:ln w="0">
            <a:noFill/>
          </a:ln>
        </p:spPr>
      </p:pic>
      <p:pic>
        <p:nvPicPr>
          <p:cNvPr id="7" name="Placeholder 3" descr="100000000000024D000000DA30DF707A.png"/>
          <p:cNvPicPr>
            <a:picLocks noGrp="1" noChangeAspect="1"/>
          </p:cNvPicPr>
          <p:nvPr/>
        </p:nvPicPr>
        <p:blipFill>
          <a:blip r:embed="rId6">
            <a:lum/>
          </a:blip>
          <a:stretch>
            <a:fillRect/>
          </a:stretch>
        </p:blipFill>
        <p:spPr>
          <a:xfrm>
            <a:off x="6292800" y="795600"/>
            <a:ext cx="3675960" cy="1335600"/>
          </a:xfrm>
          <a:prstGeom prst="rect">
            <a:avLst/>
          </a:prstGeom>
          <a:ln w="0">
            <a:noFill/>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61" name="Footer Placeholder 5"/>
          <p:cNvSpPr>
            <a:spLocks noGrp="1"/>
          </p:cNvSpPr>
          <p:nvPr>
            <p:ph type="ftr" sz="quarter" idx="11"/>
          </p:nvPr>
        </p:nvSpPr>
        <p:spPr/>
        <p:txBody>
          <a:bodyPr/>
          <a:lstStyle/>
          <a:p>
            <a:r>
              <a:rPr lang="en-US"/>
              <a:t>Astrophysics and Cosmology - Dr. R. Herman - Fall 2023</a:t>
            </a:r>
            <a:endParaRPr dirty="0"/>
          </a:p>
        </p:txBody>
      </p:sp>
      <p:sp>
        <p:nvSpPr>
          <p:cNvPr id="16362" name="Slide Number Placeholder 4"/>
          <p:cNvSpPr>
            <a:spLocks noGrp="1"/>
          </p:cNvSpPr>
          <p:nvPr>
            <p:ph type="sldNum" sz="quarter" idx="12"/>
          </p:nvPr>
        </p:nvSpPr>
        <p:spPr/>
        <p:txBody>
          <a:bodyPr/>
          <a:lstStyle/>
          <a:p>
            <a:fld id="{763D1470-AB83-4C4C-B3B3-7F0C9DC8E8D6}" type="slidenum">
              <a:rPr lang="en-US" sz="1400" dirty="0" smtClean="0"/>
              <a:t>3</a:t>
            </a:fld>
            <a:endParaRPr lang="en-US" sz="1400" dirty="0"/>
          </a:p>
        </p:txBody>
      </p:sp>
      <p:sp>
        <p:nvSpPr>
          <p:cNvPr id="3" name="Title 1"/>
          <p:cNvSpPr>
            <a:spLocks noGrp="1"/>
          </p:cNvSpPr>
          <p:nvPr>
            <p:ph type="ctrTitle"/>
          </p:nvPr>
        </p:nvSpPr>
        <p:spPr>
          <a:xfrm>
            <a:off x="0" y="0"/>
            <a:ext cx="7158960" cy="1172520"/>
          </a:xfrm>
          <a:prstGeom prst="rect">
            <a:avLst/>
          </a:prstGeom>
          <a:noFill/>
          <a:ln w="0">
            <a:noFill/>
          </a:ln>
        </p:spPr>
        <p:txBody>
          <a:bodyPr wrap="square" lIns="0" tIns="0" rIns="0" bIns="0"/>
          <a:lstStyle/>
          <a:p>
            <a:pPr marL="0" indent="0">
              <a:buNone/>
              <a:tabLst/>
            </a:pPr>
            <a:r>
              <a:rPr lang="en-US"/>
              <a:t>Electromagnetic Waves</a:t>
            </a:r>
          </a:p>
        </p:txBody>
      </p:sp>
      <p:sp>
        <p:nvSpPr>
          <p:cNvPr id="4" name="Content Placeholder 2"/>
          <p:cNvSpPr>
            <a:spLocks noGrp="1"/>
          </p:cNvSpPr>
          <p:nvPr>
            <p:ph type="body" idx="1"/>
          </p:nvPr>
        </p:nvSpPr>
        <p:spPr>
          <a:xfrm>
            <a:off x="395640" y="977400"/>
            <a:ext cx="5897160" cy="5410080"/>
          </a:xfrm>
          <a:prstGeom prst="rect">
            <a:avLst/>
          </a:prstGeom>
          <a:noFill/>
          <a:ln w="0">
            <a:noFill/>
          </a:ln>
        </p:spPr>
        <p:txBody>
          <a:bodyPr wrap="square" lIns="0" tIns="0" rIns="0" bIns="0"/>
          <a:lstStyle/>
          <a:p>
            <a:pPr>
              <a:buClrTx/>
              <a:tabLst>
                <a:tab pos="889200" algn="l"/>
              </a:tabLst>
            </a:pPr>
            <a:r>
              <a:rPr lang="en-US" sz="2400" b="1" dirty="0">
                <a:solidFill>
                  <a:srgbClr val="000000"/>
                </a:solidFill>
                <a:latin typeface="Times New Roman" charset="0"/>
              </a:rPr>
              <a:t>James Clerk Maxwell (1831-1879)</a:t>
            </a:r>
          </a:p>
          <a:p>
            <a:pPr>
              <a:spcAft>
                <a:spcPts val="0"/>
              </a:spcAft>
              <a:tabLst>
                <a:tab pos="889200" algn="l"/>
              </a:tabLst>
            </a:pPr>
            <a:r>
              <a:rPr lang="en-US" sz="2400" dirty="0">
                <a:solidFill>
                  <a:srgbClr val="000000"/>
                </a:solidFill>
                <a:latin typeface="Times New Roman" charset="0"/>
              </a:rPr>
              <a:t>   - Theory of electromagnetism.</a:t>
            </a:r>
          </a:p>
          <a:p>
            <a:pPr indent="0">
              <a:spcAft>
                <a:spcPts val="0"/>
              </a:spcAft>
              <a:buNone/>
              <a:tabLst>
                <a:tab pos="889200" algn="l"/>
              </a:tabLst>
            </a:pPr>
            <a:r>
              <a:rPr lang="en-US" sz="2400" dirty="0">
                <a:solidFill>
                  <a:srgbClr val="000000"/>
                </a:solidFill>
                <a:latin typeface="Times New Roman" charset="0"/>
              </a:rPr>
              <a:t>       - Predicted the electromagnetic waves.</a:t>
            </a:r>
          </a:p>
          <a:p>
            <a:pPr indent="0">
              <a:spcAft>
                <a:spcPts val="0"/>
              </a:spcAft>
              <a:buNone/>
              <a:tabLst>
                <a:tab pos="889200" algn="l"/>
              </a:tabLst>
            </a:pPr>
            <a:r>
              <a:rPr lang="en-US" sz="2400" dirty="0">
                <a:solidFill>
                  <a:srgbClr val="000000"/>
                </a:solidFill>
                <a:latin typeface="Times New Roman" charset="0"/>
              </a:rPr>
              <a:t>       - Electromagnetic waves travel at </a:t>
            </a:r>
          </a:p>
          <a:p>
            <a:pPr indent="0">
              <a:spcAft>
                <a:spcPts val="0"/>
              </a:spcAft>
              <a:buNone/>
              <a:tabLst>
                <a:tab pos="889200" algn="l"/>
              </a:tabLst>
            </a:pPr>
            <a:r>
              <a:rPr lang="en-US" sz="2400" dirty="0">
                <a:solidFill>
                  <a:srgbClr val="000000"/>
                </a:solidFill>
                <a:latin typeface="Times New Roman" charset="0"/>
              </a:rPr>
              <a:t>           c = 299,792,458 m/s = 186,000 mi/s</a:t>
            </a:r>
          </a:p>
          <a:p>
            <a:pPr indent="0">
              <a:spcAft>
                <a:spcPts val="0"/>
              </a:spcAft>
              <a:buNone/>
              <a:tabLst>
                <a:tab pos="889200" algn="l"/>
              </a:tabLst>
            </a:pPr>
            <a:endParaRPr lang="en-US" sz="2400" dirty="0">
              <a:solidFill>
                <a:srgbClr val="000000"/>
              </a:solidFill>
              <a:latin typeface="Times New Roman" charset="0"/>
            </a:endParaRPr>
          </a:p>
          <a:p>
            <a:pPr>
              <a:buClrTx/>
              <a:tabLst>
                <a:tab pos="889200" algn="l"/>
              </a:tabLst>
            </a:pPr>
            <a:r>
              <a:rPr lang="en-US" sz="2400" b="1" dirty="0">
                <a:solidFill>
                  <a:srgbClr val="000000"/>
                </a:solidFill>
                <a:latin typeface="Times New Roman" charset="0"/>
              </a:rPr>
              <a:t>Heinrich Hertz (1857-1894)</a:t>
            </a:r>
          </a:p>
          <a:p>
            <a:pPr indent="0">
              <a:buNone/>
              <a:tabLst>
                <a:tab pos="889200" algn="l"/>
              </a:tabLst>
            </a:pPr>
            <a:r>
              <a:rPr lang="en-US" sz="2400" b="1" dirty="0">
                <a:solidFill>
                  <a:srgbClr val="000000"/>
                </a:solidFill>
                <a:latin typeface="Times New Roman" charset="0"/>
              </a:rPr>
              <a:t>       </a:t>
            </a:r>
            <a:r>
              <a:rPr lang="en-US" sz="2400" dirty="0">
                <a:solidFill>
                  <a:srgbClr val="000000"/>
                </a:solidFill>
                <a:latin typeface="Times New Roman" charset="0"/>
              </a:rPr>
              <a:t>- sent the first radio waves (1888)</a:t>
            </a:r>
          </a:p>
          <a:p>
            <a:pPr>
              <a:tabLst>
                <a:tab pos="889200" algn="l"/>
              </a:tabLst>
            </a:pPr>
            <a:r>
              <a:rPr lang="en-US" sz="2400" b="1" dirty="0">
                <a:solidFill>
                  <a:srgbClr val="000000"/>
                </a:solidFill>
                <a:latin typeface="Times New Roman" charset="0"/>
              </a:rPr>
              <a:t>       </a:t>
            </a:r>
            <a:r>
              <a:rPr lang="en-US" sz="2400" b="1" dirty="0">
                <a:solidFill>
                  <a:srgbClr val="0000FF"/>
                </a:solidFill>
                <a:latin typeface="Times New Roman" charset="0"/>
              </a:rPr>
              <a:t>What is the medium?</a:t>
            </a:r>
            <a:br>
              <a:rPr lang="en-US" sz="2400" b="1" dirty="0">
                <a:solidFill>
                  <a:srgbClr val="0000FF"/>
                </a:solidFill>
                <a:latin typeface="Times New Roman" charset="0"/>
              </a:rPr>
            </a:br>
            <a:r>
              <a:rPr lang="en-US" sz="2400" b="1" dirty="0">
                <a:solidFill>
                  <a:srgbClr val="0000FF"/>
                </a:solidFill>
                <a:latin typeface="Times New Roman" charset="0"/>
              </a:rPr>
              <a:t>   </a:t>
            </a:r>
            <a:r>
              <a:rPr lang="en-US" sz="2400" b="1" i="1" dirty="0">
                <a:solidFill>
                  <a:srgbClr val="0000FF"/>
                </a:solidFill>
                <a:latin typeface="Times New Roman" charset="0"/>
              </a:rPr>
              <a:t>Luminiferous </a:t>
            </a:r>
            <a:r>
              <a:rPr lang="en-US" sz="2400" b="1" i="1" dirty="0" err="1">
                <a:solidFill>
                  <a:srgbClr val="0000FF"/>
                </a:solidFill>
                <a:latin typeface="Times New Roman" charset="0"/>
              </a:rPr>
              <a:t>Aether</a:t>
            </a:r>
            <a:endParaRPr lang="en-US" sz="2400" b="1" i="1" dirty="0">
              <a:solidFill>
                <a:srgbClr val="0000FF"/>
              </a:solidFill>
              <a:latin typeface="Times New Roman" charset="0"/>
            </a:endParaRPr>
          </a:p>
          <a:p>
            <a:pPr>
              <a:buClrTx/>
              <a:tabLst>
                <a:tab pos="889200" algn="l"/>
              </a:tabLst>
            </a:pPr>
            <a:r>
              <a:rPr lang="en-US" sz="2400" b="1" dirty="0">
                <a:solidFill>
                  <a:srgbClr val="000000"/>
                </a:solidFill>
                <a:latin typeface="Times New Roman" charset="0"/>
              </a:rPr>
              <a:t>Michelson-Morley (1887)</a:t>
            </a:r>
          </a:p>
          <a:p>
            <a:pPr indent="0">
              <a:buNone/>
              <a:tabLst>
                <a:tab pos="889200" algn="l"/>
              </a:tabLst>
            </a:pPr>
            <a:r>
              <a:rPr lang="en-US" sz="2400" dirty="0">
                <a:solidFill>
                  <a:srgbClr val="000000"/>
                </a:solidFill>
                <a:latin typeface="Times New Roman" charset="0"/>
              </a:rPr>
              <a:t>       - could not detect it.</a:t>
            </a:r>
          </a:p>
        </p:txBody>
      </p:sp>
      <p:pic>
        <p:nvPicPr>
          <p:cNvPr id="5" name="Placeholder 3" descr="1000000000000133000001907C434DC7.png"/>
          <p:cNvPicPr>
            <a:picLocks noGrp="1" noChangeAspect="1"/>
          </p:cNvPicPr>
          <p:nvPr/>
        </p:nvPicPr>
        <p:blipFill>
          <a:blip r:embed="rId3">
            <a:lum/>
          </a:blip>
          <a:stretch>
            <a:fillRect/>
          </a:stretch>
        </p:blipFill>
        <p:spPr>
          <a:xfrm>
            <a:off x="6868440" y="0"/>
            <a:ext cx="2923920" cy="3809520"/>
          </a:xfrm>
          <a:prstGeom prst="rect">
            <a:avLst/>
          </a:prstGeom>
          <a:ln w="0">
            <a:noFill/>
          </a:ln>
        </p:spPr>
      </p:pic>
      <p:pic>
        <p:nvPicPr>
          <p:cNvPr id="6" name="Placeholder 3" descr="10000000000001F60000012DEBF831C2.png"/>
          <p:cNvPicPr>
            <a:picLocks noGrp="1" noChangeAspect="1"/>
          </p:cNvPicPr>
          <p:nvPr/>
        </p:nvPicPr>
        <p:blipFill>
          <a:blip r:embed="rId4">
            <a:lum/>
          </a:blip>
          <a:stretch>
            <a:fillRect/>
          </a:stretch>
        </p:blipFill>
        <p:spPr>
          <a:xfrm>
            <a:off x="5473440" y="3474720"/>
            <a:ext cx="4403160" cy="3383280"/>
          </a:xfrm>
          <a:prstGeom prst="rect">
            <a:avLst/>
          </a:prstGeom>
          <a:ln w="0">
            <a:noFill/>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61" name="Footer Placeholder 5"/>
          <p:cNvSpPr>
            <a:spLocks noGrp="1"/>
          </p:cNvSpPr>
          <p:nvPr>
            <p:ph type="ftr" sz="quarter" idx="11"/>
          </p:nvPr>
        </p:nvSpPr>
        <p:spPr/>
        <p:txBody>
          <a:bodyPr/>
          <a:lstStyle/>
          <a:p>
            <a:r>
              <a:rPr lang="en-US"/>
              <a:t>Astrophysics and Cosmology - Dr. R. Herman - Fall 2023</a:t>
            </a:r>
            <a:endParaRPr dirty="0"/>
          </a:p>
        </p:txBody>
      </p:sp>
      <p:sp>
        <p:nvSpPr>
          <p:cNvPr id="16362" name="Slide Number Placeholder 4"/>
          <p:cNvSpPr>
            <a:spLocks noGrp="1"/>
          </p:cNvSpPr>
          <p:nvPr>
            <p:ph type="sldNum" sz="quarter" idx="12"/>
          </p:nvPr>
        </p:nvSpPr>
        <p:spPr/>
        <p:txBody>
          <a:bodyPr/>
          <a:lstStyle/>
          <a:p>
            <a:fld id="{763D1470-AB83-4C4C-B3B3-7F0C9DC8E8D6}" type="slidenum">
              <a:rPr lang="en-US" sz="1400" dirty="0" smtClean="0"/>
              <a:t>30</a:t>
            </a:fld>
            <a:endParaRPr lang="en-US" sz="1400" dirty="0"/>
          </a:p>
        </p:txBody>
      </p:sp>
      <p:sp>
        <p:nvSpPr>
          <p:cNvPr id="3" name="Title 1"/>
          <p:cNvSpPr>
            <a:spLocks noGrp="1"/>
          </p:cNvSpPr>
          <p:nvPr>
            <p:ph type="ctrTitle"/>
          </p:nvPr>
        </p:nvSpPr>
        <p:spPr>
          <a:xfrm>
            <a:off x="503640" y="85320"/>
            <a:ext cx="9068760" cy="1262880"/>
          </a:xfrm>
          <a:prstGeom prst="rect">
            <a:avLst/>
          </a:prstGeom>
          <a:noFill/>
          <a:ln w="0">
            <a:noFill/>
          </a:ln>
        </p:spPr>
        <p:txBody>
          <a:bodyPr wrap="square" lIns="0" tIns="0" rIns="0" bIns="0">
            <a:spAutoFit/>
          </a:bodyPr>
          <a:lstStyle/>
          <a:p>
            <a:pPr marL="0" indent="0">
              <a:buNone/>
              <a:tabLst/>
            </a:pPr>
            <a:r>
              <a:rPr lang="en-US"/>
              <a:t>Formation of Galaxies and Clusters</a:t>
            </a:r>
          </a:p>
        </p:txBody>
      </p:sp>
      <p:sp>
        <p:nvSpPr>
          <p:cNvPr id="4" name="Content Placeholder 2"/>
          <p:cNvSpPr>
            <a:spLocks noGrp="1"/>
          </p:cNvSpPr>
          <p:nvPr>
            <p:ph type="body" idx="1"/>
          </p:nvPr>
        </p:nvSpPr>
        <p:spPr>
          <a:xfrm>
            <a:off x="323640" y="1301400"/>
            <a:ext cx="9068760" cy="4900680"/>
          </a:xfrm>
          <a:prstGeom prst="rect">
            <a:avLst/>
          </a:prstGeom>
          <a:noFill/>
          <a:ln w="0">
            <a:noFill/>
          </a:ln>
        </p:spPr>
        <p:txBody>
          <a:bodyPr wrap="square" lIns="0" tIns="0" rIns="0" bIns="0"/>
          <a:lstStyle/>
          <a:p>
            <a:pPr marL="432000" indent="-324000">
              <a:buClrTx/>
              <a:buBlip>
                <a:blip r:embed="rId3"/>
              </a:buBlip>
              <a:tabLst/>
            </a:pPr>
            <a:r>
              <a:rPr lang="en-US" sz="2800"/>
              <a:t>James Peebles</a:t>
            </a:r>
          </a:p>
          <a:p>
            <a:pPr marL="432000" indent="-324000">
              <a:buClrTx/>
              <a:buBlip>
                <a:blip r:embed="rId3"/>
              </a:buBlip>
              <a:tabLst/>
            </a:pPr>
            <a:r>
              <a:rPr lang="en-US" sz="2800"/>
              <a:t>CMB Photons came from opaque wall</a:t>
            </a:r>
          </a:p>
          <a:p>
            <a:pPr marL="432000" indent="-324000">
              <a:buClrTx/>
              <a:buBlip>
                <a:blip r:embed="rId3"/>
              </a:buBlip>
              <a:tabLst/>
            </a:pPr>
            <a:r>
              <a:rPr lang="en-US" sz="2800"/>
              <a:t>Abundances of He, Deuterium depend on present density of baryons</a:t>
            </a:r>
          </a:p>
          <a:p>
            <a:pPr marL="432000" indent="-324000">
              <a:buClrTx/>
              <a:buBlip>
                <a:blip r:embed="rId3"/>
              </a:buBlip>
              <a:tabLst/>
            </a:pPr>
            <a:r>
              <a:rPr lang="en-US" sz="2800"/>
              <a:t>Formation of Structure</a:t>
            </a:r>
          </a:p>
          <a:p>
            <a:pPr marL="864000" lvl="1" indent="-288000">
              <a:buClrTx/>
              <a:buBlip>
                <a:blip r:embed="rId3"/>
              </a:buBlip>
              <a:tabLst/>
            </a:pPr>
            <a:r>
              <a:rPr lang="en-US" sz="2800"/>
              <a:t>After decoupling of photons from baryons</a:t>
            </a:r>
          </a:p>
          <a:p>
            <a:pPr marL="864000" lvl="1" indent="-288000">
              <a:buClrTx/>
              <a:buBlip>
                <a:blip r:embed="rId3"/>
              </a:buBlip>
              <a:tabLst/>
            </a:pPr>
            <a:r>
              <a:rPr lang="en-US" sz="2800"/>
              <a:t>Gravitational collapse starts 300,000 yrs</a:t>
            </a:r>
          </a:p>
          <a:p>
            <a:pPr marL="864000" lvl="1" indent="-288000">
              <a:buClrTx/>
              <a:buBlip>
                <a:blip r:embed="rId3"/>
              </a:buBlip>
              <a:tabLst/>
            </a:pPr>
            <a:r>
              <a:rPr lang="en-US" sz="2800"/>
              <a:t>After inflationary period</a:t>
            </a:r>
          </a:p>
          <a:p>
            <a:pPr marL="432000" indent="-324000">
              <a:buClrTx/>
              <a:buBlip>
                <a:blip r:embed="rId3"/>
              </a:buBlip>
              <a:tabLst/>
            </a:pPr>
            <a:r>
              <a:rPr lang="en-US" sz="2800"/>
              <a:t>Seek fluctuations in CMB</a:t>
            </a:r>
          </a:p>
        </p:txBody>
      </p:sp>
      <p:pic>
        <p:nvPicPr>
          <p:cNvPr id="5" name="Placeholder 3" descr="10000000000000F0000000F0190B64EB.png"/>
          <p:cNvPicPr>
            <a:picLocks noGrp="1" noChangeAspect="1"/>
          </p:cNvPicPr>
          <p:nvPr/>
        </p:nvPicPr>
        <p:blipFill>
          <a:blip r:embed="rId4">
            <a:lum/>
          </a:blip>
          <a:stretch>
            <a:fillRect/>
          </a:stretch>
        </p:blipFill>
        <p:spPr>
          <a:xfrm>
            <a:off x="7459560" y="3657600"/>
            <a:ext cx="2285640" cy="2285640"/>
          </a:xfrm>
          <a:prstGeom prst="rect">
            <a:avLst/>
          </a:prstGeom>
          <a:ln w="0">
            <a:noFill/>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61" name="Footer Placeholder 5"/>
          <p:cNvSpPr>
            <a:spLocks noGrp="1"/>
          </p:cNvSpPr>
          <p:nvPr>
            <p:ph type="ftr" sz="quarter" idx="11"/>
          </p:nvPr>
        </p:nvSpPr>
        <p:spPr/>
        <p:txBody>
          <a:bodyPr/>
          <a:lstStyle/>
          <a:p>
            <a:r>
              <a:rPr lang="en-US"/>
              <a:t>Astrophysics and Cosmology - Dr. R. Herman - Fall 2023</a:t>
            </a:r>
            <a:endParaRPr dirty="0"/>
          </a:p>
        </p:txBody>
      </p:sp>
      <p:sp>
        <p:nvSpPr>
          <p:cNvPr id="16362" name="Slide Number Placeholder 4"/>
          <p:cNvSpPr>
            <a:spLocks noGrp="1"/>
          </p:cNvSpPr>
          <p:nvPr>
            <p:ph type="sldNum" sz="quarter" idx="12"/>
          </p:nvPr>
        </p:nvSpPr>
        <p:spPr/>
        <p:txBody>
          <a:bodyPr/>
          <a:lstStyle/>
          <a:p>
            <a:fld id="{763D1470-AB83-4C4C-B3B3-7F0C9DC8E8D6}" type="slidenum">
              <a:rPr lang="en-US" sz="1400" dirty="0" smtClean="0"/>
              <a:t>31</a:t>
            </a:fld>
            <a:endParaRPr lang="en-US" sz="1400" dirty="0"/>
          </a:p>
        </p:txBody>
      </p:sp>
      <p:sp>
        <p:nvSpPr>
          <p:cNvPr id="3" name="Title 1"/>
          <p:cNvSpPr>
            <a:spLocks noGrp="1"/>
          </p:cNvSpPr>
          <p:nvPr>
            <p:ph type="ctrTitle"/>
          </p:nvPr>
        </p:nvSpPr>
        <p:spPr>
          <a:xfrm>
            <a:off x="503640" y="0"/>
            <a:ext cx="9068760" cy="1172520"/>
          </a:xfrm>
          <a:prstGeom prst="rect">
            <a:avLst/>
          </a:prstGeom>
          <a:noFill/>
          <a:ln w="0">
            <a:noFill/>
          </a:ln>
        </p:spPr>
        <p:txBody>
          <a:bodyPr wrap="square" lIns="0" tIns="0" rIns="0" bIns="0"/>
          <a:lstStyle/>
          <a:p>
            <a:pPr marL="0" indent="0">
              <a:buNone/>
              <a:tabLst/>
            </a:pPr>
            <a:r>
              <a:rPr lang="en-US"/>
              <a:t>Cosmic Microwave Background</a:t>
            </a:r>
          </a:p>
        </p:txBody>
      </p:sp>
      <p:pic>
        <p:nvPicPr>
          <p:cNvPr id="4" name="Placeholder 3" descr="100000000000019000000133949151C0.png"/>
          <p:cNvPicPr>
            <a:picLocks noGrp="1" noChangeAspect="1"/>
          </p:cNvPicPr>
          <p:nvPr/>
        </p:nvPicPr>
        <p:blipFill>
          <a:blip r:embed="rId3">
            <a:lum/>
          </a:blip>
          <a:stretch>
            <a:fillRect/>
          </a:stretch>
        </p:blipFill>
        <p:spPr>
          <a:xfrm>
            <a:off x="1118520" y="899640"/>
            <a:ext cx="7892280" cy="5657760"/>
          </a:xfrm>
          <a:prstGeom prst="rect">
            <a:avLst/>
          </a:prstGeom>
          <a:ln w="0">
            <a:noFill/>
          </a:ln>
        </p:spPr>
      </p:pic>
      <p:sp>
        <p:nvSpPr>
          <p:cNvPr id="5" name="TextBox 4"/>
          <p:cNvSpPr/>
          <p:nvPr/>
        </p:nvSpPr>
        <p:spPr>
          <a:xfrm>
            <a:off x="1008720" y="6570000"/>
            <a:ext cx="7860240" cy="347040"/>
          </a:xfrm>
          <a:prstGeom prst="rect">
            <a:avLst/>
          </a:prstGeom>
          <a:noFill/>
          <a:ln w="0">
            <a:noFill/>
          </a:ln>
        </p:spPr>
        <p:style>
          <a:lnRef idx="0">
            <a:schemeClr val="dk1"/>
          </a:lnRef>
          <a:fillRef idx="0">
            <a:srgbClr val="99CCFF"/>
          </a:fillRef>
          <a:effectRef idx="0">
            <a:schemeClr val="accent1"/>
          </a:effectRef>
          <a:fontRef idx="minor">
            <a:schemeClr val="dk1"/>
          </a:fontRef>
        </p:style>
        <p:txBody>
          <a:bodyPr wrap="square" lIns="90000" tIns="45000" rIns="90000" bIns="45000"/>
          <a:lstStyle/>
          <a:p>
            <a:pPr marL="0" indent="0">
              <a:spcBef>
                <a:spcPts val="0"/>
              </a:spcBef>
              <a:spcAft>
                <a:spcPts val="0"/>
              </a:spcAft>
              <a:buNone/>
              <a:tabLst/>
            </a:pPr>
            <a:r>
              <a:rPr lang="en-US" sz="1800" b="0" i="0" kern="0">
                <a:solidFill>
                  <a:sysClr val="windowText" lastClr="000000"/>
                </a:solidFill>
                <a:latin typeface="Arial" charset="0"/>
                <a:hlinkClick r:id="rId4"/>
              </a:rPr>
              <a:t>http://www.space.com/scienceastronomy/map_mission_basics_030211.html</a:t>
            </a:r>
            <a:r>
              <a:rPr lang="en-US" sz="1800" b="0" i="0" kern="0">
                <a:solidFill>
                  <a:sysClr val="windowText" lastClr="000000"/>
                </a:solidFill>
                <a:latin typeface="Arial" charset="0"/>
              </a:rPr>
              <a:t> </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61" name="Footer Placeholder 5"/>
          <p:cNvSpPr>
            <a:spLocks noGrp="1"/>
          </p:cNvSpPr>
          <p:nvPr>
            <p:ph type="ftr" sz="quarter" idx="11"/>
          </p:nvPr>
        </p:nvSpPr>
        <p:spPr/>
        <p:txBody>
          <a:bodyPr/>
          <a:lstStyle/>
          <a:p>
            <a:r>
              <a:rPr lang="en-US"/>
              <a:t>Astrophysics and Cosmology - Dr. R. Herman - Fall 2023</a:t>
            </a:r>
            <a:endParaRPr dirty="0"/>
          </a:p>
        </p:txBody>
      </p:sp>
      <p:sp>
        <p:nvSpPr>
          <p:cNvPr id="16362" name="Slide Number Placeholder 4"/>
          <p:cNvSpPr>
            <a:spLocks noGrp="1"/>
          </p:cNvSpPr>
          <p:nvPr>
            <p:ph type="sldNum" sz="quarter" idx="12"/>
          </p:nvPr>
        </p:nvSpPr>
        <p:spPr/>
        <p:txBody>
          <a:bodyPr/>
          <a:lstStyle/>
          <a:p>
            <a:fld id="{763D1470-AB83-4C4C-B3B3-7F0C9DC8E8D6}" type="slidenum">
              <a:rPr lang="en-US" sz="1400" dirty="0" smtClean="0"/>
              <a:t>32</a:t>
            </a:fld>
            <a:endParaRPr lang="en-US" sz="1400" dirty="0"/>
          </a:p>
        </p:txBody>
      </p:sp>
      <p:sp>
        <p:nvSpPr>
          <p:cNvPr id="3" name="Title 1"/>
          <p:cNvSpPr>
            <a:spLocks noGrp="1"/>
          </p:cNvSpPr>
          <p:nvPr>
            <p:ph type="ctrTitle"/>
          </p:nvPr>
        </p:nvSpPr>
        <p:spPr>
          <a:xfrm>
            <a:off x="503640" y="301320"/>
            <a:ext cx="9068760" cy="1262880"/>
          </a:xfrm>
          <a:prstGeom prst="rect">
            <a:avLst/>
          </a:prstGeom>
          <a:noFill/>
          <a:ln w="0">
            <a:noFill/>
          </a:ln>
        </p:spPr>
        <p:txBody>
          <a:bodyPr wrap="square" lIns="0" tIns="0" rIns="0" bIns="0">
            <a:spAutoFit/>
          </a:bodyPr>
          <a:lstStyle/>
          <a:p>
            <a:pPr marL="0" indent="0">
              <a:buNone/>
              <a:tabLst/>
            </a:pPr>
            <a:r>
              <a:rPr lang="en-US"/>
              <a:t>COBE - 1991 </a:t>
            </a:r>
          </a:p>
        </p:txBody>
      </p:sp>
      <p:pic>
        <p:nvPicPr>
          <p:cNvPr id="4" name="Placeholder 3" descr="100000000000021700000104174734C1.png"/>
          <p:cNvPicPr>
            <a:picLocks noGrp="1" noChangeAspect="1"/>
          </p:cNvPicPr>
          <p:nvPr/>
        </p:nvPicPr>
        <p:blipFill>
          <a:blip r:embed="rId3">
            <a:lum/>
          </a:blip>
          <a:stretch>
            <a:fillRect/>
          </a:stretch>
        </p:blipFill>
        <p:spPr>
          <a:xfrm>
            <a:off x="4572000" y="1422720"/>
            <a:ext cx="5095440" cy="2476080"/>
          </a:xfrm>
          <a:prstGeom prst="rect">
            <a:avLst/>
          </a:prstGeom>
          <a:ln w="0">
            <a:noFill/>
          </a:ln>
        </p:spPr>
      </p:pic>
      <p:pic>
        <p:nvPicPr>
          <p:cNvPr id="5" name="Placeholder 3" descr="100000000000026400000318E3A7DCAF.png"/>
          <p:cNvPicPr>
            <a:picLocks noGrp="1" noChangeAspect="1"/>
          </p:cNvPicPr>
          <p:nvPr/>
        </p:nvPicPr>
        <p:blipFill>
          <a:blip r:embed="rId4">
            <a:lum/>
          </a:blip>
          <a:stretch>
            <a:fillRect/>
          </a:stretch>
        </p:blipFill>
        <p:spPr>
          <a:xfrm>
            <a:off x="457200" y="1420200"/>
            <a:ext cx="4000320" cy="5365440"/>
          </a:xfrm>
          <a:prstGeom prst="rect">
            <a:avLst/>
          </a:prstGeom>
          <a:ln w="0">
            <a:noFill/>
          </a:ln>
        </p:spPr>
      </p:pic>
      <p:sp>
        <p:nvSpPr>
          <p:cNvPr id="6" name="Content Placeholder 2"/>
          <p:cNvSpPr>
            <a:spLocks noGrp="1"/>
          </p:cNvSpPr>
          <p:nvPr>
            <p:ph type="body" idx="1"/>
          </p:nvPr>
        </p:nvSpPr>
        <p:spPr>
          <a:xfrm>
            <a:off x="4800600" y="4006800"/>
            <a:ext cx="4771800" cy="2775600"/>
          </a:xfrm>
          <a:prstGeom prst="rect">
            <a:avLst/>
          </a:prstGeom>
          <a:noFill/>
          <a:ln w="0">
            <a:noFill/>
          </a:ln>
        </p:spPr>
        <p:txBody>
          <a:bodyPr wrap="square" lIns="0" tIns="0" rIns="0" bIns="0"/>
          <a:lstStyle/>
          <a:p>
            <a:pPr marL="432000" indent="-324000">
              <a:buClrTx/>
              <a:buBlip>
                <a:blip r:embed="rId5"/>
              </a:buBlip>
              <a:tabLst/>
            </a:pPr>
            <a:r>
              <a:rPr lang="en-US" sz="2600"/>
              <a:t>Detected fluctuations (anisotopies)</a:t>
            </a:r>
          </a:p>
          <a:p>
            <a:pPr marL="432000" indent="-324000">
              <a:buClrTx/>
              <a:buBlip>
                <a:blip r:embed="rId5"/>
              </a:buBlip>
              <a:tabLst/>
            </a:pPr>
            <a:r>
              <a:rPr lang="en-US" sz="2600"/>
              <a:t>2006 Nobel</a:t>
            </a:r>
            <a:br>
              <a:rPr lang="en-US" sz="2600"/>
            </a:br>
            <a:r>
              <a:rPr lang="en-US" sz="2600"/>
              <a:t>John Mather and George Smoot</a:t>
            </a:r>
          </a:p>
          <a:p>
            <a:pPr marL="432000" indent="-324000">
              <a:buNone/>
              <a:tabLst/>
            </a:pPr>
            <a:r>
              <a:rPr lang="en-US" sz="2200" i="1"/>
              <a:t>"for their discovery of the blackbody form and anisotropy of the cosmic microwave background radiation"</a:t>
            </a:r>
          </a:p>
        </p:txBody>
      </p:sp>
      <p:sp>
        <p:nvSpPr>
          <p:cNvPr id="7" name="TextBox 6"/>
          <p:cNvSpPr/>
          <p:nvPr/>
        </p:nvSpPr>
        <p:spPr>
          <a:xfrm>
            <a:off x="283320" y="6458040"/>
            <a:ext cx="4419000" cy="347040"/>
          </a:xfrm>
          <a:prstGeom prst="rect">
            <a:avLst/>
          </a:prstGeom>
          <a:noFill/>
          <a:ln w="0">
            <a:noFill/>
          </a:ln>
        </p:spPr>
        <p:style>
          <a:lnRef idx="0">
            <a:schemeClr val="dk1"/>
          </a:lnRef>
          <a:fillRef idx="0">
            <a:srgbClr val="99CCFF"/>
          </a:fillRef>
          <a:effectRef idx="0">
            <a:schemeClr val="accent1"/>
          </a:effectRef>
          <a:fontRef idx="minor">
            <a:schemeClr val="dk1"/>
          </a:fontRef>
        </p:style>
        <p:txBody>
          <a:bodyPr wrap="square" lIns="90000" tIns="45000" rIns="90000" bIns="45000"/>
          <a:lstStyle/>
          <a:p>
            <a:pPr marL="0" indent="0">
              <a:spcBef>
                <a:spcPts val="0"/>
              </a:spcBef>
              <a:spcAft>
                <a:spcPts val="0"/>
              </a:spcAft>
              <a:buNone/>
              <a:tabLst/>
            </a:pPr>
            <a:r>
              <a:rPr lang="en-US" sz="1800" b="0" i="0" kern="0">
                <a:solidFill>
                  <a:sysClr val="windowText" lastClr="000000"/>
                </a:solidFill>
                <a:latin typeface="Arial" charset="0"/>
              </a:rPr>
              <a:t>http://lambda.gsfc.nasa.gov/product/cobe/</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61" name="Footer Placeholder 5"/>
          <p:cNvSpPr>
            <a:spLocks noGrp="1"/>
          </p:cNvSpPr>
          <p:nvPr>
            <p:ph type="ftr" sz="quarter" idx="11"/>
          </p:nvPr>
        </p:nvSpPr>
        <p:spPr/>
        <p:txBody>
          <a:bodyPr/>
          <a:lstStyle/>
          <a:p>
            <a:r>
              <a:rPr lang="en-US"/>
              <a:t>Astrophysics and Cosmology - Dr. R. Herman - Fall 2023</a:t>
            </a:r>
            <a:endParaRPr dirty="0"/>
          </a:p>
        </p:txBody>
      </p:sp>
      <p:sp>
        <p:nvSpPr>
          <p:cNvPr id="16362" name="Slide Number Placeholder 4"/>
          <p:cNvSpPr>
            <a:spLocks noGrp="1"/>
          </p:cNvSpPr>
          <p:nvPr>
            <p:ph type="sldNum" sz="quarter" idx="12"/>
          </p:nvPr>
        </p:nvSpPr>
        <p:spPr/>
        <p:txBody>
          <a:bodyPr/>
          <a:lstStyle/>
          <a:p>
            <a:fld id="{763D1470-AB83-4C4C-B3B3-7F0C9DC8E8D6}" type="slidenum">
              <a:rPr lang="en-US" sz="1400" dirty="0" smtClean="0"/>
              <a:t>33</a:t>
            </a:fld>
            <a:endParaRPr lang="en-US" sz="1400" dirty="0"/>
          </a:p>
        </p:txBody>
      </p:sp>
      <p:sp>
        <p:nvSpPr>
          <p:cNvPr id="3" name="Title 1"/>
          <p:cNvSpPr>
            <a:spLocks noGrp="1"/>
          </p:cNvSpPr>
          <p:nvPr>
            <p:ph type="ctrTitle"/>
          </p:nvPr>
        </p:nvSpPr>
        <p:spPr>
          <a:xfrm>
            <a:off x="503640" y="-22680"/>
            <a:ext cx="9068760" cy="1262880"/>
          </a:xfrm>
          <a:prstGeom prst="rect">
            <a:avLst/>
          </a:prstGeom>
          <a:noFill/>
          <a:ln w="0">
            <a:noFill/>
          </a:ln>
        </p:spPr>
        <p:txBody>
          <a:bodyPr wrap="square" lIns="0" tIns="0" rIns="0" bIns="0">
            <a:spAutoFit/>
          </a:bodyPr>
          <a:lstStyle/>
          <a:p>
            <a:pPr marL="0" indent="0">
              <a:buNone/>
              <a:tabLst/>
            </a:pPr>
            <a:r>
              <a:t>BOOMERanG</a:t>
            </a:r>
            <a:br>
              <a:rPr/>
            </a:br>
            <a:r>
              <a:rPr lang="en-US" sz="2200"/>
              <a:t>Balloon Observations Of Millimetric Extragalactic Radiation and Geophysics</a:t>
            </a:r>
          </a:p>
        </p:txBody>
      </p:sp>
      <p:pic>
        <p:nvPicPr>
          <p:cNvPr id="4" name="Placeholder 3" descr="10000000000002E4000002D8222124EE.png"/>
          <p:cNvPicPr>
            <a:picLocks noGrp="1" noChangeAspect="1"/>
          </p:cNvPicPr>
          <p:nvPr/>
        </p:nvPicPr>
        <p:blipFill>
          <a:blip r:embed="rId3">
            <a:lum/>
          </a:blip>
          <a:stretch>
            <a:fillRect/>
          </a:stretch>
        </p:blipFill>
        <p:spPr>
          <a:xfrm>
            <a:off x="5486400" y="2394000"/>
            <a:ext cx="4310280" cy="4248360"/>
          </a:xfrm>
          <a:prstGeom prst="rect">
            <a:avLst/>
          </a:prstGeom>
          <a:ln w="0">
            <a:noFill/>
          </a:ln>
        </p:spPr>
      </p:pic>
      <p:pic>
        <p:nvPicPr>
          <p:cNvPr id="5" name="Placeholder 3" descr="100000000000032000000258879F480B.png"/>
          <p:cNvPicPr>
            <a:picLocks noGrp="1" noChangeAspect="1"/>
          </p:cNvPicPr>
          <p:nvPr/>
        </p:nvPicPr>
        <p:blipFill>
          <a:blip r:embed="rId4">
            <a:lum/>
          </a:blip>
          <a:stretch>
            <a:fillRect/>
          </a:stretch>
        </p:blipFill>
        <p:spPr>
          <a:xfrm>
            <a:off x="228600" y="2920320"/>
            <a:ext cx="5236920" cy="3709080"/>
          </a:xfrm>
          <a:prstGeom prst="rect">
            <a:avLst/>
          </a:prstGeom>
          <a:ln w="0">
            <a:noFill/>
          </a:ln>
        </p:spPr>
      </p:pic>
      <p:sp>
        <p:nvSpPr>
          <p:cNvPr id="6" name="TextBox 5"/>
          <p:cNvSpPr/>
          <p:nvPr/>
        </p:nvSpPr>
        <p:spPr>
          <a:xfrm>
            <a:off x="1351080" y="6602040"/>
            <a:ext cx="7467120" cy="347040"/>
          </a:xfrm>
          <a:prstGeom prst="rect">
            <a:avLst/>
          </a:prstGeom>
          <a:noFill/>
          <a:ln w="0">
            <a:noFill/>
          </a:ln>
        </p:spPr>
        <p:style>
          <a:lnRef idx="0">
            <a:schemeClr val="dk1"/>
          </a:lnRef>
          <a:fillRef idx="0">
            <a:srgbClr val="99CCFF"/>
          </a:fillRef>
          <a:effectRef idx="0">
            <a:schemeClr val="accent1"/>
          </a:effectRef>
          <a:fontRef idx="minor">
            <a:schemeClr val="dk1"/>
          </a:fontRef>
        </p:style>
        <p:txBody>
          <a:bodyPr wrap="square" lIns="90000" tIns="45000" rIns="90000" bIns="45000"/>
          <a:lstStyle/>
          <a:p>
            <a:pPr marL="0" indent="0">
              <a:spcBef>
                <a:spcPts val="0"/>
              </a:spcBef>
              <a:spcAft>
                <a:spcPts val="0"/>
              </a:spcAft>
              <a:buNone/>
              <a:tabLst/>
            </a:pPr>
            <a:r>
              <a:rPr lang="en-US" sz="1800" b="0" i="0" kern="0">
                <a:solidFill>
                  <a:sysClr val="windowText" lastClr="000000"/>
                </a:solidFill>
                <a:latin typeface="Arial" charset="0"/>
              </a:rPr>
              <a:t>http://science.nasa.gov/science-news/science-at-nasa/2000/ast27apr_1/</a:t>
            </a:r>
          </a:p>
        </p:txBody>
      </p:sp>
      <p:sp>
        <p:nvSpPr>
          <p:cNvPr id="7" name="Content Placeholder 2"/>
          <p:cNvSpPr>
            <a:spLocks noGrp="1"/>
          </p:cNvSpPr>
          <p:nvPr>
            <p:ph type="body" idx="1"/>
          </p:nvPr>
        </p:nvSpPr>
        <p:spPr>
          <a:xfrm>
            <a:off x="-36360" y="1445400"/>
            <a:ext cx="9068760" cy="1431000"/>
          </a:xfrm>
          <a:prstGeom prst="rect">
            <a:avLst/>
          </a:prstGeom>
          <a:noFill/>
          <a:ln w="0">
            <a:noFill/>
          </a:ln>
        </p:spPr>
        <p:txBody>
          <a:bodyPr wrap="square" lIns="0" tIns="0" rIns="0" bIns="0"/>
          <a:lstStyle/>
          <a:p>
            <a:pPr marL="432000" indent="-324000">
              <a:buClrTx/>
              <a:buBlip>
                <a:blip r:embed="rId5"/>
              </a:buBlip>
              <a:tabLst/>
            </a:pPr>
            <a:r>
              <a:rPr lang="en-US"/>
              <a:t>2000 – Universe is flat!</a:t>
            </a:r>
          </a:p>
          <a:p>
            <a:pPr marL="432000" indent="-324000">
              <a:buClrTx/>
              <a:buBlip>
                <a:blip r:embed="rId5"/>
              </a:buBlip>
              <a:tabLst/>
            </a:pPr>
            <a:r>
              <a:rPr lang="en-US"/>
              <a:t>30% Matter (5% Baryonic)</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61" name="Footer Placeholder 5"/>
          <p:cNvSpPr>
            <a:spLocks noGrp="1"/>
          </p:cNvSpPr>
          <p:nvPr>
            <p:ph type="ftr" sz="quarter" idx="11"/>
          </p:nvPr>
        </p:nvSpPr>
        <p:spPr/>
        <p:txBody>
          <a:bodyPr/>
          <a:lstStyle/>
          <a:p>
            <a:r>
              <a:rPr lang="en-US"/>
              <a:t>Astrophysics and Cosmology - Dr. R. Herman - Fall 2023</a:t>
            </a:r>
            <a:endParaRPr dirty="0"/>
          </a:p>
        </p:txBody>
      </p:sp>
      <p:sp>
        <p:nvSpPr>
          <p:cNvPr id="16362" name="Slide Number Placeholder 4"/>
          <p:cNvSpPr>
            <a:spLocks noGrp="1"/>
          </p:cNvSpPr>
          <p:nvPr>
            <p:ph type="sldNum" sz="quarter" idx="12"/>
          </p:nvPr>
        </p:nvSpPr>
        <p:spPr/>
        <p:txBody>
          <a:bodyPr/>
          <a:lstStyle/>
          <a:p>
            <a:fld id="{763D1470-AB83-4C4C-B3B3-7F0C9DC8E8D6}" type="slidenum">
              <a:rPr lang="en-US" sz="1400" dirty="0" smtClean="0"/>
              <a:t>34</a:t>
            </a:fld>
            <a:endParaRPr lang="en-US" sz="1400" dirty="0"/>
          </a:p>
        </p:txBody>
      </p:sp>
      <p:pic>
        <p:nvPicPr>
          <p:cNvPr id="3" name="Placeholder 3" descr="1000000000000300000001E0BB2982CA.png"/>
          <p:cNvPicPr>
            <a:picLocks noGrp="1" noChangeAspect="1"/>
          </p:cNvPicPr>
          <p:nvPr/>
        </p:nvPicPr>
        <p:blipFill>
          <a:blip r:embed="rId3">
            <a:lum/>
          </a:blip>
          <a:stretch>
            <a:fillRect/>
          </a:stretch>
        </p:blipFill>
        <p:spPr>
          <a:xfrm>
            <a:off x="2617200" y="1515600"/>
            <a:ext cx="7315200" cy="4572000"/>
          </a:xfrm>
          <a:prstGeom prst="rect">
            <a:avLst/>
          </a:prstGeom>
          <a:ln w="0">
            <a:noFill/>
          </a:ln>
        </p:spPr>
      </p:pic>
      <p:sp>
        <p:nvSpPr>
          <p:cNvPr id="4" name="Title 1"/>
          <p:cNvSpPr>
            <a:spLocks noGrp="1"/>
          </p:cNvSpPr>
          <p:nvPr>
            <p:ph type="ctrTitle"/>
          </p:nvPr>
        </p:nvSpPr>
        <p:spPr>
          <a:xfrm>
            <a:off x="503640" y="301320"/>
            <a:ext cx="9068760" cy="1262880"/>
          </a:xfrm>
          <a:prstGeom prst="rect">
            <a:avLst/>
          </a:prstGeom>
          <a:noFill/>
          <a:ln w="0">
            <a:noFill/>
          </a:ln>
        </p:spPr>
        <p:txBody>
          <a:bodyPr wrap="square" lIns="0" tIns="0" rIns="0" bIns="0">
            <a:spAutoFit/>
          </a:bodyPr>
          <a:lstStyle/>
          <a:p>
            <a:pPr marL="0" indent="0">
              <a:buNone/>
              <a:tabLst/>
            </a:pPr>
            <a:r>
              <a:t>WMAP – launched 2001</a:t>
            </a:r>
            <a:br>
              <a:rPr/>
            </a:br>
            <a:r>
              <a:rPr lang="en-US" sz="2200"/>
              <a:t>Wilkinson Microwave Anisotropy Probe</a:t>
            </a:r>
          </a:p>
        </p:txBody>
      </p:sp>
      <p:pic>
        <p:nvPicPr>
          <p:cNvPr id="5" name="Placeholder 3" descr="100000000000014000000149E071BAE9.png"/>
          <p:cNvPicPr>
            <a:picLocks noGrp="1" noChangeAspect="1"/>
          </p:cNvPicPr>
          <p:nvPr/>
        </p:nvPicPr>
        <p:blipFill>
          <a:blip r:embed="rId4">
            <a:lum/>
          </a:blip>
          <a:stretch>
            <a:fillRect/>
          </a:stretch>
        </p:blipFill>
        <p:spPr>
          <a:xfrm>
            <a:off x="7302600" y="4678200"/>
            <a:ext cx="2590560" cy="2743200"/>
          </a:xfrm>
          <a:prstGeom prst="rect">
            <a:avLst/>
          </a:prstGeom>
          <a:ln w="0">
            <a:noFill/>
          </a:ln>
        </p:spPr>
      </p:pic>
      <p:sp>
        <p:nvSpPr>
          <p:cNvPr id="6" name="Content Placeholder 2"/>
          <p:cNvSpPr>
            <a:spLocks noGrp="1"/>
          </p:cNvSpPr>
          <p:nvPr>
            <p:ph type="body" idx="1"/>
          </p:nvPr>
        </p:nvSpPr>
        <p:spPr>
          <a:xfrm>
            <a:off x="215640" y="1805400"/>
            <a:ext cx="4392360" cy="3717000"/>
          </a:xfrm>
          <a:prstGeom prst="rect">
            <a:avLst/>
          </a:prstGeom>
          <a:noFill/>
          <a:ln w="0">
            <a:noFill/>
          </a:ln>
        </p:spPr>
        <p:txBody>
          <a:bodyPr wrap="square" lIns="0" tIns="0" rIns="0" bIns="0"/>
          <a:lstStyle/>
          <a:p>
            <a:pPr marL="432000" indent="-324000">
              <a:buClrTx/>
              <a:buBlip>
                <a:blip r:embed="rId5"/>
              </a:buBlip>
              <a:tabLst/>
            </a:pPr>
            <a:r>
              <a:rPr lang="en-US" sz="2400"/>
              <a:t>7 yrs of data</a:t>
            </a:r>
          </a:p>
          <a:p>
            <a:pPr marL="432000" indent="-324000">
              <a:buClrTx/>
              <a:buBlip>
                <a:blip r:embed="rId5"/>
              </a:buBlip>
              <a:tabLst/>
            </a:pPr>
            <a:r>
              <a:rPr lang="en-US" sz="2400"/>
              <a:t>Fine resolution full sky map</a:t>
            </a:r>
          </a:p>
          <a:p>
            <a:pPr marL="432000" indent="-324000">
              <a:buClrTx/>
              <a:buBlip>
                <a:blip r:embed="rId5"/>
              </a:buBlip>
              <a:tabLst/>
            </a:pPr>
            <a:r>
              <a:rPr lang="en-US" sz="2400"/>
              <a:t>Age 13.73 +/- 1%</a:t>
            </a:r>
          </a:p>
          <a:p>
            <a:pPr marL="432000" indent="-324000">
              <a:buClrTx/>
              <a:buBlip>
                <a:blip r:embed="rId5"/>
              </a:buBlip>
              <a:tabLst/>
            </a:pPr>
            <a:r>
              <a:rPr lang="en-US" sz="2400"/>
              <a:t>Flat within 1%</a:t>
            </a:r>
          </a:p>
          <a:p>
            <a:pPr marL="432000" indent="-324000">
              <a:buClrTx/>
              <a:buBlip>
                <a:blip r:embed="rId5"/>
              </a:buBlip>
              <a:tabLst/>
            </a:pPr>
            <a:r>
              <a:rPr lang="en-US" sz="2400"/>
              <a:t>Ordinary atom 4.6%</a:t>
            </a:r>
          </a:p>
          <a:p>
            <a:pPr marL="432000" indent="-324000">
              <a:buClrTx/>
              <a:buBlip>
                <a:blip r:embed="rId5"/>
              </a:buBlip>
              <a:tabLst/>
            </a:pPr>
            <a:r>
              <a:rPr lang="en-US" sz="2400"/>
              <a:t>Dark Matter 23.3%</a:t>
            </a:r>
          </a:p>
          <a:p>
            <a:pPr marL="432000" indent="-324000">
              <a:buClrTx/>
              <a:buBlip>
                <a:blip r:embed="rId5"/>
              </a:buBlip>
              <a:tabLst/>
            </a:pPr>
            <a:r>
              <a:rPr lang="en-US" sz="2400"/>
              <a:t>Dark Energy 73.1%</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1"/>
          <p:cNvSpPr>
            <a:spLocks noGrp="1"/>
          </p:cNvSpPr>
          <p:nvPr>
            <p:ph type="subTitle" idx="1"/>
          </p:nvPr>
        </p:nvSpPr>
        <p:spPr>
          <a:xfrm>
            <a:off x="503640" y="5029200"/>
            <a:ext cx="9068760" cy="1685880"/>
          </a:xfrm>
          <a:prstGeom prst="rect">
            <a:avLst/>
          </a:prstGeom>
          <a:noFill/>
          <a:ln w="0">
            <a:noFill/>
          </a:ln>
        </p:spPr>
        <p:txBody>
          <a:bodyPr wrap="square" lIns="0" tIns="0" rIns="0" bIns="0"/>
          <a:lstStyle/>
          <a:p>
            <a:pPr marL="432000" lvl="1" indent="-216000" algn="ctr">
              <a:buNone/>
              <a:tabLst/>
            </a:pPr>
            <a:r>
              <a:rPr lang="en-US" sz="3200" b="0" i="0" kern="0">
                <a:solidFill>
                  <a:sysClr val="windowText" lastClr="000000"/>
                </a:solidFill>
                <a:latin typeface="Arial" charset="0"/>
              </a:rPr>
              <a:t>The New Cosmology</a:t>
            </a:r>
          </a:p>
        </p:txBody>
      </p:sp>
      <p:pic>
        <p:nvPicPr>
          <p:cNvPr id="4" name="Placeholder 3" descr="100000000000032000000215ED48E6DF.png"/>
          <p:cNvPicPr>
            <a:picLocks noGrp="1" noChangeAspect="1"/>
          </p:cNvPicPr>
          <p:nvPr/>
        </p:nvPicPr>
        <p:blipFill>
          <a:blip r:embed="rId3">
            <a:lum/>
          </a:blip>
          <a:stretch>
            <a:fillRect/>
          </a:stretch>
        </p:blipFill>
        <p:spPr>
          <a:xfrm>
            <a:off x="1223640" y="457200"/>
            <a:ext cx="7619760" cy="5076360"/>
          </a:xfrm>
          <a:prstGeom prst="rect">
            <a:avLst/>
          </a:prstGeom>
          <a:ln w="0">
            <a:noFill/>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61" name="Footer Placeholder 5"/>
          <p:cNvSpPr>
            <a:spLocks noGrp="1"/>
          </p:cNvSpPr>
          <p:nvPr>
            <p:ph type="ftr" sz="quarter" idx="11"/>
          </p:nvPr>
        </p:nvSpPr>
        <p:spPr/>
        <p:txBody>
          <a:bodyPr/>
          <a:lstStyle/>
          <a:p>
            <a:r>
              <a:rPr lang="en-US"/>
              <a:t>Astrophysics and Cosmology - Dr. R. Herman - Fall 2023</a:t>
            </a:r>
            <a:endParaRPr dirty="0"/>
          </a:p>
        </p:txBody>
      </p:sp>
      <p:sp>
        <p:nvSpPr>
          <p:cNvPr id="16362" name="Slide Number Placeholder 4"/>
          <p:cNvSpPr>
            <a:spLocks noGrp="1"/>
          </p:cNvSpPr>
          <p:nvPr>
            <p:ph type="sldNum" sz="quarter" idx="12"/>
          </p:nvPr>
        </p:nvSpPr>
        <p:spPr/>
        <p:txBody>
          <a:bodyPr/>
          <a:lstStyle/>
          <a:p>
            <a:fld id="{763D1470-AB83-4C4C-B3B3-7F0C9DC8E8D6}" type="slidenum">
              <a:rPr lang="en-US" sz="1400" dirty="0" smtClean="0"/>
              <a:t>36</a:t>
            </a:fld>
            <a:endParaRPr lang="en-US" sz="1400" dirty="0"/>
          </a:p>
        </p:txBody>
      </p:sp>
      <p:sp>
        <p:nvSpPr>
          <p:cNvPr id="3" name="Title 1"/>
          <p:cNvSpPr>
            <a:spLocks noGrp="1"/>
          </p:cNvSpPr>
          <p:nvPr>
            <p:ph type="ctrTitle"/>
          </p:nvPr>
        </p:nvSpPr>
        <p:spPr>
          <a:xfrm>
            <a:off x="503640" y="-49680"/>
            <a:ext cx="9068760" cy="1172520"/>
          </a:xfrm>
          <a:prstGeom prst="rect">
            <a:avLst/>
          </a:prstGeom>
          <a:noFill/>
          <a:ln w="0">
            <a:noFill/>
          </a:ln>
        </p:spPr>
        <p:txBody>
          <a:bodyPr wrap="square" lIns="0" tIns="0" rIns="0" bIns="0"/>
          <a:lstStyle/>
          <a:p>
            <a:pPr marL="0" indent="0">
              <a:buNone/>
              <a:tabLst/>
            </a:pPr>
            <a:r>
              <a:rPr lang="en-US"/>
              <a:t>Galaxies</a:t>
            </a:r>
          </a:p>
        </p:txBody>
      </p:sp>
      <p:sp>
        <p:nvSpPr>
          <p:cNvPr id="4" name="Content Placeholder 2"/>
          <p:cNvSpPr>
            <a:spLocks noGrp="1"/>
          </p:cNvSpPr>
          <p:nvPr>
            <p:ph type="body" idx="1"/>
          </p:nvPr>
        </p:nvSpPr>
        <p:spPr>
          <a:xfrm>
            <a:off x="503640" y="941400"/>
            <a:ext cx="5897160" cy="3259800"/>
          </a:xfrm>
          <a:prstGeom prst="rect">
            <a:avLst/>
          </a:prstGeom>
          <a:noFill/>
          <a:ln w="0">
            <a:noFill/>
          </a:ln>
        </p:spPr>
        <p:txBody>
          <a:bodyPr wrap="square" lIns="0" tIns="0" rIns="0" bIns="0"/>
          <a:lstStyle/>
          <a:p>
            <a:pPr marL="432000" indent="-324000">
              <a:buClrTx/>
              <a:buBlip>
                <a:blip r:embed="rId3"/>
              </a:buBlip>
              <a:tabLst/>
            </a:pPr>
            <a:r>
              <a:rPr lang="en-US"/>
              <a:t>Stars mostly at center</a:t>
            </a:r>
          </a:p>
          <a:p>
            <a:pPr marL="432000" indent="-324000">
              <a:buClrTx/>
              <a:buBlip>
                <a:blip r:embed="rId3"/>
              </a:buBlip>
              <a:tabLst/>
            </a:pPr>
            <a:r>
              <a:rPr lang="en-US"/>
              <a:t>Circling center</a:t>
            </a:r>
          </a:p>
          <a:p>
            <a:pPr marL="432000" indent="-324000">
              <a:buClrTx/>
              <a:buBlip>
                <a:blip r:embed="rId3"/>
              </a:buBlip>
              <a:tabLst/>
            </a:pPr>
            <a:r>
              <a:rPr lang="en-US"/>
              <a:t>Orbital speed greater at center</a:t>
            </a:r>
          </a:p>
          <a:p>
            <a:pPr marL="432000" indent="-324000">
              <a:buClrTx/>
              <a:buBlip>
                <a:blip r:embed="rId3"/>
              </a:buBlip>
              <a:tabLst/>
            </a:pPr>
            <a:r>
              <a:rPr lang="en-US"/>
              <a:t>Speed vs distance decreases</a:t>
            </a:r>
          </a:p>
        </p:txBody>
      </p:sp>
      <p:pic>
        <p:nvPicPr>
          <p:cNvPr id="5" name="Placeholder 3" descr="100000000000029D00000174E430FFC5.png"/>
          <p:cNvPicPr>
            <a:picLocks noGrp="1" noChangeAspect="1"/>
          </p:cNvPicPr>
          <p:nvPr/>
        </p:nvPicPr>
        <p:blipFill>
          <a:blip r:embed="rId4">
            <a:lum/>
          </a:blip>
          <a:stretch>
            <a:fillRect/>
          </a:stretch>
        </p:blipFill>
        <p:spPr>
          <a:xfrm>
            <a:off x="2566800" y="4269600"/>
            <a:ext cx="5257800" cy="2514600"/>
          </a:xfrm>
          <a:prstGeom prst="rect">
            <a:avLst/>
          </a:prstGeom>
          <a:ln w="0">
            <a:noFill/>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61" name="Footer Placeholder 5"/>
          <p:cNvSpPr>
            <a:spLocks noGrp="1"/>
          </p:cNvSpPr>
          <p:nvPr>
            <p:ph type="ftr" sz="quarter" idx="11"/>
          </p:nvPr>
        </p:nvSpPr>
        <p:spPr/>
        <p:txBody>
          <a:bodyPr/>
          <a:lstStyle/>
          <a:p>
            <a:r>
              <a:rPr lang="en-US"/>
              <a:t>Astrophysics and Cosmology - Dr. R. Herman - Fall 2023</a:t>
            </a:r>
            <a:endParaRPr dirty="0"/>
          </a:p>
        </p:txBody>
      </p:sp>
      <p:sp>
        <p:nvSpPr>
          <p:cNvPr id="16362" name="Slide Number Placeholder 4"/>
          <p:cNvSpPr>
            <a:spLocks noGrp="1"/>
          </p:cNvSpPr>
          <p:nvPr>
            <p:ph type="sldNum" sz="quarter" idx="12"/>
          </p:nvPr>
        </p:nvSpPr>
        <p:spPr/>
        <p:txBody>
          <a:bodyPr/>
          <a:lstStyle/>
          <a:p>
            <a:fld id="{763D1470-AB83-4C4C-B3B3-7F0C9DC8E8D6}" type="slidenum">
              <a:rPr lang="en-US" sz="1400" dirty="0" smtClean="0"/>
              <a:t>37</a:t>
            </a:fld>
            <a:endParaRPr lang="en-US" sz="1400" dirty="0"/>
          </a:p>
        </p:txBody>
      </p:sp>
      <p:sp>
        <p:nvSpPr>
          <p:cNvPr id="3" name="Title 1"/>
          <p:cNvSpPr>
            <a:spLocks noGrp="1"/>
          </p:cNvSpPr>
          <p:nvPr>
            <p:ph type="ctrTitle"/>
          </p:nvPr>
        </p:nvSpPr>
        <p:spPr>
          <a:xfrm>
            <a:off x="503640" y="-130680"/>
            <a:ext cx="9068760" cy="1262880"/>
          </a:xfrm>
          <a:prstGeom prst="rect">
            <a:avLst/>
          </a:prstGeom>
          <a:noFill/>
          <a:ln w="0">
            <a:noFill/>
          </a:ln>
        </p:spPr>
        <p:txBody>
          <a:bodyPr wrap="square" lIns="0" tIns="0" rIns="0" bIns="0">
            <a:spAutoFit/>
          </a:bodyPr>
          <a:lstStyle/>
          <a:p>
            <a:pPr marL="0" indent="0">
              <a:buNone/>
              <a:tabLst/>
            </a:pPr>
            <a:r>
              <a:rPr lang="en-US"/>
              <a:t>Dark Matter</a:t>
            </a:r>
          </a:p>
        </p:txBody>
      </p:sp>
      <p:pic>
        <p:nvPicPr>
          <p:cNvPr id="4" name="Placeholder 3" descr="1000000000000158000000FF039C2F44.png"/>
          <p:cNvPicPr>
            <a:picLocks noGrp="1" noChangeAspect="1"/>
          </p:cNvPicPr>
          <p:nvPr/>
        </p:nvPicPr>
        <p:blipFill>
          <a:blip r:embed="rId3">
            <a:lum/>
          </a:blip>
          <a:stretch>
            <a:fillRect/>
          </a:stretch>
        </p:blipFill>
        <p:spPr>
          <a:xfrm>
            <a:off x="336600" y="1133280"/>
            <a:ext cx="3276720" cy="2428920"/>
          </a:xfrm>
          <a:prstGeom prst="rect">
            <a:avLst/>
          </a:prstGeom>
          <a:ln w="0">
            <a:noFill/>
          </a:ln>
        </p:spPr>
      </p:pic>
      <p:pic>
        <p:nvPicPr>
          <p:cNvPr id="5" name="Placeholder 3" descr="10000000000000C8000000C84D8BA362.png"/>
          <p:cNvPicPr>
            <a:picLocks noGrp="1" noChangeAspect="1"/>
          </p:cNvPicPr>
          <p:nvPr/>
        </p:nvPicPr>
        <p:blipFill>
          <a:blip r:embed="rId4">
            <a:lum/>
          </a:blip>
          <a:stretch>
            <a:fillRect/>
          </a:stretch>
        </p:blipFill>
        <p:spPr>
          <a:xfrm>
            <a:off x="8032680" y="116280"/>
            <a:ext cx="1905120" cy="1905120"/>
          </a:xfrm>
          <a:prstGeom prst="rect">
            <a:avLst/>
          </a:prstGeom>
          <a:ln w="0">
            <a:noFill/>
          </a:ln>
        </p:spPr>
      </p:pic>
      <p:sp>
        <p:nvSpPr>
          <p:cNvPr id="6" name="Content Placeholder 2"/>
          <p:cNvSpPr>
            <a:spLocks noGrp="1"/>
          </p:cNvSpPr>
          <p:nvPr>
            <p:ph type="body" idx="1"/>
          </p:nvPr>
        </p:nvSpPr>
        <p:spPr>
          <a:xfrm>
            <a:off x="3837600" y="1621800"/>
            <a:ext cx="6172200" cy="4583160"/>
          </a:xfrm>
          <a:prstGeom prst="rect">
            <a:avLst/>
          </a:prstGeom>
          <a:noFill/>
          <a:ln w="0">
            <a:noFill/>
          </a:ln>
        </p:spPr>
        <p:txBody>
          <a:bodyPr wrap="square" lIns="0" tIns="0" rIns="0" bIns="0"/>
          <a:lstStyle/>
          <a:p>
            <a:pPr marL="432000" indent="-324000">
              <a:buClrTx/>
              <a:buBlip>
                <a:blip r:embed="rId5"/>
              </a:buBlip>
              <a:tabLst/>
            </a:pPr>
            <a:r>
              <a:rPr lang="en-US" sz="2400"/>
              <a:t>Fritz Zwicky, 1933</a:t>
            </a:r>
          </a:p>
          <a:p>
            <a:pPr marL="864000" lvl="1" indent="-288000">
              <a:buClrTx/>
              <a:buBlip>
                <a:blip r:embed="rId5"/>
              </a:buBlip>
              <a:tabLst/>
            </a:pPr>
            <a:r>
              <a:rPr lang="en-US" sz="2400"/>
              <a:t>Coma Cluster – galaxies moving too fast!</a:t>
            </a:r>
          </a:p>
          <a:p>
            <a:pPr marL="864000" lvl="1" indent="-288000">
              <a:buClrTx/>
              <a:buBlip>
                <a:blip r:embed="rId5"/>
              </a:buBlip>
              <a:tabLst/>
            </a:pPr>
            <a:r>
              <a:rPr lang="en-US" sz="2400"/>
              <a:t>Mass 100x too little</a:t>
            </a:r>
          </a:p>
          <a:p>
            <a:pPr marL="864000" lvl="1" indent="-288000">
              <a:buClrTx/>
              <a:buBlip>
                <a:blip r:embed="rId5"/>
              </a:buBlip>
              <a:tabLst/>
            </a:pPr>
            <a:r>
              <a:rPr lang="en-US" sz="2400"/>
              <a:t>Must be </a:t>
            </a:r>
            <a:r>
              <a:rPr lang="en-US" sz="2400" i="1"/>
              <a:t>dark matter </a:t>
            </a:r>
          </a:p>
          <a:p>
            <a:pPr marL="432000" indent="-324000">
              <a:buClrTx/>
              <a:buBlip>
                <a:blip r:embed="rId5"/>
              </a:buBlip>
              <a:tabLst/>
            </a:pPr>
            <a:r>
              <a:rPr lang="en-US" sz="2400" i="0"/>
              <a:t>Vera Rubin &amp; Kent Ford, 1970 M31 </a:t>
            </a:r>
            <a:br>
              <a:rPr lang="en-US" sz="2400" i="0"/>
            </a:br>
            <a:r>
              <a:rPr lang="en-US" sz="2400" i="0"/>
              <a:t>         Dark Halos</a:t>
            </a:r>
          </a:p>
          <a:p>
            <a:pPr marL="432000" indent="-324000">
              <a:buClrTx/>
              <a:buBlip>
                <a:blip r:embed="rId5"/>
              </a:buBlip>
              <a:tabLst/>
            </a:pPr>
            <a:r>
              <a:rPr lang="en-US" sz="2400" i="0"/>
              <a:t>Galaxies embedded in spherical cloud of DM</a:t>
            </a:r>
          </a:p>
          <a:p>
            <a:pPr marL="432000" indent="-324000">
              <a:buClrTx/>
              <a:buBlip>
                <a:blip r:embed="rId5"/>
              </a:buBlip>
              <a:tabLst/>
            </a:pPr>
            <a:r>
              <a:rPr lang="en-US" sz="2400" i="0"/>
              <a:t>Hot vs Cold DM</a:t>
            </a:r>
          </a:p>
          <a:p>
            <a:pPr marL="432000" indent="-324000">
              <a:buClrTx/>
              <a:buBlip>
                <a:blip r:embed="rId5"/>
              </a:buBlip>
              <a:tabLst/>
            </a:pPr>
            <a:r>
              <a:rPr lang="en-US" sz="2400" i="0"/>
              <a:t>Candidates – Neutrinos, WIMPs, supersymmetric particles ...</a:t>
            </a:r>
          </a:p>
        </p:txBody>
      </p:sp>
      <p:pic>
        <p:nvPicPr>
          <p:cNvPr id="7" name="Placeholder 3" descr="10000000000000F6000000A6F811B299.png"/>
          <p:cNvPicPr>
            <a:picLocks noGrp="1" noChangeAspect="1"/>
          </p:cNvPicPr>
          <p:nvPr/>
        </p:nvPicPr>
        <p:blipFill>
          <a:blip r:embed="rId6">
            <a:lum/>
          </a:blip>
          <a:stretch>
            <a:fillRect/>
          </a:stretch>
        </p:blipFill>
        <p:spPr>
          <a:xfrm>
            <a:off x="277200" y="4114800"/>
            <a:ext cx="3485880" cy="2514600"/>
          </a:xfrm>
          <a:prstGeom prst="rect">
            <a:avLst/>
          </a:prstGeom>
          <a:ln w="0">
            <a:noFill/>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61" name="Footer Placeholder 5"/>
          <p:cNvSpPr>
            <a:spLocks noGrp="1"/>
          </p:cNvSpPr>
          <p:nvPr>
            <p:ph type="ftr" sz="quarter" idx="11"/>
          </p:nvPr>
        </p:nvSpPr>
        <p:spPr/>
        <p:txBody>
          <a:bodyPr/>
          <a:lstStyle/>
          <a:p>
            <a:r>
              <a:rPr lang="en-US"/>
              <a:t>Astrophysics and Cosmology - Dr. R. Herman - Fall 2023</a:t>
            </a:r>
            <a:endParaRPr dirty="0"/>
          </a:p>
        </p:txBody>
      </p:sp>
      <p:sp>
        <p:nvSpPr>
          <p:cNvPr id="16362" name="Slide Number Placeholder 4"/>
          <p:cNvSpPr>
            <a:spLocks noGrp="1"/>
          </p:cNvSpPr>
          <p:nvPr>
            <p:ph type="sldNum" sz="quarter" idx="12"/>
          </p:nvPr>
        </p:nvSpPr>
        <p:spPr/>
        <p:txBody>
          <a:bodyPr/>
          <a:lstStyle/>
          <a:p>
            <a:fld id="{763D1470-AB83-4C4C-B3B3-7F0C9DC8E8D6}" type="slidenum">
              <a:rPr lang="en-US" sz="1400" dirty="0" smtClean="0"/>
              <a:t>38</a:t>
            </a:fld>
            <a:endParaRPr lang="en-US" sz="1400" dirty="0"/>
          </a:p>
        </p:txBody>
      </p:sp>
      <p:sp>
        <p:nvSpPr>
          <p:cNvPr id="3" name="Title 1"/>
          <p:cNvSpPr>
            <a:spLocks noGrp="1"/>
          </p:cNvSpPr>
          <p:nvPr>
            <p:ph type="ctrTitle"/>
          </p:nvPr>
        </p:nvSpPr>
        <p:spPr>
          <a:xfrm>
            <a:off x="-2412360" y="301320"/>
            <a:ext cx="9068760" cy="1262880"/>
          </a:xfrm>
          <a:prstGeom prst="rect">
            <a:avLst/>
          </a:prstGeom>
          <a:noFill/>
          <a:ln w="0">
            <a:noFill/>
          </a:ln>
        </p:spPr>
        <p:txBody>
          <a:bodyPr wrap="square" lIns="0" tIns="0" rIns="0" bIns="0">
            <a:spAutoFit/>
          </a:bodyPr>
          <a:lstStyle/>
          <a:p>
            <a:pPr marL="0" indent="0">
              <a:buNone/>
              <a:tabLst/>
            </a:pPr>
            <a:r>
              <a:rPr lang="en-US"/>
              <a:t>Coma Cluster</a:t>
            </a:r>
          </a:p>
        </p:txBody>
      </p:sp>
      <p:sp>
        <p:nvSpPr>
          <p:cNvPr id="4" name="Content Placeholder 2"/>
          <p:cNvSpPr>
            <a:spLocks noGrp="1"/>
          </p:cNvSpPr>
          <p:nvPr>
            <p:ph type="body" idx="1"/>
          </p:nvPr>
        </p:nvSpPr>
        <p:spPr>
          <a:xfrm>
            <a:off x="503640" y="5943600"/>
            <a:ext cx="9068760" cy="726480"/>
          </a:xfrm>
          <a:prstGeom prst="rect">
            <a:avLst/>
          </a:prstGeom>
          <a:noFill/>
          <a:ln w="0">
            <a:noFill/>
          </a:ln>
        </p:spPr>
        <p:txBody>
          <a:bodyPr wrap="square" lIns="0" tIns="0" rIns="0" bIns="0"/>
          <a:lstStyle/>
          <a:p>
            <a:pPr marL="432000" indent="-324000">
              <a:buClrTx/>
              <a:buBlip>
                <a:blip r:embed="rId3"/>
              </a:buBlip>
              <a:tabLst/>
            </a:pPr>
            <a:r>
              <a:rPr lang="en-US"/>
              <a:t>How do we see dark matter?</a:t>
            </a:r>
          </a:p>
        </p:txBody>
      </p:sp>
      <p:pic>
        <p:nvPicPr>
          <p:cNvPr id="5" name="Placeholder 3" descr="100000000000012200000118D599ECA7.png"/>
          <p:cNvPicPr>
            <a:picLocks noGrp="1" noChangeAspect="1"/>
          </p:cNvPicPr>
          <p:nvPr/>
        </p:nvPicPr>
        <p:blipFill>
          <a:blip r:embed="rId4">
            <a:lum/>
          </a:blip>
          <a:stretch>
            <a:fillRect/>
          </a:stretch>
        </p:blipFill>
        <p:spPr>
          <a:xfrm>
            <a:off x="6991200" y="4667400"/>
            <a:ext cx="2057400" cy="2057400"/>
          </a:xfrm>
          <a:prstGeom prst="rect">
            <a:avLst/>
          </a:prstGeom>
          <a:ln w="0">
            <a:noFill/>
          </a:ln>
        </p:spPr>
      </p:pic>
      <p:pic>
        <p:nvPicPr>
          <p:cNvPr id="6" name="Placeholder 3" descr="1000000000000269000001BCEB3AA53C.png"/>
          <p:cNvPicPr>
            <a:picLocks noGrp="1" noChangeAspect="1"/>
          </p:cNvPicPr>
          <p:nvPr/>
        </p:nvPicPr>
        <p:blipFill>
          <a:blip r:embed="rId5">
            <a:lum/>
          </a:blip>
          <a:stretch>
            <a:fillRect/>
          </a:stretch>
        </p:blipFill>
        <p:spPr>
          <a:xfrm>
            <a:off x="95760" y="1486080"/>
            <a:ext cx="5876640" cy="4228920"/>
          </a:xfrm>
          <a:prstGeom prst="rect">
            <a:avLst/>
          </a:prstGeom>
          <a:ln w="0">
            <a:noFill/>
          </a:ln>
        </p:spPr>
      </p:pic>
      <p:pic>
        <p:nvPicPr>
          <p:cNvPr id="7" name="Placeholder 3" descr="10000000000002EE000003AA282E596A.png"/>
          <p:cNvPicPr>
            <a:picLocks noGrp="1" noChangeAspect="1"/>
          </p:cNvPicPr>
          <p:nvPr/>
        </p:nvPicPr>
        <p:blipFill>
          <a:blip r:embed="rId6">
            <a:lum/>
          </a:blip>
          <a:stretch>
            <a:fillRect/>
          </a:stretch>
        </p:blipFill>
        <p:spPr>
          <a:xfrm>
            <a:off x="6064200" y="277200"/>
            <a:ext cx="3904560" cy="4132080"/>
          </a:xfrm>
          <a:prstGeom prst="rect">
            <a:avLst/>
          </a:prstGeom>
          <a:ln w="0">
            <a:noFill/>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61" name="Footer Placeholder 5"/>
          <p:cNvSpPr>
            <a:spLocks noGrp="1"/>
          </p:cNvSpPr>
          <p:nvPr>
            <p:ph type="ftr" sz="quarter" idx="11"/>
          </p:nvPr>
        </p:nvSpPr>
        <p:spPr/>
        <p:txBody>
          <a:bodyPr/>
          <a:lstStyle/>
          <a:p>
            <a:r>
              <a:rPr lang="en-US"/>
              <a:t>Astrophysics and Cosmology - Dr. R. Herman - Fall 2023</a:t>
            </a:r>
            <a:endParaRPr dirty="0"/>
          </a:p>
        </p:txBody>
      </p:sp>
      <p:sp>
        <p:nvSpPr>
          <p:cNvPr id="16362" name="Slide Number Placeholder 4"/>
          <p:cNvSpPr>
            <a:spLocks noGrp="1"/>
          </p:cNvSpPr>
          <p:nvPr>
            <p:ph type="sldNum" sz="quarter" idx="12"/>
          </p:nvPr>
        </p:nvSpPr>
        <p:spPr/>
        <p:txBody>
          <a:bodyPr/>
          <a:lstStyle/>
          <a:p>
            <a:fld id="{763D1470-AB83-4C4C-B3B3-7F0C9DC8E8D6}" type="slidenum">
              <a:rPr lang="en-US" sz="1400" dirty="0" smtClean="0"/>
              <a:t>39</a:t>
            </a:fld>
            <a:endParaRPr lang="en-US" sz="1400" dirty="0"/>
          </a:p>
        </p:txBody>
      </p:sp>
      <p:sp>
        <p:nvSpPr>
          <p:cNvPr id="3" name="Title 1"/>
          <p:cNvSpPr>
            <a:spLocks noGrp="1"/>
          </p:cNvSpPr>
          <p:nvPr>
            <p:ph type="ctrTitle"/>
          </p:nvPr>
        </p:nvSpPr>
        <p:spPr>
          <a:xfrm>
            <a:off x="503640" y="346320"/>
            <a:ext cx="9068760" cy="1172520"/>
          </a:xfrm>
          <a:prstGeom prst="rect">
            <a:avLst/>
          </a:prstGeom>
          <a:noFill/>
          <a:ln w="0">
            <a:noFill/>
          </a:ln>
        </p:spPr>
        <p:txBody>
          <a:bodyPr wrap="square" lIns="0" tIns="0" rIns="0" bIns="0"/>
          <a:lstStyle/>
          <a:p>
            <a:pPr marL="0" indent="0">
              <a:buNone/>
              <a:tabLst/>
            </a:pPr>
            <a:r>
              <a:rPr lang="en-US"/>
              <a:t>Gravitational Lensing</a:t>
            </a:r>
          </a:p>
        </p:txBody>
      </p:sp>
      <p:pic>
        <p:nvPicPr>
          <p:cNvPr id="4" name="Placeholder 3" descr="10000000000001910000012F2FC7C224.png"/>
          <p:cNvPicPr>
            <a:picLocks noGrp="1" noChangeAspect="1"/>
          </p:cNvPicPr>
          <p:nvPr/>
        </p:nvPicPr>
        <p:blipFill>
          <a:blip r:embed="rId3">
            <a:lum/>
          </a:blip>
          <a:stretch>
            <a:fillRect/>
          </a:stretch>
        </p:blipFill>
        <p:spPr>
          <a:xfrm>
            <a:off x="217440" y="2546640"/>
            <a:ext cx="3819600" cy="2886120"/>
          </a:xfrm>
          <a:prstGeom prst="rect">
            <a:avLst/>
          </a:prstGeom>
          <a:ln w="0">
            <a:noFill/>
          </a:ln>
        </p:spPr>
      </p:pic>
      <p:pic>
        <p:nvPicPr>
          <p:cNvPr id="5" name="Placeholder 3" descr="1000000000000296000002960C78EDB2.png"/>
          <p:cNvPicPr>
            <a:picLocks noGrp="1" noChangeAspect="1"/>
          </p:cNvPicPr>
          <p:nvPr/>
        </p:nvPicPr>
        <p:blipFill>
          <a:blip r:embed="rId4">
            <a:lum/>
          </a:blip>
          <a:stretch>
            <a:fillRect/>
          </a:stretch>
        </p:blipFill>
        <p:spPr>
          <a:xfrm>
            <a:off x="4462200" y="1506600"/>
            <a:ext cx="5202720" cy="5087520"/>
          </a:xfrm>
          <a:prstGeom prst="rect">
            <a:avLst/>
          </a:prstGeom>
          <a:ln w="0">
            <a:noFill/>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B8A9E-02D5-AD09-5390-0A09E62360F1}"/>
              </a:ext>
            </a:extLst>
          </p:cNvPr>
          <p:cNvSpPr>
            <a:spLocks noGrp="1"/>
          </p:cNvSpPr>
          <p:nvPr>
            <p:ph type="title"/>
          </p:nvPr>
        </p:nvSpPr>
        <p:spPr>
          <a:xfrm>
            <a:off x="2865842" y="809625"/>
            <a:ext cx="4306483" cy="990600"/>
          </a:xfrm>
        </p:spPr>
        <p:txBody>
          <a:bodyPr/>
          <a:lstStyle/>
          <a:p>
            <a:r>
              <a:rPr lang="en-US" dirty="0"/>
              <a:t>From Faraday </a:t>
            </a:r>
            <a:br>
              <a:rPr lang="en-US" dirty="0"/>
            </a:br>
            <a:r>
              <a:rPr lang="en-US" dirty="0"/>
              <a:t>to Heaviside</a:t>
            </a:r>
          </a:p>
        </p:txBody>
      </p:sp>
      <p:sp>
        <p:nvSpPr>
          <p:cNvPr id="4" name="Footer Placeholder 3">
            <a:extLst>
              <a:ext uri="{FF2B5EF4-FFF2-40B4-BE49-F238E27FC236}">
                <a16:creationId xmlns:a16="http://schemas.microsoft.com/office/drawing/2014/main" id="{3BFE3351-8EFC-9BE4-CA9F-67DF8397F9FE}"/>
              </a:ext>
            </a:extLst>
          </p:cNvPr>
          <p:cNvSpPr>
            <a:spLocks noGrp="1"/>
          </p:cNvSpPr>
          <p:nvPr>
            <p:ph type="ftr" sz="quarter" idx="11"/>
          </p:nvPr>
        </p:nvSpPr>
        <p:spPr/>
        <p:txBody>
          <a:bodyPr/>
          <a:lstStyle/>
          <a:p>
            <a:r>
              <a:rPr lang="en-US"/>
              <a:t>Astrophysics and Cosmology - Dr. R. Herman - Fall 2023</a:t>
            </a:r>
          </a:p>
        </p:txBody>
      </p:sp>
      <p:sp>
        <p:nvSpPr>
          <p:cNvPr id="5" name="Slide Number Placeholder 4">
            <a:extLst>
              <a:ext uri="{FF2B5EF4-FFF2-40B4-BE49-F238E27FC236}">
                <a16:creationId xmlns:a16="http://schemas.microsoft.com/office/drawing/2014/main" id="{1D45EA37-965B-5CBB-3653-6F206EA9D949}"/>
              </a:ext>
            </a:extLst>
          </p:cNvPr>
          <p:cNvSpPr>
            <a:spLocks noGrp="1"/>
          </p:cNvSpPr>
          <p:nvPr>
            <p:ph type="sldNum" sz="quarter" idx="12"/>
          </p:nvPr>
        </p:nvSpPr>
        <p:spPr/>
        <p:txBody>
          <a:bodyPr/>
          <a:lstStyle/>
          <a:p>
            <a:r>
              <a:rPr lang="en-US"/>
              <a:t>‹#›</a:t>
            </a:r>
          </a:p>
        </p:txBody>
      </p:sp>
      <p:pic>
        <p:nvPicPr>
          <p:cNvPr id="6" name="Picture 5">
            <a:extLst>
              <a:ext uri="{FF2B5EF4-FFF2-40B4-BE49-F238E27FC236}">
                <a16:creationId xmlns:a16="http://schemas.microsoft.com/office/drawing/2014/main" id="{9B95FD39-7457-CABB-56D6-EAA7AC9965DA}"/>
              </a:ext>
            </a:extLst>
          </p:cNvPr>
          <p:cNvPicPr>
            <a:picLocks noChangeAspect="1"/>
          </p:cNvPicPr>
          <p:nvPr/>
        </p:nvPicPr>
        <p:blipFill>
          <a:blip r:embed="rId2"/>
          <a:stretch>
            <a:fillRect/>
          </a:stretch>
        </p:blipFill>
        <p:spPr>
          <a:xfrm>
            <a:off x="161925" y="47625"/>
            <a:ext cx="2829128" cy="4257266"/>
          </a:xfrm>
          <a:prstGeom prst="rect">
            <a:avLst/>
          </a:prstGeom>
        </p:spPr>
      </p:pic>
      <p:pic>
        <p:nvPicPr>
          <p:cNvPr id="9" name="Picture 8">
            <a:extLst>
              <a:ext uri="{FF2B5EF4-FFF2-40B4-BE49-F238E27FC236}">
                <a16:creationId xmlns:a16="http://schemas.microsoft.com/office/drawing/2014/main" id="{64CA2558-CD9B-4135-CAEF-1978C66E92AC}"/>
              </a:ext>
            </a:extLst>
          </p:cNvPr>
          <p:cNvPicPr>
            <a:picLocks noChangeAspect="1"/>
          </p:cNvPicPr>
          <p:nvPr/>
        </p:nvPicPr>
        <p:blipFill>
          <a:blip r:embed="rId3"/>
          <a:stretch>
            <a:fillRect/>
          </a:stretch>
        </p:blipFill>
        <p:spPr>
          <a:xfrm>
            <a:off x="7096125" y="-28575"/>
            <a:ext cx="2829128" cy="4233937"/>
          </a:xfrm>
          <a:prstGeom prst="rect">
            <a:avLst/>
          </a:prstGeom>
        </p:spPr>
      </p:pic>
      <p:pic>
        <p:nvPicPr>
          <p:cNvPr id="65540" name="Picture 4" descr="Amazon.com: The Life of William Thomson, Baron Kelvin of Largs (Cambridge  Library Collection - Physical Sciences) (Volume 1): 9781108027175:  Thompson, Silvanus Phillips: Books">
            <a:extLst>
              <a:ext uri="{FF2B5EF4-FFF2-40B4-BE49-F238E27FC236}">
                <a16:creationId xmlns:a16="http://schemas.microsoft.com/office/drawing/2014/main" id="{ED03182D-3749-4BAF-833B-8D2E727523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8314" y="2197732"/>
            <a:ext cx="2829128" cy="43731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C2403DB-D6DD-7AC1-385C-344716D19A46}"/>
              </a:ext>
            </a:extLst>
          </p:cNvPr>
          <p:cNvPicPr>
            <a:picLocks noChangeAspect="1"/>
          </p:cNvPicPr>
          <p:nvPr/>
        </p:nvPicPr>
        <p:blipFill>
          <a:blip r:embed="rId5"/>
          <a:stretch>
            <a:fillRect/>
          </a:stretch>
        </p:blipFill>
        <p:spPr>
          <a:xfrm>
            <a:off x="4716792" y="3457489"/>
            <a:ext cx="5486401" cy="3431471"/>
          </a:xfrm>
          <a:prstGeom prst="rect">
            <a:avLst/>
          </a:prstGeom>
        </p:spPr>
      </p:pic>
      <p:pic>
        <p:nvPicPr>
          <p:cNvPr id="10" name="Picture 9">
            <a:extLst>
              <a:ext uri="{FF2B5EF4-FFF2-40B4-BE49-F238E27FC236}">
                <a16:creationId xmlns:a16="http://schemas.microsoft.com/office/drawing/2014/main" id="{77E23225-AEFF-EF3E-3AFF-7285C4293AD6}"/>
              </a:ext>
            </a:extLst>
          </p:cNvPr>
          <p:cNvPicPr>
            <a:picLocks noChangeAspect="1"/>
          </p:cNvPicPr>
          <p:nvPr/>
        </p:nvPicPr>
        <p:blipFill>
          <a:blip r:embed="rId6"/>
          <a:stretch>
            <a:fillRect/>
          </a:stretch>
        </p:blipFill>
        <p:spPr>
          <a:xfrm>
            <a:off x="396629" y="4010025"/>
            <a:ext cx="2594424" cy="4033559"/>
          </a:xfrm>
          <a:prstGeom prst="rect">
            <a:avLst/>
          </a:prstGeom>
        </p:spPr>
      </p:pic>
    </p:spTree>
    <p:extLst>
      <p:ext uri="{BB962C8B-B14F-4D97-AF65-F5344CB8AC3E}">
        <p14:creationId xmlns:p14="http://schemas.microsoft.com/office/powerpoint/2010/main" val="34573888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61" name="Footer Placeholder 5"/>
          <p:cNvSpPr>
            <a:spLocks noGrp="1"/>
          </p:cNvSpPr>
          <p:nvPr>
            <p:ph type="ftr" sz="quarter" idx="11"/>
          </p:nvPr>
        </p:nvSpPr>
        <p:spPr/>
        <p:txBody>
          <a:bodyPr/>
          <a:lstStyle/>
          <a:p>
            <a:r>
              <a:rPr lang="en-US"/>
              <a:t>Astrophysics and Cosmology - Dr. R. Herman - Fall 2023</a:t>
            </a:r>
            <a:endParaRPr dirty="0"/>
          </a:p>
        </p:txBody>
      </p:sp>
      <p:sp>
        <p:nvSpPr>
          <p:cNvPr id="16362" name="Slide Number Placeholder 4"/>
          <p:cNvSpPr>
            <a:spLocks noGrp="1"/>
          </p:cNvSpPr>
          <p:nvPr>
            <p:ph type="sldNum" sz="quarter" idx="12"/>
          </p:nvPr>
        </p:nvSpPr>
        <p:spPr/>
        <p:txBody>
          <a:bodyPr/>
          <a:lstStyle/>
          <a:p>
            <a:fld id="{763D1470-AB83-4C4C-B3B3-7F0C9DC8E8D6}" type="slidenum">
              <a:rPr lang="en-US" sz="1400" dirty="0" smtClean="0"/>
              <a:t>40</a:t>
            </a:fld>
            <a:endParaRPr lang="en-US" sz="1400" dirty="0"/>
          </a:p>
        </p:txBody>
      </p:sp>
      <p:sp>
        <p:nvSpPr>
          <p:cNvPr id="3" name="Title 1"/>
          <p:cNvSpPr>
            <a:spLocks noGrp="1"/>
          </p:cNvSpPr>
          <p:nvPr>
            <p:ph type="ctrTitle"/>
          </p:nvPr>
        </p:nvSpPr>
        <p:spPr>
          <a:xfrm>
            <a:off x="503640" y="346320"/>
            <a:ext cx="9068760" cy="1172520"/>
          </a:xfrm>
          <a:prstGeom prst="rect">
            <a:avLst/>
          </a:prstGeom>
          <a:noFill/>
          <a:ln w="0">
            <a:noFill/>
          </a:ln>
        </p:spPr>
        <p:txBody>
          <a:bodyPr wrap="square" lIns="0" tIns="0" rIns="0" bIns="0"/>
          <a:lstStyle/>
          <a:p>
            <a:pPr marL="0" indent="0">
              <a:buNone/>
              <a:tabLst/>
            </a:pPr>
            <a:r>
              <a:rPr lang="en-US"/>
              <a:t>Colliding Galaxies</a:t>
            </a:r>
          </a:p>
        </p:txBody>
      </p:sp>
      <p:pic>
        <p:nvPicPr>
          <p:cNvPr id="4" name="Placeholder 3" descr="10000000000002D000000208D152EFBE.png"/>
          <p:cNvPicPr>
            <a:picLocks noGrp="1" noChangeAspect="1"/>
          </p:cNvPicPr>
          <p:nvPr/>
        </p:nvPicPr>
        <p:blipFill>
          <a:blip r:embed="rId3">
            <a:lum/>
          </a:blip>
          <a:stretch>
            <a:fillRect/>
          </a:stretch>
        </p:blipFill>
        <p:spPr>
          <a:xfrm>
            <a:off x="1659600" y="1676520"/>
            <a:ext cx="6858000" cy="4952880"/>
          </a:xfrm>
          <a:prstGeom prst="rect">
            <a:avLst/>
          </a:prstGeom>
          <a:ln w="0">
            <a:noFill/>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61" name="Footer Placeholder 5"/>
          <p:cNvSpPr>
            <a:spLocks noGrp="1"/>
          </p:cNvSpPr>
          <p:nvPr>
            <p:ph type="ftr" sz="quarter" idx="11"/>
          </p:nvPr>
        </p:nvSpPr>
        <p:spPr/>
        <p:txBody>
          <a:bodyPr/>
          <a:lstStyle/>
          <a:p>
            <a:r>
              <a:rPr lang="en-US"/>
              <a:t>Astrophysics and Cosmology - Dr. R. Herman - Fall 2023</a:t>
            </a:r>
            <a:endParaRPr dirty="0"/>
          </a:p>
        </p:txBody>
      </p:sp>
      <p:sp>
        <p:nvSpPr>
          <p:cNvPr id="16362" name="Slide Number Placeholder 4"/>
          <p:cNvSpPr>
            <a:spLocks noGrp="1"/>
          </p:cNvSpPr>
          <p:nvPr>
            <p:ph type="sldNum" sz="quarter" idx="12"/>
          </p:nvPr>
        </p:nvSpPr>
        <p:spPr/>
        <p:txBody>
          <a:bodyPr/>
          <a:lstStyle/>
          <a:p>
            <a:fld id="{763D1470-AB83-4C4C-B3B3-7F0C9DC8E8D6}" type="slidenum">
              <a:rPr lang="en-US" sz="1400" dirty="0" smtClean="0"/>
              <a:t>41</a:t>
            </a:fld>
            <a:endParaRPr lang="en-US" sz="1400" dirty="0"/>
          </a:p>
        </p:txBody>
      </p:sp>
      <p:sp>
        <p:nvSpPr>
          <p:cNvPr id="3" name="Title 1"/>
          <p:cNvSpPr>
            <a:spLocks noGrp="1"/>
          </p:cNvSpPr>
          <p:nvPr>
            <p:ph type="ctrTitle"/>
          </p:nvPr>
        </p:nvSpPr>
        <p:spPr>
          <a:xfrm>
            <a:off x="503640" y="257760"/>
            <a:ext cx="9068760" cy="1350360"/>
          </a:xfrm>
          <a:prstGeom prst="rect">
            <a:avLst/>
          </a:prstGeom>
          <a:noFill/>
          <a:ln w="0">
            <a:noFill/>
          </a:ln>
        </p:spPr>
        <p:txBody>
          <a:bodyPr wrap="square" lIns="0" tIns="0" rIns="0" bIns="0">
            <a:spAutoFit/>
          </a:bodyPr>
          <a:lstStyle/>
          <a:p>
            <a:pPr marL="0" indent="0">
              <a:buNone/>
              <a:tabLst/>
            </a:pPr>
            <a:r>
              <a:rPr lang="en-US"/>
              <a:t>The Energy of Empty Space – Dark energy</a:t>
            </a:r>
            <a:br>
              <a:rPr lang="en-US"/>
            </a:br>
            <a:endParaRPr lang="en-US"/>
          </a:p>
        </p:txBody>
      </p:sp>
      <p:pic>
        <p:nvPicPr>
          <p:cNvPr id="4" name="Placeholder 3" descr="1000000000000280000001E099E89160.png"/>
          <p:cNvPicPr>
            <a:picLocks noGrp="1" noChangeAspect="1"/>
          </p:cNvPicPr>
          <p:nvPr/>
        </p:nvPicPr>
        <p:blipFill>
          <a:blip r:embed="rId3">
            <a:lum/>
          </a:blip>
          <a:stretch>
            <a:fillRect/>
          </a:stretch>
        </p:blipFill>
        <p:spPr>
          <a:xfrm>
            <a:off x="4836600" y="2070000"/>
            <a:ext cx="5181120" cy="3657600"/>
          </a:xfrm>
          <a:prstGeom prst="rect">
            <a:avLst/>
          </a:prstGeom>
          <a:ln w="0">
            <a:noFill/>
          </a:ln>
        </p:spPr>
      </p:pic>
      <p:sp>
        <p:nvSpPr>
          <p:cNvPr id="5" name="Content Placeholder 2"/>
          <p:cNvSpPr>
            <a:spLocks noGrp="1"/>
          </p:cNvSpPr>
          <p:nvPr>
            <p:ph type="body" idx="1"/>
          </p:nvPr>
        </p:nvSpPr>
        <p:spPr>
          <a:xfrm>
            <a:off x="-72360" y="1625400"/>
            <a:ext cx="8640360" cy="1117800"/>
          </a:xfrm>
          <a:prstGeom prst="rect">
            <a:avLst/>
          </a:prstGeom>
          <a:noFill/>
          <a:ln w="0">
            <a:noFill/>
          </a:ln>
        </p:spPr>
        <p:txBody>
          <a:bodyPr wrap="square" lIns="0" tIns="0" rIns="0" bIns="0"/>
          <a:lstStyle/>
          <a:p>
            <a:pPr marL="432000" indent="-324000">
              <a:buClrTx/>
              <a:buBlip>
                <a:blip r:embed="rId4"/>
              </a:buBlip>
              <a:tabLst/>
            </a:pPr>
            <a:r>
              <a:rPr lang="en-US" sz="2600"/>
              <a:t>Saul Perlmutter, Adam Riess, Brian Schmidt</a:t>
            </a:r>
          </a:p>
          <a:p>
            <a:pPr marL="432000" indent="-324000">
              <a:buClrTx/>
              <a:buBlip>
                <a:blip r:embed="rId4"/>
              </a:buBlip>
              <a:tabLst/>
            </a:pPr>
            <a:r>
              <a:rPr lang="en-US" sz="2600"/>
              <a:t>1998 – Expansion is accelerating!</a:t>
            </a:r>
          </a:p>
        </p:txBody>
      </p:sp>
      <p:sp>
        <p:nvSpPr>
          <p:cNvPr id="6" name="TextBox 5"/>
          <p:cNvSpPr/>
          <p:nvPr/>
        </p:nvSpPr>
        <p:spPr>
          <a:xfrm>
            <a:off x="35280" y="5774400"/>
            <a:ext cx="10099080" cy="1143000"/>
          </a:xfrm>
          <a:prstGeom prst="rect">
            <a:avLst/>
          </a:prstGeom>
          <a:noFill/>
          <a:ln w="0">
            <a:noFill/>
          </a:ln>
        </p:spPr>
        <p:style>
          <a:lnRef idx="0">
            <a:schemeClr val="dk1"/>
          </a:lnRef>
          <a:fillRef idx="0">
            <a:srgbClr val="99CCFF"/>
          </a:fillRef>
          <a:effectRef idx="0">
            <a:schemeClr val="accent1"/>
          </a:effectRef>
          <a:fontRef idx="minor">
            <a:schemeClr val="dk1"/>
          </a:fontRef>
        </p:style>
        <p:txBody>
          <a:bodyPr wrap="square" lIns="90000" tIns="45000" rIns="90000" bIns="45000"/>
          <a:lstStyle/>
          <a:p>
            <a:pPr marL="0" indent="0">
              <a:spcBef>
                <a:spcPts val="0"/>
              </a:spcBef>
              <a:spcAft>
                <a:spcPts val="0"/>
              </a:spcAft>
              <a:buNone/>
              <a:tabLst/>
            </a:pPr>
            <a:r>
              <a:rPr lang="en-US" sz="1800" b="0" i="0" kern="0">
                <a:solidFill>
                  <a:sysClr val="windowText" lastClr="000000"/>
                </a:solidFill>
                <a:latin typeface="Arial" charset="0"/>
              </a:rPr>
              <a:t>In 1998, published observations of Type Ia supernovae ("one-A") by the High-z Supernova Search Team followed in 1999 by the Supernova Cosmology Project suggested that the expansion of the universe is accelerating. This work was awarded by the Nobel Prize in Physics in 2011.</a:t>
            </a:r>
          </a:p>
        </p:txBody>
      </p:sp>
      <p:pic>
        <p:nvPicPr>
          <p:cNvPr id="7" name="Placeholder 3" descr="10000000000001FD000000F4D748D29F.png"/>
          <p:cNvPicPr>
            <a:picLocks noGrp="1" noChangeAspect="1"/>
          </p:cNvPicPr>
          <p:nvPr/>
        </p:nvPicPr>
        <p:blipFill>
          <a:blip r:embed="rId5">
            <a:lum/>
          </a:blip>
          <a:stretch>
            <a:fillRect/>
          </a:stretch>
        </p:blipFill>
        <p:spPr>
          <a:xfrm>
            <a:off x="-36000" y="3465000"/>
            <a:ext cx="4800600" cy="2239200"/>
          </a:xfrm>
          <a:prstGeom prst="rect">
            <a:avLst/>
          </a:prstGeom>
          <a:ln w="0">
            <a:noFill/>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61" name="Footer Placeholder 5"/>
          <p:cNvSpPr>
            <a:spLocks noGrp="1"/>
          </p:cNvSpPr>
          <p:nvPr>
            <p:ph type="ftr" sz="quarter" idx="11"/>
          </p:nvPr>
        </p:nvSpPr>
        <p:spPr/>
        <p:txBody>
          <a:bodyPr/>
          <a:lstStyle/>
          <a:p>
            <a:r>
              <a:rPr lang="en-US"/>
              <a:t>Astrophysics and Cosmology - Dr. R. Herman - Fall 2023</a:t>
            </a:r>
            <a:endParaRPr dirty="0"/>
          </a:p>
        </p:txBody>
      </p:sp>
      <p:sp>
        <p:nvSpPr>
          <p:cNvPr id="16362" name="Slide Number Placeholder 4"/>
          <p:cNvSpPr>
            <a:spLocks noGrp="1"/>
          </p:cNvSpPr>
          <p:nvPr>
            <p:ph type="sldNum" sz="quarter" idx="12"/>
          </p:nvPr>
        </p:nvSpPr>
        <p:spPr/>
        <p:txBody>
          <a:bodyPr/>
          <a:lstStyle/>
          <a:p>
            <a:fld id="{763D1470-AB83-4C4C-B3B3-7F0C9DC8E8D6}" type="slidenum">
              <a:rPr lang="en-US" sz="1400" dirty="0" smtClean="0"/>
              <a:t>5</a:t>
            </a:fld>
            <a:endParaRPr lang="en-US" sz="1400" dirty="0"/>
          </a:p>
        </p:txBody>
      </p:sp>
      <p:sp>
        <p:nvSpPr>
          <p:cNvPr id="3" name="Title 1"/>
          <p:cNvSpPr>
            <a:spLocks noGrp="1"/>
          </p:cNvSpPr>
          <p:nvPr>
            <p:ph type="ctrTitle"/>
          </p:nvPr>
        </p:nvSpPr>
        <p:spPr>
          <a:xfrm>
            <a:off x="900000" y="-216000"/>
            <a:ext cx="4754160" cy="1172520"/>
          </a:xfrm>
          <a:prstGeom prst="rect">
            <a:avLst/>
          </a:prstGeom>
          <a:noFill/>
          <a:ln w="0">
            <a:noFill/>
          </a:ln>
        </p:spPr>
        <p:txBody>
          <a:bodyPr wrap="square" lIns="0" tIns="0" rIns="0" bIns="0"/>
          <a:lstStyle/>
          <a:p>
            <a:pPr marL="0" indent="0">
              <a:buNone/>
              <a:tabLst/>
            </a:pPr>
            <a:r>
              <a:rPr lang="en-US"/>
              <a:t>Waves</a:t>
            </a:r>
          </a:p>
        </p:txBody>
      </p:sp>
      <p:sp>
        <p:nvSpPr>
          <p:cNvPr id="4" name="Content Placeholder 2"/>
          <p:cNvSpPr>
            <a:spLocks noGrp="1"/>
          </p:cNvSpPr>
          <p:nvPr>
            <p:ph type="body" idx="1"/>
          </p:nvPr>
        </p:nvSpPr>
        <p:spPr>
          <a:xfrm>
            <a:off x="228600" y="657225"/>
            <a:ext cx="3382560" cy="4214880"/>
          </a:xfrm>
          <a:prstGeom prst="rect">
            <a:avLst/>
          </a:prstGeom>
          <a:noFill/>
          <a:ln w="0">
            <a:noFill/>
          </a:ln>
        </p:spPr>
        <p:txBody>
          <a:bodyPr wrap="square" lIns="0" tIns="0" rIns="0" bIns="0"/>
          <a:lstStyle/>
          <a:p>
            <a:pPr marL="432000" indent="-324000">
              <a:buNone/>
              <a:tabLst/>
            </a:pPr>
            <a:r>
              <a:rPr lang="en-US" sz="2600" b="1" dirty="0"/>
              <a:t>Characteristics</a:t>
            </a:r>
          </a:p>
          <a:p>
            <a:pPr marL="864000" lvl="1" indent="-288000">
              <a:buNone/>
              <a:tabLst/>
            </a:pPr>
            <a:r>
              <a:rPr lang="en-US" sz="2600" dirty="0"/>
              <a:t>Wavelength</a:t>
            </a:r>
          </a:p>
          <a:p>
            <a:pPr marL="864000" lvl="1" indent="-288000">
              <a:buNone/>
              <a:tabLst/>
            </a:pPr>
            <a:r>
              <a:rPr lang="en-US" sz="2600" dirty="0"/>
              <a:t>Frequency</a:t>
            </a:r>
          </a:p>
          <a:p>
            <a:pPr marL="864000" lvl="1" indent="-288000">
              <a:buNone/>
              <a:tabLst/>
            </a:pPr>
            <a:r>
              <a:rPr lang="en-US" sz="2600" dirty="0" err="1"/>
              <a:t>Wavespeed</a:t>
            </a:r>
            <a:endParaRPr lang="en-US" sz="2600" dirty="0"/>
          </a:p>
          <a:p>
            <a:pPr marL="432000" indent="-324000">
              <a:buNone/>
              <a:tabLst/>
            </a:pPr>
            <a:r>
              <a:rPr lang="en-US" sz="2600" b="1" dirty="0"/>
              <a:t>Behavior</a:t>
            </a:r>
          </a:p>
          <a:p>
            <a:pPr marL="864000" lvl="1" indent="-288000">
              <a:buNone/>
              <a:tabLst/>
            </a:pPr>
            <a:r>
              <a:rPr lang="en-US" sz="2600" dirty="0"/>
              <a:t>Superposition</a:t>
            </a:r>
          </a:p>
          <a:p>
            <a:pPr marL="864000" lvl="1" indent="-288000">
              <a:buNone/>
              <a:tabLst/>
            </a:pPr>
            <a:r>
              <a:rPr lang="en-US" sz="2600" dirty="0"/>
              <a:t>Interference</a:t>
            </a:r>
          </a:p>
          <a:p>
            <a:pPr marL="864000" lvl="1" indent="-288000">
              <a:buNone/>
              <a:tabLst/>
            </a:pPr>
            <a:r>
              <a:rPr lang="en-US" sz="2600" dirty="0"/>
              <a:t>Diffraction</a:t>
            </a:r>
          </a:p>
        </p:txBody>
      </p:sp>
      <p:pic>
        <p:nvPicPr>
          <p:cNvPr id="6" name="Placeholder 3" descr="1000000000000258000001AE655BD933.png"/>
          <p:cNvPicPr>
            <a:picLocks noGrp="1" noChangeAspect="1"/>
          </p:cNvPicPr>
          <p:nvPr/>
        </p:nvPicPr>
        <p:blipFill>
          <a:blip r:embed="rId3">
            <a:lum/>
          </a:blip>
          <a:stretch>
            <a:fillRect/>
          </a:stretch>
        </p:blipFill>
        <p:spPr>
          <a:xfrm>
            <a:off x="4415400" y="3261240"/>
            <a:ext cx="5254200" cy="3548160"/>
          </a:xfrm>
          <a:prstGeom prst="rect">
            <a:avLst/>
          </a:prstGeom>
          <a:ln w="0">
            <a:noFill/>
          </a:ln>
        </p:spPr>
      </p:pic>
      <p:pic>
        <p:nvPicPr>
          <p:cNvPr id="7" name="Placeholder 3" descr="10000000000001B7000001293A5F6420.png"/>
          <p:cNvPicPr>
            <a:picLocks noGrp="1" noChangeAspect="1"/>
          </p:cNvPicPr>
          <p:nvPr/>
        </p:nvPicPr>
        <p:blipFill>
          <a:blip r:embed="rId4">
            <a:lum/>
          </a:blip>
          <a:stretch>
            <a:fillRect/>
          </a:stretch>
        </p:blipFill>
        <p:spPr>
          <a:xfrm>
            <a:off x="685800" y="4921200"/>
            <a:ext cx="2946600" cy="1936800"/>
          </a:xfrm>
          <a:prstGeom prst="rect">
            <a:avLst/>
          </a:prstGeom>
          <a:ln w="0">
            <a:noFill/>
          </a:ln>
        </p:spPr>
      </p:pic>
      <p:pic>
        <p:nvPicPr>
          <p:cNvPr id="8" name="Placeholder 3" descr="10000000000001F400000177FC3CDC2D.png"/>
          <p:cNvPicPr>
            <a:picLocks noGrp="1" noChangeAspect="1"/>
          </p:cNvPicPr>
          <p:nvPr/>
        </p:nvPicPr>
        <p:blipFill>
          <a:blip r:embed="rId5">
            <a:lum/>
          </a:blip>
          <a:stretch>
            <a:fillRect/>
          </a:stretch>
        </p:blipFill>
        <p:spPr>
          <a:xfrm>
            <a:off x="5943600" y="181800"/>
            <a:ext cx="4027680" cy="3018600"/>
          </a:xfrm>
          <a:prstGeom prst="rect">
            <a:avLst/>
          </a:prstGeom>
          <a:ln w="0">
            <a:noFill/>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61" name="Footer Placeholder 5"/>
          <p:cNvSpPr>
            <a:spLocks noGrp="1"/>
          </p:cNvSpPr>
          <p:nvPr>
            <p:ph type="ftr" sz="quarter" idx="11"/>
          </p:nvPr>
        </p:nvSpPr>
        <p:spPr/>
        <p:txBody>
          <a:bodyPr/>
          <a:lstStyle/>
          <a:p>
            <a:r>
              <a:rPr lang="en-US"/>
              <a:t>Astrophysics and Cosmology - Dr. R. Herman - Fall 2023</a:t>
            </a:r>
            <a:endParaRPr dirty="0"/>
          </a:p>
        </p:txBody>
      </p:sp>
      <p:sp>
        <p:nvSpPr>
          <p:cNvPr id="16362" name="Slide Number Placeholder 4"/>
          <p:cNvSpPr>
            <a:spLocks noGrp="1"/>
          </p:cNvSpPr>
          <p:nvPr>
            <p:ph type="sldNum" sz="quarter" idx="12"/>
          </p:nvPr>
        </p:nvSpPr>
        <p:spPr/>
        <p:txBody>
          <a:bodyPr/>
          <a:lstStyle/>
          <a:p>
            <a:fld id="{763D1470-AB83-4C4C-B3B3-7F0C9DC8E8D6}" type="slidenum">
              <a:rPr lang="en-US" sz="1400" dirty="0" smtClean="0"/>
              <a:t>6</a:t>
            </a:fld>
            <a:endParaRPr lang="en-US" sz="1400" dirty="0"/>
          </a:p>
        </p:txBody>
      </p:sp>
      <p:sp>
        <p:nvSpPr>
          <p:cNvPr id="3" name="Title 1"/>
          <p:cNvSpPr>
            <a:spLocks noGrp="1"/>
          </p:cNvSpPr>
          <p:nvPr>
            <p:ph type="ctrTitle"/>
          </p:nvPr>
        </p:nvSpPr>
        <p:spPr>
          <a:xfrm>
            <a:off x="503640" y="-22680"/>
            <a:ext cx="9068760" cy="1262880"/>
          </a:xfrm>
          <a:prstGeom prst="rect">
            <a:avLst/>
          </a:prstGeom>
          <a:noFill/>
          <a:ln w="0">
            <a:noFill/>
          </a:ln>
        </p:spPr>
        <p:txBody>
          <a:bodyPr wrap="square" lIns="0" tIns="0" rIns="0" bIns="0">
            <a:spAutoFit/>
          </a:bodyPr>
          <a:lstStyle/>
          <a:p>
            <a:pPr marL="0" indent="0">
              <a:buNone/>
              <a:tabLst/>
            </a:pPr>
            <a:r>
              <a:rPr lang="en-US"/>
              <a:t>EM Spectrum</a:t>
            </a:r>
          </a:p>
        </p:txBody>
      </p:sp>
      <p:pic>
        <p:nvPicPr>
          <p:cNvPr id="4" name="Placeholder 3" descr="10000000000002A4000001903D86F819.png"/>
          <p:cNvPicPr>
            <a:picLocks noGrp="1" noChangeAspect="1"/>
          </p:cNvPicPr>
          <p:nvPr/>
        </p:nvPicPr>
        <p:blipFill>
          <a:blip r:embed="rId3">
            <a:lum/>
          </a:blip>
          <a:stretch>
            <a:fillRect/>
          </a:stretch>
        </p:blipFill>
        <p:spPr>
          <a:xfrm>
            <a:off x="1143360" y="1132185"/>
            <a:ext cx="7881840" cy="5163840"/>
          </a:xfrm>
          <a:prstGeom prst="rect">
            <a:avLst/>
          </a:prstGeom>
          <a:ln w="0">
            <a:noFill/>
          </a:ln>
        </p:spPr>
      </p:pic>
      <p:sp>
        <p:nvSpPr>
          <p:cNvPr id="5" name="TextBox 4"/>
          <p:cNvSpPr/>
          <p:nvPr/>
        </p:nvSpPr>
        <p:spPr>
          <a:xfrm>
            <a:off x="2076450" y="6498000"/>
            <a:ext cx="5949750" cy="390960"/>
          </a:xfrm>
          <a:prstGeom prst="rect">
            <a:avLst/>
          </a:prstGeom>
          <a:noFill/>
          <a:ln w="0">
            <a:noFill/>
          </a:ln>
        </p:spPr>
        <p:style>
          <a:lnRef idx="0">
            <a:schemeClr val="dk1"/>
          </a:lnRef>
          <a:fillRef idx="0">
            <a:srgbClr val="99CCFF"/>
          </a:fillRef>
          <a:effectRef idx="0">
            <a:schemeClr val="accent1"/>
          </a:effectRef>
          <a:fontRef idx="minor">
            <a:schemeClr val="dk1"/>
          </a:fontRef>
        </p:style>
        <p:txBody>
          <a:bodyPr wrap="square" lIns="90000" tIns="45000" rIns="90000" bIns="45000"/>
          <a:lstStyle/>
          <a:p>
            <a:pPr marL="0" indent="0">
              <a:spcBef>
                <a:spcPts val="0"/>
              </a:spcBef>
              <a:spcAft>
                <a:spcPts val="0"/>
              </a:spcAft>
              <a:buNone/>
              <a:tabLst/>
            </a:pPr>
            <a:r>
              <a:rPr lang="en-US" sz="1800" b="0" i="0" kern="0" dirty="0">
                <a:solidFill>
                  <a:sysClr val="windowText" lastClr="000000"/>
                </a:solidFill>
                <a:latin typeface="Arial" charset="0"/>
                <a:hlinkClick r:id="rId4"/>
              </a:rPr>
              <a:t>http://en.wikipedia.org/wiki/Electromagnetic_spectrum</a:t>
            </a:r>
            <a:r>
              <a:rPr lang="en-US" sz="1800" b="0" i="0" kern="0" dirty="0">
                <a:solidFill>
                  <a:sysClr val="windowText" lastClr="000000"/>
                </a:solidFill>
                <a:latin typeface="Arial" charset="0"/>
              </a:rPr>
              <a:t> </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61" name="Footer Placeholder 5"/>
          <p:cNvSpPr>
            <a:spLocks noGrp="1"/>
          </p:cNvSpPr>
          <p:nvPr>
            <p:ph type="ftr" sz="quarter" idx="11"/>
          </p:nvPr>
        </p:nvSpPr>
        <p:spPr/>
        <p:txBody>
          <a:bodyPr/>
          <a:lstStyle/>
          <a:p>
            <a:r>
              <a:rPr lang="en-US"/>
              <a:t>Astrophysics and Cosmology - Dr. R. Herman - Fall 2023</a:t>
            </a:r>
            <a:endParaRPr dirty="0"/>
          </a:p>
        </p:txBody>
      </p:sp>
      <p:sp>
        <p:nvSpPr>
          <p:cNvPr id="16362" name="Slide Number Placeholder 4"/>
          <p:cNvSpPr>
            <a:spLocks noGrp="1"/>
          </p:cNvSpPr>
          <p:nvPr>
            <p:ph type="sldNum" sz="quarter" idx="12"/>
          </p:nvPr>
        </p:nvSpPr>
        <p:spPr/>
        <p:txBody>
          <a:bodyPr/>
          <a:lstStyle/>
          <a:p>
            <a:fld id="{763D1470-AB83-4C4C-B3B3-7F0C9DC8E8D6}" type="slidenum">
              <a:rPr lang="en-US" sz="1400" dirty="0" smtClean="0"/>
              <a:t>7</a:t>
            </a:fld>
            <a:endParaRPr lang="en-US" sz="1400" dirty="0"/>
          </a:p>
        </p:txBody>
      </p:sp>
      <p:sp>
        <p:nvSpPr>
          <p:cNvPr id="3" name="Title 1"/>
          <p:cNvSpPr>
            <a:spLocks noGrp="1"/>
          </p:cNvSpPr>
          <p:nvPr>
            <p:ph type="ctrTitle"/>
          </p:nvPr>
        </p:nvSpPr>
        <p:spPr>
          <a:xfrm>
            <a:off x="503640" y="0"/>
            <a:ext cx="9068760" cy="1262880"/>
          </a:xfrm>
          <a:prstGeom prst="rect">
            <a:avLst/>
          </a:prstGeom>
          <a:noFill/>
          <a:ln w="0">
            <a:noFill/>
          </a:ln>
        </p:spPr>
        <p:txBody>
          <a:bodyPr wrap="square" lIns="0" tIns="0" rIns="0" bIns="0">
            <a:spAutoFit/>
          </a:bodyPr>
          <a:lstStyle/>
          <a:p>
            <a:pPr marL="0" indent="0">
              <a:buNone/>
              <a:tabLst/>
            </a:pPr>
            <a:r>
              <a:rPr lang="en-US"/>
              <a:t>Spectroscopy</a:t>
            </a:r>
          </a:p>
        </p:txBody>
      </p:sp>
      <p:sp>
        <p:nvSpPr>
          <p:cNvPr id="4" name="Content Placeholder 2"/>
          <p:cNvSpPr>
            <a:spLocks noGrp="1"/>
          </p:cNvSpPr>
          <p:nvPr>
            <p:ph type="body" idx="1"/>
          </p:nvPr>
        </p:nvSpPr>
        <p:spPr>
          <a:xfrm>
            <a:off x="71640" y="977400"/>
            <a:ext cx="4425120" cy="4174200"/>
          </a:xfrm>
          <a:prstGeom prst="rect">
            <a:avLst/>
          </a:prstGeom>
          <a:noFill/>
          <a:ln w="0">
            <a:noFill/>
          </a:ln>
        </p:spPr>
        <p:txBody>
          <a:bodyPr wrap="square" lIns="0" tIns="0" rIns="0" bIns="0"/>
          <a:lstStyle/>
          <a:p>
            <a:pPr marL="432000" indent="-324000">
              <a:buNone/>
              <a:tabLst/>
            </a:pPr>
            <a:r>
              <a:rPr lang="en-US" sz="2400" dirty="0"/>
              <a:t>Ionized gas gives off radiation </a:t>
            </a:r>
          </a:p>
          <a:p>
            <a:pPr>
              <a:buClrTx/>
            </a:pPr>
            <a:r>
              <a:rPr lang="en-US" sz="2400" b="1" dirty="0"/>
              <a:t>Johann Balmer 1885</a:t>
            </a:r>
            <a:r>
              <a:rPr lang="en-US" sz="2400" dirty="0"/>
              <a:t> </a:t>
            </a:r>
          </a:p>
          <a:p>
            <a:pPr marL="432000" indent="-324000">
              <a:buNone/>
              <a:tabLst/>
            </a:pPr>
            <a:r>
              <a:rPr lang="en-US" sz="2400" dirty="0"/>
              <a:t>       Spectral Lines: Hydrogen</a:t>
            </a:r>
            <a:br>
              <a:rPr lang="en-US" sz="2400" dirty="0"/>
            </a:br>
            <a:r>
              <a:rPr lang="en-US" sz="2400" dirty="0"/>
              <a:t>       410,  434, 486, 656 nm</a:t>
            </a:r>
          </a:p>
          <a:p>
            <a:pPr marL="432000" indent="-324000">
              <a:buNone/>
              <a:tabLst/>
            </a:pPr>
            <a:r>
              <a:rPr lang="en-US" sz="2400" dirty="0"/>
              <a:t>       Empirical Formula:</a:t>
            </a:r>
          </a:p>
          <a:p>
            <a:pPr marL="432000" indent="-324000">
              <a:buNone/>
              <a:tabLst/>
            </a:pPr>
            <a:r>
              <a:rPr lang="en-US" sz="2400" dirty="0"/>
              <a:t>          </a:t>
            </a:r>
            <a:r>
              <a:rPr lang="en-US" sz="2400" b="1" dirty="0"/>
              <a:t> </a:t>
            </a:r>
            <a:r>
              <a:rPr lang="en-US" sz="2400" b="1" dirty="0">
                <a:latin typeface="Symbol" charset="0"/>
              </a:rPr>
              <a:t> l</a:t>
            </a:r>
            <a:r>
              <a:rPr lang="en-US" sz="2400" b="1" dirty="0"/>
              <a:t> = R (1/4 – 1/n</a:t>
            </a:r>
            <a:r>
              <a:rPr lang="en-US" sz="2400" b="1" baseline="58000" dirty="0"/>
              <a:t>2</a:t>
            </a:r>
            <a:r>
              <a:rPr lang="en-US" sz="2400" b="1" dirty="0"/>
              <a:t>)</a:t>
            </a:r>
          </a:p>
          <a:p>
            <a:pPr marL="432000" indent="-324000">
              <a:buNone/>
              <a:tabLst/>
            </a:pPr>
            <a:r>
              <a:rPr lang="en-US" sz="2400" b="1" dirty="0"/>
              <a:t>       </a:t>
            </a:r>
            <a:r>
              <a:rPr lang="en-US" sz="2400" dirty="0"/>
              <a:t>Predicted 5th-7th lines</a:t>
            </a:r>
          </a:p>
          <a:p>
            <a:pPr>
              <a:buClrTx/>
            </a:pPr>
            <a:r>
              <a:rPr lang="en-US" sz="2400" b="1" dirty="0"/>
              <a:t>Lyman and </a:t>
            </a:r>
            <a:r>
              <a:rPr lang="en-US" sz="2400" b="1" dirty="0" err="1"/>
              <a:t>Paschen</a:t>
            </a:r>
            <a:r>
              <a:rPr lang="en-US" sz="2400" b="1" dirty="0"/>
              <a:t> Series </a:t>
            </a:r>
            <a:r>
              <a:rPr lang="en-US" sz="2400" dirty="0"/>
              <a:t> </a:t>
            </a:r>
          </a:p>
        </p:txBody>
      </p:sp>
      <p:pic>
        <p:nvPicPr>
          <p:cNvPr id="5" name="Placeholder 3" descr="10000000000001900000012CCADB932D.png"/>
          <p:cNvPicPr>
            <a:picLocks noGrp="1" noChangeAspect="1"/>
          </p:cNvPicPr>
          <p:nvPr/>
        </p:nvPicPr>
        <p:blipFill>
          <a:blip r:embed="rId3">
            <a:lum/>
          </a:blip>
          <a:stretch>
            <a:fillRect/>
          </a:stretch>
        </p:blipFill>
        <p:spPr>
          <a:xfrm>
            <a:off x="4735080" y="1041480"/>
            <a:ext cx="5238720" cy="3723120"/>
          </a:xfrm>
          <a:prstGeom prst="rect">
            <a:avLst/>
          </a:prstGeom>
          <a:ln w="0">
            <a:noFill/>
          </a:ln>
        </p:spPr>
      </p:pic>
      <p:pic>
        <p:nvPicPr>
          <p:cNvPr id="6" name="Placeholder 3" descr="100000000000024700000099CD38DA7F.png"/>
          <p:cNvPicPr>
            <a:picLocks noGrp="1" noChangeAspect="1"/>
          </p:cNvPicPr>
          <p:nvPr/>
        </p:nvPicPr>
        <p:blipFill>
          <a:blip r:embed="rId4">
            <a:lum/>
          </a:blip>
          <a:stretch>
            <a:fillRect/>
          </a:stretch>
        </p:blipFill>
        <p:spPr>
          <a:xfrm>
            <a:off x="228600" y="5126400"/>
            <a:ext cx="5245200" cy="1323000"/>
          </a:xfrm>
          <a:prstGeom prst="rect">
            <a:avLst/>
          </a:prstGeom>
          <a:ln w="0">
            <a:noFill/>
          </a:ln>
        </p:spPr>
      </p:pic>
      <p:pic>
        <p:nvPicPr>
          <p:cNvPr id="7" name="Placeholder 3" descr="1000000000000240000000E12763B7A5.png"/>
          <p:cNvPicPr>
            <a:picLocks noGrp="1" noChangeAspect="1"/>
          </p:cNvPicPr>
          <p:nvPr/>
        </p:nvPicPr>
        <p:blipFill>
          <a:blip r:embed="rId5">
            <a:lum/>
          </a:blip>
          <a:stretch>
            <a:fillRect/>
          </a:stretch>
        </p:blipFill>
        <p:spPr>
          <a:xfrm>
            <a:off x="5727600" y="5073480"/>
            <a:ext cx="4114800" cy="1447920"/>
          </a:xfrm>
          <a:prstGeom prst="rect">
            <a:avLst/>
          </a:prstGeom>
          <a:ln w="0">
            <a:noFill/>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ctrTitle"/>
          </p:nvPr>
        </p:nvSpPr>
        <p:spPr>
          <a:xfrm>
            <a:off x="503640" y="301320"/>
            <a:ext cx="9068760" cy="1262880"/>
          </a:xfrm>
          <a:prstGeom prst="rect">
            <a:avLst/>
          </a:prstGeom>
          <a:noFill/>
          <a:ln w="0">
            <a:noFill/>
          </a:ln>
        </p:spPr>
        <p:txBody>
          <a:bodyPr wrap="square" lIns="0" tIns="0" rIns="0" bIns="0">
            <a:spAutoFit/>
          </a:bodyPr>
          <a:lstStyle/>
          <a:p>
            <a:endParaRPr/>
          </a:p>
        </p:txBody>
      </p:sp>
      <p:sp>
        <p:nvSpPr>
          <p:cNvPr id="4" name="subTitle 1"/>
          <p:cNvSpPr>
            <a:spLocks noGrp="1"/>
          </p:cNvSpPr>
          <p:nvPr>
            <p:ph type="subTitle" idx="1"/>
          </p:nvPr>
        </p:nvSpPr>
        <p:spPr>
          <a:xfrm>
            <a:off x="503640" y="1814400"/>
            <a:ext cx="9068760" cy="4900680"/>
          </a:xfrm>
          <a:prstGeom prst="rect">
            <a:avLst/>
          </a:prstGeom>
          <a:noFill/>
          <a:ln w="0">
            <a:noFill/>
          </a:ln>
        </p:spPr>
        <p:txBody>
          <a:bodyPr wrap="square" lIns="0" tIns="0" rIns="0" bIns="0"/>
          <a:lstStyle/>
          <a:p>
            <a:pPr marL="432000" lvl="1" indent="-216000" algn="ctr">
              <a:buNone/>
              <a:tabLst/>
            </a:pPr>
            <a:r>
              <a:rPr lang="en-US" sz="3200" b="0" i="0" kern="0">
                <a:solidFill>
                  <a:sysClr val="windowText" lastClr="000000"/>
                </a:solidFill>
                <a:latin typeface="Arial" charset="0"/>
              </a:rPr>
              <a:t>Reaching for the Stars</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61" name="Footer Placeholder 5"/>
          <p:cNvSpPr>
            <a:spLocks noGrp="1"/>
          </p:cNvSpPr>
          <p:nvPr>
            <p:ph type="ftr" sz="quarter" idx="11"/>
          </p:nvPr>
        </p:nvSpPr>
        <p:spPr/>
        <p:txBody>
          <a:bodyPr/>
          <a:lstStyle/>
          <a:p>
            <a:r>
              <a:rPr lang="en-US"/>
              <a:t>Astrophysics and Cosmology - Dr. R. Herman - Fall 2023</a:t>
            </a:r>
            <a:endParaRPr dirty="0"/>
          </a:p>
        </p:txBody>
      </p:sp>
      <p:sp>
        <p:nvSpPr>
          <p:cNvPr id="16362" name="Slide Number Placeholder 4"/>
          <p:cNvSpPr>
            <a:spLocks noGrp="1"/>
          </p:cNvSpPr>
          <p:nvPr>
            <p:ph type="sldNum" sz="quarter" idx="12"/>
          </p:nvPr>
        </p:nvSpPr>
        <p:spPr/>
        <p:txBody>
          <a:bodyPr/>
          <a:lstStyle/>
          <a:p>
            <a:fld id="{763D1470-AB83-4C4C-B3B3-7F0C9DC8E8D6}" type="slidenum">
              <a:rPr lang="en-US" sz="1400" dirty="0" smtClean="0"/>
              <a:t>9</a:t>
            </a:fld>
            <a:endParaRPr lang="en-US" sz="1400" dirty="0"/>
          </a:p>
        </p:txBody>
      </p:sp>
      <p:sp>
        <p:nvSpPr>
          <p:cNvPr id="3" name="Title 1"/>
          <p:cNvSpPr>
            <a:spLocks noGrp="1"/>
          </p:cNvSpPr>
          <p:nvPr>
            <p:ph type="ctrTitle"/>
          </p:nvPr>
        </p:nvSpPr>
        <p:spPr>
          <a:xfrm>
            <a:off x="431640" y="0"/>
            <a:ext cx="4296960" cy="1262880"/>
          </a:xfrm>
          <a:prstGeom prst="rect">
            <a:avLst/>
          </a:prstGeom>
          <a:noFill/>
          <a:ln w="0">
            <a:noFill/>
          </a:ln>
        </p:spPr>
        <p:txBody>
          <a:bodyPr wrap="square" lIns="0" tIns="0" rIns="0" bIns="0">
            <a:spAutoFit/>
          </a:bodyPr>
          <a:lstStyle/>
          <a:p>
            <a:pPr marL="0" indent="0">
              <a:buNone/>
              <a:tabLst/>
            </a:pPr>
            <a:r>
              <a:rPr lang="en-US"/>
              <a:t>The Milky Way</a:t>
            </a:r>
          </a:p>
        </p:txBody>
      </p:sp>
      <p:pic>
        <p:nvPicPr>
          <p:cNvPr id="4" name="Placeholder 3" descr="1000000000000169000001100040A974.png"/>
          <p:cNvPicPr>
            <a:picLocks noGrp="1" noChangeAspect="1"/>
          </p:cNvPicPr>
          <p:nvPr/>
        </p:nvPicPr>
        <p:blipFill>
          <a:blip r:embed="rId3">
            <a:lum/>
          </a:blip>
          <a:stretch>
            <a:fillRect/>
          </a:stretch>
        </p:blipFill>
        <p:spPr>
          <a:xfrm>
            <a:off x="5029200" y="145800"/>
            <a:ext cx="4863960" cy="3200400"/>
          </a:xfrm>
          <a:prstGeom prst="rect">
            <a:avLst/>
          </a:prstGeom>
          <a:ln w="0">
            <a:noFill/>
          </a:ln>
        </p:spPr>
      </p:pic>
      <p:sp>
        <p:nvSpPr>
          <p:cNvPr id="5" name="Content Placeholder 2"/>
          <p:cNvSpPr>
            <a:spLocks noGrp="1"/>
          </p:cNvSpPr>
          <p:nvPr>
            <p:ph type="body" idx="1"/>
          </p:nvPr>
        </p:nvSpPr>
        <p:spPr>
          <a:xfrm>
            <a:off x="503640" y="1047600"/>
            <a:ext cx="4068360" cy="2139047"/>
          </a:xfrm>
          <a:prstGeom prst="rect">
            <a:avLst/>
          </a:prstGeom>
          <a:noFill/>
          <a:ln w="0">
            <a:noFill/>
          </a:ln>
        </p:spPr>
        <p:txBody>
          <a:bodyPr wrap="square" lIns="0" tIns="0" rIns="0" bIns="0">
            <a:spAutoFit/>
          </a:bodyPr>
          <a:lstStyle/>
          <a:p>
            <a:pPr>
              <a:buClrTx/>
            </a:pPr>
            <a:r>
              <a:rPr lang="en-US" sz="2600" dirty="0"/>
              <a:t>4x10</a:t>
            </a:r>
            <a:r>
              <a:rPr lang="en-US" sz="2600" baseline="58000" dirty="0"/>
              <a:t>11</a:t>
            </a:r>
            <a:r>
              <a:rPr lang="en-US" sz="2600" dirty="0"/>
              <a:t> stars</a:t>
            </a:r>
          </a:p>
          <a:p>
            <a:pPr>
              <a:buClrTx/>
            </a:pPr>
            <a:r>
              <a:rPr lang="en-US" sz="2600" dirty="0"/>
              <a:t>&gt;6x10</a:t>
            </a:r>
            <a:r>
              <a:rPr lang="en-US" sz="2600" baseline="58000" dirty="0"/>
              <a:t>11</a:t>
            </a:r>
            <a:r>
              <a:rPr lang="en-US" sz="2600" dirty="0"/>
              <a:t> sun mass</a:t>
            </a:r>
          </a:p>
          <a:p>
            <a:pPr>
              <a:buClrTx/>
            </a:pPr>
            <a:r>
              <a:rPr lang="en-US" sz="2600" dirty="0" err="1"/>
              <a:t>M</a:t>
            </a:r>
            <a:r>
              <a:rPr lang="en-US" sz="2600" baseline="-58000" dirty="0" err="1"/>
              <a:t>ave</a:t>
            </a:r>
            <a:r>
              <a:rPr lang="en-US" sz="2600" dirty="0"/>
              <a:t> = 0.3 sun</a:t>
            </a:r>
          </a:p>
          <a:p>
            <a:pPr marL="432000" indent="-324000">
              <a:buNone/>
              <a:tabLst/>
            </a:pPr>
            <a:r>
              <a:rPr lang="en-US" sz="2600" b="1" i="1" dirty="0"/>
              <a:t>How do we know?</a:t>
            </a:r>
          </a:p>
        </p:txBody>
      </p:sp>
      <p:pic>
        <p:nvPicPr>
          <p:cNvPr id="6" name="Placeholder 3" descr="100000000000020D0000012C68844407.png"/>
          <p:cNvPicPr>
            <a:picLocks noGrp="1" noChangeAspect="1"/>
          </p:cNvPicPr>
          <p:nvPr/>
        </p:nvPicPr>
        <p:blipFill>
          <a:blip r:embed="rId4">
            <a:lum/>
          </a:blip>
          <a:stretch>
            <a:fillRect/>
          </a:stretch>
        </p:blipFill>
        <p:spPr>
          <a:xfrm>
            <a:off x="2086200" y="3501720"/>
            <a:ext cx="5874120" cy="3320280"/>
          </a:xfrm>
          <a:prstGeom prst="rect">
            <a:avLst/>
          </a:prstGeom>
          <a:ln w="0">
            <a:noFill/>
          </a:ln>
        </p:spPr>
      </p:pic>
      <p:sp>
        <p:nvSpPr>
          <p:cNvPr id="7" name="TextBox 6"/>
          <p:cNvSpPr/>
          <p:nvPr/>
        </p:nvSpPr>
        <p:spPr>
          <a:xfrm>
            <a:off x="1457325" y="7122600"/>
            <a:ext cx="6930675" cy="440250"/>
          </a:xfrm>
          <a:prstGeom prst="rect">
            <a:avLst/>
          </a:prstGeom>
          <a:noFill/>
          <a:ln w="0">
            <a:noFill/>
          </a:ln>
        </p:spPr>
        <p:style>
          <a:lnRef idx="0">
            <a:schemeClr val="dk1"/>
          </a:lnRef>
          <a:fillRef idx="0">
            <a:srgbClr val="99CCFF"/>
          </a:fillRef>
          <a:effectRef idx="0">
            <a:schemeClr val="accent1"/>
          </a:effectRef>
          <a:fontRef idx="minor">
            <a:schemeClr val="dk1"/>
          </a:fontRef>
        </p:style>
        <p:txBody>
          <a:bodyPr wrap="square" lIns="90000" tIns="45000" rIns="90000" bIns="45000"/>
          <a:lstStyle/>
          <a:p>
            <a:pPr marL="0" indent="0">
              <a:spcBef>
                <a:spcPts val="0"/>
              </a:spcBef>
              <a:spcAft>
                <a:spcPts val="0"/>
              </a:spcAft>
              <a:buNone/>
              <a:tabLst/>
            </a:pPr>
            <a:r>
              <a:rPr lang="en-US" sz="1800" b="0" i="0" kern="0" dirty="0">
                <a:solidFill>
                  <a:sysClr val="windowText" lastClr="000000"/>
                </a:solidFill>
                <a:latin typeface="Arial" charset="0"/>
                <a:hlinkClick r:id="rId5"/>
              </a:rPr>
              <a:t>http://zebu.uoregon.edu/~imamura/123/lecture-2/lecture-2.html</a:t>
            </a:r>
            <a:r>
              <a:rPr lang="en-US" sz="1800" b="0" i="0" kern="0" dirty="0">
                <a:solidFill>
                  <a:sysClr val="windowText" lastClr="000000"/>
                </a:solidFill>
                <a:latin typeface="Arial" charset="0"/>
              </a:rPr>
              <a:t> </a:t>
            </a:r>
          </a:p>
        </p:txBody>
      </p:sp>
    </p:spTree>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MS P????"/>
        <a:font script="Hang" typeface="?? ??"/>
        <a:font script="Hans" typeface="??"/>
        <a:font script="Hant" typeface="????"/>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MS P????"/>
        <a:font script="Hang" typeface="?? ??"/>
        <a:font script="Hans" typeface="??"/>
        <a:font script="Hant" typeface="????"/>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MS P????"/>
        <a:font script="Hang" typeface="?? ??"/>
        <a:font script="Hans" typeface="??"/>
        <a:font script="Hant" typeface="????"/>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MS P????"/>
        <a:font script="Hang" typeface="?? ??"/>
        <a:font script="Hans" typeface="??"/>
        <a:font script="Hant" typeface="????"/>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MS P????"/>
        <a:font script="Hang" typeface="?? ??"/>
        <a:font script="Hans" typeface="??"/>
        <a:font script="Hant" typeface="????"/>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MS P????"/>
        <a:font script="Hang" typeface="?? ??"/>
        <a:font script="Hans" typeface="??"/>
        <a:font script="Hant" typeface="????"/>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1341</TotalTime>
  <Words>2075</Words>
  <Application>Microsoft Office PowerPoint</Application>
  <PresentationFormat>Custom</PresentationFormat>
  <Paragraphs>317</Paragraphs>
  <Slides>41</Slides>
  <Notes>39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StarSymbol</vt:lpstr>
      <vt:lpstr>Symbol</vt:lpstr>
      <vt:lpstr>Times New Roman</vt:lpstr>
      <vt:lpstr>Office Theme</vt:lpstr>
      <vt:lpstr>Astrophysics and Cosmology</vt:lpstr>
      <vt:lpstr>PowerPoint Presentation</vt:lpstr>
      <vt:lpstr>Electromagnetic Waves</vt:lpstr>
      <vt:lpstr>From Faraday  to Heaviside</vt:lpstr>
      <vt:lpstr>Waves</vt:lpstr>
      <vt:lpstr>EM Spectrum</vt:lpstr>
      <vt:lpstr>Spectroscopy</vt:lpstr>
      <vt:lpstr>PowerPoint Presentation</vt:lpstr>
      <vt:lpstr>The Milky Way</vt:lpstr>
      <vt:lpstr>Distances &amp; the Milky Way Galaxy</vt:lpstr>
      <vt:lpstr>The Search for Nebulae</vt:lpstr>
      <vt:lpstr>Stellar Spectra</vt:lpstr>
      <vt:lpstr>Harvard Computers</vt:lpstr>
      <vt:lpstr> “The Great Debate”Shapley-Curtis Debate - 1920 </vt:lpstr>
      <vt:lpstr>Why is the night sky dark?</vt:lpstr>
      <vt:lpstr>PowerPoint Presentation</vt:lpstr>
      <vt:lpstr>Pre-Modern Cosmology</vt:lpstr>
      <vt:lpstr>General Relativity</vt:lpstr>
      <vt:lpstr>Testing of General Relativity</vt:lpstr>
      <vt:lpstr>1917- Cosmological Considerations</vt:lpstr>
      <vt:lpstr>Curved Space</vt:lpstr>
      <vt:lpstr>Cosmology Theories</vt:lpstr>
      <vt:lpstr>Edwin Powell Hubble (1889-1953)</vt:lpstr>
      <vt:lpstr>Expanding Spacetime</vt:lpstr>
      <vt:lpstr>PowerPoint Presentation</vt:lpstr>
      <vt:lpstr>PowerPoint Presentation</vt:lpstr>
      <vt:lpstr>PowerPoint Presentation</vt:lpstr>
      <vt:lpstr>Arno Penzias and Robert Wilson - 1965</vt:lpstr>
      <vt:lpstr>Nature of Expansion</vt:lpstr>
      <vt:lpstr>Formation of Galaxies and Clusters</vt:lpstr>
      <vt:lpstr>Cosmic Microwave Background</vt:lpstr>
      <vt:lpstr>COBE - 1991 </vt:lpstr>
      <vt:lpstr>BOOMERanG Balloon Observations Of Millimetric Extragalactic Radiation and Geophysics</vt:lpstr>
      <vt:lpstr>WMAP – launched 2001 Wilkinson Microwave Anisotropy Probe</vt:lpstr>
      <vt:lpstr>PowerPoint Presentation</vt:lpstr>
      <vt:lpstr>Galaxies</vt:lpstr>
      <vt:lpstr>Dark Matter</vt:lpstr>
      <vt:lpstr>Coma Cluster</vt:lpstr>
      <vt:lpstr>Gravitational Lensing</vt:lpstr>
      <vt:lpstr>Colliding Galaxies</vt:lpstr>
      <vt:lpstr>The Energy of Empty Space – Dark energy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
  <cp:lastModifiedBy>Herman, Russ</cp:lastModifiedBy>
  <cp:revision>2</cp:revision>
  <dcterms:created xsi:type="dcterms:W3CDTF">2006-08-16T00:00:00Z</dcterms:created>
  <dcterms:modified xsi:type="dcterms:W3CDTF">2023-09-26T11:01:49Z</dcterms:modified>
</cp:coreProperties>
</file>