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6"/>
  </p:notesMasterIdLst>
  <p:sldIdLst>
    <p:sldId id="256" r:id="rId2"/>
    <p:sldId id="290" r:id="rId3"/>
    <p:sldId id="291" r:id="rId4"/>
    <p:sldId id="292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26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6" r:id="rId26"/>
    <p:sldId id="327" r:id="rId27"/>
    <p:sldId id="328" r:id="rId28"/>
    <p:sldId id="317" r:id="rId29"/>
    <p:sldId id="318" r:id="rId30"/>
    <p:sldId id="319" r:id="rId31"/>
    <p:sldId id="324" r:id="rId32"/>
    <p:sldId id="325" r:id="rId33"/>
    <p:sldId id="321" r:id="rId34"/>
    <p:sldId id="323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1018" autoAdjust="0"/>
    <p:restoredTop sz="79176" autoAdjust="0"/>
  </p:normalViewPr>
  <p:slideViewPr>
    <p:cSldViewPr>
      <p:cViewPr>
        <p:scale>
          <a:sx n="90" d="100"/>
          <a:sy n="90" d="100"/>
        </p:scale>
        <p:origin x="-1194" y="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08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21FD80-F79E-4586-8868-FE10F3036B0C}" type="doc">
      <dgm:prSet loTypeId="urn:microsoft.com/office/officeart/2005/8/layout/list1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B55745F-331B-4CE6-B583-BB3E12ABABE6}">
      <dgm:prSet phldrT="[Text]" custT="1"/>
      <dgm:spPr/>
      <dgm:t>
        <a:bodyPr/>
        <a:lstStyle/>
        <a:p>
          <a:r>
            <a:rPr lang="en-US" sz="2400" b="1" dirty="0" smtClean="0"/>
            <a:t>Education and communication</a:t>
          </a:r>
          <a:endParaRPr lang="en-US" sz="2400" b="1" dirty="0"/>
        </a:p>
      </dgm:t>
    </dgm:pt>
    <dgm:pt modelId="{CA02E5E9-47FE-478B-9700-510EE0495AAA}" type="parTrans" cxnId="{977DEA92-C6B5-4198-94D5-247775F73AF6}">
      <dgm:prSet/>
      <dgm:spPr/>
      <dgm:t>
        <a:bodyPr/>
        <a:lstStyle/>
        <a:p>
          <a:endParaRPr lang="en-US"/>
        </a:p>
      </dgm:t>
    </dgm:pt>
    <dgm:pt modelId="{711D94FB-CB23-416A-A381-2F1DEF301456}" type="sibTrans" cxnId="{977DEA92-C6B5-4198-94D5-247775F73AF6}">
      <dgm:prSet/>
      <dgm:spPr/>
      <dgm:t>
        <a:bodyPr/>
        <a:lstStyle/>
        <a:p>
          <a:endParaRPr lang="en-US"/>
        </a:p>
      </dgm:t>
    </dgm:pt>
    <dgm:pt modelId="{65E1FB01-A720-41BC-9673-C80963BDDB37}">
      <dgm:prSet phldrT="[Text]" custT="1"/>
      <dgm:spPr/>
      <dgm:t>
        <a:bodyPr/>
        <a:lstStyle/>
        <a:p>
          <a:r>
            <a:rPr lang="en-US" sz="2400" b="1" dirty="0" smtClean="0"/>
            <a:t>Participation and involvement</a:t>
          </a:r>
          <a:endParaRPr lang="en-US" sz="2400" b="1" dirty="0"/>
        </a:p>
      </dgm:t>
    </dgm:pt>
    <dgm:pt modelId="{2D76148F-6D73-4B87-A293-A305BED37081}" type="parTrans" cxnId="{516508D7-C5FE-431C-A199-2E270FDA40EC}">
      <dgm:prSet/>
      <dgm:spPr/>
      <dgm:t>
        <a:bodyPr/>
        <a:lstStyle/>
        <a:p>
          <a:endParaRPr lang="en-US"/>
        </a:p>
      </dgm:t>
    </dgm:pt>
    <dgm:pt modelId="{89FD27F9-9A9B-4116-B892-ECCD8A667A59}" type="sibTrans" cxnId="{516508D7-C5FE-431C-A199-2E270FDA40EC}">
      <dgm:prSet/>
      <dgm:spPr/>
      <dgm:t>
        <a:bodyPr/>
        <a:lstStyle/>
        <a:p>
          <a:endParaRPr lang="en-US"/>
        </a:p>
      </dgm:t>
    </dgm:pt>
    <dgm:pt modelId="{1AC67792-CF9F-4655-9B00-8F391A8B817D}">
      <dgm:prSet phldrT="[Text]" custT="1"/>
      <dgm:spPr/>
      <dgm:t>
        <a:bodyPr/>
        <a:lstStyle/>
        <a:p>
          <a:r>
            <a:rPr lang="en-US" sz="2400" b="1" dirty="0" smtClean="0"/>
            <a:t>Facilitation and support</a:t>
          </a:r>
          <a:endParaRPr lang="en-US" sz="2400" b="1" dirty="0"/>
        </a:p>
      </dgm:t>
    </dgm:pt>
    <dgm:pt modelId="{327FD657-889B-4787-A429-1259CACA0235}" type="parTrans" cxnId="{C3DF4A04-7AA6-4505-896A-8B8CF7D04D86}">
      <dgm:prSet/>
      <dgm:spPr/>
      <dgm:t>
        <a:bodyPr/>
        <a:lstStyle/>
        <a:p>
          <a:endParaRPr lang="en-US"/>
        </a:p>
      </dgm:t>
    </dgm:pt>
    <dgm:pt modelId="{38F9BAFA-C4AD-4409-9F5F-224EF14BAD1A}" type="sibTrans" cxnId="{C3DF4A04-7AA6-4505-896A-8B8CF7D04D86}">
      <dgm:prSet/>
      <dgm:spPr/>
      <dgm:t>
        <a:bodyPr/>
        <a:lstStyle/>
        <a:p>
          <a:endParaRPr lang="en-US"/>
        </a:p>
      </dgm:t>
    </dgm:pt>
    <dgm:pt modelId="{E7A6DA4F-B31B-4179-A596-E1B911B6AF9E}">
      <dgm:prSet custT="1"/>
      <dgm:spPr/>
      <dgm:t>
        <a:bodyPr/>
        <a:lstStyle/>
        <a:p>
          <a:r>
            <a:rPr lang="en-US" sz="2400" b="1" dirty="0" smtClean="0"/>
            <a:t>Negotiation and rewards</a:t>
          </a:r>
          <a:endParaRPr lang="en-US" sz="2400" b="1" dirty="0"/>
        </a:p>
      </dgm:t>
    </dgm:pt>
    <dgm:pt modelId="{132B6464-231E-49F6-BD17-80BAB62BA6E4}" type="parTrans" cxnId="{7999F5DB-D122-4C97-B47D-86B260762BAB}">
      <dgm:prSet/>
      <dgm:spPr/>
      <dgm:t>
        <a:bodyPr/>
        <a:lstStyle/>
        <a:p>
          <a:endParaRPr lang="en-US"/>
        </a:p>
      </dgm:t>
    </dgm:pt>
    <dgm:pt modelId="{5FE0436D-B6DA-49A6-B635-A058A0E86CC0}" type="sibTrans" cxnId="{7999F5DB-D122-4C97-B47D-86B260762BAB}">
      <dgm:prSet/>
      <dgm:spPr/>
      <dgm:t>
        <a:bodyPr/>
        <a:lstStyle/>
        <a:p>
          <a:endParaRPr lang="en-US"/>
        </a:p>
      </dgm:t>
    </dgm:pt>
    <dgm:pt modelId="{A928E8A7-B56B-4E60-9BCA-53009715FBAB}">
      <dgm:prSet custT="1"/>
      <dgm:spPr/>
      <dgm:t>
        <a:bodyPr/>
        <a:lstStyle/>
        <a:p>
          <a:r>
            <a:rPr lang="en-US" sz="2400" b="1" dirty="0" smtClean="0"/>
            <a:t>Manipulation and cooptation</a:t>
          </a:r>
          <a:endParaRPr lang="en-US" sz="2400" b="1" dirty="0"/>
        </a:p>
      </dgm:t>
    </dgm:pt>
    <dgm:pt modelId="{2FE024E1-7BDF-4D07-93EF-598CFE295D21}" type="parTrans" cxnId="{69139874-DF0A-490F-9042-DE168223406C}">
      <dgm:prSet/>
      <dgm:spPr/>
      <dgm:t>
        <a:bodyPr/>
        <a:lstStyle/>
        <a:p>
          <a:endParaRPr lang="en-US"/>
        </a:p>
      </dgm:t>
    </dgm:pt>
    <dgm:pt modelId="{DB1C6838-6A27-4560-AD04-97F05B376469}" type="sibTrans" cxnId="{69139874-DF0A-490F-9042-DE168223406C}">
      <dgm:prSet/>
      <dgm:spPr/>
      <dgm:t>
        <a:bodyPr/>
        <a:lstStyle/>
        <a:p>
          <a:endParaRPr lang="en-US"/>
        </a:p>
      </dgm:t>
    </dgm:pt>
    <dgm:pt modelId="{69A4DC9D-F56C-4F09-89EA-1293DD910FA2}">
      <dgm:prSet custT="1"/>
      <dgm:spPr/>
      <dgm:t>
        <a:bodyPr/>
        <a:lstStyle/>
        <a:p>
          <a:r>
            <a:rPr lang="en-US" sz="2400" b="1" dirty="0" smtClean="0"/>
            <a:t>Explicit and implicit coercion</a:t>
          </a:r>
          <a:endParaRPr lang="en-US" sz="2400" b="1" dirty="0"/>
        </a:p>
      </dgm:t>
    </dgm:pt>
    <dgm:pt modelId="{73C4EF33-C667-4811-B3F6-C073527E7C8A}" type="parTrans" cxnId="{6A42C02D-3F63-4D71-AB8B-4A495C520FC2}">
      <dgm:prSet/>
      <dgm:spPr/>
      <dgm:t>
        <a:bodyPr/>
        <a:lstStyle/>
        <a:p>
          <a:endParaRPr lang="en-US"/>
        </a:p>
      </dgm:t>
    </dgm:pt>
    <dgm:pt modelId="{3B0BF88E-2C4E-4A30-B574-7EB0CE991675}" type="sibTrans" cxnId="{6A42C02D-3F63-4D71-AB8B-4A495C520FC2}">
      <dgm:prSet/>
      <dgm:spPr/>
      <dgm:t>
        <a:bodyPr/>
        <a:lstStyle/>
        <a:p>
          <a:endParaRPr lang="en-US"/>
        </a:p>
      </dgm:t>
    </dgm:pt>
    <dgm:pt modelId="{41DC6788-FAE0-485D-AA02-D980D05FC72F}" type="pres">
      <dgm:prSet presAssocID="{3B21FD80-F79E-4586-8868-FE10F3036B0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EF3A984-5E15-40BE-B2B7-33FE54DCC02F}" type="pres">
      <dgm:prSet presAssocID="{7B55745F-331B-4CE6-B583-BB3E12ABABE6}" presName="parentLin" presStyleCnt="0"/>
      <dgm:spPr/>
    </dgm:pt>
    <dgm:pt modelId="{F03573F0-BAA3-4DCC-9749-62D52E6233BA}" type="pres">
      <dgm:prSet presAssocID="{7B55745F-331B-4CE6-B583-BB3E12ABABE6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9015C8B8-65C8-420E-A5BF-8E638E49FF20}" type="pres">
      <dgm:prSet presAssocID="{7B55745F-331B-4CE6-B583-BB3E12ABABE6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F8D9D3-4B2B-46DE-8629-1A1BEF169E5C}" type="pres">
      <dgm:prSet presAssocID="{7B55745F-331B-4CE6-B583-BB3E12ABABE6}" presName="negativeSpace" presStyleCnt="0"/>
      <dgm:spPr/>
    </dgm:pt>
    <dgm:pt modelId="{C7861198-762F-4D11-97AA-B47914244775}" type="pres">
      <dgm:prSet presAssocID="{7B55745F-331B-4CE6-B583-BB3E12ABABE6}" presName="childText" presStyleLbl="conFgAcc1" presStyleIdx="0" presStyleCnt="6">
        <dgm:presLayoutVars>
          <dgm:bulletEnabled val="1"/>
        </dgm:presLayoutVars>
      </dgm:prSet>
      <dgm:spPr/>
    </dgm:pt>
    <dgm:pt modelId="{FA29928F-BFC2-4FE4-953C-3DB8E65A8BDF}" type="pres">
      <dgm:prSet presAssocID="{711D94FB-CB23-416A-A381-2F1DEF301456}" presName="spaceBetweenRectangles" presStyleCnt="0"/>
      <dgm:spPr/>
    </dgm:pt>
    <dgm:pt modelId="{95C4FCA1-94EE-4E0E-A05B-218230CD2A2B}" type="pres">
      <dgm:prSet presAssocID="{65E1FB01-A720-41BC-9673-C80963BDDB37}" presName="parentLin" presStyleCnt="0"/>
      <dgm:spPr/>
    </dgm:pt>
    <dgm:pt modelId="{34AE087E-441E-4087-9702-68875F4FE297}" type="pres">
      <dgm:prSet presAssocID="{65E1FB01-A720-41BC-9673-C80963BDDB37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582953B6-5789-4338-B2B3-92CDA23D9696}" type="pres">
      <dgm:prSet presAssocID="{65E1FB01-A720-41BC-9673-C80963BDDB37}" presName="parentText" presStyleLbl="node1" presStyleIdx="1" presStyleCnt="6" custLinFactNeighborX="-15789" custLinFactNeighborY="208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8D01F8-E59B-4A68-80C8-A8D3F931C3CF}" type="pres">
      <dgm:prSet presAssocID="{65E1FB01-A720-41BC-9673-C80963BDDB37}" presName="negativeSpace" presStyleCnt="0"/>
      <dgm:spPr/>
    </dgm:pt>
    <dgm:pt modelId="{2A7A1E44-882F-49EC-9673-CD81EBE77E83}" type="pres">
      <dgm:prSet presAssocID="{65E1FB01-A720-41BC-9673-C80963BDDB37}" presName="childText" presStyleLbl="conFgAcc1" presStyleIdx="1" presStyleCnt="6" custLinFactNeighborY="-12940">
        <dgm:presLayoutVars>
          <dgm:bulletEnabled val="1"/>
        </dgm:presLayoutVars>
      </dgm:prSet>
      <dgm:spPr/>
    </dgm:pt>
    <dgm:pt modelId="{9440351B-A6AF-46D5-8B99-B37F9FA3FB92}" type="pres">
      <dgm:prSet presAssocID="{89FD27F9-9A9B-4116-B892-ECCD8A667A59}" presName="spaceBetweenRectangles" presStyleCnt="0"/>
      <dgm:spPr/>
    </dgm:pt>
    <dgm:pt modelId="{62154F7E-93A2-4F2B-BB38-62835310D823}" type="pres">
      <dgm:prSet presAssocID="{1AC67792-CF9F-4655-9B00-8F391A8B817D}" presName="parentLin" presStyleCnt="0"/>
      <dgm:spPr/>
    </dgm:pt>
    <dgm:pt modelId="{DEC096CC-DD40-4B7C-BF84-78F0067B8D72}" type="pres">
      <dgm:prSet presAssocID="{1AC67792-CF9F-4655-9B00-8F391A8B817D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86888EC8-F67D-49A1-897A-9C71C78B2E48}" type="pres">
      <dgm:prSet presAssocID="{1AC67792-CF9F-4655-9B00-8F391A8B817D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064E17-AF6E-428B-9F98-D3DEBFAB0B82}" type="pres">
      <dgm:prSet presAssocID="{1AC67792-CF9F-4655-9B00-8F391A8B817D}" presName="negativeSpace" presStyleCnt="0"/>
      <dgm:spPr/>
    </dgm:pt>
    <dgm:pt modelId="{1AAC40AC-4B76-4D7E-AD09-C5C191109B24}" type="pres">
      <dgm:prSet presAssocID="{1AC67792-CF9F-4655-9B00-8F391A8B817D}" presName="childText" presStyleLbl="conFgAcc1" presStyleIdx="2" presStyleCnt="6">
        <dgm:presLayoutVars>
          <dgm:bulletEnabled val="1"/>
        </dgm:presLayoutVars>
      </dgm:prSet>
      <dgm:spPr/>
    </dgm:pt>
    <dgm:pt modelId="{E3396FDD-0CBD-4546-B675-2A682D17A714}" type="pres">
      <dgm:prSet presAssocID="{38F9BAFA-C4AD-4409-9F5F-224EF14BAD1A}" presName="spaceBetweenRectangles" presStyleCnt="0"/>
      <dgm:spPr/>
    </dgm:pt>
    <dgm:pt modelId="{83D1F19B-BA6A-47B0-8E1F-F4307A5FE411}" type="pres">
      <dgm:prSet presAssocID="{E7A6DA4F-B31B-4179-A596-E1B911B6AF9E}" presName="parentLin" presStyleCnt="0"/>
      <dgm:spPr/>
    </dgm:pt>
    <dgm:pt modelId="{C14ADC22-AA0A-4148-A99D-DBBB71492B45}" type="pres">
      <dgm:prSet presAssocID="{E7A6DA4F-B31B-4179-A596-E1B911B6AF9E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F0DAA170-F1B9-4BE1-BB33-69EFC14A7597}" type="pres">
      <dgm:prSet presAssocID="{E7A6DA4F-B31B-4179-A596-E1B911B6AF9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297D88-5E8C-4DD5-8834-8618D0EBC3F3}" type="pres">
      <dgm:prSet presAssocID="{E7A6DA4F-B31B-4179-A596-E1B911B6AF9E}" presName="negativeSpace" presStyleCnt="0"/>
      <dgm:spPr/>
    </dgm:pt>
    <dgm:pt modelId="{0CC298DC-7706-4047-B70B-A4705A79C4E4}" type="pres">
      <dgm:prSet presAssocID="{E7A6DA4F-B31B-4179-A596-E1B911B6AF9E}" presName="childText" presStyleLbl="conFgAcc1" presStyleIdx="3" presStyleCnt="6">
        <dgm:presLayoutVars>
          <dgm:bulletEnabled val="1"/>
        </dgm:presLayoutVars>
      </dgm:prSet>
      <dgm:spPr/>
    </dgm:pt>
    <dgm:pt modelId="{8EFE47AC-5152-403E-8FB0-A60D8781B73C}" type="pres">
      <dgm:prSet presAssocID="{5FE0436D-B6DA-49A6-B635-A058A0E86CC0}" presName="spaceBetweenRectangles" presStyleCnt="0"/>
      <dgm:spPr/>
    </dgm:pt>
    <dgm:pt modelId="{AE45C11B-1D26-4FA4-B990-884C798664A6}" type="pres">
      <dgm:prSet presAssocID="{A928E8A7-B56B-4E60-9BCA-53009715FBAB}" presName="parentLin" presStyleCnt="0"/>
      <dgm:spPr/>
    </dgm:pt>
    <dgm:pt modelId="{74D61B49-86A7-4860-887D-C81FC8F02F4A}" type="pres">
      <dgm:prSet presAssocID="{A928E8A7-B56B-4E60-9BCA-53009715FBAB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B5ED1805-B86B-4C7B-A079-80823A32381D}" type="pres">
      <dgm:prSet presAssocID="{A928E8A7-B56B-4E60-9BCA-53009715FBA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5DB57D-5EED-4EF9-BC40-B4D6EB1081AA}" type="pres">
      <dgm:prSet presAssocID="{A928E8A7-B56B-4E60-9BCA-53009715FBAB}" presName="negativeSpace" presStyleCnt="0"/>
      <dgm:spPr/>
    </dgm:pt>
    <dgm:pt modelId="{40935D20-8F34-45DF-BF91-7EEFFB246E3C}" type="pres">
      <dgm:prSet presAssocID="{A928E8A7-B56B-4E60-9BCA-53009715FBAB}" presName="childText" presStyleLbl="conFgAcc1" presStyleIdx="4" presStyleCnt="6">
        <dgm:presLayoutVars>
          <dgm:bulletEnabled val="1"/>
        </dgm:presLayoutVars>
      </dgm:prSet>
      <dgm:spPr/>
    </dgm:pt>
    <dgm:pt modelId="{0F5D8339-E433-4F58-AD98-33851B4D7B0D}" type="pres">
      <dgm:prSet presAssocID="{DB1C6838-6A27-4560-AD04-97F05B376469}" presName="spaceBetweenRectangles" presStyleCnt="0"/>
      <dgm:spPr/>
    </dgm:pt>
    <dgm:pt modelId="{9E46FDA1-AD3D-469C-8B95-3D21844FB21B}" type="pres">
      <dgm:prSet presAssocID="{69A4DC9D-F56C-4F09-89EA-1293DD910FA2}" presName="parentLin" presStyleCnt="0"/>
      <dgm:spPr/>
    </dgm:pt>
    <dgm:pt modelId="{BAA7536A-34C2-477F-A880-1405516E63E9}" type="pres">
      <dgm:prSet presAssocID="{69A4DC9D-F56C-4F09-89EA-1293DD910FA2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9E049CF3-D962-4272-9DDF-0685A2FBA6C7}" type="pres">
      <dgm:prSet presAssocID="{69A4DC9D-F56C-4F09-89EA-1293DD910FA2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1352C8-7C4B-410D-8B80-5E1588EF3D15}" type="pres">
      <dgm:prSet presAssocID="{69A4DC9D-F56C-4F09-89EA-1293DD910FA2}" presName="negativeSpace" presStyleCnt="0"/>
      <dgm:spPr/>
    </dgm:pt>
    <dgm:pt modelId="{E8AD3622-D3A1-4270-A458-6B6E7E76FDF4}" type="pres">
      <dgm:prSet presAssocID="{69A4DC9D-F56C-4F09-89EA-1293DD910FA2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897A9A53-D264-40CB-93AF-1F20815BE63A}" type="presOf" srcId="{7B55745F-331B-4CE6-B583-BB3E12ABABE6}" destId="{9015C8B8-65C8-420E-A5BF-8E638E49FF20}" srcOrd="1" destOrd="0" presId="urn:microsoft.com/office/officeart/2005/8/layout/list1"/>
    <dgm:cxn modelId="{516508D7-C5FE-431C-A199-2E270FDA40EC}" srcId="{3B21FD80-F79E-4586-8868-FE10F3036B0C}" destId="{65E1FB01-A720-41BC-9673-C80963BDDB37}" srcOrd="1" destOrd="0" parTransId="{2D76148F-6D73-4B87-A293-A305BED37081}" sibTransId="{89FD27F9-9A9B-4116-B892-ECCD8A667A59}"/>
    <dgm:cxn modelId="{7C5A351D-58F5-45BB-B43E-999EF9AE41C9}" type="presOf" srcId="{3B21FD80-F79E-4586-8868-FE10F3036B0C}" destId="{41DC6788-FAE0-485D-AA02-D980D05FC72F}" srcOrd="0" destOrd="0" presId="urn:microsoft.com/office/officeart/2005/8/layout/list1"/>
    <dgm:cxn modelId="{46E30413-8567-4EBB-B9AC-B8A56F8CC097}" type="presOf" srcId="{1AC67792-CF9F-4655-9B00-8F391A8B817D}" destId="{86888EC8-F67D-49A1-897A-9C71C78B2E48}" srcOrd="1" destOrd="0" presId="urn:microsoft.com/office/officeart/2005/8/layout/list1"/>
    <dgm:cxn modelId="{6A42C02D-3F63-4D71-AB8B-4A495C520FC2}" srcId="{3B21FD80-F79E-4586-8868-FE10F3036B0C}" destId="{69A4DC9D-F56C-4F09-89EA-1293DD910FA2}" srcOrd="5" destOrd="0" parTransId="{73C4EF33-C667-4811-B3F6-C073527E7C8A}" sibTransId="{3B0BF88E-2C4E-4A30-B574-7EB0CE991675}"/>
    <dgm:cxn modelId="{6949832D-F2D4-4D3E-A083-1581F6BC2385}" type="presOf" srcId="{65E1FB01-A720-41BC-9673-C80963BDDB37}" destId="{34AE087E-441E-4087-9702-68875F4FE297}" srcOrd="0" destOrd="0" presId="urn:microsoft.com/office/officeart/2005/8/layout/list1"/>
    <dgm:cxn modelId="{E4A5C01D-0A75-43D1-AF66-1774F2A0C96B}" type="presOf" srcId="{1AC67792-CF9F-4655-9B00-8F391A8B817D}" destId="{DEC096CC-DD40-4B7C-BF84-78F0067B8D72}" srcOrd="0" destOrd="0" presId="urn:microsoft.com/office/officeart/2005/8/layout/list1"/>
    <dgm:cxn modelId="{E3636307-1C78-4AD1-AF50-40D2B898AD14}" type="presOf" srcId="{E7A6DA4F-B31B-4179-A596-E1B911B6AF9E}" destId="{F0DAA170-F1B9-4BE1-BB33-69EFC14A7597}" srcOrd="1" destOrd="0" presId="urn:microsoft.com/office/officeart/2005/8/layout/list1"/>
    <dgm:cxn modelId="{69139874-DF0A-490F-9042-DE168223406C}" srcId="{3B21FD80-F79E-4586-8868-FE10F3036B0C}" destId="{A928E8A7-B56B-4E60-9BCA-53009715FBAB}" srcOrd="4" destOrd="0" parTransId="{2FE024E1-7BDF-4D07-93EF-598CFE295D21}" sibTransId="{DB1C6838-6A27-4560-AD04-97F05B376469}"/>
    <dgm:cxn modelId="{F398F35F-896E-4E10-AF67-BC9E182F6D1E}" type="presOf" srcId="{69A4DC9D-F56C-4F09-89EA-1293DD910FA2}" destId="{9E049CF3-D962-4272-9DDF-0685A2FBA6C7}" srcOrd="1" destOrd="0" presId="urn:microsoft.com/office/officeart/2005/8/layout/list1"/>
    <dgm:cxn modelId="{3361741B-9DCF-4464-A647-DCEA29CBB683}" type="presOf" srcId="{69A4DC9D-F56C-4F09-89EA-1293DD910FA2}" destId="{BAA7536A-34C2-477F-A880-1405516E63E9}" srcOrd="0" destOrd="0" presId="urn:microsoft.com/office/officeart/2005/8/layout/list1"/>
    <dgm:cxn modelId="{8A532D6D-E3B0-408E-9192-D4A8E14A6841}" type="presOf" srcId="{E7A6DA4F-B31B-4179-A596-E1B911B6AF9E}" destId="{C14ADC22-AA0A-4148-A99D-DBBB71492B45}" srcOrd="0" destOrd="0" presId="urn:microsoft.com/office/officeart/2005/8/layout/list1"/>
    <dgm:cxn modelId="{C3DF4A04-7AA6-4505-896A-8B8CF7D04D86}" srcId="{3B21FD80-F79E-4586-8868-FE10F3036B0C}" destId="{1AC67792-CF9F-4655-9B00-8F391A8B817D}" srcOrd="2" destOrd="0" parTransId="{327FD657-889B-4787-A429-1259CACA0235}" sibTransId="{38F9BAFA-C4AD-4409-9F5F-224EF14BAD1A}"/>
    <dgm:cxn modelId="{C5F1AA18-4C93-400C-8544-AD0CA7BEA599}" type="presOf" srcId="{7B55745F-331B-4CE6-B583-BB3E12ABABE6}" destId="{F03573F0-BAA3-4DCC-9749-62D52E6233BA}" srcOrd="0" destOrd="0" presId="urn:microsoft.com/office/officeart/2005/8/layout/list1"/>
    <dgm:cxn modelId="{977DEA92-C6B5-4198-94D5-247775F73AF6}" srcId="{3B21FD80-F79E-4586-8868-FE10F3036B0C}" destId="{7B55745F-331B-4CE6-B583-BB3E12ABABE6}" srcOrd="0" destOrd="0" parTransId="{CA02E5E9-47FE-478B-9700-510EE0495AAA}" sibTransId="{711D94FB-CB23-416A-A381-2F1DEF301456}"/>
    <dgm:cxn modelId="{7999F5DB-D122-4C97-B47D-86B260762BAB}" srcId="{3B21FD80-F79E-4586-8868-FE10F3036B0C}" destId="{E7A6DA4F-B31B-4179-A596-E1B911B6AF9E}" srcOrd="3" destOrd="0" parTransId="{132B6464-231E-49F6-BD17-80BAB62BA6E4}" sibTransId="{5FE0436D-B6DA-49A6-B635-A058A0E86CC0}"/>
    <dgm:cxn modelId="{0C5A176B-CE85-4D1E-988C-F59E387640B4}" type="presOf" srcId="{A928E8A7-B56B-4E60-9BCA-53009715FBAB}" destId="{74D61B49-86A7-4860-887D-C81FC8F02F4A}" srcOrd="0" destOrd="0" presId="urn:microsoft.com/office/officeart/2005/8/layout/list1"/>
    <dgm:cxn modelId="{D51ED2B0-8359-4136-B69B-B7A67FB50309}" type="presOf" srcId="{65E1FB01-A720-41BC-9673-C80963BDDB37}" destId="{582953B6-5789-4338-B2B3-92CDA23D9696}" srcOrd="1" destOrd="0" presId="urn:microsoft.com/office/officeart/2005/8/layout/list1"/>
    <dgm:cxn modelId="{052CDF06-AD73-4779-828A-1DE4A703AB10}" type="presOf" srcId="{A928E8A7-B56B-4E60-9BCA-53009715FBAB}" destId="{B5ED1805-B86B-4C7B-A079-80823A32381D}" srcOrd="1" destOrd="0" presId="urn:microsoft.com/office/officeart/2005/8/layout/list1"/>
    <dgm:cxn modelId="{0F519F82-5253-4939-AD03-8C142F59BA7B}" type="presParOf" srcId="{41DC6788-FAE0-485D-AA02-D980D05FC72F}" destId="{7EF3A984-5E15-40BE-B2B7-33FE54DCC02F}" srcOrd="0" destOrd="0" presId="urn:microsoft.com/office/officeart/2005/8/layout/list1"/>
    <dgm:cxn modelId="{9DF32EFB-A65C-4FEA-BF21-46D1022AFE3A}" type="presParOf" srcId="{7EF3A984-5E15-40BE-B2B7-33FE54DCC02F}" destId="{F03573F0-BAA3-4DCC-9749-62D52E6233BA}" srcOrd="0" destOrd="0" presId="urn:microsoft.com/office/officeart/2005/8/layout/list1"/>
    <dgm:cxn modelId="{01A32CD7-BC8B-4B2A-BD51-2CF2FF36FDA3}" type="presParOf" srcId="{7EF3A984-5E15-40BE-B2B7-33FE54DCC02F}" destId="{9015C8B8-65C8-420E-A5BF-8E638E49FF20}" srcOrd="1" destOrd="0" presId="urn:microsoft.com/office/officeart/2005/8/layout/list1"/>
    <dgm:cxn modelId="{7B34C1E3-5285-4924-BB1A-B029D086C6C0}" type="presParOf" srcId="{41DC6788-FAE0-485D-AA02-D980D05FC72F}" destId="{09F8D9D3-4B2B-46DE-8629-1A1BEF169E5C}" srcOrd="1" destOrd="0" presId="urn:microsoft.com/office/officeart/2005/8/layout/list1"/>
    <dgm:cxn modelId="{AC277091-D896-4844-B151-AC1E2C79AB7B}" type="presParOf" srcId="{41DC6788-FAE0-485D-AA02-D980D05FC72F}" destId="{C7861198-762F-4D11-97AA-B47914244775}" srcOrd="2" destOrd="0" presId="urn:microsoft.com/office/officeart/2005/8/layout/list1"/>
    <dgm:cxn modelId="{8EE3CECD-6D4D-40A5-9755-1269A6D8DCB6}" type="presParOf" srcId="{41DC6788-FAE0-485D-AA02-D980D05FC72F}" destId="{FA29928F-BFC2-4FE4-953C-3DB8E65A8BDF}" srcOrd="3" destOrd="0" presId="urn:microsoft.com/office/officeart/2005/8/layout/list1"/>
    <dgm:cxn modelId="{5DC27E46-C9A3-4F61-AB12-4811ADC2C9BC}" type="presParOf" srcId="{41DC6788-FAE0-485D-AA02-D980D05FC72F}" destId="{95C4FCA1-94EE-4E0E-A05B-218230CD2A2B}" srcOrd="4" destOrd="0" presId="urn:microsoft.com/office/officeart/2005/8/layout/list1"/>
    <dgm:cxn modelId="{36FE4EDD-5B99-4C0B-9F58-7C92E56776B0}" type="presParOf" srcId="{95C4FCA1-94EE-4E0E-A05B-218230CD2A2B}" destId="{34AE087E-441E-4087-9702-68875F4FE297}" srcOrd="0" destOrd="0" presId="urn:microsoft.com/office/officeart/2005/8/layout/list1"/>
    <dgm:cxn modelId="{AB50C16F-8954-4BFA-ACFC-74A6CB54B99F}" type="presParOf" srcId="{95C4FCA1-94EE-4E0E-A05B-218230CD2A2B}" destId="{582953B6-5789-4338-B2B3-92CDA23D9696}" srcOrd="1" destOrd="0" presId="urn:microsoft.com/office/officeart/2005/8/layout/list1"/>
    <dgm:cxn modelId="{BA1220B8-4C77-4983-94CB-5542A78014C8}" type="presParOf" srcId="{41DC6788-FAE0-485D-AA02-D980D05FC72F}" destId="{5C8D01F8-E59B-4A68-80C8-A8D3F931C3CF}" srcOrd="5" destOrd="0" presId="urn:microsoft.com/office/officeart/2005/8/layout/list1"/>
    <dgm:cxn modelId="{5F8C0481-FCF4-4712-A548-A3BDDF5D47BB}" type="presParOf" srcId="{41DC6788-FAE0-485D-AA02-D980D05FC72F}" destId="{2A7A1E44-882F-49EC-9673-CD81EBE77E83}" srcOrd="6" destOrd="0" presId="urn:microsoft.com/office/officeart/2005/8/layout/list1"/>
    <dgm:cxn modelId="{00A7AE2C-70EE-4CCC-B168-ABEC3C49580C}" type="presParOf" srcId="{41DC6788-FAE0-485D-AA02-D980D05FC72F}" destId="{9440351B-A6AF-46D5-8B99-B37F9FA3FB92}" srcOrd="7" destOrd="0" presId="urn:microsoft.com/office/officeart/2005/8/layout/list1"/>
    <dgm:cxn modelId="{90C0B42C-E715-4F2F-8D9A-5EDF973ED583}" type="presParOf" srcId="{41DC6788-FAE0-485D-AA02-D980D05FC72F}" destId="{62154F7E-93A2-4F2B-BB38-62835310D823}" srcOrd="8" destOrd="0" presId="urn:microsoft.com/office/officeart/2005/8/layout/list1"/>
    <dgm:cxn modelId="{06E4E916-D927-4E3C-B87F-B385A1BCDA76}" type="presParOf" srcId="{62154F7E-93A2-4F2B-BB38-62835310D823}" destId="{DEC096CC-DD40-4B7C-BF84-78F0067B8D72}" srcOrd="0" destOrd="0" presId="urn:microsoft.com/office/officeart/2005/8/layout/list1"/>
    <dgm:cxn modelId="{63D56C17-E850-410A-BBD5-85A56ABF3A93}" type="presParOf" srcId="{62154F7E-93A2-4F2B-BB38-62835310D823}" destId="{86888EC8-F67D-49A1-897A-9C71C78B2E48}" srcOrd="1" destOrd="0" presId="urn:microsoft.com/office/officeart/2005/8/layout/list1"/>
    <dgm:cxn modelId="{3C13C766-4BAD-482B-844E-3BA2E64FB85F}" type="presParOf" srcId="{41DC6788-FAE0-485D-AA02-D980D05FC72F}" destId="{C3064E17-AF6E-428B-9F98-D3DEBFAB0B82}" srcOrd="9" destOrd="0" presId="urn:microsoft.com/office/officeart/2005/8/layout/list1"/>
    <dgm:cxn modelId="{31A43673-4176-4ACE-B4EA-CA093E395C32}" type="presParOf" srcId="{41DC6788-FAE0-485D-AA02-D980D05FC72F}" destId="{1AAC40AC-4B76-4D7E-AD09-C5C191109B24}" srcOrd="10" destOrd="0" presId="urn:microsoft.com/office/officeart/2005/8/layout/list1"/>
    <dgm:cxn modelId="{60156719-3AEB-47CD-9750-AA848D52F4D8}" type="presParOf" srcId="{41DC6788-FAE0-485D-AA02-D980D05FC72F}" destId="{E3396FDD-0CBD-4546-B675-2A682D17A714}" srcOrd="11" destOrd="0" presId="urn:microsoft.com/office/officeart/2005/8/layout/list1"/>
    <dgm:cxn modelId="{22CA1829-11A5-46A2-AABB-0A00398882B3}" type="presParOf" srcId="{41DC6788-FAE0-485D-AA02-D980D05FC72F}" destId="{83D1F19B-BA6A-47B0-8E1F-F4307A5FE411}" srcOrd="12" destOrd="0" presId="urn:microsoft.com/office/officeart/2005/8/layout/list1"/>
    <dgm:cxn modelId="{CCD5FD79-8F7B-415D-956B-DE89E43384D2}" type="presParOf" srcId="{83D1F19B-BA6A-47B0-8E1F-F4307A5FE411}" destId="{C14ADC22-AA0A-4148-A99D-DBBB71492B45}" srcOrd="0" destOrd="0" presId="urn:microsoft.com/office/officeart/2005/8/layout/list1"/>
    <dgm:cxn modelId="{37E062A5-BA70-48F3-9995-E1DA77E41853}" type="presParOf" srcId="{83D1F19B-BA6A-47B0-8E1F-F4307A5FE411}" destId="{F0DAA170-F1B9-4BE1-BB33-69EFC14A7597}" srcOrd="1" destOrd="0" presId="urn:microsoft.com/office/officeart/2005/8/layout/list1"/>
    <dgm:cxn modelId="{4CCF5A28-032D-4525-9A4D-F5FFD4FEA1A4}" type="presParOf" srcId="{41DC6788-FAE0-485D-AA02-D980D05FC72F}" destId="{EA297D88-5E8C-4DD5-8834-8618D0EBC3F3}" srcOrd="13" destOrd="0" presId="urn:microsoft.com/office/officeart/2005/8/layout/list1"/>
    <dgm:cxn modelId="{6BE2A6C6-16C6-451F-97B0-625C47AFD991}" type="presParOf" srcId="{41DC6788-FAE0-485D-AA02-D980D05FC72F}" destId="{0CC298DC-7706-4047-B70B-A4705A79C4E4}" srcOrd="14" destOrd="0" presId="urn:microsoft.com/office/officeart/2005/8/layout/list1"/>
    <dgm:cxn modelId="{89A432F2-C631-4742-9314-4E8CA895F212}" type="presParOf" srcId="{41DC6788-FAE0-485D-AA02-D980D05FC72F}" destId="{8EFE47AC-5152-403E-8FB0-A60D8781B73C}" srcOrd="15" destOrd="0" presId="urn:microsoft.com/office/officeart/2005/8/layout/list1"/>
    <dgm:cxn modelId="{4805E605-3EDB-49BC-9A4A-5E35926C53AD}" type="presParOf" srcId="{41DC6788-FAE0-485D-AA02-D980D05FC72F}" destId="{AE45C11B-1D26-4FA4-B990-884C798664A6}" srcOrd="16" destOrd="0" presId="urn:microsoft.com/office/officeart/2005/8/layout/list1"/>
    <dgm:cxn modelId="{6BF833F4-70E7-49FE-A17A-B825D9C2F491}" type="presParOf" srcId="{AE45C11B-1D26-4FA4-B990-884C798664A6}" destId="{74D61B49-86A7-4860-887D-C81FC8F02F4A}" srcOrd="0" destOrd="0" presId="urn:microsoft.com/office/officeart/2005/8/layout/list1"/>
    <dgm:cxn modelId="{9CED111A-3F4D-4049-83B1-8D6CC9B5A47E}" type="presParOf" srcId="{AE45C11B-1D26-4FA4-B990-884C798664A6}" destId="{B5ED1805-B86B-4C7B-A079-80823A32381D}" srcOrd="1" destOrd="0" presId="urn:microsoft.com/office/officeart/2005/8/layout/list1"/>
    <dgm:cxn modelId="{5CB0E52E-BDE4-419C-8F7D-07E03C2F2C42}" type="presParOf" srcId="{41DC6788-FAE0-485D-AA02-D980D05FC72F}" destId="{3C5DB57D-5EED-4EF9-BC40-B4D6EB1081AA}" srcOrd="17" destOrd="0" presId="urn:microsoft.com/office/officeart/2005/8/layout/list1"/>
    <dgm:cxn modelId="{9CB47CB2-6546-4573-AA27-A2FE5D69ABA5}" type="presParOf" srcId="{41DC6788-FAE0-485D-AA02-D980D05FC72F}" destId="{40935D20-8F34-45DF-BF91-7EEFFB246E3C}" srcOrd="18" destOrd="0" presId="urn:microsoft.com/office/officeart/2005/8/layout/list1"/>
    <dgm:cxn modelId="{A4234195-90C7-456B-A2BB-542D3228EFEE}" type="presParOf" srcId="{41DC6788-FAE0-485D-AA02-D980D05FC72F}" destId="{0F5D8339-E433-4F58-AD98-33851B4D7B0D}" srcOrd="19" destOrd="0" presId="urn:microsoft.com/office/officeart/2005/8/layout/list1"/>
    <dgm:cxn modelId="{3DA9DFA9-15F4-4431-994D-536B3F5A1621}" type="presParOf" srcId="{41DC6788-FAE0-485D-AA02-D980D05FC72F}" destId="{9E46FDA1-AD3D-469C-8B95-3D21844FB21B}" srcOrd="20" destOrd="0" presId="urn:microsoft.com/office/officeart/2005/8/layout/list1"/>
    <dgm:cxn modelId="{C10F96E9-07EE-4D80-BB33-43C2E140353A}" type="presParOf" srcId="{9E46FDA1-AD3D-469C-8B95-3D21844FB21B}" destId="{BAA7536A-34C2-477F-A880-1405516E63E9}" srcOrd="0" destOrd="0" presId="urn:microsoft.com/office/officeart/2005/8/layout/list1"/>
    <dgm:cxn modelId="{5F76671A-8FB0-4CA9-9161-3E5718DE7B21}" type="presParOf" srcId="{9E46FDA1-AD3D-469C-8B95-3D21844FB21B}" destId="{9E049CF3-D962-4272-9DDF-0685A2FBA6C7}" srcOrd="1" destOrd="0" presId="urn:microsoft.com/office/officeart/2005/8/layout/list1"/>
    <dgm:cxn modelId="{41FC6ED1-DC79-4C2F-B7DD-194BEF7A0DFA}" type="presParOf" srcId="{41DC6788-FAE0-485D-AA02-D980D05FC72F}" destId="{661352C8-7C4B-410D-8B80-5E1588EF3D15}" srcOrd="21" destOrd="0" presId="urn:microsoft.com/office/officeart/2005/8/layout/list1"/>
    <dgm:cxn modelId="{CC2D00A1-DF13-49A0-B010-C2E8D69323DE}" type="presParOf" srcId="{41DC6788-FAE0-485D-AA02-D980D05FC72F}" destId="{E8AD3622-D3A1-4270-A458-6B6E7E76FDF4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7861198-762F-4D11-97AA-B47914244775}">
      <dsp:nvSpPr>
        <dsp:cNvPr id="0" name=""/>
        <dsp:cNvSpPr/>
      </dsp:nvSpPr>
      <dsp:spPr>
        <a:xfrm>
          <a:off x="0" y="307559"/>
          <a:ext cx="72390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015C8B8-65C8-420E-A5BF-8E638E49FF20}">
      <dsp:nvSpPr>
        <dsp:cNvPr id="0" name=""/>
        <dsp:cNvSpPr/>
      </dsp:nvSpPr>
      <dsp:spPr>
        <a:xfrm>
          <a:off x="361950" y="56639"/>
          <a:ext cx="5067300" cy="5018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Education and communication</a:t>
          </a:r>
          <a:endParaRPr lang="en-US" sz="2400" b="1" kern="1200" dirty="0"/>
        </a:p>
      </dsp:txBody>
      <dsp:txXfrm>
        <a:off x="361950" y="56639"/>
        <a:ext cx="5067300" cy="501840"/>
      </dsp:txXfrm>
    </dsp:sp>
    <dsp:sp modelId="{2A7A1E44-882F-49EC-9673-CD81EBE77E83}">
      <dsp:nvSpPr>
        <dsp:cNvPr id="0" name=""/>
        <dsp:cNvSpPr/>
      </dsp:nvSpPr>
      <dsp:spPr>
        <a:xfrm>
          <a:off x="0" y="1066801"/>
          <a:ext cx="72390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82953B6-5789-4338-B2B3-92CDA23D9696}">
      <dsp:nvSpPr>
        <dsp:cNvPr id="0" name=""/>
        <dsp:cNvSpPr/>
      </dsp:nvSpPr>
      <dsp:spPr>
        <a:xfrm>
          <a:off x="304801" y="838198"/>
          <a:ext cx="5067300" cy="5018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Participation and involvement</a:t>
          </a:r>
          <a:endParaRPr lang="en-US" sz="2400" b="1" kern="1200" dirty="0"/>
        </a:p>
      </dsp:txBody>
      <dsp:txXfrm>
        <a:off x="304801" y="838198"/>
        <a:ext cx="5067300" cy="501840"/>
      </dsp:txXfrm>
    </dsp:sp>
    <dsp:sp modelId="{1AAC40AC-4B76-4D7E-AD09-C5C191109B24}">
      <dsp:nvSpPr>
        <dsp:cNvPr id="0" name=""/>
        <dsp:cNvSpPr/>
      </dsp:nvSpPr>
      <dsp:spPr>
        <a:xfrm>
          <a:off x="0" y="1849800"/>
          <a:ext cx="72390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6888EC8-F67D-49A1-897A-9C71C78B2E48}">
      <dsp:nvSpPr>
        <dsp:cNvPr id="0" name=""/>
        <dsp:cNvSpPr/>
      </dsp:nvSpPr>
      <dsp:spPr>
        <a:xfrm>
          <a:off x="361950" y="1598879"/>
          <a:ext cx="5067300" cy="5018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Facilitation and support</a:t>
          </a:r>
          <a:endParaRPr lang="en-US" sz="2400" b="1" kern="1200" dirty="0"/>
        </a:p>
      </dsp:txBody>
      <dsp:txXfrm>
        <a:off x="361950" y="1598879"/>
        <a:ext cx="5067300" cy="501840"/>
      </dsp:txXfrm>
    </dsp:sp>
    <dsp:sp modelId="{0CC298DC-7706-4047-B70B-A4705A79C4E4}">
      <dsp:nvSpPr>
        <dsp:cNvPr id="0" name=""/>
        <dsp:cNvSpPr/>
      </dsp:nvSpPr>
      <dsp:spPr>
        <a:xfrm>
          <a:off x="0" y="2620920"/>
          <a:ext cx="72390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0DAA170-F1B9-4BE1-BB33-69EFC14A7597}">
      <dsp:nvSpPr>
        <dsp:cNvPr id="0" name=""/>
        <dsp:cNvSpPr/>
      </dsp:nvSpPr>
      <dsp:spPr>
        <a:xfrm>
          <a:off x="361950" y="2370000"/>
          <a:ext cx="5067300" cy="5018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Negotiation and rewards</a:t>
          </a:r>
          <a:endParaRPr lang="en-US" sz="2400" b="1" kern="1200" dirty="0"/>
        </a:p>
      </dsp:txBody>
      <dsp:txXfrm>
        <a:off x="361950" y="2370000"/>
        <a:ext cx="5067300" cy="501840"/>
      </dsp:txXfrm>
    </dsp:sp>
    <dsp:sp modelId="{40935D20-8F34-45DF-BF91-7EEFFB246E3C}">
      <dsp:nvSpPr>
        <dsp:cNvPr id="0" name=""/>
        <dsp:cNvSpPr/>
      </dsp:nvSpPr>
      <dsp:spPr>
        <a:xfrm>
          <a:off x="0" y="3392040"/>
          <a:ext cx="72390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5ED1805-B86B-4C7B-A079-80823A32381D}">
      <dsp:nvSpPr>
        <dsp:cNvPr id="0" name=""/>
        <dsp:cNvSpPr/>
      </dsp:nvSpPr>
      <dsp:spPr>
        <a:xfrm>
          <a:off x="361950" y="3141120"/>
          <a:ext cx="5067300" cy="50184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Manipulation and cooptation</a:t>
          </a:r>
          <a:endParaRPr lang="en-US" sz="2400" b="1" kern="1200" dirty="0"/>
        </a:p>
      </dsp:txBody>
      <dsp:txXfrm>
        <a:off x="361950" y="3141120"/>
        <a:ext cx="5067300" cy="501840"/>
      </dsp:txXfrm>
    </dsp:sp>
    <dsp:sp modelId="{E8AD3622-D3A1-4270-A458-6B6E7E76FDF4}">
      <dsp:nvSpPr>
        <dsp:cNvPr id="0" name=""/>
        <dsp:cNvSpPr/>
      </dsp:nvSpPr>
      <dsp:spPr>
        <a:xfrm>
          <a:off x="0" y="4163160"/>
          <a:ext cx="7239000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E049CF3-D962-4272-9DDF-0685A2FBA6C7}">
      <dsp:nvSpPr>
        <dsp:cNvPr id="0" name=""/>
        <dsp:cNvSpPr/>
      </dsp:nvSpPr>
      <dsp:spPr>
        <a:xfrm>
          <a:off x="361950" y="3912240"/>
          <a:ext cx="5067300" cy="5018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Explicit and implicit coercion</a:t>
          </a:r>
          <a:endParaRPr lang="en-US" sz="2400" b="1" kern="1200" dirty="0"/>
        </a:p>
      </dsp:txBody>
      <dsp:txXfrm>
        <a:off x="361950" y="3912240"/>
        <a:ext cx="5067300" cy="5018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7F9DC2A-15DF-40CE-B45B-450A7154D6CA}" type="datetimeFigureOut">
              <a:rPr lang="en-US"/>
              <a:pPr>
                <a:defRPr/>
              </a:pPr>
              <a:t>8/5/2010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C081BAE-FA59-49A3-A9E5-688DE1B5AB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does change mean to you?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Jack</a:t>
            </a:r>
            <a:r>
              <a:rPr lang="en-US" baseline="0" dirty="0" smtClean="0"/>
              <a:t> Nicholas in golf always tried to do his best. Strong believer in visualization.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Accomplish a lot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killer statements i.e. we’ve never done it that way. Stick to their knitting( peters)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Add these to your management </a:t>
            </a:r>
            <a:r>
              <a:rPr lang="en-US" dirty="0" err="1" smtClean="0"/>
              <a:t>bookas</a:t>
            </a:r>
            <a:r>
              <a:rPr lang="en-US" dirty="0" smtClean="0"/>
              <a:t> items you strive for in a company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is the culture of </a:t>
            </a:r>
            <a:r>
              <a:rPr lang="en-US" dirty="0" err="1" smtClean="0"/>
              <a:t>UNC</a:t>
            </a:r>
            <a:r>
              <a:rPr lang="en-US" dirty="0" smtClean="0"/>
              <a:t> W.? What was the culture of your high school? Where is the culture of your fraternity? Your business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Fortune Magazine’s best companies to work for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EE7707-58EF-4A33-B376-3E1E0540ADDB}" type="slidenum">
              <a:rPr lang="en-US"/>
              <a:pPr/>
              <a:t>13</a:t>
            </a:fld>
            <a:endParaRPr lang="en-US"/>
          </a:p>
        </p:txBody>
      </p:sp>
      <p:sp>
        <p:nvSpPr>
          <p:cNvPr id="2560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Wwhat</a:t>
            </a:r>
            <a:r>
              <a:rPr lang="en-US" baseline="0" dirty="0" smtClean="0"/>
              <a:t> are the steps to create change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are people resistant to </a:t>
            </a:r>
            <a:r>
              <a:rPr lang="en-US" dirty="0" err="1" smtClean="0"/>
              <a:t>change?WIIFM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Do the hand push exercise here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 to explain the </a:t>
            </a:r>
            <a:r>
              <a:rPr lang="en-US" dirty="0" err="1" smtClean="0"/>
              <a:t>whowhat</a:t>
            </a:r>
            <a:r>
              <a:rPr lang="en-US" dirty="0" smtClean="0"/>
              <a:t> when where why and how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Forced or a vision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081BAE-FA59-49A3-A9E5-688DE1B5AB7F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4876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0" y="4876800"/>
            <a:ext cx="9144000" cy="1981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09600"/>
            <a:ext cx="4267200" cy="546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400" y="990600"/>
            <a:ext cx="3124200" cy="22860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3505200"/>
            <a:ext cx="3200400" cy="1295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2C90BA27-60CA-441E-8B66-498316D7B5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8A159-BDA5-4FA8-B6DF-075D6BCD23B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3000" b="1"/>
            </a:lvl1pPr>
            <a:lvl2pPr>
              <a:defRPr sz="26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3000" b="1"/>
            </a:lvl1pPr>
            <a:lvl2pPr>
              <a:defRPr sz="26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D7ACDC7E-DD2B-4286-950B-EFCE308011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 smtClean="0"/>
            </a:lvl1pPr>
          </a:lstStyle>
          <a:p>
            <a:pPr>
              <a:defRPr/>
            </a:pPr>
            <a:r>
              <a:rPr lang="en-US"/>
              <a:t>18-</a:t>
            </a:r>
            <a:fld id="{24E212D7-8A0C-4F44-B081-26827503F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22AB6488-BD62-4668-A925-A4405AE262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18-</a:t>
            </a:r>
            <a:fld id="{55AF2754-7852-4F11-B501-BCD874B864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ED3A0-6288-47B6-A0B3-202CDCE5880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53327-E7D7-48DE-ABFB-612D1E02BF8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61BC0-05FF-4EDE-9752-5088C1A6A3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E1BDF-B556-48EC-BBAF-0B3DE99BD59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524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52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18-</a:t>
            </a:r>
            <a:fld id="{3143CB4F-1848-4F07-A808-A6877B260B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0" y="1524000"/>
            <a:ext cx="9144000" cy="0"/>
          </a:xfrm>
          <a:prstGeom prst="line">
            <a:avLst/>
          </a:prstGeom>
          <a:ln w="63500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279400" dist="50800" dir="5400000" algn="ctr" rotWithShape="0">
              <a:schemeClr val="tx2">
                <a:lumMod val="60000"/>
                <a:lumOff val="40000"/>
                <a:alpha val="82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795" r:id="rId2"/>
    <p:sldLayoutId id="2147483800" r:id="rId3"/>
    <p:sldLayoutId id="2147483796" r:id="rId4"/>
    <p:sldLayoutId id="2147483801" r:id="rId5"/>
    <p:sldLayoutId id="2147483797" r:id="rId6"/>
    <p:sldLayoutId id="2147483798" r:id="rId7"/>
    <p:sldLayoutId id="2147483802" r:id="rId8"/>
    <p:sldLayoutId id="2147483803" r:id="rId9"/>
    <p:sldLayoutId id="2147483804" r:id="rId10"/>
    <p:sldLayoutId id="214748380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25406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254061"/>
          </a:solidFill>
          <a:latin typeface="Calibri" pitchFamily="34" charset="0"/>
        </a:defRPr>
      </a:lvl9pPr>
    </p:titleStyle>
    <p:bodyStyle>
      <a:lvl1pPr marL="404813" indent="-404813" algn="l" rtl="0" eaLnBrk="0" fontAlgn="base" hangingPunct="0">
        <a:spcBef>
          <a:spcPct val="20000"/>
        </a:spcBef>
        <a:spcAft>
          <a:spcPct val="0"/>
        </a:spcAft>
        <a:buClr>
          <a:srgbClr val="604A7B"/>
        </a:buClr>
        <a:buFont typeface="Wingdings 3" pitchFamily="18" charset="2"/>
        <a:buChar char=""/>
        <a:defRPr sz="3200" kern="1200">
          <a:solidFill>
            <a:srgbClr val="953735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E46C0A"/>
        </a:buClr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../../../Program%20Files/TurningPoint/2003/Questions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Creating and</a:t>
            </a:r>
            <a:br>
              <a:rPr lang="en-US" dirty="0" smtClean="0"/>
            </a:br>
            <a:r>
              <a:rPr lang="en-US" dirty="0" smtClean="0"/>
              <a:t>Managing Change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3657600"/>
            <a:ext cx="3200400" cy="685800"/>
          </a:xfrm>
        </p:spPr>
        <p:txBody>
          <a:bodyPr>
            <a:normAutofit/>
          </a:bodyPr>
          <a:lstStyle/>
          <a:p>
            <a:pPr eaLnBrk="1" hangingPunct="1"/>
            <a:r>
              <a:rPr lang="en-US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Chapter 18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4800600" y="6545263"/>
            <a:ext cx="4114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/>
            <a:r>
              <a:rPr lang="en-US" sz="1000" b="1" i="1">
                <a:latin typeface="Times New Roman" pitchFamily="18" charset="0"/>
                <a:ea typeface="ＭＳ Ｐゴシック" pitchFamily="-110" charset="-128"/>
              </a:rPr>
              <a:t>Copyright © 2011 by the McGraw-Hill Companies, Inc. All rights reserved.</a:t>
            </a:r>
            <a:endParaRPr lang="en-US" sz="1000">
              <a:latin typeface="Times New Roman" pitchFamily="18" charset="0"/>
              <a:ea typeface="ＭＳ Ｐゴシック" pitchFamily="-110" charset="-128"/>
            </a:endParaRPr>
          </a:p>
        </p:txBody>
      </p:sp>
      <p:sp>
        <p:nvSpPr>
          <p:cNvPr id="9222" name="Rectangle 10"/>
          <p:cNvSpPr>
            <a:spLocks noChangeArrowheads="1"/>
          </p:cNvSpPr>
          <p:nvPr/>
        </p:nvSpPr>
        <p:spPr bwMode="auto">
          <a:xfrm>
            <a:off x="57150" y="6553200"/>
            <a:ext cx="1466850" cy="2286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en-US" sz="1000" b="1" i="1">
                <a:latin typeface="Times New Roman" pitchFamily="18" charset="0"/>
                <a:ea typeface="ＭＳ Ｐゴシック" pitchFamily="-110" charset="-128"/>
              </a:rPr>
              <a:t>McGraw-Hill/Irwin</a:t>
            </a:r>
            <a:endParaRPr lang="en-US" sz="1000">
              <a:latin typeface="Times New Roman" pitchFamily="18" charset="0"/>
              <a:ea typeface="ＭＳ Ｐゴシック" pitchFamily="-110" charset="-128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00100" indent="-800100">
              <a:buFont typeface="Wingdings 3" pitchFamily="18" charset="2"/>
              <a:buNone/>
              <a:defRPr/>
            </a:pPr>
            <a:r>
              <a:rPr lang="en-US" b="0" dirty="0" smtClean="0">
                <a:solidFill>
                  <a:srgbClr val="800000"/>
                </a:solidFill>
              </a:rPr>
              <a:t>LO 1 </a:t>
            </a:r>
            <a:r>
              <a:rPr lang="en-US" b="0" dirty="0" smtClean="0">
                <a:solidFill>
                  <a:schemeClr val="tx1"/>
                </a:solidFill>
              </a:rPr>
              <a:t>Discuss what it takes to be world class</a:t>
            </a:r>
          </a:p>
          <a:p>
            <a:pPr marL="800100" indent="-800100">
              <a:buFont typeface="Wingdings 3" pitchFamily="18" charset="2"/>
              <a:buNone/>
              <a:defRPr/>
            </a:pPr>
            <a:r>
              <a:rPr lang="en-US" b="0" dirty="0" smtClean="0">
                <a:solidFill>
                  <a:srgbClr val="800000"/>
                </a:solidFill>
              </a:rPr>
              <a:t>LO 2 </a:t>
            </a:r>
            <a:r>
              <a:rPr lang="en-US" b="0" dirty="0" smtClean="0">
                <a:solidFill>
                  <a:schemeClr val="tx1"/>
                </a:solidFill>
              </a:rPr>
              <a:t>Describe how to manage change successfully</a:t>
            </a:r>
          </a:p>
          <a:p>
            <a:pPr marL="800100" indent="-800100">
              <a:buFont typeface="Wingdings 3" pitchFamily="18" charset="2"/>
              <a:buNone/>
              <a:defRPr/>
            </a:pPr>
            <a:r>
              <a:rPr lang="en-US" b="0" dirty="0" smtClean="0">
                <a:solidFill>
                  <a:srgbClr val="800000"/>
                </a:solidFill>
              </a:rPr>
              <a:t>LO 3 </a:t>
            </a:r>
            <a:r>
              <a:rPr lang="en-US" b="0" dirty="0" smtClean="0">
                <a:solidFill>
                  <a:schemeClr val="tx1"/>
                </a:solidFill>
              </a:rPr>
              <a:t>List tactics for creating a successful future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775B919D-5F80-48BD-92A9-33A49A9C6BEB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Becoming World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Being world class requires applying the best and latest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knowledge</a:t>
            </a:r>
            <a:r>
              <a:rPr lang="en-US" sz="2800" b="0" dirty="0" smtClean="0">
                <a:solidFill>
                  <a:schemeClr val="tx1"/>
                </a:solidFill>
              </a:rPr>
              <a:t> and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ideas</a:t>
            </a:r>
            <a:r>
              <a:rPr lang="en-US" sz="2800" b="0" dirty="0" smtClean="0">
                <a:solidFill>
                  <a:schemeClr val="tx1"/>
                </a:solidFill>
              </a:rPr>
              <a:t> and having the ability to operate at the highest standards of any place anywhere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World-class </a:t>
            </a:r>
            <a:r>
              <a:rPr lang="en-US" sz="2800" b="0" dirty="0" smtClean="0">
                <a:solidFill>
                  <a:schemeClr val="tx1"/>
                </a:solidFill>
              </a:rPr>
              <a:t>companies create high-value products and earn superior profits over the long run</a:t>
            </a:r>
          </a:p>
          <a:p>
            <a:pPr>
              <a:defRPr/>
            </a:pPr>
            <a:r>
              <a:rPr lang="en-US" sz="2800" b="0" dirty="0" smtClean="0">
                <a:solidFill>
                  <a:schemeClr val="tx1"/>
                </a:solidFill>
              </a:rPr>
              <a:t>The result is an organization capable of competing successfully on a </a:t>
            </a:r>
            <a:r>
              <a:rPr lang="en-US" sz="28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global</a:t>
            </a:r>
            <a:r>
              <a:rPr lang="en-US" sz="2800" b="0" dirty="0" smtClean="0">
                <a:solidFill>
                  <a:schemeClr val="tx1"/>
                </a:solidFill>
              </a:rPr>
              <a:t> basis</a:t>
            </a:r>
            <a:endParaRPr lang="en-US" sz="2800" b="0" dirty="0" smtClean="0">
              <a:solidFill>
                <a:schemeClr val="tx1"/>
              </a:solidFill>
              <a:latin typeface="Times" pitchFamily="1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848F0060-E350-4E0E-A0F6-4F8432A53100}" type="slidenum">
              <a:rPr lang="en-US"/>
              <a:pPr>
                <a:defRPr/>
              </a:pPr>
              <a:t>3</a:t>
            </a:fld>
            <a:endParaRPr lang="en-US"/>
          </a:p>
        </p:txBody>
      </p:sp>
      <p:pic>
        <p:nvPicPr>
          <p:cNvPr id="1126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5629275"/>
            <a:ext cx="8636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Sustainable, Great Features</a:t>
            </a:r>
            <a:endParaRPr lang="en-US" dirty="0"/>
          </a:p>
        </p:txBody>
      </p:sp>
      <p:sp>
        <p:nvSpPr>
          <p:cNvPr id="12291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Great companies</a:t>
            </a:r>
          </a:p>
          <a:p>
            <a:pPr lvl="1"/>
            <a:r>
              <a:rPr lang="en-US" smtClean="0"/>
              <a:t>Have strong core values</a:t>
            </a:r>
          </a:p>
          <a:p>
            <a:pPr lvl="1"/>
            <a:r>
              <a:rPr lang="en-US" smtClean="0"/>
              <a:t>Are driven by goals</a:t>
            </a:r>
          </a:p>
          <a:p>
            <a:pPr lvl="1"/>
            <a:r>
              <a:rPr lang="en-US" smtClean="0"/>
              <a:t>Change continuously</a:t>
            </a:r>
          </a:p>
          <a:p>
            <a:pPr lvl="1"/>
            <a:r>
              <a:rPr lang="en-US" smtClean="0"/>
              <a:t>Focus on beating themselves, not on beating the competition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5C44ABA3-0362-46B8-BFB8-66C3A709F053}" type="slidenum">
              <a:rPr lang="en-US"/>
              <a:pPr>
                <a:defRPr/>
              </a:pPr>
              <a:t>4</a:t>
            </a:fld>
            <a:endParaRPr lang="en-US"/>
          </a:p>
        </p:txBody>
      </p:sp>
      <p:pic>
        <p:nvPicPr>
          <p:cNvPr id="12293" name="Picture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0" y="2743200"/>
            <a:ext cx="4405313" cy="2749550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Genius of the </a:t>
            </a:r>
            <a:r>
              <a:rPr lang="en-US" i="1" dirty="0" smtClean="0"/>
              <a:t>And</a:t>
            </a:r>
            <a:endParaRPr lang="en-US" i="1" dirty="0"/>
          </a:p>
        </p:txBody>
      </p:sp>
      <p:sp>
        <p:nvSpPr>
          <p:cNvPr id="15363" name="Content Placeholder 1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Genius of the and; organizational ambidexterity</a:t>
            </a:r>
          </a:p>
          <a:p>
            <a:pPr lvl="1"/>
            <a:r>
              <a:rPr lang="en-US" smtClean="0"/>
              <a:t>Ability to achieve multiple objectives simultaneously.</a:t>
            </a:r>
          </a:p>
        </p:txBody>
      </p:sp>
      <p:sp>
        <p:nvSpPr>
          <p:cNvPr id="15364" name="Content Placeholder 1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Examples</a:t>
            </a:r>
          </a:p>
          <a:p>
            <a:pPr lvl="1"/>
            <a:r>
              <a:rPr lang="en-US" smtClean="0"/>
              <a:t>Purpose beyond profit and pragmatic pursuit of profit</a:t>
            </a:r>
          </a:p>
          <a:p>
            <a:pPr lvl="1"/>
            <a:r>
              <a:rPr lang="en-US" smtClean="0"/>
              <a:t>Relatively fixed core values and vigorous change and movement</a:t>
            </a:r>
          </a:p>
          <a:p>
            <a:pPr lvl="1"/>
            <a:r>
              <a:rPr lang="en-US" smtClean="0"/>
              <a:t>Clear vision and direction and experimentation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B2A375CA-20D1-468C-A5B0-AD4ADE1CE32D}" type="slidenum">
              <a:rPr lang="en-US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Core Ideologies in Built-to-Last Companies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908D3885-8AED-4E99-A568-C131DFC85FF8}" type="slidenum">
              <a:rPr lang="en-US"/>
              <a:pPr>
                <a:defRPr/>
              </a:pPr>
              <a:t>6</a:t>
            </a:fld>
            <a:endParaRPr lang="en-US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4900" y="1905000"/>
            <a:ext cx="6934200" cy="4287838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16389" name="TextBox 4"/>
          <p:cNvSpPr txBox="1">
            <a:spLocks noChangeArrowheads="1"/>
          </p:cNvSpPr>
          <p:nvPr/>
        </p:nvSpPr>
        <p:spPr bwMode="auto">
          <a:xfrm>
            <a:off x="457200" y="6248400"/>
            <a:ext cx="2133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18.1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Organization Development</a:t>
            </a:r>
            <a:endParaRPr lang="en-US" dirty="0"/>
          </a:p>
        </p:txBody>
      </p:sp>
      <p:sp>
        <p:nvSpPr>
          <p:cNvPr id="17411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Organization development (OD)</a:t>
            </a:r>
          </a:p>
          <a:p>
            <a:pPr lvl="1"/>
            <a:r>
              <a:rPr lang="en-US" smtClean="0"/>
              <a:t>The system wide application of behavioral science knowledge to develop, improve, and reinforce the strategies, structures, and processes that lead to organizational </a:t>
            </a:r>
            <a:br>
              <a:rPr lang="en-US" smtClean="0"/>
            </a:br>
            <a:r>
              <a:rPr lang="en-US" smtClean="0"/>
              <a:t>effectiveness.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F42BDB49-CD45-4100-8F81-15AAA6ACBC16}" type="slidenum">
              <a:rPr lang="en-US"/>
              <a:pPr>
                <a:defRPr/>
              </a:pPr>
              <a:t>7</a:t>
            </a:fld>
            <a:endParaRPr lang="en-US"/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4152900"/>
            <a:ext cx="27432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Organization Development</a:t>
            </a:r>
            <a:endParaRPr lang="en-US" dirty="0"/>
          </a:p>
        </p:txBody>
      </p:sp>
      <p:sp>
        <p:nvSpPr>
          <p:cNvPr id="18435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Strategic interventions, </a:t>
            </a:r>
          </a:p>
          <a:p>
            <a:pPr lvl="1"/>
            <a:r>
              <a:rPr lang="en-US" smtClean="0"/>
              <a:t>helping organizations conduct mergers and acquisitions, change their strategies, and develop alliances</a:t>
            </a:r>
          </a:p>
        </p:txBody>
      </p:sp>
      <p:sp>
        <p:nvSpPr>
          <p:cNvPr id="18436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Technostructural interventions </a:t>
            </a:r>
          </a:p>
          <a:p>
            <a:pPr lvl="1"/>
            <a:r>
              <a:rPr lang="en-US" smtClean="0"/>
              <a:t>relating to organization structure and design, employee involvement, and work design</a:t>
            </a:r>
          </a:p>
          <a:p>
            <a:endParaRPr 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55F7C2C9-7AB0-42AA-9FA2-65EB9CD3CDE3}" type="slidenum">
              <a:rPr lang="en-US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Organization Development</a:t>
            </a:r>
            <a:endParaRPr lang="en-US" dirty="0"/>
          </a:p>
        </p:txBody>
      </p:sp>
      <p:sp>
        <p:nvSpPr>
          <p:cNvPr id="19459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Human resources management interventions</a:t>
            </a:r>
          </a:p>
          <a:p>
            <a:pPr lvl="1"/>
            <a:r>
              <a:rPr lang="en-US" smtClean="0"/>
              <a:t>Attracting good people, setting goals, and appraising and rewarding performance</a:t>
            </a:r>
          </a:p>
        </p:txBody>
      </p:sp>
      <p:sp>
        <p:nvSpPr>
          <p:cNvPr id="19460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Human process interventions </a:t>
            </a:r>
          </a:p>
          <a:p>
            <a:pPr lvl="1"/>
            <a:r>
              <a:rPr lang="en-US" smtClean="0"/>
              <a:t>Conflict resolution, team building, communication, and leadership.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DAF2C736-BF8D-43C7-876E-32D8ED0CD422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Achieving Greatness</a:t>
            </a:r>
            <a:endParaRPr lang="en-US" dirty="0"/>
          </a:p>
        </p:txBody>
      </p:sp>
      <p:sp>
        <p:nvSpPr>
          <p:cNvPr id="20483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Strategy </a:t>
            </a:r>
          </a:p>
          <a:p>
            <a:pPr lvl="1"/>
            <a:r>
              <a:rPr lang="en-US" smtClean="0"/>
              <a:t>focused on customers, continually fine-tuned based on marketplace changes, and clearly communicated to employees.</a:t>
            </a:r>
          </a:p>
        </p:txBody>
      </p:sp>
      <p:sp>
        <p:nvSpPr>
          <p:cNvPr id="20484" name="Content Placeholder 1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Execution </a:t>
            </a:r>
          </a:p>
          <a:p>
            <a:pPr lvl="1"/>
            <a:r>
              <a:rPr lang="en-US" smtClean="0"/>
              <a:t>good people, with decision-making authority on the front lines, doing quality work and cutting costs.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CCC6892E-08D7-4AB9-A848-967AA5C160F1}" type="slidenum">
              <a:rPr lang="en-US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Achieving Greatness</a:t>
            </a:r>
            <a:endParaRPr lang="en-US" dirty="0"/>
          </a:p>
        </p:txBody>
      </p:sp>
      <p:sp>
        <p:nvSpPr>
          <p:cNvPr id="21507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Culture </a:t>
            </a:r>
          </a:p>
          <a:p>
            <a:pPr lvl="1"/>
            <a:r>
              <a:rPr lang="en-US" smtClean="0"/>
              <a:t>one that motivates, empowers people to innovate, rewards people appropriately, entails strong values, challenges people, and provides a satisfying work environment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B6BE6217-B067-4DC8-9590-874B60666E81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Achieving Greatness</a:t>
            </a:r>
            <a:endParaRPr lang="en-US" dirty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Structure </a:t>
            </a:r>
          </a:p>
          <a:p>
            <a:pPr lvl="1"/>
            <a:r>
              <a:rPr lang="en-US" smtClean="0"/>
              <a:t>making the organization easy to work in and easy to work with, characterized by cooperation and the exchange of information and knowledge throughout the organization</a:t>
            </a:r>
          </a:p>
          <a:p>
            <a:endParaRPr lang="en-US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8C1955BE-A426-4805-86DA-1C1A53366993}" type="slidenum">
              <a:rPr lang="en-US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810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/>
              <a:t>© 2006 by South-Western, a division of Thomson Learning.  All rights reserved.</a:t>
            </a:r>
          </a:p>
        </p:txBody>
      </p:sp>
      <p:sp>
        <p:nvSpPr>
          <p:cNvPr id="7171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/>
              <a:t>8-</a:t>
            </a:r>
            <a:fld id="{589A0E97-8705-4692-AF2C-F530A6165157}" type="slidenum">
              <a:rPr lang="en-US"/>
              <a:pPr/>
              <a:t>13</a:t>
            </a:fld>
            <a:endParaRPr lang="en-US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title"/>
          </p:nvPr>
        </p:nvSpPr>
        <p:spPr>
          <a:xfrm>
            <a:off x="731838" y="533400"/>
            <a:ext cx="7954962" cy="1143000"/>
          </a:xfrm>
        </p:spPr>
        <p:txBody>
          <a:bodyPr/>
          <a:lstStyle/>
          <a:p>
            <a:pPr eaLnBrk="1" hangingPunct="1"/>
            <a:r>
              <a:rPr lang="en-US" sz="1800" smtClean="0"/>
              <a:t>Ex. 8.1</a:t>
            </a:r>
            <a:r>
              <a:rPr lang="en-US" sz="4000" smtClean="0"/>
              <a:t> </a:t>
            </a:r>
            <a:r>
              <a:rPr lang="en-US" sz="3600" smtClean="0"/>
              <a:t>Model of Change Sequence of Events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57200" y="2070100"/>
            <a:ext cx="1905000" cy="701675"/>
            <a:chOff x="96" y="1862"/>
            <a:chExt cx="1200" cy="442"/>
          </a:xfrm>
        </p:grpSpPr>
        <p:sp>
          <p:nvSpPr>
            <p:cNvPr id="12293" name="Rectangle 5"/>
            <p:cNvSpPr>
              <a:spLocks noChangeArrowheads="1"/>
            </p:cNvSpPr>
            <p:nvPr/>
          </p:nvSpPr>
          <p:spPr bwMode="auto">
            <a:xfrm>
              <a:off x="96" y="1872"/>
              <a:ext cx="1152" cy="432"/>
            </a:xfrm>
            <a:prstGeom prst="rect">
              <a:avLst/>
            </a:prstGeom>
            <a:solidFill>
              <a:srgbClr val="A5002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197" name="Text Box 6"/>
            <p:cNvSpPr txBox="1">
              <a:spLocks noChangeArrowheads="1"/>
            </p:cNvSpPr>
            <p:nvPr/>
          </p:nvSpPr>
          <p:spPr bwMode="auto">
            <a:xfrm>
              <a:off x="110" y="1862"/>
              <a:ext cx="118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Environmental </a:t>
              </a:r>
            </a:p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Forces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431800" y="3975100"/>
            <a:ext cx="1854200" cy="685800"/>
            <a:chOff x="96" y="2688"/>
            <a:chExt cx="1168" cy="432"/>
          </a:xfrm>
        </p:grpSpPr>
        <p:sp>
          <p:nvSpPr>
            <p:cNvPr id="12296" name="Rectangle 8"/>
            <p:cNvSpPr>
              <a:spLocks noChangeArrowheads="1"/>
            </p:cNvSpPr>
            <p:nvPr/>
          </p:nvSpPr>
          <p:spPr bwMode="auto">
            <a:xfrm>
              <a:off x="96" y="2688"/>
              <a:ext cx="1152" cy="432"/>
            </a:xfrm>
            <a:prstGeom prst="rect">
              <a:avLst/>
            </a:prstGeom>
            <a:solidFill>
              <a:srgbClr val="A5002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195" name="Text Box 9"/>
            <p:cNvSpPr txBox="1">
              <a:spLocks noChangeArrowheads="1"/>
            </p:cNvSpPr>
            <p:nvPr/>
          </p:nvSpPr>
          <p:spPr bwMode="auto">
            <a:xfrm>
              <a:off x="96" y="2784"/>
              <a:ext cx="116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>
                  <a:solidFill>
                    <a:schemeClr val="bg1"/>
                  </a:solidFill>
                </a:rPr>
                <a:t>Internal Forces</a:t>
              </a:r>
            </a:p>
          </p:txBody>
        </p:sp>
      </p:grpSp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7239000" y="3136900"/>
            <a:ext cx="1828800" cy="701675"/>
            <a:chOff x="4368" y="2304"/>
            <a:chExt cx="1152" cy="442"/>
          </a:xfrm>
        </p:grpSpPr>
        <p:sp>
          <p:nvSpPr>
            <p:cNvPr id="12299" name="Rectangle 11"/>
            <p:cNvSpPr>
              <a:spLocks noChangeArrowheads="1"/>
            </p:cNvSpPr>
            <p:nvPr/>
          </p:nvSpPr>
          <p:spPr bwMode="auto">
            <a:xfrm>
              <a:off x="4368" y="2304"/>
              <a:ext cx="1152" cy="432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193" name="Text Box 12"/>
            <p:cNvSpPr txBox="1">
              <a:spLocks noChangeArrowheads="1"/>
            </p:cNvSpPr>
            <p:nvPr/>
          </p:nvSpPr>
          <p:spPr bwMode="auto">
            <a:xfrm>
              <a:off x="4512" y="2304"/>
              <a:ext cx="861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Implement</a:t>
              </a:r>
            </a:p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Change</a:t>
              </a:r>
            </a:p>
          </p:txBody>
        </p: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4953000" y="3136900"/>
            <a:ext cx="1828800" cy="701675"/>
            <a:chOff x="2928" y="2304"/>
            <a:chExt cx="1152" cy="442"/>
          </a:xfrm>
        </p:grpSpPr>
        <p:sp>
          <p:nvSpPr>
            <p:cNvPr id="12302" name="Rectangle 14"/>
            <p:cNvSpPr>
              <a:spLocks noChangeArrowheads="1"/>
            </p:cNvSpPr>
            <p:nvPr/>
          </p:nvSpPr>
          <p:spPr bwMode="auto">
            <a:xfrm>
              <a:off x="2928" y="2304"/>
              <a:ext cx="1152" cy="432"/>
            </a:xfrm>
            <a:prstGeom prst="rect">
              <a:avLst/>
            </a:prstGeom>
            <a:solidFill>
              <a:srgbClr val="66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191" name="Text Box 15"/>
            <p:cNvSpPr txBox="1">
              <a:spLocks noChangeArrowheads="1"/>
            </p:cNvSpPr>
            <p:nvPr/>
          </p:nvSpPr>
          <p:spPr bwMode="auto">
            <a:xfrm>
              <a:off x="3168" y="2304"/>
              <a:ext cx="641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Initiate</a:t>
              </a:r>
            </a:p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Change</a:t>
              </a:r>
            </a:p>
          </p:txBody>
        </p: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2667000" y="3136900"/>
            <a:ext cx="1828800" cy="701675"/>
            <a:chOff x="1440" y="2304"/>
            <a:chExt cx="1152" cy="442"/>
          </a:xfrm>
        </p:grpSpPr>
        <p:sp>
          <p:nvSpPr>
            <p:cNvPr id="12305" name="Rectangle 17"/>
            <p:cNvSpPr>
              <a:spLocks noChangeArrowheads="1"/>
            </p:cNvSpPr>
            <p:nvPr/>
          </p:nvSpPr>
          <p:spPr bwMode="auto">
            <a:xfrm>
              <a:off x="1440" y="2304"/>
              <a:ext cx="1152" cy="432"/>
            </a:xfrm>
            <a:prstGeom prst="rect">
              <a:avLst/>
            </a:prstGeom>
            <a:solidFill>
              <a:srgbClr val="8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189" name="Text Box 18"/>
            <p:cNvSpPr txBox="1">
              <a:spLocks noChangeArrowheads="1"/>
            </p:cNvSpPr>
            <p:nvPr/>
          </p:nvSpPr>
          <p:spPr bwMode="auto">
            <a:xfrm>
              <a:off x="1645" y="2304"/>
              <a:ext cx="707" cy="442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Need for</a:t>
              </a:r>
            </a:p>
            <a:p>
              <a:pPr algn="ctr"/>
              <a:r>
                <a:rPr lang="en-US" sz="2000" b="1">
                  <a:solidFill>
                    <a:schemeClr val="bg1"/>
                  </a:solidFill>
                </a:rPr>
                <a:t>Change</a:t>
              </a:r>
            </a:p>
          </p:txBody>
        </p:sp>
      </p:grpSp>
      <p:sp>
        <p:nvSpPr>
          <p:cNvPr id="7178" name="Line 19"/>
          <p:cNvSpPr>
            <a:spLocks noChangeShapeType="1"/>
          </p:cNvSpPr>
          <p:nvPr/>
        </p:nvSpPr>
        <p:spPr bwMode="auto">
          <a:xfrm>
            <a:off x="4572000" y="35179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79" name="Line 20"/>
          <p:cNvSpPr>
            <a:spLocks noChangeShapeType="1"/>
          </p:cNvSpPr>
          <p:nvPr/>
        </p:nvSpPr>
        <p:spPr bwMode="auto">
          <a:xfrm>
            <a:off x="6858000" y="3517900"/>
            <a:ext cx="381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0" name="Line 21"/>
          <p:cNvSpPr>
            <a:spLocks noChangeShapeType="1"/>
          </p:cNvSpPr>
          <p:nvPr/>
        </p:nvSpPr>
        <p:spPr bwMode="auto">
          <a:xfrm flipV="1">
            <a:off x="2286000" y="3670300"/>
            <a:ext cx="3048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1" name="Line 22"/>
          <p:cNvSpPr>
            <a:spLocks noChangeShapeType="1"/>
          </p:cNvSpPr>
          <p:nvPr/>
        </p:nvSpPr>
        <p:spPr bwMode="auto">
          <a:xfrm>
            <a:off x="2286000" y="2832100"/>
            <a:ext cx="3048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182" name="Text Box 23"/>
          <p:cNvSpPr txBox="1">
            <a:spLocks noChangeArrowheads="1"/>
          </p:cNvSpPr>
          <p:nvPr/>
        </p:nvSpPr>
        <p:spPr bwMode="auto">
          <a:xfrm>
            <a:off x="25400" y="2832100"/>
            <a:ext cx="248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Monitor global competition,</a:t>
            </a:r>
          </a:p>
          <a:p>
            <a:r>
              <a:rPr lang="en-US" sz="1600"/>
              <a:t>customers, competitors,</a:t>
            </a:r>
          </a:p>
          <a:p>
            <a:r>
              <a:rPr lang="en-US" sz="1600"/>
              <a:t>and other factors.</a:t>
            </a:r>
          </a:p>
        </p:txBody>
      </p:sp>
      <p:sp>
        <p:nvSpPr>
          <p:cNvPr id="7183" name="Text Box 24"/>
          <p:cNvSpPr txBox="1">
            <a:spLocks noChangeArrowheads="1"/>
          </p:cNvSpPr>
          <p:nvPr/>
        </p:nvSpPr>
        <p:spPr bwMode="auto">
          <a:xfrm>
            <a:off x="74613" y="4737100"/>
            <a:ext cx="2135187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Consider plans, goals,</a:t>
            </a:r>
          </a:p>
          <a:p>
            <a:r>
              <a:rPr lang="en-US" sz="1600"/>
              <a:t>company problems, and</a:t>
            </a:r>
          </a:p>
          <a:p>
            <a:r>
              <a:rPr lang="en-US" sz="1600"/>
              <a:t>needs.</a:t>
            </a:r>
          </a:p>
        </p:txBody>
      </p:sp>
      <p:sp>
        <p:nvSpPr>
          <p:cNvPr id="7184" name="Text Box 25"/>
          <p:cNvSpPr txBox="1">
            <a:spLocks noChangeArrowheads="1"/>
          </p:cNvSpPr>
          <p:nvPr/>
        </p:nvSpPr>
        <p:spPr bwMode="auto">
          <a:xfrm>
            <a:off x="2590800" y="3898900"/>
            <a:ext cx="205105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Evaluate problems and</a:t>
            </a:r>
          </a:p>
          <a:p>
            <a:r>
              <a:rPr lang="en-US" sz="1600"/>
              <a:t>opportunities, define</a:t>
            </a:r>
          </a:p>
          <a:p>
            <a:r>
              <a:rPr lang="en-US" sz="1600"/>
              <a:t>needed changes in</a:t>
            </a:r>
          </a:p>
          <a:p>
            <a:r>
              <a:rPr lang="en-US" sz="1600"/>
              <a:t>technology, products,</a:t>
            </a:r>
          </a:p>
          <a:p>
            <a:r>
              <a:rPr lang="en-US" sz="1600"/>
              <a:t>structure, and culture.</a:t>
            </a:r>
          </a:p>
        </p:txBody>
      </p:sp>
      <p:sp>
        <p:nvSpPr>
          <p:cNvPr id="7185" name="Text Box 26"/>
          <p:cNvSpPr txBox="1">
            <a:spLocks noChangeArrowheads="1"/>
          </p:cNvSpPr>
          <p:nvPr/>
        </p:nvSpPr>
        <p:spPr bwMode="auto">
          <a:xfrm>
            <a:off x="4886325" y="3975100"/>
            <a:ext cx="2252663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Facilitate search,</a:t>
            </a:r>
          </a:p>
          <a:p>
            <a:r>
              <a:rPr lang="en-US" sz="1600"/>
              <a:t>creativity, idea</a:t>
            </a:r>
          </a:p>
          <a:p>
            <a:r>
              <a:rPr lang="en-US" sz="1600"/>
              <a:t>champions, skunkworks, </a:t>
            </a:r>
          </a:p>
          <a:p>
            <a:r>
              <a:rPr lang="en-US" sz="1600"/>
              <a:t>and idea incubators.</a:t>
            </a:r>
          </a:p>
        </p:txBody>
      </p:sp>
      <p:sp>
        <p:nvSpPr>
          <p:cNvPr id="7186" name="Text Box 27"/>
          <p:cNvSpPr txBox="1">
            <a:spLocks noChangeArrowheads="1"/>
          </p:cNvSpPr>
          <p:nvPr/>
        </p:nvSpPr>
        <p:spPr bwMode="auto">
          <a:xfrm>
            <a:off x="7239000" y="3960813"/>
            <a:ext cx="1754188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/>
              <a:t>Use force-field</a:t>
            </a:r>
          </a:p>
          <a:p>
            <a:r>
              <a:rPr lang="en-US" sz="1600"/>
              <a:t>analysis, tactics for</a:t>
            </a:r>
          </a:p>
          <a:p>
            <a:r>
              <a:rPr lang="en-US" sz="1600"/>
              <a:t>overcoming</a:t>
            </a:r>
          </a:p>
          <a:p>
            <a:r>
              <a:rPr lang="en-US" sz="1600"/>
              <a:t>resistance.</a:t>
            </a:r>
          </a:p>
        </p:txBody>
      </p:sp>
      <p:sp>
        <p:nvSpPr>
          <p:cNvPr id="7187" name="FlagCount" hidden="1">
            <a:hlinkClick r:id="rId3" action="ppaction://hlinkfile"/>
          </p:cNvPr>
          <p:cNvSpPr>
            <a:spLocks noChangeArrowheads="1"/>
          </p:cNvSpPr>
          <p:nvPr/>
        </p:nvSpPr>
        <p:spPr bwMode="auto">
          <a:xfrm>
            <a:off x="8255000" y="254000"/>
            <a:ext cx="381000" cy="317500"/>
          </a:xfrm>
          <a:prstGeom prst="wedgeRoundRectCallout">
            <a:avLst>
              <a:gd name="adj1" fmla="val -43750"/>
              <a:gd name="adj2" fmla="val 70000"/>
              <a:gd name="adj3" fmla="val 16667"/>
            </a:avLst>
          </a:prstGeom>
          <a:solidFill>
            <a:schemeClr val="accent1">
              <a:alpha val="25098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latin typeface="Tahoma" charset="0"/>
              </a:rPr>
              <a:t>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Managing Change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b="0" dirty="0" smtClean="0">
                <a:solidFill>
                  <a:schemeClr val="tx1"/>
                </a:solidFill>
              </a:rPr>
              <a:t>Shared leadership is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crucial</a:t>
            </a:r>
            <a:r>
              <a:rPr lang="en-US" b="0" dirty="0" smtClean="0">
                <a:solidFill>
                  <a:schemeClr val="tx1"/>
                </a:solidFill>
              </a:rPr>
              <a:t> to the success of most change efforts—people must be not just supporters of change but also </a:t>
            </a:r>
            <a:r>
              <a:rPr lang="en-US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implementers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Change agents</a:t>
            </a:r>
          </a:p>
          <a:p>
            <a:pPr lvl="1">
              <a:buFont typeface="Wingdings" pitchFamily="80" charset="2"/>
              <a:buChar char="§"/>
              <a:defRPr/>
            </a:pPr>
            <a:r>
              <a:rPr lang="en-US" dirty="0" smtClean="0"/>
              <a:t>People who create change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F797012E-BAF1-4C07-972B-E989AA4A3B31}" type="slidenum">
              <a:rPr lang="en-US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Motivating People to Change</a:t>
            </a:r>
            <a:endParaRPr lang="en-US" dirty="0"/>
          </a:p>
        </p:txBody>
      </p:sp>
      <p:sp>
        <p:nvSpPr>
          <p:cNvPr id="26627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General reasons for resistance</a:t>
            </a:r>
          </a:p>
          <a:p>
            <a:pPr lvl="1"/>
            <a:r>
              <a:rPr lang="en-US" smtClean="0"/>
              <a:t>Inertia</a:t>
            </a:r>
          </a:p>
          <a:p>
            <a:pPr lvl="1"/>
            <a:r>
              <a:rPr lang="en-US" smtClean="0"/>
              <a:t>Timing</a:t>
            </a:r>
          </a:p>
          <a:p>
            <a:pPr lvl="1"/>
            <a:r>
              <a:rPr lang="en-US" smtClean="0"/>
              <a:t>Surprise</a:t>
            </a:r>
          </a:p>
          <a:p>
            <a:pPr lvl="1"/>
            <a:r>
              <a:rPr lang="en-US" smtClean="0"/>
              <a:t>Peer pressure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E275AF7B-519F-4513-840C-0A92708CC0C9}" type="slidenum">
              <a:rPr lang="en-US"/>
              <a:pPr>
                <a:defRPr/>
              </a:pPr>
              <a:t>15</a:t>
            </a:fld>
            <a:endParaRPr lang="en-US"/>
          </a:p>
        </p:txBody>
      </p:sp>
      <p:pic>
        <p:nvPicPr>
          <p:cNvPr id="26629" name="Picture 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8200" y="3048000"/>
            <a:ext cx="4038600" cy="2473325"/>
          </a:xfr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Motivating People to Change</a:t>
            </a:r>
            <a:endParaRPr lang="en-US" dirty="0"/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Change-specific reasons for resistance</a:t>
            </a:r>
          </a:p>
          <a:p>
            <a:pPr lvl="1"/>
            <a:r>
              <a:rPr lang="en-US" smtClean="0"/>
              <a:t>Self-interest</a:t>
            </a:r>
          </a:p>
          <a:p>
            <a:pPr lvl="1"/>
            <a:r>
              <a:rPr lang="en-US" smtClean="0"/>
              <a:t>Misunderstanding</a:t>
            </a:r>
          </a:p>
          <a:p>
            <a:pPr lvl="1"/>
            <a:r>
              <a:rPr lang="en-US" smtClean="0"/>
              <a:t>Different assessments</a:t>
            </a:r>
          </a:p>
          <a:p>
            <a:pPr lvl="1"/>
            <a:r>
              <a:rPr lang="en-US" smtClean="0"/>
              <a:t>Management tactics</a:t>
            </a:r>
          </a:p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62BD454A-F0EE-4339-8D17-5B0ED93FCB3D}" type="slidenum">
              <a:rPr lang="en-US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Reasons for Resistance to Change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C5BA1EB8-8897-4908-B45D-9C9C9B9794D3}" type="slidenum">
              <a:rPr lang="en-US"/>
              <a:pPr>
                <a:defRPr/>
              </a:pPr>
              <a:t>17</a:t>
            </a:fld>
            <a:endParaRPr lang="en-US"/>
          </a:p>
        </p:txBody>
      </p:sp>
      <p:pic>
        <p:nvPicPr>
          <p:cNvPr id="28676" name="Picture 5" descr="Figure 18-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1905000"/>
            <a:ext cx="7391400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Box 4"/>
          <p:cNvSpPr txBox="1">
            <a:spLocks noChangeArrowheads="1"/>
          </p:cNvSpPr>
          <p:nvPr/>
        </p:nvSpPr>
        <p:spPr bwMode="auto">
          <a:xfrm>
            <a:off x="609600" y="6248400"/>
            <a:ext cx="2133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18.1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Motivating People to Change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56703B3D-AE0F-4444-B77E-2F68A255CC65}" type="slidenum">
              <a:rPr lang="en-US"/>
              <a:pPr>
                <a:defRPr/>
              </a:pPr>
              <a:t>18</a:t>
            </a:fld>
            <a:endParaRPr lang="en-US"/>
          </a:p>
        </p:txBody>
      </p:sp>
      <p:pic>
        <p:nvPicPr>
          <p:cNvPr id="29700" name="Picture 5" descr="FIgure 18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" y="2514600"/>
            <a:ext cx="7696200" cy="174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TextBox 4"/>
          <p:cNvSpPr txBox="1">
            <a:spLocks noChangeArrowheads="1"/>
          </p:cNvSpPr>
          <p:nvPr/>
        </p:nvSpPr>
        <p:spPr bwMode="auto">
          <a:xfrm>
            <a:off x="457200" y="5943600"/>
            <a:ext cx="1981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18.2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A General Model for Managing Resistance</a:t>
            </a:r>
            <a:endParaRPr lang="en-US" dirty="0"/>
          </a:p>
        </p:txBody>
      </p:sp>
      <p:sp>
        <p:nvSpPr>
          <p:cNvPr id="30723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Unfreezing </a:t>
            </a:r>
          </a:p>
          <a:p>
            <a:pPr lvl="1"/>
            <a:r>
              <a:rPr lang="en-US" smtClean="0"/>
              <a:t>Realizing that current practices are inappropriate and that new behavior is necessary</a:t>
            </a:r>
          </a:p>
          <a:p>
            <a:r>
              <a:rPr lang="en-US" smtClean="0"/>
              <a:t>Performance gap  </a:t>
            </a:r>
          </a:p>
          <a:p>
            <a:pPr lvl="1"/>
            <a:r>
              <a:rPr lang="en-US" smtClean="0"/>
              <a:t>The difference between actual performance and desired performance.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927DC67A-2F06-488D-8981-939D83EA21B1}" type="slidenum">
              <a:rPr lang="en-US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A General Model for Managing Resistance</a:t>
            </a:r>
            <a:endParaRPr lang="en-US" dirty="0"/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Moving </a:t>
            </a:r>
          </a:p>
          <a:p>
            <a:pPr lvl="1"/>
            <a:r>
              <a:rPr lang="en-US" smtClean="0"/>
              <a:t>Instituting the change</a:t>
            </a:r>
          </a:p>
          <a:p>
            <a:r>
              <a:rPr lang="en-US" smtClean="0"/>
              <a:t>Refreezing </a:t>
            </a:r>
          </a:p>
          <a:p>
            <a:pPr lvl="1"/>
            <a:r>
              <a:rPr lang="en-US" smtClean="0"/>
              <a:t>Strengthening the new behaviors that support the change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BFE73126-C478-4D26-9830-408C3A4F10C1}" type="slidenum">
              <a:rPr lang="en-US"/>
              <a:pPr>
                <a:defRPr/>
              </a:pPr>
              <a:t>20</a:t>
            </a:fld>
            <a:endParaRPr lang="en-US"/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5867400"/>
            <a:ext cx="5524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Force-field Analysis</a:t>
            </a:r>
            <a:endParaRPr lang="en-US" dirty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Force-field analysis </a:t>
            </a:r>
          </a:p>
          <a:p>
            <a:pPr lvl="1"/>
            <a:r>
              <a:rPr lang="en-US" smtClean="0"/>
              <a:t>An approach to implementing the unfreezing/ moving/refreezing model by identifying the forces that prevent people from changing and those that will drive people toward change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21E76EC3-6842-4BD4-A558-0AEA84A1D96C}" type="slidenum">
              <a:rPr lang="en-US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Specific Approaches to Enlist Cooperation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4DF39B55-DD65-4964-B5F9-BF217ED59070}" type="slidenum">
              <a:rPr lang="en-US"/>
              <a:pPr>
                <a:defRPr/>
              </a:pPr>
              <a:t>22</a:t>
            </a:fld>
            <a:endParaRPr lang="en-US"/>
          </a:p>
        </p:txBody>
      </p:sp>
      <p:graphicFrame>
        <p:nvGraphicFramePr>
          <p:cNvPr id="5" name="Diagram 4"/>
          <p:cNvGraphicFramePr/>
          <p:nvPr/>
        </p:nvGraphicFramePr>
        <p:xfrm>
          <a:off x="685800" y="1828800"/>
          <a:ext cx="72390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Methods for Managing Resistance to Change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DEF3DD8A-327E-4713-B134-647C4DD2D2C3}" type="slidenum">
              <a:rPr lang="en-US"/>
              <a:pPr>
                <a:defRPr/>
              </a:pPr>
              <a:t>23</a:t>
            </a:fld>
            <a:endParaRPr lang="en-US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1676400"/>
            <a:ext cx="6200775" cy="4964113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34821" name="TextBox 4"/>
          <p:cNvSpPr txBox="1">
            <a:spLocks noChangeArrowheads="1"/>
          </p:cNvSpPr>
          <p:nvPr/>
        </p:nvSpPr>
        <p:spPr bwMode="auto">
          <a:xfrm>
            <a:off x="0" y="6324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18.2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/>
              <a:t>Methods for Managing Resistance to Change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6E4641E5-95B7-4408-A757-F7D676487B18}" type="slidenum">
              <a:rPr lang="en-US"/>
              <a:pPr>
                <a:defRPr/>
              </a:pPr>
              <a:t>24</a:t>
            </a:fld>
            <a:endParaRPr lang="en-US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752600"/>
            <a:ext cx="6891338" cy="4546600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35845" name="TextBox 4"/>
          <p:cNvSpPr txBox="1">
            <a:spLocks noChangeArrowheads="1"/>
          </p:cNvSpPr>
          <p:nvPr/>
        </p:nvSpPr>
        <p:spPr bwMode="auto">
          <a:xfrm>
            <a:off x="0" y="6324600"/>
            <a:ext cx="1295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18.2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05400" y="2286000"/>
            <a:ext cx="3657600" cy="1905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Leading Change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8F3706EC-BE1A-4901-9897-D52324261501}" type="slidenum">
              <a:rPr lang="en-US"/>
              <a:pPr>
                <a:defRPr/>
              </a:pPr>
              <a:t>25</a:t>
            </a:fld>
            <a:endParaRPr lang="en-US"/>
          </a:p>
        </p:txBody>
      </p:sp>
      <p:pic>
        <p:nvPicPr>
          <p:cNvPr id="38916" name="Picture 5" descr="Figure 18-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0"/>
            <a:ext cx="4114800" cy="675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extBox 4"/>
          <p:cNvSpPr txBox="1">
            <a:spLocks noChangeArrowheads="1"/>
          </p:cNvSpPr>
          <p:nvPr/>
        </p:nvSpPr>
        <p:spPr bwMode="auto">
          <a:xfrm>
            <a:off x="4953000" y="6172200"/>
            <a:ext cx="1752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18.3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13 tips	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EDUCATE</a:t>
            </a:r>
          </a:p>
          <a:p>
            <a:pPr eaLnBrk="1" hangingPunct="1"/>
            <a:r>
              <a:rPr lang="en-US" smtClean="0"/>
              <a:t>SYSTEM</a:t>
            </a:r>
          </a:p>
          <a:p>
            <a:pPr eaLnBrk="1" hangingPunct="1"/>
            <a:r>
              <a:rPr lang="en-US" smtClean="0"/>
              <a:t>TEAMS</a:t>
            </a:r>
          </a:p>
          <a:p>
            <a:pPr eaLnBrk="1" hangingPunct="1"/>
            <a:r>
              <a:rPr lang="en-US" smtClean="0"/>
              <a:t>EMPOWER</a:t>
            </a:r>
          </a:p>
          <a:p>
            <a:pPr eaLnBrk="1" hangingPunct="1"/>
            <a:r>
              <a:rPr lang="en-US" smtClean="0"/>
              <a:t>PLAN</a:t>
            </a:r>
          </a:p>
          <a:p>
            <a:pPr eaLnBrk="1" hangingPunct="1"/>
            <a:r>
              <a:rPr lang="en-US" smtClean="0"/>
              <a:t>RECOGNIZE TENSION</a:t>
            </a:r>
          </a:p>
          <a:p>
            <a:pPr eaLnBrk="1" hangingPunct="1"/>
            <a:r>
              <a:rPr lang="en-US" smtClean="0"/>
              <a:t>TRAIN</a:t>
            </a:r>
          </a:p>
        </p:txBody>
      </p:sp>
      <p:sp>
        <p:nvSpPr>
          <p:cNvPr id="22532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810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/>
              <a:t>© 2006 by South-Western, a division of Thomson Learning.  All rights reserved.</a:t>
            </a:r>
          </a:p>
        </p:txBody>
      </p:sp>
      <p:sp>
        <p:nvSpPr>
          <p:cNvPr id="22533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/>
              <a:t>8-</a:t>
            </a:r>
            <a:fld id="{6FD787E8-87B4-43A5-BE3D-03B70A240C1E}" type="slidenum">
              <a:rPr lang="en-US"/>
              <a:pPr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13 TIPS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RESEARCH</a:t>
            </a:r>
          </a:p>
          <a:p>
            <a:pPr eaLnBrk="1" hangingPunct="1"/>
            <a:r>
              <a:rPr lang="en-US" smtClean="0"/>
              <a:t>EMOTIONS</a:t>
            </a:r>
          </a:p>
          <a:p>
            <a:pPr eaLnBrk="1" hangingPunct="1"/>
            <a:r>
              <a:rPr lang="en-US" smtClean="0"/>
              <a:t>ANTICIPATE PROBLEMS</a:t>
            </a:r>
          </a:p>
          <a:p>
            <a:pPr eaLnBrk="1" hangingPunct="1"/>
            <a:r>
              <a:rPr lang="en-US" smtClean="0"/>
              <a:t>INTELLECTUAL WHY</a:t>
            </a:r>
          </a:p>
          <a:p>
            <a:pPr eaLnBrk="1" hangingPunct="1"/>
            <a:r>
              <a:rPr lang="en-US" smtClean="0"/>
              <a:t>IDEA CHAMPIONS</a:t>
            </a:r>
          </a:p>
          <a:p>
            <a:pPr eaLnBrk="1" hangingPunct="1"/>
            <a:r>
              <a:rPr lang="en-US" smtClean="0"/>
              <a:t>LONG VIEW</a:t>
            </a:r>
          </a:p>
        </p:txBody>
      </p:sp>
      <p:sp>
        <p:nvSpPr>
          <p:cNvPr id="23556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457200" y="6248400"/>
            <a:ext cx="3810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/>
              <a:t>© 2006 by South-Western, a division of Thomson Learning.  All rights reserved.</a:t>
            </a:r>
          </a:p>
        </p:txBody>
      </p:sp>
      <p:sp>
        <p:nvSpPr>
          <p:cNvPr id="23557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  <a:noFill/>
        </p:spPr>
        <p:txBody>
          <a:bodyPr/>
          <a:lstStyle/>
          <a:p>
            <a:r>
              <a:rPr lang="en-US"/>
              <a:t>8-</a:t>
            </a:r>
            <a:fld id="{F183AEF3-87A7-4D08-AA06-2FF7B090E377}" type="slidenum">
              <a:rPr lang="en-US"/>
              <a:pPr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Sources of Complacency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79321C46-C6F6-4A39-871B-2CF017F963EB}" type="slidenum">
              <a:rPr lang="en-US"/>
              <a:pPr>
                <a:defRPr/>
              </a:pPr>
              <a:t>28</a:t>
            </a:fld>
            <a:endParaRPr lang="en-US"/>
          </a:p>
        </p:txBody>
      </p:sp>
      <p:pic>
        <p:nvPicPr>
          <p:cNvPr id="39940" name="Picture 5" descr="Figure 18-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" y="1828800"/>
            <a:ext cx="76962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TextBox 4"/>
          <p:cNvSpPr txBox="1">
            <a:spLocks noChangeArrowheads="1"/>
          </p:cNvSpPr>
          <p:nvPr/>
        </p:nvSpPr>
        <p:spPr bwMode="auto">
          <a:xfrm>
            <a:off x="304800" y="6172200"/>
            <a:ext cx="1752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18.4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Shaping the Future</a:t>
            </a:r>
            <a:endParaRPr lang="en-US" dirty="0"/>
          </a:p>
        </p:txBody>
      </p:sp>
      <p:sp>
        <p:nvSpPr>
          <p:cNvPr id="40963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Reactive change </a:t>
            </a:r>
          </a:p>
          <a:p>
            <a:pPr lvl="1"/>
            <a:r>
              <a:rPr lang="en-US" smtClean="0"/>
              <a:t>A response that occurs under pressure; problem driven change.</a:t>
            </a:r>
          </a:p>
        </p:txBody>
      </p:sp>
      <p:sp>
        <p:nvSpPr>
          <p:cNvPr id="40964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Proactive change</a:t>
            </a:r>
          </a:p>
          <a:p>
            <a:pPr lvl="1"/>
            <a:r>
              <a:rPr lang="en-US" smtClean="0"/>
              <a:t>A response that is initiated before a performance gap has occurred.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AD4A014F-5AF2-4A52-9C67-E6AED42D76D6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Creating the Future</a:t>
            </a:r>
            <a:endParaRPr lang="en-US" dirty="0"/>
          </a:p>
        </p:txBody>
      </p:sp>
      <p:sp>
        <p:nvSpPr>
          <p:cNvPr id="41987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mtClean="0"/>
              <a:t>Adapters </a:t>
            </a:r>
          </a:p>
          <a:p>
            <a:pPr lvl="1"/>
            <a:r>
              <a:rPr lang="en-US" smtClean="0"/>
              <a:t>Companies that take the current industry structure and its evolution as givens, and choose where to compete</a:t>
            </a:r>
          </a:p>
        </p:txBody>
      </p:sp>
      <p:sp>
        <p:nvSpPr>
          <p:cNvPr id="41988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Shapers </a:t>
            </a:r>
          </a:p>
          <a:p>
            <a:pPr lvl="1"/>
            <a:r>
              <a:rPr lang="en-US" smtClean="0"/>
              <a:t>Companies that try to change the structure of their industries, creating a future competitive landscape of their own design.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50529A02-72E0-474F-8A03-803F21D1ED27}" type="slidenum">
              <a:rPr lang="en-US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Should You and Your Firm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30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Preserve </a:t>
            </a:r>
            <a:r>
              <a:rPr lang="en-US" sz="3000" b="0" dirty="0" smtClean="0">
                <a:solidFill>
                  <a:schemeClr val="tx1"/>
                </a:solidFill>
              </a:rPr>
              <a:t>old advantages or create new advantages?</a:t>
            </a:r>
          </a:p>
          <a:p>
            <a:pPr>
              <a:defRPr/>
            </a:pPr>
            <a:r>
              <a:rPr lang="en-US" sz="3000" b="0" dirty="0" smtClean="0">
                <a:solidFill>
                  <a:schemeClr val="tx1"/>
                </a:solidFill>
              </a:rPr>
              <a:t>Lock in old markets or create </a:t>
            </a:r>
            <a:r>
              <a:rPr lang="en-US" sz="30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new</a:t>
            </a:r>
            <a:r>
              <a:rPr lang="en-US" sz="3000" b="0" dirty="0" smtClean="0">
                <a:solidFill>
                  <a:schemeClr val="tx1"/>
                </a:solidFill>
              </a:rPr>
              <a:t> markets?</a:t>
            </a:r>
          </a:p>
          <a:p>
            <a:pPr>
              <a:defRPr/>
            </a:pPr>
            <a:r>
              <a:rPr lang="en-US" sz="3000" b="0" dirty="0" smtClean="0">
                <a:solidFill>
                  <a:schemeClr val="tx1"/>
                </a:solidFill>
              </a:rPr>
              <a:t>Take the path of greatest familiarity or the path of greatest </a:t>
            </a:r>
            <a:r>
              <a:rPr lang="en-US" sz="30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opportunity</a:t>
            </a:r>
            <a:r>
              <a:rPr lang="en-US" sz="3000" b="0" dirty="0" smtClean="0">
                <a:solidFill>
                  <a:schemeClr val="tx1"/>
                </a:solidFill>
              </a:rPr>
              <a:t>?</a:t>
            </a:r>
          </a:p>
          <a:p>
            <a:pPr>
              <a:defRPr/>
            </a:pPr>
            <a:r>
              <a:rPr lang="en-US" sz="3000" b="0" dirty="0" smtClean="0">
                <a:solidFill>
                  <a:schemeClr val="tx1"/>
                </a:solidFill>
              </a:rPr>
              <a:t>Be only a </a:t>
            </a:r>
            <a:r>
              <a:rPr lang="en-US" sz="30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benchmarker</a:t>
            </a:r>
            <a:r>
              <a:rPr lang="en-US" sz="3000" b="0" dirty="0" smtClean="0">
                <a:solidFill>
                  <a:schemeClr val="tx1"/>
                </a:solidFill>
              </a:rPr>
              <a:t> or a </a:t>
            </a:r>
            <a:r>
              <a:rPr lang="en-US" sz="30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pathbreaker</a:t>
            </a:r>
            <a:r>
              <a:rPr lang="en-US" sz="3000" b="0" dirty="0" smtClean="0">
                <a:solidFill>
                  <a:schemeClr val="tx1"/>
                </a:solidFill>
              </a:rPr>
              <a:t>?</a:t>
            </a:r>
            <a:endParaRPr lang="en-US" sz="3000" b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3E12DA54-C5F1-4067-B2AD-1A861271722F}" type="slidenum">
              <a:rPr lang="en-US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What Should You and Your Firm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3000" b="0" dirty="0" smtClean="0">
                <a:solidFill>
                  <a:schemeClr val="tx1"/>
                </a:solidFill>
              </a:rPr>
              <a:t>Place priority on short-term financial returns or on making a real, </a:t>
            </a:r>
            <a:r>
              <a:rPr lang="en-US" sz="30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long-term</a:t>
            </a:r>
            <a:r>
              <a:rPr lang="en-US" sz="3000" b="0" dirty="0" smtClean="0">
                <a:solidFill>
                  <a:schemeClr val="tx1"/>
                </a:solidFill>
              </a:rPr>
              <a:t> impact?</a:t>
            </a:r>
          </a:p>
          <a:p>
            <a:pPr>
              <a:defRPr/>
            </a:pPr>
            <a:r>
              <a:rPr lang="en-US" sz="3000" b="0" dirty="0" smtClean="0">
                <a:solidFill>
                  <a:schemeClr val="tx1"/>
                </a:solidFill>
              </a:rPr>
              <a:t>Do only what seems doable or what is difficult and </a:t>
            </a:r>
            <a:r>
              <a:rPr lang="en-US" sz="30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worthwhile</a:t>
            </a:r>
            <a:r>
              <a:rPr lang="en-US" sz="3000" b="0" dirty="0" smtClean="0">
                <a:solidFill>
                  <a:schemeClr val="tx1"/>
                </a:solidFill>
              </a:rPr>
              <a:t>?</a:t>
            </a:r>
          </a:p>
          <a:p>
            <a:pPr>
              <a:defRPr/>
            </a:pPr>
            <a:r>
              <a:rPr lang="en-US" sz="30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Change</a:t>
            </a:r>
            <a:r>
              <a:rPr lang="en-US" sz="3000" b="0" dirty="0" smtClean="0">
                <a:solidFill>
                  <a:schemeClr val="tx1"/>
                </a:solidFill>
              </a:rPr>
              <a:t> what is or create what isn’t?</a:t>
            </a:r>
          </a:p>
          <a:p>
            <a:pPr>
              <a:defRPr/>
            </a:pPr>
            <a:r>
              <a:rPr lang="en-US" sz="3000" b="0" dirty="0" smtClean="0">
                <a:solidFill>
                  <a:schemeClr val="tx1"/>
                </a:solidFill>
              </a:rPr>
              <a:t>Look to the past or live for the </a:t>
            </a:r>
            <a:r>
              <a:rPr lang="en-US" sz="3000" b="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future</a:t>
            </a:r>
            <a:r>
              <a:rPr lang="en-US" sz="3000" b="0" dirty="0" smtClean="0">
                <a:solidFill>
                  <a:schemeClr val="tx1"/>
                </a:solidFill>
              </a:rPr>
              <a:t>?</a:t>
            </a:r>
            <a:endParaRPr lang="en-US" sz="3000" b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CE976330-4D62-4B98-AD52-8AD5185279EB}" type="slidenum">
              <a:rPr lang="en-US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Adding Value, Personally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2509DD2A-5FCB-43E7-B4F2-F5321E67CE94}" type="slidenum">
              <a:rPr lang="en-US"/>
              <a:pPr>
                <a:defRPr/>
              </a:pPr>
              <a:t>33</a:t>
            </a:fld>
            <a:endParaRPr lang="en-US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2286000"/>
            <a:ext cx="7858125" cy="337185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46085" name="TextBox 4"/>
          <p:cNvSpPr txBox="1">
            <a:spLocks noChangeArrowheads="1"/>
          </p:cNvSpPr>
          <p:nvPr/>
        </p:nvSpPr>
        <p:spPr bwMode="auto">
          <a:xfrm>
            <a:off x="304800" y="6096000"/>
            <a:ext cx="1981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Table 18.3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Level 5 Hierarchy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18-</a:t>
            </a:r>
            <a:fld id="{2E3BF795-A1BE-4D63-9B88-912AB8C416A3}" type="slidenum">
              <a:rPr lang="en-US"/>
              <a:pPr>
                <a:defRPr/>
              </a:pPr>
              <a:t>34</a:t>
            </a:fld>
            <a:endParaRPr lang="en-US"/>
          </a:p>
        </p:txBody>
      </p:sp>
      <p:pic>
        <p:nvPicPr>
          <p:cNvPr id="481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1313" y="1752600"/>
            <a:ext cx="5665787" cy="484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3" name="TextBox 4"/>
          <p:cNvSpPr txBox="1">
            <a:spLocks noChangeArrowheads="1"/>
          </p:cNvSpPr>
          <p:nvPr/>
        </p:nvSpPr>
        <p:spPr bwMode="auto">
          <a:xfrm>
            <a:off x="152400" y="6096000"/>
            <a:ext cx="1371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Figure 18.7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1079</Words>
  <Application>Microsoft Office PowerPoint</Application>
  <PresentationFormat>On-screen Show (4:3)</PresentationFormat>
  <Paragraphs>230</Paragraphs>
  <Slides>34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Creating and Managing Change</vt:lpstr>
      <vt:lpstr>Learning Objectives</vt:lpstr>
      <vt:lpstr>Becoming World Class</vt:lpstr>
      <vt:lpstr>Sustainable, Great Features</vt:lpstr>
      <vt:lpstr>The Genius of the And</vt:lpstr>
      <vt:lpstr>Core Ideologies in Built-to-Last Companies</vt:lpstr>
      <vt:lpstr>Organization Development</vt:lpstr>
      <vt:lpstr>Organization Development</vt:lpstr>
      <vt:lpstr>Organization Development</vt:lpstr>
      <vt:lpstr>Achieving Greatness</vt:lpstr>
      <vt:lpstr>Achieving Greatness</vt:lpstr>
      <vt:lpstr>Achieving Greatness</vt:lpstr>
      <vt:lpstr>Ex. 8.1 Model of Change Sequence of Events</vt:lpstr>
      <vt:lpstr>Managing Change</vt:lpstr>
      <vt:lpstr>Motivating People to Change</vt:lpstr>
      <vt:lpstr>Motivating People to Change</vt:lpstr>
      <vt:lpstr>Reasons for Resistance to Change</vt:lpstr>
      <vt:lpstr>Motivating People to Change</vt:lpstr>
      <vt:lpstr>A General Model for Managing Resistance</vt:lpstr>
      <vt:lpstr>A General Model for Managing Resistance</vt:lpstr>
      <vt:lpstr>Force-field Analysis</vt:lpstr>
      <vt:lpstr>Specific Approaches to Enlist Cooperation</vt:lpstr>
      <vt:lpstr>Methods for Managing Resistance to Change</vt:lpstr>
      <vt:lpstr>Methods for Managing Resistance to Change</vt:lpstr>
      <vt:lpstr>Leading Change</vt:lpstr>
      <vt:lpstr>13 tips </vt:lpstr>
      <vt:lpstr>13 TIPS</vt:lpstr>
      <vt:lpstr>Sources of Complacency</vt:lpstr>
      <vt:lpstr>Shaping the Future</vt:lpstr>
      <vt:lpstr>Creating the Future</vt:lpstr>
      <vt:lpstr>What Should You and Your Firm Do?</vt:lpstr>
      <vt:lpstr>What Should You and Your Firm Do?</vt:lpstr>
      <vt:lpstr>Adding Value, Personally</vt:lpstr>
      <vt:lpstr>Level 5 Hierarchy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bcox</dc:creator>
  <cp:lastModifiedBy>Bob Gorman</cp:lastModifiedBy>
  <cp:revision>51</cp:revision>
  <dcterms:created xsi:type="dcterms:W3CDTF">2009-10-18T19:50:09Z</dcterms:created>
  <dcterms:modified xsi:type="dcterms:W3CDTF">2010-08-05T12:39:49Z</dcterms:modified>
</cp:coreProperties>
</file>