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1"/>
  </p:notesMasterIdLst>
  <p:sldIdLst>
    <p:sldId id="256" r:id="rId2"/>
    <p:sldId id="290" r:id="rId3"/>
    <p:sldId id="291" r:id="rId4"/>
    <p:sldId id="292" r:id="rId5"/>
    <p:sldId id="293" r:id="rId6"/>
    <p:sldId id="328" r:id="rId7"/>
    <p:sldId id="329" r:id="rId8"/>
    <p:sldId id="330" r:id="rId9"/>
    <p:sldId id="295" r:id="rId10"/>
    <p:sldId id="296" r:id="rId11"/>
    <p:sldId id="297" r:id="rId12"/>
    <p:sldId id="298" r:id="rId13"/>
    <p:sldId id="294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27" r:id="rId25"/>
    <p:sldId id="310" r:id="rId26"/>
    <p:sldId id="311" r:id="rId27"/>
    <p:sldId id="312" r:id="rId28"/>
    <p:sldId id="313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325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018" autoAdjust="0"/>
    <p:restoredTop sz="87054" autoAdjust="0"/>
  </p:normalViewPr>
  <p:slideViewPr>
    <p:cSldViewPr>
      <p:cViewPr>
        <p:scale>
          <a:sx n="90" d="100"/>
          <a:sy n="90" d="100"/>
        </p:scale>
        <p:origin x="-1194" y="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FA99253-6E1C-4EBC-AE92-231D78292CA4}" type="datetimeFigureOut">
              <a:rPr lang="en-US"/>
              <a:pPr>
                <a:defRPr/>
              </a:pPr>
              <a:t>7/21/2010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588CE91-2588-4B11-A2AA-239ED769FB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BRAINSTORM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Breakdown words</a:t>
            </a:r>
          </a:p>
          <a:p>
            <a:r>
              <a:rPr lang="en-US" dirty="0" smtClean="0"/>
              <a:t>Purpose,</a:t>
            </a:r>
          </a:p>
          <a:p>
            <a:r>
              <a:rPr lang="en-US" dirty="0" smtClean="0"/>
              <a:t>Goals</a:t>
            </a:r>
          </a:p>
          <a:p>
            <a:r>
              <a:rPr lang="en-US" dirty="0" smtClean="0"/>
              <a:t>Skills</a:t>
            </a:r>
          </a:p>
          <a:p>
            <a:r>
              <a:rPr lang="en-US" dirty="0" smtClean="0"/>
              <a:t>accountable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Cross departments—</a:t>
            </a:r>
            <a:r>
              <a:rPr lang="en-US" dirty="0" err="1" smtClean="0"/>
              <a:t>HR_FINANCE</a:t>
            </a:r>
            <a:r>
              <a:rPr lang="en-US" dirty="0" smtClean="0"/>
              <a:t>-accounting-marketing-sales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rules?</a:t>
            </a:r>
          </a:p>
          <a:p>
            <a:r>
              <a:rPr lang="en-US" dirty="0" smtClean="0"/>
              <a:t>Slacker</a:t>
            </a:r>
          </a:p>
          <a:p>
            <a:r>
              <a:rPr lang="en-US" dirty="0" smtClean="0"/>
              <a:t>Skills</a:t>
            </a:r>
          </a:p>
          <a:p>
            <a:r>
              <a:rPr lang="en-US" dirty="0" smtClean="0"/>
              <a:t>Organization</a:t>
            </a:r>
          </a:p>
          <a:p>
            <a:r>
              <a:rPr lang="en-US" dirty="0" smtClean="0"/>
              <a:t>Procrastinator </a:t>
            </a:r>
            <a:r>
              <a:rPr lang="en-US" dirty="0" err="1" smtClean="0"/>
              <a:t>vs</a:t>
            </a:r>
            <a:r>
              <a:rPr lang="en-US" dirty="0" smtClean="0"/>
              <a:t> get it done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Value to employer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Where do you fit?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Visualize what?</a:t>
            </a:r>
          </a:p>
          <a:p>
            <a:r>
              <a:rPr lang="en-US" dirty="0" smtClean="0"/>
              <a:t>communication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Taking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588CE91-2588-4B11-A2AA-239ED769FB51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4876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4876800"/>
            <a:ext cx="9144000" cy="1981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4267200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990600"/>
            <a:ext cx="3124200" cy="2286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3505200"/>
            <a:ext cx="3200400" cy="1295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F94A8A39-74DE-4145-9436-A18BC37DDA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3321B-575E-40B0-8CFA-5C43DFDA36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5402B587-A982-41F3-A100-1A77132E79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C49CC-FF1B-4926-B345-A52B7D3F7A0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58E341F4-5404-437D-8E4D-F4640E2A2A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14-</a:t>
            </a:r>
            <a:fld id="{D8F09207-0517-435D-AC55-021B427FC1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BC0AE-F245-4708-93CD-97AAFFCEFDB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59E40-55F6-42C2-BCD0-7F01CD73BA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32B59-D430-4CF7-BE5B-E002212E6F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45392-0133-48AA-B3C0-83FB864A00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14-</a:t>
            </a:r>
            <a:fld id="{3E66B039-E1A1-4075-9F42-CA71547AEA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524000"/>
            <a:ext cx="9144000" cy="0"/>
          </a:xfrm>
          <a:prstGeom prst="line">
            <a:avLst/>
          </a:prstGeom>
          <a:ln w="63500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279400" dist="50800" dir="5400000" algn="ctr" rotWithShape="0">
              <a:schemeClr val="tx2">
                <a:lumMod val="60000"/>
                <a:lumOff val="40000"/>
                <a:alpha val="82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  <p:sldLayoutId id="2147483811" r:id="rId2"/>
    <p:sldLayoutId id="2147483816" r:id="rId3"/>
    <p:sldLayoutId id="2147483812" r:id="rId4"/>
    <p:sldLayoutId id="2147483817" r:id="rId5"/>
    <p:sldLayoutId id="2147483813" r:id="rId6"/>
    <p:sldLayoutId id="2147483814" r:id="rId7"/>
    <p:sldLayoutId id="2147483818" r:id="rId8"/>
    <p:sldLayoutId id="2147483819" r:id="rId9"/>
    <p:sldLayoutId id="2147483820" r:id="rId10"/>
    <p:sldLayoutId id="21474838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9pPr>
    </p:titleStyle>
    <p:bodyStyle>
      <a:lvl1pPr marL="404813" indent="-404813" algn="l" rtl="0" eaLnBrk="0" fontAlgn="base" hangingPunct="0">
        <a:spcBef>
          <a:spcPct val="20000"/>
        </a:spcBef>
        <a:spcAft>
          <a:spcPct val="0"/>
        </a:spcAft>
        <a:buClr>
          <a:srgbClr val="604A7B"/>
        </a:buClr>
        <a:buFont typeface="Wingdings 3" pitchFamily="18" charset="2"/>
        <a:buChar char=""/>
        <a:defRPr sz="3200" kern="1200">
          <a:solidFill>
            <a:srgbClr val="95373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46C0A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../../../Program%20Files/TurningPoint/2003/Questions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../../../Program%20Files/TurningPoint/2003/Questions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../../../Program%20Files/TurningPoint/2003/Questions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Teamwork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14</a:t>
            </a:r>
          </a:p>
        </p:txBody>
      </p:sp>
      <p:sp>
        <p:nvSpPr>
          <p:cNvPr id="9220" name="Text Box 9"/>
          <p:cNvSpPr txBox="1">
            <a:spLocks noChangeArrowheads="1"/>
          </p:cNvSpPr>
          <p:nvPr/>
        </p:nvSpPr>
        <p:spPr bwMode="auto">
          <a:xfrm>
            <a:off x="4800600" y="6545263"/>
            <a:ext cx="411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Copyright © 2011 by the McGraw-Hill Companies, Inc. All rights reserved.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  <p:sp>
        <p:nvSpPr>
          <p:cNvPr id="9221" name="Rectangle 10"/>
          <p:cNvSpPr>
            <a:spLocks noChangeArrowheads="1"/>
          </p:cNvSpPr>
          <p:nvPr/>
        </p:nvSpPr>
        <p:spPr bwMode="auto">
          <a:xfrm>
            <a:off x="57150" y="6553200"/>
            <a:ext cx="1466850" cy="228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McGraw-Hill/Irwin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Learning Objectives</a:t>
            </a:r>
            <a:endParaRPr lang="en-US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1 </a:t>
            </a:r>
            <a:r>
              <a:rPr lang="en-US" sz="2600" b="0" smtClean="0">
                <a:solidFill>
                  <a:schemeClr val="tx1"/>
                </a:solidFill>
              </a:rPr>
              <a:t>Discuss how teams can contribute to an organization’s effectiveness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2 </a:t>
            </a:r>
            <a:r>
              <a:rPr lang="en-US" sz="2600" b="0" smtClean="0">
                <a:solidFill>
                  <a:schemeClr val="tx1"/>
                </a:solidFill>
              </a:rPr>
              <a:t>Distinguish the new team environment from that of traditional work groups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3 </a:t>
            </a:r>
            <a:r>
              <a:rPr lang="en-US" sz="2600" b="0" smtClean="0">
                <a:solidFill>
                  <a:schemeClr val="tx1"/>
                </a:solidFill>
              </a:rPr>
              <a:t>Summarize how groups become teams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4 </a:t>
            </a:r>
            <a:r>
              <a:rPr lang="en-US" sz="2600" b="0" smtClean="0">
                <a:solidFill>
                  <a:schemeClr val="tx1"/>
                </a:solidFill>
              </a:rPr>
              <a:t>Explain why groups sometimes fail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5 </a:t>
            </a:r>
            <a:r>
              <a:rPr lang="en-US" sz="2600" b="0" smtClean="0">
                <a:solidFill>
                  <a:schemeClr val="tx1"/>
                </a:solidFill>
              </a:rPr>
              <a:t>Describe how to build an effective team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6 </a:t>
            </a:r>
            <a:r>
              <a:rPr lang="en-US" sz="2600" b="0" smtClean="0">
                <a:solidFill>
                  <a:schemeClr val="tx1"/>
                </a:solidFill>
              </a:rPr>
              <a:t>List methods for managing a team’s relationships with other teams</a:t>
            </a:r>
          </a:p>
          <a:p>
            <a:pPr marL="685800" indent="-685800">
              <a:lnSpc>
                <a:spcPct val="90000"/>
              </a:lnSpc>
              <a:buFont typeface="Wingdings 3" pitchFamily="18" charset="2"/>
              <a:buNone/>
            </a:pPr>
            <a:r>
              <a:rPr lang="en-US" sz="2600" b="0" smtClean="0">
                <a:solidFill>
                  <a:srgbClr val="800000"/>
                </a:solidFill>
              </a:rPr>
              <a:t>LO 7 </a:t>
            </a:r>
            <a:r>
              <a:rPr lang="en-US" sz="2600" b="0" smtClean="0">
                <a:solidFill>
                  <a:schemeClr val="tx1"/>
                </a:solidFill>
              </a:rPr>
              <a:t>Identify ways to manage conflict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B1A9F009-0456-4222-ACB7-1A31566714A0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Contributions of Teams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Building blocks for organizational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structure</a:t>
            </a:r>
          </a:p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Increase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quality</a:t>
            </a:r>
            <a:r>
              <a:rPr lang="en-US" b="0" dirty="0" smtClean="0">
                <a:solidFill>
                  <a:schemeClr val="tx1"/>
                </a:solidFill>
              </a:rPr>
              <a:t> and productivity while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reducing costs</a:t>
            </a:r>
          </a:p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Enhance speed and be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powerful forces </a:t>
            </a:r>
            <a:r>
              <a:rPr lang="en-US" b="0" dirty="0" smtClean="0">
                <a:solidFill>
                  <a:schemeClr val="tx1"/>
                </a:solidFill>
              </a:rPr>
              <a:t>for innovation and </a:t>
            </a:r>
            <a:r>
              <a:rPr lang="en-US" b="0" dirty="0" smtClean="0">
                <a:solidFill>
                  <a:schemeClr val="tx1"/>
                </a:solidFill>
              </a:rPr>
              <a:t>change</a:t>
            </a:r>
          </a:p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SYNERGY</a:t>
            </a:r>
            <a:endParaRPr lang="en-US" b="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668CED31-2651-4073-B060-73563C5DDBD8}" type="slidenum">
              <a:rPr lang="en-US"/>
              <a:pPr>
                <a:defRPr/>
              </a:pPr>
              <a:t>3</a:t>
            </a:fld>
            <a:endParaRPr lang="en-US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5181600"/>
            <a:ext cx="10477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New Team Environment</a:t>
            </a:r>
            <a:endParaRPr 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Team</a:t>
            </a:r>
          </a:p>
          <a:p>
            <a:pPr lvl="1"/>
            <a:r>
              <a:rPr lang="en-US" smtClean="0"/>
              <a:t>A small number of people with complementary skills who are committed to a common purpose, set of performance goals, and approach for which they hold themselves </a:t>
            </a:r>
            <a:br>
              <a:rPr lang="en-US" smtClean="0"/>
            </a:br>
            <a:r>
              <a:rPr lang="en-US" smtClean="0"/>
              <a:t>mutually accountable.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245AFBE0-13ED-4F1B-87D9-75778EA5B33A}" type="slidenum">
              <a:rPr lang="en-US"/>
              <a:pPr>
                <a:defRPr/>
              </a:pPr>
              <a:t>4</a:t>
            </a:fld>
            <a:endParaRPr lang="en-US"/>
          </a:p>
        </p:txBody>
      </p:sp>
      <p:pic>
        <p:nvPicPr>
          <p:cNvPr id="12293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43463" y="4114800"/>
            <a:ext cx="330993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New Team Environment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9E5A1512-93BD-4EB9-8BAB-7CE455791E86}" type="slidenum">
              <a:rPr lang="en-US"/>
              <a:pPr>
                <a:defRPr/>
              </a:pPr>
              <a:t>5</a:t>
            </a:fld>
            <a:endParaRPr lang="en-US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752600"/>
            <a:ext cx="6543675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Box 4"/>
          <p:cNvSpPr txBox="1">
            <a:spLocks noChangeArrowheads="1"/>
          </p:cNvSpPr>
          <p:nvPr/>
        </p:nvSpPr>
        <p:spPr bwMode="auto">
          <a:xfrm>
            <a:off x="0" y="6324600"/>
            <a:ext cx="129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14.1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00800"/>
            <a:ext cx="38862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028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781800" y="64008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14-</a:t>
            </a:r>
            <a:fld id="{BBDBD146-BC62-478C-82C0-45B92EAF4424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000" smtClean="0"/>
              <a:t>Ex. 14.2</a:t>
            </a:r>
            <a:r>
              <a:rPr lang="en-US" sz="4000" smtClean="0"/>
              <a:t> Work Team Effectiveness Model</a:t>
            </a:r>
          </a:p>
        </p:txBody>
      </p:sp>
      <p:sp>
        <p:nvSpPr>
          <p:cNvPr id="1030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>
            <p:ph idx="1"/>
          </p:nvPr>
        </p:nvGraphicFramePr>
        <p:xfrm>
          <a:off x="3986213" y="3736975"/>
          <a:ext cx="1171575" cy="485775"/>
        </p:xfrm>
        <a:graphic>
          <a:graphicData uri="http://schemas.openxmlformats.org/presentationml/2006/ole">
            <p:oleObj spid="_x0000_s65538" name="Package" r:id="rId4" imgW="1171440" imgH="485640" progId="Package">
              <p:embed/>
            </p:oleObj>
          </a:graphicData>
        </a:graphic>
      </p:graphicFrame>
      <p:pic>
        <p:nvPicPr>
          <p:cNvPr id="103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9713" y="2016125"/>
            <a:ext cx="8662987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00800"/>
            <a:ext cx="38862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0243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781800" y="64008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14-</a:t>
            </a:r>
            <a:fld id="{0CA154F0-6C95-441C-A2CE-D0556DB9C2D5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137525" cy="838200"/>
          </a:xfrm>
        </p:spPr>
        <p:txBody>
          <a:bodyPr/>
          <a:lstStyle/>
          <a:p>
            <a:pPr eaLnBrk="1" hangingPunct="1"/>
            <a:r>
              <a:rPr lang="en-US" smtClean="0"/>
              <a:t>Team Characteristics</a:t>
            </a:r>
          </a:p>
        </p:txBody>
      </p:sp>
      <p:sp>
        <p:nvSpPr>
          <p:cNvPr id="11267" name="Rectangle 3" descr="Stationery"/>
          <p:cNvSpPr>
            <a:spLocks noGrp="1" noChangeArrowheads="1"/>
          </p:cNvSpPr>
          <p:nvPr>
            <p:ph type="body" idx="1"/>
          </p:nvPr>
        </p:nvSpPr>
        <p:spPr>
          <a:xfrm>
            <a:off x="304800" y="1905000"/>
            <a:ext cx="8610600" cy="3962400"/>
          </a:xfrm>
          <a:noFill/>
        </p:spPr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"/>
            </a:pPr>
            <a:r>
              <a:rPr lang="en-US" sz="2800" b="1" u="sng" smtClean="0">
                <a:solidFill>
                  <a:srgbClr val="FF0000"/>
                </a:solidFill>
              </a:rPr>
              <a:t>Size</a:t>
            </a:r>
            <a:r>
              <a:rPr lang="en-US" sz="2800" b="1" smtClean="0">
                <a:solidFill>
                  <a:srgbClr val="FF0000"/>
                </a:solidFill>
              </a:rPr>
              <a:t>--</a:t>
            </a:r>
            <a:endParaRPr lang="en-US" sz="2800" smtClean="0"/>
          </a:p>
          <a:p>
            <a:pPr marL="747713" lvl="1" indent="-276225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400" smtClean="0">
                <a:solidFill>
                  <a:srgbClr val="339933"/>
                </a:solidFill>
              </a:rPr>
              <a:t>Ideal size is thought to be 7.</a:t>
            </a:r>
          </a:p>
          <a:p>
            <a:pPr marL="747713" lvl="1" indent="-276225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400" smtClean="0">
                <a:solidFill>
                  <a:srgbClr val="339933"/>
                </a:solidFill>
              </a:rPr>
              <a:t>Variations of from 5 to 12 typically are associated with good team performance.</a:t>
            </a:r>
          </a:p>
          <a:p>
            <a:pPr marL="747713" lvl="1" indent="-276225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400" smtClean="0">
                <a:solidFill>
                  <a:srgbClr val="339933"/>
                </a:solidFill>
              </a:rPr>
              <a:t>Small teams (2-4 members) show more agreement, ask more questions.</a:t>
            </a:r>
          </a:p>
          <a:p>
            <a:pPr marL="747713" lvl="1" indent="-276225" eaLnBrk="1" hangingPunct="1">
              <a:lnSpc>
                <a:spcPct val="8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en-US" sz="2400" smtClean="0">
                <a:solidFill>
                  <a:srgbClr val="339933"/>
                </a:solidFill>
              </a:rPr>
              <a:t>Large teams (12 or more) tend to have more disagreements. </a:t>
            </a:r>
          </a:p>
        </p:txBody>
      </p:sp>
      <p:sp>
        <p:nvSpPr>
          <p:cNvPr id="10246" name="FlagCount" hidden="1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00800"/>
            <a:ext cx="38862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© 2006 by South-Western, a division of Thomson Learning.  All rights reserved.</a:t>
            </a:r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781800" y="64008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 smtClean="0"/>
              <a:t>14-</a:t>
            </a:r>
            <a:fld id="{60C22488-7C9C-47D1-8D16-61B78E466D5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Causes of Team Conflict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Scarce resources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Jurisdictional ambiguities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Communication breakdown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Personality clashes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Power and status differences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Goal differences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Slacker</a:t>
            </a:r>
          </a:p>
          <a:p>
            <a:pPr eaLnBrk="1" hangingPunct="1">
              <a:buFont typeface="Wingdings" pitchFamily="2" charset="2"/>
              <a:buChar char="þ"/>
            </a:pPr>
            <a:r>
              <a:rPr lang="en-US" sz="2800" smtClean="0">
                <a:solidFill>
                  <a:srgbClr val="0066FF"/>
                </a:solidFill>
              </a:rPr>
              <a:t>Lack of Planning</a:t>
            </a:r>
          </a:p>
        </p:txBody>
      </p:sp>
      <p:sp>
        <p:nvSpPr>
          <p:cNvPr id="16390" name="FlagCount" hidden="1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pitchFamily="34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Types of Teams</a:t>
            </a:r>
            <a:endParaRPr lang="en-US" dirty="0"/>
          </a:p>
        </p:txBody>
      </p:sp>
      <p:sp>
        <p:nvSpPr>
          <p:cNvPr id="14339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Work teams</a:t>
            </a:r>
          </a:p>
          <a:p>
            <a:pPr lvl="1"/>
            <a:r>
              <a:rPr lang="en-US" smtClean="0"/>
              <a:t>Teams that make or do things like manufacture, assemble, sell, or provide service.</a:t>
            </a:r>
          </a:p>
        </p:txBody>
      </p:sp>
      <p:sp>
        <p:nvSpPr>
          <p:cNvPr id="14340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Project and development teams</a:t>
            </a:r>
          </a:p>
          <a:p>
            <a:pPr lvl="1"/>
            <a:r>
              <a:rPr lang="en-US" smtClean="0"/>
              <a:t>Teams that work on long term projects but disband once the work is completed.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B0A1D92F-305F-4E15-BF03-9C6357F91440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Types of Teams</a:t>
            </a:r>
            <a:endParaRPr 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Parallel teams</a:t>
            </a:r>
          </a:p>
          <a:p>
            <a:pPr lvl="1"/>
            <a:r>
              <a:rPr lang="en-US" smtClean="0"/>
              <a:t>Teams that operate separately from the regular work structure, and exist temporarily.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589D52C5-EA4C-40C7-9D66-71806B93429C}" type="slidenum">
              <a:rPr lang="en-US"/>
              <a:pPr>
                <a:defRPr/>
              </a:pPr>
              <a:t>10</a:t>
            </a:fld>
            <a:endParaRPr lang="en-US"/>
          </a:p>
        </p:txBody>
      </p:sp>
      <p:pic>
        <p:nvPicPr>
          <p:cNvPr id="15365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48200" y="2743200"/>
            <a:ext cx="4038600" cy="330835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Types of Teams</a:t>
            </a:r>
            <a:endParaRPr lang="en-US" dirty="0"/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Management teams</a:t>
            </a:r>
          </a:p>
          <a:p>
            <a:pPr lvl="1"/>
            <a:r>
              <a:rPr lang="en-US" smtClean="0"/>
              <a:t>Teams that coordinate and provide direction to the subunits under their jurisdiction and integrate work among subunits.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9F9E0513-DE2E-4672-B510-27648F87618C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Types of Teams</a:t>
            </a:r>
            <a:endParaRPr lang="en-US" dirty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Transnational teams</a:t>
            </a:r>
          </a:p>
          <a:p>
            <a:pPr lvl="1"/>
            <a:r>
              <a:rPr lang="en-US" smtClean="0"/>
              <a:t>Work groups composed of multinational members whose activities span multiple countries.</a:t>
            </a:r>
          </a:p>
        </p:txBody>
      </p:sp>
      <p:sp>
        <p:nvSpPr>
          <p:cNvPr id="1741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Virtual teams</a:t>
            </a:r>
          </a:p>
          <a:p>
            <a:pPr lvl="1"/>
            <a:r>
              <a:rPr lang="en-US" smtClean="0"/>
              <a:t>Teams that are physically dispersed and communicate electronically more than face-to-face.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9133A8F6-75CE-471A-8BC0-971E214E30D1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0" y="1676400"/>
            <a:ext cx="2667000" cy="2743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Practices of Effective Virtual</a:t>
            </a:r>
            <a:br>
              <a:rPr lang="en-US" dirty="0" smtClean="0"/>
            </a:br>
            <a:r>
              <a:rPr lang="en-US" dirty="0" smtClean="0"/>
              <a:t>Team Leaders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161D3BF6-205A-474A-8863-8D7F414B1F8A}" type="slidenum">
              <a:rPr lang="en-US"/>
              <a:pPr>
                <a:defRPr/>
              </a:pPr>
              <a:t>13</a:t>
            </a:fld>
            <a:endParaRPr lang="en-US"/>
          </a:p>
        </p:txBody>
      </p:sp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102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5715000" y="6096000"/>
            <a:ext cx="182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14.2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Self-Managed Teams</a:t>
            </a:r>
            <a:endParaRPr lang="en-US" dirty="0"/>
          </a:p>
        </p:txBody>
      </p:sp>
      <p:sp>
        <p:nvSpPr>
          <p:cNvPr id="1945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Self-managed teams</a:t>
            </a:r>
          </a:p>
          <a:p>
            <a:pPr lvl="1"/>
            <a:r>
              <a:rPr lang="en-US" smtClean="0"/>
              <a:t>Autonomous work groups in which workers are trained to do all or most of the jobs in a unit, have no immediate supervisor, and make decisions previously made by frontline supervisors.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80F68CE7-28C3-4CBF-BDE3-EC35535B670A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Self-Managed Teams</a:t>
            </a:r>
            <a:endParaRPr 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Traditional work groups</a:t>
            </a:r>
          </a:p>
          <a:p>
            <a:pPr lvl="1"/>
            <a:r>
              <a:rPr lang="en-US" smtClean="0"/>
              <a:t>Groups that have no managerial responsibilities.</a:t>
            </a:r>
          </a:p>
          <a:p>
            <a:r>
              <a:rPr lang="en-US" smtClean="0"/>
              <a:t>Quality circles</a:t>
            </a:r>
          </a:p>
          <a:p>
            <a:pPr lvl="1"/>
            <a:r>
              <a:rPr lang="en-US" smtClean="0"/>
              <a:t>Voluntary groups of people drawn from various production teams who make suggestions about quality.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3606FA5B-C1E1-498B-9B32-7EF94519DA26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Self-Managed Teams</a:t>
            </a:r>
            <a:endParaRPr 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Semiautonomous work groups</a:t>
            </a:r>
          </a:p>
          <a:p>
            <a:pPr lvl="1"/>
            <a:r>
              <a:rPr lang="en-US" smtClean="0"/>
              <a:t>Groups that make decisions about managing and carrying out major production activities but get outside support for quality control and maintenance.</a:t>
            </a:r>
          </a:p>
          <a:p>
            <a:r>
              <a:rPr lang="en-US" smtClean="0"/>
              <a:t>Autonomous work groups</a:t>
            </a:r>
          </a:p>
          <a:p>
            <a:pPr lvl="1"/>
            <a:r>
              <a:rPr lang="en-US" smtClean="0"/>
              <a:t>Groups that control decisions about and execution of a complete range of tasks.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E148C00E-7A01-494B-AAFF-D148BB4F4BF3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Team Autonomy Continuum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58FE3E3D-42ED-4C10-B506-93A6275E7739}" type="slidenum">
              <a:rPr lang="en-US"/>
              <a:pPr>
                <a:defRPr/>
              </a:pPr>
              <a:t>17</a:t>
            </a:fld>
            <a:endParaRPr lang="en-US"/>
          </a:p>
        </p:txBody>
      </p:sp>
      <p:pic>
        <p:nvPicPr>
          <p:cNvPr id="22532" name="Picture 5" descr="Figure 14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450" y="2667000"/>
            <a:ext cx="860901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457200" y="6096000"/>
            <a:ext cx="1600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14.1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Group Activities</a:t>
            </a:r>
            <a:endParaRPr lang="en-US" dirty="0"/>
          </a:p>
        </p:txBody>
      </p:sp>
      <p:sp>
        <p:nvSpPr>
          <p:cNvPr id="23555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Forming </a:t>
            </a:r>
          </a:p>
          <a:p>
            <a:pPr lvl="1"/>
            <a:r>
              <a:rPr lang="en-US" smtClean="0"/>
              <a:t>group members attempt to lay the ground rules for what types of behavior are acceptable.</a:t>
            </a:r>
          </a:p>
        </p:txBody>
      </p:sp>
      <p:sp>
        <p:nvSpPr>
          <p:cNvPr id="23556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Storming </a:t>
            </a:r>
          </a:p>
          <a:p>
            <a:pPr lvl="1"/>
            <a:r>
              <a:rPr lang="en-US" smtClean="0"/>
              <a:t>hostilities and conflict arise, and people jockey for positions of power and status.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46063D3A-086C-4985-870F-8AB9222EE427}" type="slidenum">
              <a:rPr lang="en-US"/>
              <a:pPr>
                <a:defRPr/>
              </a:pPr>
              <a:t>18</a:t>
            </a:fld>
            <a:endParaRPr lang="en-US"/>
          </a:p>
        </p:txBody>
      </p:sp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4038600"/>
            <a:ext cx="3509963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Group Activities</a:t>
            </a:r>
            <a:endParaRPr lang="en-US" dirty="0"/>
          </a:p>
        </p:txBody>
      </p:sp>
      <p:sp>
        <p:nvSpPr>
          <p:cNvPr id="24579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Norming </a:t>
            </a:r>
          </a:p>
          <a:p>
            <a:pPr lvl="1"/>
            <a:r>
              <a:rPr lang="en-US" smtClean="0"/>
              <a:t>group members agree on their shared goals, and norms and closer relationships develop.</a:t>
            </a:r>
          </a:p>
        </p:txBody>
      </p:sp>
      <p:sp>
        <p:nvSpPr>
          <p:cNvPr id="24580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Performing </a:t>
            </a:r>
          </a:p>
          <a:p>
            <a:pPr lvl="1"/>
            <a:r>
              <a:rPr lang="en-US" dirty="0" smtClean="0"/>
              <a:t>the group channels its energies into performing its tasks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Rewards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86BE090B-6C18-4C84-93EE-28C9F3F18918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Group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Groups that deteriorate move to a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declining </a:t>
            </a:r>
            <a:r>
              <a:rPr lang="en-US" b="0" dirty="0" smtClean="0">
                <a:solidFill>
                  <a:schemeClr val="tx1"/>
                </a:solidFill>
              </a:rPr>
              <a:t>stage, and temporary groups add an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adjourning</a:t>
            </a:r>
            <a:r>
              <a:rPr lang="en-US" b="0" dirty="0" smtClean="0">
                <a:solidFill>
                  <a:schemeClr val="tx1"/>
                </a:solidFill>
              </a:rPr>
              <a:t> or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terminating</a:t>
            </a:r>
            <a:r>
              <a:rPr lang="en-US" b="0" dirty="0" smtClean="0">
                <a:solidFill>
                  <a:schemeClr val="tx1"/>
                </a:solidFill>
              </a:rPr>
              <a:t> stage. </a:t>
            </a:r>
          </a:p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Groups terminate when they complete their task or when they disband due to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failure</a:t>
            </a:r>
            <a:r>
              <a:rPr lang="en-US" b="0" dirty="0" smtClean="0">
                <a:solidFill>
                  <a:schemeClr val="tx1"/>
                </a:solidFill>
              </a:rPr>
              <a:t> or loss of interest</a:t>
            </a:r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24E68174-EBAC-4146-AD78-86C5ED4EE3AF}" type="slidenum">
              <a:rPr lang="en-US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1905000"/>
            <a:ext cx="2971800" cy="26209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Stepping up to Team</a:t>
            </a:r>
            <a:br>
              <a:rPr lang="en-US" dirty="0" smtClean="0"/>
            </a:br>
            <a:r>
              <a:rPr lang="en-US" dirty="0" smtClean="0"/>
              <a:t>Leadership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004682CA-EB49-49DE-BA8C-B627EB15BE7F}" type="slidenum">
              <a:rPr lang="en-US"/>
              <a:pPr>
                <a:defRPr/>
              </a:pPr>
              <a:t>21</a:t>
            </a:fld>
            <a:endParaRPr lang="en-US"/>
          </a:p>
        </p:txBody>
      </p:sp>
      <p:pic>
        <p:nvPicPr>
          <p:cNvPr id="26628" name="Picture 7" descr="Figure 14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578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5715000" y="5943600"/>
            <a:ext cx="1752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14.2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Building Effective Teams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3" pitchFamily="18" charset="2"/>
              <a:buNone/>
              <a:defRPr/>
            </a:pPr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Team effectiveness </a:t>
            </a:r>
            <a:r>
              <a:rPr lang="en-US" b="0" dirty="0" smtClean="0">
                <a:solidFill>
                  <a:schemeClr val="tx1"/>
                </a:solidFill>
              </a:rPr>
              <a:t>is defined by three criteria: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Productive output </a:t>
            </a:r>
            <a:r>
              <a:rPr lang="en-US" sz="2800" b="0" dirty="0" smtClean="0">
                <a:solidFill>
                  <a:schemeClr val="tx1"/>
                </a:solidFill>
              </a:rPr>
              <a:t>of the team meets or exceeds standards of quantity and quality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Team members realize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satisfaction</a:t>
            </a:r>
            <a:r>
              <a:rPr lang="en-US" sz="2800" b="0" dirty="0" smtClean="0">
                <a:solidFill>
                  <a:schemeClr val="tx1"/>
                </a:solidFill>
              </a:rPr>
              <a:t> of their personal </a:t>
            </a:r>
            <a:r>
              <a:rPr lang="en-US" sz="2800" b="0" dirty="0" smtClean="0">
                <a:solidFill>
                  <a:schemeClr val="tx1"/>
                </a:solidFill>
              </a:rPr>
              <a:t>needs and a job well done--grade</a:t>
            </a:r>
            <a:endParaRPr lang="en-US" sz="2800" b="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Team members remain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committed</a:t>
            </a:r>
            <a:r>
              <a:rPr lang="en-US" sz="2800" b="0" dirty="0" smtClean="0">
                <a:solidFill>
                  <a:schemeClr val="tx1"/>
                </a:solidFill>
              </a:rPr>
              <a:t> to working together again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C3915F9F-C7C4-4D01-9ACC-B81BA4965E0D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Motivating Teamwork</a:t>
            </a:r>
            <a:endParaRPr lang="en-US" dirty="0"/>
          </a:p>
        </p:txBody>
      </p:sp>
      <p:sp>
        <p:nvSpPr>
          <p:cNvPr id="28675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Social loafing</a:t>
            </a:r>
          </a:p>
          <a:p>
            <a:pPr lvl="1"/>
            <a:r>
              <a:rPr lang="en-US" dirty="0" smtClean="0"/>
              <a:t>Working less hard and being less productive when in a group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Better term?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0D8B8764-F34C-462E-BA7B-8EA7C66E8A1E}" type="slidenum">
              <a:rPr lang="en-US"/>
              <a:pPr>
                <a:defRPr/>
              </a:pPr>
              <a:t>23</a:t>
            </a:fld>
            <a:endParaRPr lang="en-US"/>
          </a:p>
        </p:txBody>
      </p:sp>
      <p:pic>
        <p:nvPicPr>
          <p:cNvPr id="28677" name="Picture 1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81600" y="2819400"/>
            <a:ext cx="3276600" cy="335915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Motivating Teamwork</a:t>
            </a:r>
            <a:endParaRPr lang="en-US" dirty="0"/>
          </a:p>
        </p:txBody>
      </p:sp>
      <p:sp>
        <p:nvSpPr>
          <p:cNvPr id="2969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Social facilitation effect</a:t>
            </a:r>
          </a:p>
          <a:p>
            <a:pPr lvl="1"/>
            <a:r>
              <a:rPr lang="en-US" dirty="0" smtClean="0"/>
              <a:t>Working harder when in a group than when working alone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Why?</a:t>
            </a: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39431FDE-F8A4-4B31-AD85-47E7F802B0F2}" type="slidenum">
              <a:rPr lang="en-US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Roles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Task specialist </a:t>
            </a:r>
          </a:p>
          <a:p>
            <a:pPr lvl="1"/>
            <a:r>
              <a:rPr lang="en-US" smtClean="0"/>
              <a:t>An individual who has more advanced job-related skills and abilities than other group members possess.</a:t>
            </a:r>
          </a:p>
        </p:txBody>
      </p:sp>
      <p:sp>
        <p:nvSpPr>
          <p:cNvPr id="3277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Team maintenance specialist</a:t>
            </a:r>
          </a:p>
          <a:p>
            <a:pPr lvl="1"/>
            <a:r>
              <a:rPr lang="en-US" dirty="0" smtClean="0"/>
              <a:t>Individual who develops and maintains team harmony.</a:t>
            </a:r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C707C162-FC70-4D66-A11A-6FB3D5DFFD28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Cohesiveness</a:t>
            </a:r>
            <a:endParaRPr lang="en-US" dirty="0"/>
          </a:p>
        </p:txBody>
      </p:sp>
      <p:sp>
        <p:nvSpPr>
          <p:cNvPr id="3379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Cohesiveness</a:t>
            </a:r>
          </a:p>
          <a:p>
            <a:pPr lvl="1"/>
            <a:r>
              <a:rPr lang="en-US" smtClean="0"/>
              <a:t>The degree to which a group is attractive to its members, members are motivated to remain in the group, and members influence one another.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5B433A92-2344-4DF1-AE08-370388FF78E1}" type="slidenum">
              <a:rPr lang="en-US"/>
              <a:pPr>
                <a:defRPr/>
              </a:pPr>
              <a:t>26</a:t>
            </a:fld>
            <a:endParaRPr lang="en-US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181600"/>
            <a:ext cx="10477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Cohesiveness, Performance Norms, and Group Performance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146A0A31-7F8F-486D-AAE4-2E3FF32E4D3F}" type="slidenum">
              <a:rPr lang="en-US"/>
              <a:pPr>
                <a:defRPr/>
              </a:pPr>
              <a:t>27</a:t>
            </a:fld>
            <a:endParaRPr lang="en-US"/>
          </a:p>
        </p:txBody>
      </p:sp>
      <p:pic>
        <p:nvPicPr>
          <p:cNvPr id="34820" name="Picture 4" descr="Figure 14-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057400"/>
            <a:ext cx="7315200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457200" y="6172200"/>
            <a:ext cx="2057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14.3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Building Cohesiveness and High-Performance Norms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Recruit members with similar attitudes, values, and backgrounds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Maintain high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entrance</a:t>
            </a:r>
            <a:r>
              <a:rPr lang="en-US" sz="2800" b="0" dirty="0" smtClean="0">
                <a:solidFill>
                  <a:schemeClr val="tx1"/>
                </a:solidFill>
              </a:rPr>
              <a:t> and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socialization </a:t>
            </a:r>
            <a:r>
              <a:rPr lang="en-US" sz="2800" b="0" dirty="0" smtClean="0">
                <a:solidFill>
                  <a:schemeClr val="tx1"/>
                </a:solidFill>
              </a:rPr>
              <a:t>standards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Keep the team small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Help the team succeed, and publicize its successes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Be a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participative</a:t>
            </a:r>
            <a:r>
              <a:rPr lang="en-US" sz="2800" b="0" dirty="0" smtClean="0">
                <a:solidFill>
                  <a:schemeClr val="tx1"/>
                </a:solidFill>
              </a:rPr>
              <a:t> leader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Present a challenge from outside the team.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Tie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rewards</a:t>
            </a:r>
            <a:r>
              <a:rPr lang="en-US" sz="2800" b="0" dirty="0" smtClean="0">
                <a:solidFill>
                  <a:schemeClr val="tx1"/>
                </a:solidFill>
              </a:rPr>
              <a:t> to team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performance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B4C88A2E-8363-4181-9262-9928FD86FC55}" type="slidenum">
              <a:rPr lang="en-US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Managing Outward</a:t>
            </a:r>
            <a:endParaRPr lang="en-US" dirty="0"/>
          </a:p>
        </p:txBody>
      </p:sp>
      <p:sp>
        <p:nvSpPr>
          <p:cNvPr id="3686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Gatekeeper</a:t>
            </a:r>
          </a:p>
          <a:p>
            <a:pPr lvl="1"/>
            <a:r>
              <a:rPr lang="en-US" dirty="0" smtClean="0"/>
              <a:t>A team member who keeps abreast of current developments and provides the team with relevant information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Organize</a:t>
            </a:r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4B9CE793-F0B4-4A0D-B7DA-FDD54642006B}" type="slidenum">
              <a:rPr lang="en-US"/>
              <a:pPr>
                <a:defRPr/>
              </a:pPr>
              <a:t>29</a:t>
            </a:fld>
            <a:endParaRPr lang="en-US"/>
          </a:p>
        </p:txBody>
      </p:sp>
      <p:pic>
        <p:nvPicPr>
          <p:cNvPr id="36869" name="Content Placeholder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00600" y="2743200"/>
            <a:ext cx="3859213" cy="327660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Managing Outward</a:t>
            </a:r>
            <a:endParaRPr lang="en-US" dirty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Informing</a:t>
            </a:r>
          </a:p>
          <a:p>
            <a:pPr lvl="1"/>
            <a:r>
              <a:rPr lang="en-US" smtClean="0"/>
              <a:t>A team strategy that entails making decisions with the team and then informing outsiders of its intentions.</a:t>
            </a:r>
          </a:p>
          <a:p>
            <a:r>
              <a:rPr lang="en-US" smtClean="0"/>
              <a:t>Parading</a:t>
            </a:r>
          </a:p>
          <a:p>
            <a:pPr lvl="1"/>
            <a:r>
              <a:rPr lang="en-US" smtClean="0"/>
              <a:t>A team strategy that entails simultaneously emphasizing internal team building and achieving external visibility.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8E04C87E-AA13-4ED9-981D-228C3E3205CE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Managing Outward</a:t>
            </a:r>
            <a:endParaRPr lang="en-US" dirty="0"/>
          </a:p>
        </p:txBody>
      </p:sp>
      <p:sp>
        <p:nvSpPr>
          <p:cNvPr id="38915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Probing </a:t>
            </a:r>
          </a:p>
          <a:p>
            <a:pPr lvl="1"/>
            <a:r>
              <a:rPr lang="en-US" smtClean="0"/>
              <a:t>A team strategy that requires team members to interact frequently with outsiders, diagnose their needs, and experiment with solutions.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6937DC39-EF3A-455C-9124-B4D4BD70335E}" type="slidenum">
              <a:rPr lang="en-US"/>
              <a:pPr>
                <a:defRPr/>
              </a:pPr>
              <a:t>31</a:t>
            </a:fld>
            <a:endParaRPr lang="en-US"/>
          </a:p>
        </p:txBody>
      </p:sp>
      <p:pic>
        <p:nvPicPr>
          <p:cNvPr id="38917" name="Content Placeholder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953000" y="2743200"/>
            <a:ext cx="3352800" cy="3665538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Lateral Role Relationships</a:t>
            </a:r>
            <a:endParaRPr lang="en-US" dirty="0"/>
          </a:p>
        </p:txBody>
      </p:sp>
      <p:sp>
        <p:nvSpPr>
          <p:cNvPr id="3993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Work-flow relationships </a:t>
            </a:r>
          </a:p>
          <a:p>
            <a:pPr lvl="1"/>
            <a:r>
              <a:rPr lang="en-US" sz="2500" smtClean="0"/>
              <a:t>emerge as materials are passed from one group to another</a:t>
            </a:r>
          </a:p>
          <a:p>
            <a:r>
              <a:rPr lang="en-US" sz="2800" smtClean="0"/>
              <a:t>Service relationships </a:t>
            </a:r>
          </a:p>
          <a:p>
            <a:pPr lvl="1"/>
            <a:r>
              <a:rPr lang="en-US" sz="2500" smtClean="0"/>
              <a:t>exist when top management centralizes an activity to which a large number of other units must gain access</a:t>
            </a:r>
          </a:p>
          <a:p>
            <a:r>
              <a:rPr lang="en-US" sz="2800" smtClean="0"/>
              <a:t>Advisory relationships </a:t>
            </a:r>
          </a:p>
          <a:p>
            <a:pPr lvl="1"/>
            <a:r>
              <a:rPr lang="en-US" sz="2500" smtClean="0"/>
              <a:t>created when teams with problems call on centralized sources of expert knowledge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AE7F54BE-C2A8-4936-90ED-258A83041A54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Lateral Role Relationships (cont.)</a:t>
            </a:r>
            <a:endParaRPr lang="en-US" dirty="0"/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smtClean="0"/>
              <a:t>Audit relationships </a:t>
            </a:r>
          </a:p>
          <a:p>
            <a:pPr lvl="1"/>
            <a:r>
              <a:rPr lang="en-US" sz="2600" smtClean="0"/>
              <a:t>develop when people not directly in the chain of command evaluate the methods and performances of other teams</a:t>
            </a:r>
          </a:p>
          <a:p>
            <a:r>
              <a:rPr lang="en-US" sz="2800" smtClean="0"/>
              <a:t>Stabilization relationships </a:t>
            </a:r>
          </a:p>
          <a:p>
            <a:pPr lvl="1"/>
            <a:r>
              <a:rPr lang="en-US" sz="2600" smtClean="0"/>
              <a:t>involve auditing before the fact</a:t>
            </a:r>
            <a:endParaRPr lang="en-US" smtClean="0"/>
          </a:p>
          <a:p>
            <a:r>
              <a:rPr lang="en-US" sz="2800" smtClean="0"/>
              <a:t>Liaison relationships </a:t>
            </a:r>
          </a:p>
          <a:p>
            <a:pPr lvl="1"/>
            <a:r>
              <a:rPr lang="en-US" sz="2600" smtClean="0"/>
              <a:t>involve intermediaries between teams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4B67345A-C980-440A-A9CE-F44EA27F4CFB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Conflict Styles</a:t>
            </a:r>
            <a:endParaRPr lang="en-US" dirty="0"/>
          </a:p>
        </p:txBody>
      </p:sp>
      <p:sp>
        <p:nvSpPr>
          <p:cNvPr id="4301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Avoidance</a:t>
            </a:r>
          </a:p>
          <a:p>
            <a:pPr lvl="1"/>
            <a:r>
              <a:rPr lang="en-US" smtClean="0"/>
              <a:t>A reaction to conflict that involves ignoring the problem by doing nothing at all, or deemphasizing the disagreement.</a:t>
            </a:r>
          </a:p>
          <a:p>
            <a:r>
              <a:rPr lang="en-US" smtClean="0"/>
              <a:t>Accommodation</a:t>
            </a:r>
          </a:p>
          <a:p>
            <a:pPr lvl="1"/>
            <a:r>
              <a:rPr lang="en-US" smtClean="0"/>
              <a:t>A style of dealing with conflict involving cooperation on behalf of the other party but not being assertive about one’s own interests.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C9938843-D2F6-4D32-B77D-4A3788CB6961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Conflict Styles (cont.)</a:t>
            </a:r>
            <a:endParaRPr lang="en-US" dirty="0"/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Compromise </a:t>
            </a:r>
          </a:p>
          <a:p>
            <a:pPr lvl="1"/>
            <a:r>
              <a:rPr lang="en-US" smtClean="0"/>
              <a:t>A style of dealing with conflict involving moderate attention to both parties’ concerns.</a:t>
            </a:r>
          </a:p>
          <a:p>
            <a:r>
              <a:rPr lang="en-US" smtClean="0"/>
              <a:t>Competing </a:t>
            </a:r>
          </a:p>
          <a:p>
            <a:pPr lvl="1"/>
            <a:r>
              <a:rPr lang="en-US" smtClean="0"/>
              <a:t>A style of dealing with conflict involving strong focus on one’s own goals and little or no concern for the other person’s goals.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1B23FD9D-549F-40B3-8882-EAA054C4D947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Conflict Styles (cont.)</a:t>
            </a:r>
            <a:endParaRPr lang="en-US" dirty="0"/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Collaboration </a:t>
            </a:r>
          </a:p>
          <a:p>
            <a:pPr lvl="1"/>
            <a:r>
              <a:rPr lang="en-US" smtClean="0"/>
              <a:t>A style of dealing with conflict emphasizing both cooperation and assertiveness to maximize both parties’ satisfaction.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0CDC693F-BBBE-4C45-95A8-EE7D84A2A507}" type="slidenum">
              <a:rPr lang="en-US"/>
              <a:pPr>
                <a:defRPr/>
              </a:pPr>
              <a:t>36</a:t>
            </a:fld>
            <a:endParaRPr lang="en-US"/>
          </a:p>
        </p:txBody>
      </p:sp>
      <p:pic>
        <p:nvPicPr>
          <p:cNvPr id="4506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3657600"/>
            <a:ext cx="37338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Conflict Management Strategies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A01D3760-68EC-4A83-8158-24210303A593}" type="slidenum">
              <a:rPr lang="en-US"/>
              <a:pPr>
                <a:defRPr/>
              </a:pPr>
              <a:t>37</a:t>
            </a:fld>
            <a:endParaRPr lang="en-US"/>
          </a:p>
        </p:txBody>
      </p:sp>
      <p:pic>
        <p:nvPicPr>
          <p:cNvPr id="46084" name="Picture 4" descr="Figure 14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057400"/>
            <a:ext cx="80073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381000" y="6172200"/>
            <a:ext cx="2209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14.4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Managing Conflict</a:t>
            </a:r>
            <a:endParaRPr lang="en-US" dirty="0"/>
          </a:p>
        </p:txBody>
      </p:sp>
      <p:sp>
        <p:nvSpPr>
          <p:cNvPr id="47107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Superordinate goals </a:t>
            </a:r>
          </a:p>
          <a:p>
            <a:pPr lvl="1"/>
            <a:r>
              <a:rPr lang="en-US" smtClean="0"/>
              <a:t>Higher-level goals taking priority over specific individual or group goals.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5DB4A5FF-790F-4442-9C38-1FB309A553E5}" type="slidenum">
              <a:rPr lang="en-US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Being a Mediator</a:t>
            </a:r>
            <a:endParaRPr lang="en-US" dirty="0"/>
          </a:p>
        </p:txBody>
      </p:sp>
      <p:sp>
        <p:nvSpPr>
          <p:cNvPr id="48131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Mediator</a:t>
            </a:r>
          </a:p>
          <a:p>
            <a:pPr lvl="1"/>
            <a:r>
              <a:rPr lang="en-US" smtClean="0"/>
              <a:t>A third party who intervenes to help others manage their conflict.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14-</a:t>
            </a:r>
            <a:fld id="{397947FE-F57B-4E68-BD72-871C8CFAD308}" type="slidenum">
              <a:rPr lang="en-US"/>
              <a:pPr>
                <a:defRPr/>
              </a:pPr>
              <a:t>39</a:t>
            </a:fld>
            <a:endParaRPr lang="en-US"/>
          </a:p>
        </p:txBody>
      </p:sp>
      <p:pic>
        <p:nvPicPr>
          <p:cNvPr id="48133" name="Picture 4" descr="j019833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2895600"/>
            <a:ext cx="3833813" cy="313690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1237</Words>
  <Application>Microsoft Office PowerPoint</Application>
  <PresentationFormat>On-screen Show (4:3)</PresentationFormat>
  <Paragraphs>235</Paragraphs>
  <Slides>39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Wingdings 3</vt:lpstr>
      <vt:lpstr>Wingdings</vt:lpstr>
      <vt:lpstr>Times New Roman</vt:lpstr>
      <vt:lpstr>ＭＳ Ｐゴシック</vt:lpstr>
      <vt:lpstr>Office Theme</vt:lpstr>
      <vt:lpstr>Package</vt:lpstr>
      <vt:lpstr>Teamwork</vt:lpstr>
      <vt:lpstr>Learning Objectives</vt:lpstr>
      <vt:lpstr>The Contributions of Teams</vt:lpstr>
      <vt:lpstr>The New Team Environment</vt:lpstr>
      <vt:lpstr>The New Team Environment</vt:lpstr>
      <vt:lpstr>Ex. 14.2 Work Team Effectiveness Model</vt:lpstr>
      <vt:lpstr>Team Characteristics</vt:lpstr>
      <vt:lpstr>Causes of Team Conflict</vt:lpstr>
      <vt:lpstr>Types of Teams</vt:lpstr>
      <vt:lpstr>Types of Teams</vt:lpstr>
      <vt:lpstr>Types of Teams</vt:lpstr>
      <vt:lpstr>Types of Teams</vt:lpstr>
      <vt:lpstr>Practices of Effective Virtual Team Leaders</vt:lpstr>
      <vt:lpstr>Self-Managed Teams</vt:lpstr>
      <vt:lpstr>Self-Managed Teams</vt:lpstr>
      <vt:lpstr>Self-Managed Teams</vt:lpstr>
      <vt:lpstr>Team Autonomy Continuum</vt:lpstr>
      <vt:lpstr>Group Activities</vt:lpstr>
      <vt:lpstr>Group Activities</vt:lpstr>
      <vt:lpstr>Group Activities</vt:lpstr>
      <vt:lpstr>Stepping up to Team Leadership</vt:lpstr>
      <vt:lpstr>Building Effective Teams</vt:lpstr>
      <vt:lpstr>Motivating Teamwork</vt:lpstr>
      <vt:lpstr>Motivating Teamwork</vt:lpstr>
      <vt:lpstr>Roles</vt:lpstr>
      <vt:lpstr>Cohesiveness</vt:lpstr>
      <vt:lpstr>Cohesiveness, Performance Norms, and Group Performance</vt:lpstr>
      <vt:lpstr>Building Cohesiveness and High-Performance Norms</vt:lpstr>
      <vt:lpstr>Managing Outward</vt:lpstr>
      <vt:lpstr>Managing Outward</vt:lpstr>
      <vt:lpstr>Managing Outward</vt:lpstr>
      <vt:lpstr>Lateral Role Relationships</vt:lpstr>
      <vt:lpstr>Lateral Role Relationships (cont.)</vt:lpstr>
      <vt:lpstr>Conflict Styles</vt:lpstr>
      <vt:lpstr>Conflict Styles (cont.)</vt:lpstr>
      <vt:lpstr>Conflict Styles (cont.)</vt:lpstr>
      <vt:lpstr>Conflict Management Strategies</vt:lpstr>
      <vt:lpstr>Managing Conflict</vt:lpstr>
      <vt:lpstr>Being a Mediator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bcox</dc:creator>
  <cp:lastModifiedBy>Bob Gorman</cp:lastModifiedBy>
  <cp:revision>50</cp:revision>
  <dcterms:created xsi:type="dcterms:W3CDTF">2009-10-18T19:50:09Z</dcterms:created>
  <dcterms:modified xsi:type="dcterms:W3CDTF">2010-07-21T16:25:43Z</dcterms:modified>
</cp:coreProperties>
</file>