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sldIdLst>
    <p:sldId id="256" r:id="rId2"/>
    <p:sldId id="290" r:id="rId3"/>
    <p:sldId id="292" r:id="rId4"/>
    <p:sldId id="328" r:id="rId5"/>
    <p:sldId id="297" r:id="rId6"/>
    <p:sldId id="298" r:id="rId7"/>
    <p:sldId id="299" r:id="rId8"/>
    <p:sldId id="300" r:id="rId9"/>
    <p:sldId id="301" r:id="rId10"/>
    <p:sldId id="303" r:id="rId11"/>
    <p:sldId id="304" r:id="rId12"/>
    <p:sldId id="327" r:id="rId13"/>
    <p:sldId id="305" r:id="rId14"/>
    <p:sldId id="322" r:id="rId15"/>
    <p:sldId id="323" r:id="rId16"/>
    <p:sldId id="306" r:id="rId17"/>
    <p:sldId id="329" r:id="rId18"/>
    <p:sldId id="308" r:id="rId19"/>
    <p:sldId id="309" r:id="rId20"/>
    <p:sldId id="310" r:id="rId21"/>
    <p:sldId id="311" r:id="rId22"/>
    <p:sldId id="313" r:id="rId23"/>
    <p:sldId id="330" r:id="rId24"/>
    <p:sldId id="317" r:id="rId25"/>
    <p:sldId id="320" r:id="rId26"/>
    <p:sldId id="331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1018" autoAdjust="0"/>
    <p:restoredTop sz="79176" autoAdjust="0"/>
  </p:normalViewPr>
  <p:slideViewPr>
    <p:cSldViewPr>
      <p:cViewPr>
        <p:scale>
          <a:sx n="70" d="100"/>
          <a:sy n="70" d="100"/>
        </p:scale>
        <p:origin x="-17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78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D38492C-1DD6-486C-A773-CCC1A6A862E0}" type="datetimeFigureOut">
              <a:rPr lang="en-US"/>
              <a:pPr>
                <a:defRPr/>
              </a:pPr>
              <a:t>7/22/2010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2D279E9-25A4-454A-9573-C5E17363736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Message exercise.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D279E9-25A4-454A-9573-C5E17363736B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</a:t>
            </a:r>
            <a:r>
              <a:rPr lang="en-US" baseline="0" dirty="0" smtClean="0"/>
              <a:t> are symbols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D279E9-25A4-454A-9573-C5E17363736B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Oral/written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D279E9-25A4-454A-9573-C5E17363736B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do you do this?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D279E9-25A4-454A-9573-C5E17363736B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Your background—body language—culture—status-fear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D279E9-25A4-454A-9573-C5E17363736B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D279E9-25A4-454A-9573-C5E17363736B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4876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4876800"/>
            <a:ext cx="9144000" cy="1981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609600"/>
            <a:ext cx="4267200" cy="546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990600"/>
            <a:ext cx="3124200" cy="22860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3505200"/>
            <a:ext cx="3200400" cy="1295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15-</a:t>
            </a:r>
            <a:fld id="{5F373189-E8EC-4E55-BE75-A6417B958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95515-9BFB-45E4-8092-F535ACB9447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3000" b="1"/>
            </a:lvl1pPr>
            <a:lvl2pPr>
              <a:defRPr sz="26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3000" b="1"/>
            </a:lvl1pPr>
            <a:lvl2pPr>
              <a:defRPr sz="26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15-</a:t>
            </a:r>
            <a:fld id="{587C5A4A-B9A2-4F85-BDC2-2DA513A4B2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100F5-18E7-4C88-88B6-C6AB08FEC8A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15-</a:t>
            </a:r>
            <a:fld id="{7A02B014-9DE4-4D8B-8C14-D01CC45204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15-</a:t>
            </a:r>
            <a:fld id="{A49DBD7A-38A4-4E9B-B566-6668F13A8F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5B5FD-8F17-4136-BA92-D728B1BEDFC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863A0-19B1-4F25-8498-F5681B29A80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4D940-B791-4BF4-A5AA-E490E56BBA2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7E9AB-9C9A-4F3F-9F70-D64D583EFB1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524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15-</a:t>
            </a:r>
            <a:fld id="{50560C54-88B4-429E-84E6-3CB5A83779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1524000"/>
            <a:ext cx="9144000" cy="0"/>
          </a:xfrm>
          <a:prstGeom prst="line">
            <a:avLst/>
          </a:prstGeom>
          <a:ln w="63500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279400" dist="50800" dir="5400000" algn="ctr" rotWithShape="0">
              <a:schemeClr val="tx2">
                <a:lumMod val="60000"/>
                <a:lumOff val="40000"/>
                <a:alpha val="82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3" r:id="rId2"/>
    <p:sldLayoutId id="2147483818" r:id="rId3"/>
    <p:sldLayoutId id="2147483814" r:id="rId4"/>
    <p:sldLayoutId id="2147483819" r:id="rId5"/>
    <p:sldLayoutId id="2147483815" r:id="rId6"/>
    <p:sldLayoutId id="2147483816" r:id="rId7"/>
    <p:sldLayoutId id="2147483820" r:id="rId8"/>
    <p:sldLayoutId id="2147483821" r:id="rId9"/>
    <p:sldLayoutId id="2147483822" r:id="rId10"/>
    <p:sldLayoutId id="214748382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25406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9pPr>
    </p:titleStyle>
    <p:bodyStyle>
      <a:lvl1pPr marL="404813" indent="-404813" algn="l" rtl="0" eaLnBrk="0" fontAlgn="base" hangingPunct="0">
        <a:spcBef>
          <a:spcPct val="20000"/>
        </a:spcBef>
        <a:spcAft>
          <a:spcPct val="0"/>
        </a:spcAft>
        <a:buClr>
          <a:srgbClr val="604A7B"/>
        </a:buClr>
        <a:buFont typeface="Wingdings 3" pitchFamily="18" charset="2"/>
        <a:buChar char=""/>
        <a:defRPr sz="3200" kern="1200">
          <a:solidFill>
            <a:srgbClr val="953735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E46C0A"/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hyperlink" Target="../../../Program%20Files/TurningPoint/2003/Questions.html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../../../Program%20Files/TurningPoint/2003/Questions.htm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../../../Program%20Files/TurningPoint/2003/Questions.html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../../../Program%20Files/TurningPoint/2003/Questions.html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29200" y="1066800"/>
            <a:ext cx="3886200" cy="2286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Communicating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Chapter 15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4800600" y="6545263"/>
            <a:ext cx="4114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1000" b="1" i="1">
                <a:latin typeface="Times New Roman" pitchFamily="18" charset="0"/>
                <a:ea typeface="ＭＳ Ｐゴシック" pitchFamily="-110" charset="-128"/>
              </a:rPr>
              <a:t>Copyright © 2011 by the McGraw-Hill Companies, Inc. All rights reserved.</a:t>
            </a:r>
            <a:endParaRPr lang="en-US" sz="1000">
              <a:latin typeface="Times New Roman" pitchFamily="18" charset="0"/>
              <a:ea typeface="ＭＳ Ｐゴシック" pitchFamily="-110" charset="-128"/>
            </a:endParaRPr>
          </a:p>
        </p:txBody>
      </p:sp>
      <p:sp>
        <p:nvSpPr>
          <p:cNvPr id="9222" name="Rectangle 10"/>
          <p:cNvSpPr>
            <a:spLocks noChangeArrowheads="1"/>
          </p:cNvSpPr>
          <p:nvPr/>
        </p:nvSpPr>
        <p:spPr bwMode="auto">
          <a:xfrm>
            <a:off x="57150" y="6553200"/>
            <a:ext cx="1466850" cy="2286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en-US" sz="1000" b="1" i="1">
                <a:latin typeface="Times New Roman" pitchFamily="18" charset="0"/>
                <a:ea typeface="ＭＳ Ｐゴシック" pitchFamily="-110" charset="-128"/>
              </a:rPr>
              <a:t>McGraw-Hill/Irwin</a:t>
            </a:r>
            <a:endParaRPr lang="en-US" sz="1000">
              <a:latin typeface="Times New Roman" pitchFamily="18" charset="0"/>
              <a:ea typeface="ＭＳ Ｐゴシック" pitchFamily="-110" charset="-12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00100" indent="-800100">
              <a:lnSpc>
                <a:spcPct val="90000"/>
              </a:lnSpc>
              <a:buFont typeface="Wingdings 3" pitchFamily="18" charset="2"/>
              <a:buNone/>
              <a:defRPr/>
            </a:pPr>
            <a:r>
              <a:rPr lang="en-US" b="0" dirty="0" smtClean="0">
                <a:solidFill>
                  <a:srgbClr val="800000"/>
                </a:solidFill>
              </a:rPr>
              <a:t>LO 1</a:t>
            </a:r>
            <a:r>
              <a:rPr lang="en-US" b="0" dirty="0" smtClean="0">
                <a:solidFill>
                  <a:schemeClr val="tx1"/>
                </a:solidFill>
              </a:rPr>
              <a:t> Discuss important advantages of two-way communication</a:t>
            </a:r>
          </a:p>
          <a:p>
            <a:pPr marL="800100" indent="-800100">
              <a:lnSpc>
                <a:spcPct val="90000"/>
              </a:lnSpc>
              <a:buFont typeface="Wingdings 3" pitchFamily="18" charset="2"/>
              <a:buNone/>
              <a:defRPr/>
            </a:pPr>
            <a:r>
              <a:rPr lang="en-US" b="0" dirty="0" smtClean="0">
                <a:solidFill>
                  <a:srgbClr val="800000"/>
                </a:solidFill>
              </a:rPr>
              <a:t>LO 2</a:t>
            </a:r>
            <a:r>
              <a:rPr lang="en-US" b="0" dirty="0" smtClean="0">
                <a:solidFill>
                  <a:schemeClr val="tx1"/>
                </a:solidFill>
              </a:rPr>
              <a:t> Identify communication problems to avoid</a:t>
            </a:r>
          </a:p>
          <a:p>
            <a:pPr marL="800100" indent="-800100">
              <a:lnSpc>
                <a:spcPct val="90000"/>
              </a:lnSpc>
              <a:buFont typeface="Wingdings 3" pitchFamily="18" charset="2"/>
              <a:buNone/>
              <a:defRPr/>
            </a:pPr>
            <a:r>
              <a:rPr lang="en-US" b="0" dirty="0" smtClean="0">
                <a:solidFill>
                  <a:srgbClr val="800000"/>
                </a:solidFill>
              </a:rPr>
              <a:t>LO 3</a:t>
            </a:r>
            <a:r>
              <a:rPr lang="en-US" b="0" dirty="0" smtClean="0">
                <a:solidFill>
                  <a:schemeClr val="tx1"/>
                </a:solidFill>
              </a:rPr>
              <a:t> Describe when and how to use the various communication channels</a:t>
            </a:r>
          </a:p>
          <a:p>
            <a:pPr marL="800100" indent="-800100">
              <a:lnSpc>
                <a:spcPct val="90000"/>
              </a:lnSpc>
              <a:buFont typeface="Wingdings 3" pitchFamily="18" charset="2"/>
              <a:buNone/>
              <a:defRPr/>
            </a:pPr>
            <a:r>
              <a:rPr lang="en-US" b="0" dirty="0" smtClean="0">
                <a:solidFill>
                  <a:srgbClr val="800000"/>
                </a:solidFill>
              </a:rPr>
              <a:t>LO 4</a:t>
            </a:r>
            <a:r>
              <a:rPr lang="en-US" b="0" dirty="0" smtClean="0">
                <a:solidFill>
                  <a:schemeClr val="tx1"/>
                </a:solidFill>
              </a:rPr>
              <a:t> Summarize ways to become a better “sender” and “receiver” of information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15-</a:t>
            </a:r>
            <a:fld id="{73E47C0A-C25C-4F9C-B957-96B9B092B61E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Interpersonal Communication</a:t>
            </a:r>
            <a:endParaRPr lang="en-US" dirty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Communication </a:t>
            </a:r>
          </a:p>
          <a:p>
            <a:pPr lvl="1"/>
            <a:r>
              <a:rPr lang="en-US" smtClean="0"/>
              <a:t>The transmission of information and meaning from one party to another through the use of shared symbols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15-</a:t>
            </a:r>
            <a:fld id="{F72A79B2-EB6B-4FEA-BEA7-0F8623A2A252}" type="slidenum">
              <a:rPr lang="en-US"/>
              <a:pPr>
                <a:defRPr/>
              </a:pPr>
              <a:t>3</a:t>
            </a:fld>
            <a:endParaRPr lang="en-US"/>
          </a:p>
        </p:txBody>
      </p:sp>
      <p:pic>
        <p:nvPicPr>
          <p:cNvPr id="1229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3505200"/>
            <a:ext cx="41195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457200" y="6248400"/>
            <a:ext cx="3810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© 2006 by South-Western, a division of Thomson Learning.  All rights reserved.</a:t>
            </a:r>
          </a:p>
        </p:txBody>
      </p:sp>
      <p:sp>
        <p:nvSpPr>
          <p:cNvPr id="7171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13-</a:t>
            </a:r>
            <a:fld id="{A5DEBCE6-36A3-45D8-8E55-90965522C445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eaLnBrk="1" hangingPunct="1"/>
            <a:r>
              <a:rPr lang="en-US" sz="2000" smtClean="0"/>
              <a:t>Ex. 13.2</a:t>
            </a:r>
            <a:r>
              <a:rPr lang="en-US" smtClean="0"/>
              <a:t> </a:t>
            </a:r>
            <a:r>
              <a:rPr lang="en-US" sz="3200" smtClean="0"/>
              <a:t>A Model of  the Communication Process</a:t>
            </a:r>
          </a:p>
        </p:txBody>
      </p:sp>
      <p:pic>
        <p:nvPicPr>
          <p:cNvPr id="7173" name="Picture 4" descr="14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981200"/>
            <a:ext cx="8229600" cy="3978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174" name="FlagCount" hidden="1">
            <a:hlinkClick r:id="rId4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98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latin typeface="Tahoma" pitchFamily="34" charset="0"/>
              </a:rPr>
              <a:t>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 Model of One-Way Communication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15-</a:t>
            </a:r>
            <a:fld id="{8B8DBFBB-4E08-4270-A137-052A27D4C80A}" type="slidenum">
              <a:rPr lang="en-US"/>
              <a:pPr>
                <a:defRPr/>
              </a:pPr>
              <a:t>5</a:t>
            </a:fld>
            <a:endParaRPr lang="en-US"/>
          </a:p>
        </p:txBody>
      </p:sp>
      <p:pic>
        <p:nvPicPr>
          <p:cNvPr id="17412" name="Picture 5" descr="Figure 15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286000"/>
            <a:ext cx="8047038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Box 4"/>
          <p:cNvSpPr txBox="1">
            <a:spLocks noChangeArrowheads="1"/>
          </p:cNvSpPr>
          <p:nvPr/>
        </p:nvSpPr>
        <p:spPr bwMode="auto">
          <a:xfrm>
            <a:off x="381000" y="6172200"/>
            <a:ext cx="2590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15.1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One-Way versus Two-Way Communication</a:t>
            </a:r>
            <a:endParaRPr lang="en-US" dirty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Two-way communication </a:t>
            </a:r>
          </a:p>
          <a:p>
            <a:pPr lvl="1"/>
            <a:r>
              <a:rPr lang="en-US" smtClean="0"/>
              <a:t>A process in which information flows in two directions—the receiver provides feedback, and the sender is receptive to the feedback.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15-</a:t>
            </a:r>
            <a:fld id="{7852F1B1-6625-46CB-ADEB-8961A40AB7EE}" type="slidenum">
              <a:rPr lang="en-US"/>
              <a:pPr>
                <a:defRPr/>
              </a:pPr>
              <a:t>6</a:t>
            </a:fld>
            <a:endParaRPr lang="en-US"/>
          </a:p>
        </p:txBody>
      </p:sp>
      <p:pic>
        <p:nvPicPr>
          <p:cNvPr id="1843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5181600"/>
            <a:ext cx="9906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Communication Pitfalls</a:t>
            </a:r>
            <a:endParaRPr lang="en-US" dirty="0"/>
          </a:p>
        </p:txBody>
      </p:sp>
      <p:sp>
        <p:nvSpPr>
          <p:cNvPr id="20483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Perception</a:t>
            </a:r>
          </a:p>
          <a:p>
            <a:pPr lvl="1"/>
            <a:r>
              <a:rPr lang="en-US" smtClean="0"/>
              <a:t>The process of receiving and interpreting information</a:t>
            </a:r>
          </a:p>
        </p:txBody>
      </p:sp>
      <p:sp>
        <p:nvSpPr>
          <p:cNvPr id="20484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Filtering </a:t>
            </a:r>
          </a:p>
          <a:p>
            <a:pPr lvl="1"/>
            <a:r>
              <a:rPr lang="en-US" smtClean="0"/>
              <a:t>The process of withholding, ignoring, or distorting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15-</a:t>
            </a:r>
            <a:fld id="{8314874B-CC57-4D7D-9509-4DFF2198B00C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What Do I Do if They Don’t</a:t>
            </a:r>
            <a:br>
              <a:rPr lang="en-US" dirty="0" smtClean="0"/>
            </a:br>
            <a:r>
              <a:rPr lang="en-US" dirty="0" smtClean="0"/>
              <a:t> Speak My Language?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15-</a:t>
            </a:r>
            <a:fld id="{D8F27F20-B64C-477E-9C2A-7857E45F71C3}" type="slidenum">
              <a:rPr lang="en-US"/>
              <a:pPr>
                <a:defRPr/>
              </a:pPr>
              <a:t>8</a:t>
            </a:fld>
            <a:endParaRPr 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1013" y="1828800"/>
            <a:ext cx="5641975" cy="4667250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0" y="6096000"/>
            <a:ext cx="152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15.1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What Do I Do if They Don’t</a:t>
            </a:r>
            <a:br>
              <a:rPr lang="en-US" dirty="0" smtClean="0"/>
            </a:br>
            <a:r>
              <a:rPr lang="en-US" dirty="0" smtClean="0"/>
              <a:t> Speak My Language?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15-</a:t>
            </a:r>
            <a:fld id="{A31EDA4F-E3FE-4981-95EE-E7BC51A8D7C5}" type="slidenum">
              <a:rPr lang="en-US"/>
              <a:pPr>
                <a:defRPr/>
              </a:pPr>
              <a:t>9</a:t>
            </a:fld>
            <a:endParaRPr lang="en-US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828800"/>
            <a:ext cx="6562725" cy="4343400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  <p:sp>
        <p:nvSpPr>
          <p:cNvPr id="22533" name="TextBox 4"/>
          <p:cNvSpPr txBox="1">
            <a:spLocks noChangeArrowheads="1"/>
          </p:cNvSpPr>
          <p:nvPr/>
        </p:nvSpPr>
        <p:spPr bwMode="auto">
          <a:xfrm>
            <a:off x="304800" y="640080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15.1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Oral Communication</a:t>
            </a:r>
            <a:endParaRPr lang="en-US" dirty="0"/>
          </a:p>
        </p:txBody>
      </p:sp>
      <p:sp>
        <p:nvSpPr>
          <p:cNvPr id="24579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sz="3200" smtClean="0"/>
              <a:t>Advantages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Questions can be asked and </a:t>
            </a: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answered</a:t>
            </a:r>
          </a:p>
          <a:p>
            <a:pPr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Feedback is immediate and </a:t>
            </a: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direct</a:t>
            </a:r>
          </a:p>
          <a:p>
            <a:pPr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More </a:t>
            </a:r>
            <a:r>
              <a:rPr lang="en-US" sz="2800" dirty="0" smtClean="0">
                <a:solidFill>
                  <a:schemeClr val="tx1"/>
                </a:solidFill>
              </a:rPr>
              <a:t>persuasive</a:t>
            </a:r>
          </a:p>
          <a:p>
            <a:pPr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Face to face</a:t>
            </a:r>
          </a:p>
          <a:p>
            <a:pPr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Inflection</a:t>
            </a:r>
          </a:p>
          <a:p>
            <a:pPr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Body language </a:t>
            </a:r>
            <a:endParaRPr lang="en-US" sz="2800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24581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sz="3200" smtClean="0"/>
              <a:t>Disadvantages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It can lead to </a:t>
            </a: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spontaneous</a:t>
            </a:r>
            <a:r>
              <a:rPr lang="en-US" sz="2800" dirty="0" smtClean="0">
                <a:solidFill>
                  <a:schemeClr val="tx1"/>
                </a:solidFill>
              </a:rPr>
              <a:t>, ill-considered statements (and regret) </a:t>
            </a:r>
          </a:p>
          <a:p>
            <a:pPr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There is no </a:t>
            </a: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permanent </a:t>
            </a:r>
            <a:r>
              <a:rPr lang="en-US" sz="2800" dirty="0" smtClean="0">
                <a:solidFill>
                  <a:schemeClr val="tx1"/>
                </a:solidFill>
              </a:rPr>
              <a:t>record of it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15-</a:t>
            </a:r>
            <a:fld id="{B8F7AEE1-6851-464D-9A1E-5C4716B9E1BB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Written Communication</a:t>
            </a:r>
            <a:endParaRPr lang="en-US" dirty="0"/>
          </a:p>
        </p:txBody>
      </p:sp>
      <p:sp>
        <p:nvSpPr>
          <p:cNvPr id="2560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sz="3200" smtClean="0"/>
              <a:t>Advantages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Message can be revised several times</a:t>
            </a:r>
          </a:p>
          <a:p>
            <a:pPr>
              <a:defRPr/>
            </a:pPr>
            <a:r>
              <a:rPr lang="en-US" sz="2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Permanent record </a:t>
            </a:r>
            <a:r>
              <a:rPr lang="en-US" sz="2600" dirty="0" smtClean="0">
                <a:solidFill>
                  <a:schemeClr val="tx1"/>
                </a:solidFill>
              </a:rPr>
              <a:t>that can be saved</a:t>
            </a:r>
          </a:p>
          <a:p>
            <a:pPr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Message stays the same even if relayed through many people</a:t>
            </a:r>
          </a:p>
          <a:p>
            <a:pPr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Receiver has </a:t>
            </a:r>
            <a:r>
              <a:rPr lang="en-US" sz="2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more time </a:t>
            </a:r>
            <a:r>
              <a:rPr lang="en-US" sz="2600" dirty="0" smtClean="0">
                <a:solidFill>
                  <a:schemeClr val="tx1"/>
                </a:solidFill>
              </a:rPr>
              <a:t>to analyze the message</a:t>
            </a:r>
            <a:endParaRPr lang="en-US" sz="2600" dirty="0">
              <a:solidFill>
                <a:schemeClr val="tx1"/>
              </a:solidFill>
            </a:endParaRPr>
          </a:p>
        </p:txBody>
      </p:sp>
      <p:sp>
        <p:nvSpPr>
          <p:cNvPr id="2560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sz="3200" smtClean="0"/>
              <a:t>Disadvantages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Sender has </a:t>
            </a:r>
            <a:r>
              <a:rPr lang="en-US" sz="2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no control </a:t>
            </a:r>
            <a:r>
              <a:rPr lang="en-US" sz="2600" dirty="0" smtClean="0">
                <a:solidFill>
                  <a:schemeClr val="tx1"/>
                </a:solidFill>
              </a:rPr>
              <a:t>over where, when, or if the message is read</a:t>
            </a:r>
          </a:p>
          <a:p>
            <a:pPr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Sender does not receive immediate </a:t>
            </a:r>
            <a:r>
              <a:rPr lang="en-US" sz="2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feedback</a:t>
            </a:r>
          </a:p>
          <a:p>
            <a:pPr>
              <a:defRPr/>
            </a:pPr>
            <a:r>
              <a:rPr lang="en-US" sz="2600" dirty="0" smtClean="0">
                <a:solidFill>
                  <a:schemeClr val="tx1"/>
                </a:solidFill>
              </a:rPr>
              <a:t>Receiver may not understand parts of the message</a:t>
            </a:r>
            <a:endParaRPr lang="en-US" sz="2600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15-</a:t>
            </a:r>
            <a:fld id="{EE21B85F-1621-4F44-A748-FD58800F8909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Information Overload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15-</a:t>
            </a:r>
            <a:fld id="{43DC9E3C-2686-4CF6-8041-451645958F6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057400"/>
            <a:ext cx="726757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Electronic Media</a:t>
            </a:r>
            <a:endParaRPr lang="en-US" dirty="0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Web 2.0</a:t>
            </a:r>
          </a:p>
          <a:p>
            <a:pPr lvl="1"/>
            <a:r>
              <a:rPr lang="en-US" smtClean="0"/>
              <a:t>A set of Internet-based applications that encourage user-provided content and collaboration</a:t>
            </a:r>
          </a:p>
          <a:p>
            <a:pPr lvl="1"/>
            <a:r>
              <a:rPr lang="en-US" smtClean="0"/>
              <a:t>social networking, podcasts, RSS, and wikis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15-</a:t>
            </a:r>
            <a:fld id="{B350400E-8943-4817-89AF-5F9D1D4C56FB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5715000"/>
            <a:ext cx="33337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4572000"/>
            <a:ext cx="2808288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Advantages of Electronic Communication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  <a:defRPr/>
            </a:pPr>
            <a:r>
              <a:rPr lang="en-US" b="0" dirty="0" smtClean="0">
                <a:solidFill>
                  <a:schemeClr val="tx1"/>
                </a:solidFill>
              </a:rPr>
              <a:t>The sharing of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more</a:t>
            </a:r>
            <a:r>
              <a:rPr lang="en-US" b="0" dirty="0" smtClean="0">
                <a:solidFill>
                  <a:schemeClr val="tx1"/>
                </a:solidFill>
              </a:rPr>
              <a:t> information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b="0" dirty="0" smtClean="0">
                <a:solidFill>
                  <a:schemeClr val="tx1"/>
                </a:solidFill>
              </a:rPr>
              <a:t>The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speed</a:t>
            </a:r>
            <a:r>
              <a:rPr lang="en-US" b="0" dirty="0" smtClean="0">
                <a:solidFill>
                  <a:schemeClr val="tx1"/>
                </a:solidFill>
              </a:rPr>
              <a:t> and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efficiency</a:t>
            </a:r>
            <a:r>
              <a:rPr lang="en-US" b="0" dirty="0" smtClean="0">
                <a:solidFill>
                  <a:schemeClr val="tx1"/>
                </a:solidFill>
              </a:rPr>
              <a:t> in delivering routine messages to large numbers of people across vast geographic areas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b="0" dirty="0" smtClean="0">
                <a:solidFill>
                  <a:schemeClr val="tx1"/>
                </a:solidFill>
              </a:rPr>
              <a:t>Can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reduce time </a:t>
            </a:r>
            <a:r>
              <a:rPr lang="en-US" b="0" dirty="0" smtClean="0">
                <a:solidFill>
                  <a:schemeClr val="tx1"/>
                </a:solidFill>
              </a:rPr>
              <a:t>and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expenses</a:t>
            </a:r>
            <a:r>
              <a:rPr lang="en-US" b="0" dirty="0" smtClean="0">
                <a:solidFill>
                  <a:schemeClr val="tx1"/>
                </a:solidFill>
              </a:rPr>
              <a:t> devoted to traveling, photocopying, and mailing</a:t>
            </a:r>
            <a:endParaRPr lang="en-US" b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15-</a:t>
            </a:r>
            <a:fld id="{E3FC9B79-2BBC-4777-A5ED-724FF4D09310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Disadvantages of Electronic Communication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Difficulty of solving complex problems that require more extended,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face-to-face</a:t>
            </a:r>
            <a:r>
              <a:rPr lang="en-US" sz="2800" b="0" dirty="0" smtClean="0">
                <a:solidFill>
                  <a:schemeClr val="tx1"/>
                </a:solidFill>
              </a:rPr>
              <a:t> interaction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Inability to pick up subtle,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nonverbal</a:t>
            </a:r>
            <a:r>
              <a:rPr lang="en-US" sz="2800" b="0" dirty="0" smtClean="0">
                <a:solidFill>
                  <a:schemeClr val="tx1"/>
                </a:solidFill>
              </a:rPr>
              <a:t>, or inflectional clues about what the communicator is thinking or conveying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Electronic messages sometimes are monitored or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seen inadvertently </a:t>
            </a:r>
            <a:r>
              <a:rPr lang="en-US" sz="2800" b="0" dirty="0" smtClean="0">
                <a:solidFill>
                  <a:schemeClr val="tx1"/>
                </a:solidFill>
              </a:rPr>
              <a:t>by those for whom they are not </a:t>
            </a:r>
            <a:r>
              <a:rPr lang="en-US" sz="2800" b="0" dirty="0" smtClean="0">
                <a:solidFill>
                  <a:schemeClr val="tx1"/>
                </a:solidFill>
              </a:rPr>
              <a:t>intended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Record (plus and minus)—Freedom of Information</a:t>
            </a:r>
            <a:endParaRPr lang="en-US" sz="2800" b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15-</a:t>
            </a:r>
            <a:fld id="{BC2B2527-E55E-467A-94B7-A24FBD41F2B9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Virtual Office</a:t>
            </a:r>
            <a:endParaRPr lang="en-US" dirty="0"/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Virtual office</a:t>
            </a:r>
          </a:p>
          <a:p>
            <a:pPr lvl="1"/>
            <a:r>
              <a:rPr lang="en-US" smtClean="0"/>
              <a:t>A mobile office in which people can work anywhere, as long as they have the tools to communicate with customers and colleagues.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15-</a:t>
            </a:r>
            <a:fld id="{FBDA226C-397C-4292-B83C-8777F0EA69EC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457200" y="6248400"/>
            <a:ext cx="3810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© 2006 by South-Western, a division of Thomson Learning.  All rights reserved.</a:t>
            </a:r>
          </a:p>
        </p:txBody>
      </p:sp>
      <p:sp>
        <p:nvSpPr>
          <p:cNvPr id="819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13-</a:t>
            </a:r>
            <a:fld id="{4C6DAEE3-42B5-4813-A60F-2A9DF88E16E5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819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914400"/>
          </a:xfrm>
        </p:spPr>
        <p:txBody>
          <a:bodyPr/>
          <a:lstStyle/>
          <a:p>
            <a:pPr eaLnBrk="1" hangingPunct="1"/>
            <a:r>
              <a:rPr lang="en-US" sz="2000" smtClean="0"/>
              <a:t>Ex. 13.3</a:t>
            </a:r>
            <a:r>
              <a:rPr lang="en-US" smtClean="0"/>
              <a:t> </a:t>
            </a:r>
            <a:r>
              <a:rPr lang="en-US" sz="3600" smtClean="0"/>
              <a:t>The Pyramid of  Channel Richness</a:t>
            </a:r>
          </a:p>
        </p:txBody>
      </p:sp>
      <p:pic>
        <p:nvPicPr>
          <p:cNvPr id="8197" name="Picture 1027" descr="14-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905000"/>
            <a:ext cx="5562600" cy="4168775"/>
          </a:xfrm>
          <a:prstGeom prst="rect">
            <a:avLst/>
          </a:prstGeom>
          <a:solidFill>
            <a:srgbClr val="F07800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98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98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latin typeface="Tahoma" pitchFamily="34" charset="0"/>
              </a:rPr>
              <a:t>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What Communication</a:t>
            </a:r>
            <a:br>
              <a:rPr lang="en-US" dirty="0" smtClean="0"/>
            </a:br>
            <a:r>
              <a:rPr lang="en-US" dirty="0" smtClean="0"/>
              <a:t>Channel Would You Use?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15-</a:t>
            </a:r>
            <a:fld id="{24AD3D29-221B-4917-9267-6DA1DB9C1A52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286000"/>
            <a:ext cx="7948613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TextBox 4"/>
          <p:cNvSpPr txBox="1">
            <a:spLocks noChangeArrowheads="1"/>
          </p:cNvSpPr>
          <p:nvPr/>
        </p:nvSpPr>
        <p:spPr bwMode="auto">
          <a:xfrm>
            <a:off x="533400" y="6096000"/>
            <a:ext cx="2438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15.2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Suggested Media Choices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15-</a:t>
            </a:r>
            <a:fld id="{DECFBC65-35F9-4C4A-A418-B13AD8640AA1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828800"/>
            <a:ext cx="5486400" cy="473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TextBox 4"/>
          <p:cNvSpPr txBox="1">
            <a:spLocks noChangeArrowheads="1"/>
          </p:cNvSpPr>
          <p:nvPr/>
        </p:nvSpPr>
        <p:spPr bwMode="auto">
          <a:xfrm>
            <a:off x="152400" y="6248400"/>
            <a:ext cx="1447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15.3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Adding Power to Your Presentation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15-</a:t>
            </a:r>
            <a:fld id="{AB067BB7-93C9-421C-9C6B-156FF6C9A307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905000"/>
            <a:ext cx="6572250" cy="4591050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  <p:sp>
        <p:nvSpPr>
          <p:cNvPr id="34821" name="TextBox 5"/>
          <p:cNvSpPr txBox="1">
            <a:spLocks noChangeArrowheads="1"/>
          </p:cNvSpPr>
          <p:nvPr/>
        </p:nvSpPr>
        <p:spPr bwMode="auto">
          <a:xfrm>
            <a:off x="0" y="6400800"/>
            <a:ext cx="1371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15.4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Adding Power to Your Presentation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15-</a:t>
            </a:r>
            <a:fld id="{2C353E03-116E-4D9B-AEE1-BCF55A80697E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905000"/>
            <a:ext cx="6553200" cy="4391025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  <p:sp>
        <p:nvSpPr>
          <p:cNvPr id="35845" name="TextBox 4"/>
          <p:cNvSpPr txBox="1">
            <a:spLocks noChangeArrowheads="1"/>
          </p:cNvSpPr>
          <p:nvPr/>
        </p:nvSpPr>
        <p:spPr bwMode="auto">
          <a:xfrm>
            <a:off x="0" y="6400800"/>
            <a:ext cx="1371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15.4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Ten Keys to Effective Listening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Find an area of interest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Judge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content</a:t>
            </a:r>
            <a:r>
              <a:rPr lang="en-US" sz="2800" b="0" dirty="0" smtClean="0">
                <a:solidFill>
                  <a:schemeClr val="tx1"/>
                </a:solidFill>
              </a:rPr>
              <a:t>, not delivery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Hold your fire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Listen</a:t>
            </a:r>
            <a:r>
              <a:rPr lang="en-US" sz="2800" b="0" dirty="0" smtClean="0">
                <a:solidFill>
                  <a:schemeClr val="tx1"/>
                </a:solidFill>
              </a:rPr>
              <a:t> for ideas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Be flexible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Resist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distraction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Exercise your mind.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Keep your mind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open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Capitalize on thought speed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Work</a:t>
            </a:r>
            <a:r>
              <a:rPr lang="en-US" sz="2800" b="0" dirty="0" smtClean="0">
                <a:solidFill>
                  <a:schemeClr val="tx1"/>
                </a:solidFill>
              </a:rPr>
              <a:t> at listening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15-</a:t>
            </a:r>
            <a:fld id="{35169582-64B4-4A7A-94A5-C71D312EBD36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457200" y="6248400"/>
            <a:ext cx="3810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© 2006 by South-Western, a division of Thomson Learning.  All rights reserved.</a:t>
            </a:r>
          </a:p>
        </p:txBody>
      </p:sp>
      <p:sp>
        <p:nvSpPr>
          <p:cNvPr id="11267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13-</a:t>
            </a:r>
            <a:fld id="{AB2D0016-5251-43EA-B251-6C549A942024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000" smtClean="0"/>
              <a:t>Ex. 13.4</a:t>
            </a:r>
            <a:r>
              <a:rPr lang="en-US" sz="4000" smtClean="0"/>
              <a:t> Ten Keys to Effective Listening</a:t>
            </a:r>
          </a:p>
        </p:txBody>
      </p:sp>
      <p:pic>
        <p:nvPicPr>
          <p:cNvPr id="11269" name="Picture 3" descr="dft5f18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828800"/>
            <a:ext cx="8382000" cy="3932238"/>
          </a:xfrm>
          <a:prstGeom prst="rect">
            <a:avLst/>
          </a:prstGeom>
          <a:noFill/>
          <a:ln w="9525">
            <a:solidFill>
              <a:srgbClr val="666699"/>
            </a:solidFill>
            <a:miter lim="800000"/>
            <a:headEnd/>
            <a:tailEnd/>
          </a:ln>
        </p:spPr>
      </p:pic>
      <p:sp>
        <p:nvSpPr>
          <p:cNvPr id="11270" name="Text Box 5"/>
          <p:cNvSpPr txBox="1">
            <a:spLocks noChangeArrowheads="1"/>
          </p:cNvSpPr>
          <p:nvPr/>
        </p:nvSpPr>
        <p:spPr bwMode="auto">
          <a:xfrm>
            <a:off x="381000" y="5867400"/>
            <a:ext cx="84582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</a:pPr>
            <a:r>
              <a:rPr lang="en-US" sz="800"/>
              <a:t>SOURCE: Adapted from Sherman K. Okum, “How to Be a Better Listener,” </a:t>
            </a:r>
            <a:r>
              <a:rPr lang="en-US" sz="800" i="1"/>
              <a:t>Nation’s Business</a:t>
            </a:r>
            <a:r>
              <a:rPr lang="en-US" sz="800"/>
              <a:t> (August 1975), 62 and Philip Morgan and Kent Baker, “Building a Professional Image; Improving Listening Behavior,” </a:t>
            </a:r>
            <a:r>
              <a:rPr lang="en-US" sz="800" i="1"/>
              <a:t>Supervisory Management</a:t>
            </a:r>
            <a:r>
              <a:rPr lang="en-US" sz="800"/>
              <a:t> (November 1985), 34-38. </a:t>
            </a:r>
          </a:p>
        </p:txBody>
      </p:sp>
      <p:sp>
        <p:nvSpPr>
          <p:cNvPr id="11271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98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latin typeface="Tahoma" pitchFamily="34" charset="0"/>
              </a:rPr>
              <a:t>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Organizational Communication</a:t>
            </a:r>
            <a:endParaRPr lang="en-US" dirty="0"/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Open-book management </a:t>
            </a:r>
          </a:p>
          <a:p>
            <a:pPr lvl="1"/>
            <a:r>
              <a:rPr lang="en-US" dirty="0" smtClean="0"/>
              <a:t>Practice of sharing with employees at all levels of the organization vital information previously meant for management’s eyes </a:t>
            </a:r>
            <a:r>
              <a:rPr lang="en-US" dirty="0" smtClean="0"/>
              <a:t>only</a:t>
            </a:r>
          </a:p>
          <a:p>
            <a:r>
              <a:rPr lang="en-US" dirty="0" err="1" smtClean="0"/>
              <a:t>Boundaryless</a:t>
            </a:r>
            <a:r>
              <a:rPr lang="en-US" dirty="0" smtClean="0"/>
              <a:t> organization</a:t>
            </a:r>
          </a:p>
          <a:p>
            <a:pPr lvl="1"/>
            <a:r>
              <a:rPr lang="en-US" dirty="0" smtClean="0"/>
              <a:t>Organization in which there are no barriers to information flow</a:t>
            </a:r>
          </a:p>
          <a:p>
            <a:pPr lvl="1"/>
            <a:r>
              <a:rPr lang="en-US" dirty="0" smtClean="0"/>
              <a:t>implies information available as needed moving quickly and easily enough so that the organization functions far better as a whole than as separate parts.</a:t>
            </a:r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15-</a:t>
            </a:r>
            <a:fld id="{5A0F079E-3AAC-4479-BFBE-CA5FCF01B377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pic>
        <p:nvPicPr>
          <p:cNvPr id="430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5029200"/>
            <a:ext cx="103822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Informal Communication</a:t>
            </a:r>
            <a:endParaRPr lang="en-US" dirty="0"/>
          </a:p>
        </p:txBody>
      </p:sp>
      <p:sp>
        <p:nvSpPr>
          <p:cNvPr id="46083" name="Content Placeholder 7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95800" cy="4525963"/>
          </a:xfrm>
        </p:spPr>
        <p:txBody>
          <a:bodyPr/>
          <a:lstStyle/>
          <a:p>
            <a:r>
              <a:rPr lang="en-US" smtClean="0"/>
              <a:t>Grapevine  </a:t>
            </a:r>
          </a:p>
          <a:p>
            <a:pPr lvl="1"/>
            <a:r>
              <a:rPr lang="en-US" smtClean="0"/>
              <a:t>the social network of informal communications.</a:t>
            </a:r>
          </a:p>
          <a:p>
            <a:pPr lvl="1"/>
            <a:r>
              <a:rPr lang="en-US" smtClean="0"/>
              <a:t>provides people with information</a:t>
            </a:r>
          </a:p>
          <a:p>
            <a:pPr lvl="1"/>
            <a:r>
              <a:rPr lang="en-US" smtClean="0"/>
              <a:t>helps them solve problems</a:t>
            </a:r>
          </a:p>
          <a:p>
            <a:pPr lvl="1"/>
            <a:r>
              <a:rPr lang="en-US" smtClean="0"/>
              <a:t>teaches them how to do their work successfully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15-</a:t>
            </a:r>
            <a:fld id="{CD1B7C3B-60F5-4859-82CA-710FE0A1E4D4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pic>
        <p:nvPicPr>
          <p:cNvPr id="46085" name="Picture 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105400" y="2667000"/>
            <a:ext cx="3657600" cy="2246313"/>
          </a:xfr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457200" y="6248400"/>
            <a:ext cx="3810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© 2006 by South-Western, a division of Thomson Learning.  All rights reserved.</a:t>
            </a:r>
          </a:p>
        </p:txBody>
      </p:sp>
      <p:sp>
        <p:nvSpPr>
          <p:cNvPr id="17411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13-</a:t>
            </a:r>
            <a:fld id="{B4B673AE-5CA4-4EBD-9EF5-37811ECB567F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17412" name="Rectangle 14"/>
          <p:cNvSpPr>
            <a:spLocks noChangeArrowheads="1"/>
          </p:cNvSpPr>
          <p:nvPr/>
        </p:nvSpPr>
        <p:spPr bwMode="auto">
          <a:xfrm>
            <a:off x="0" y="914400"/>
            <a:ext cx="9144000" cy="5334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pPr eaLnBrk="1" hangingPunct="1"/>
            <a:r>
              <a:rPr lang="en-US" sz="2000" smtClean="0">
                <a:solidFill>
                  <a:schemeClr val="tx1"/>
                </a:solidFill>
              </a:rPr>
              <a:t>Ex. 13.9</a:t>
            </a:r>
            <a:r>
              <a:rPr lang="en-US" sz="2400" smtClean="0">
                <a:solidFill>
                  <a:schemeClr val="tx1"/>
                </a:solidFill>
              </a:rPr>
              <a:t> Communication Barriers &amp; Ways to Overcome Them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4343400" y="1524000"/>
            <a:ext cx="2667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Active listening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4324350" y="1847850"/>
            <a:ext cx="3524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Selection of appropriate channel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4324350" y="2568575"/>
            <a:ext cx="3676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Knowledge of other’s perspective</a:t>
            </a: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4324350" y="2927350"/>
            <a:ext cx="1390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MBWA</a:t>
            </a: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4333875" y="3714750"/>
            <a:ext cx="3448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Climate of trust, dialogue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4343400" y="4057650"/>
            <a:ext cx="445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Development and use of formal channels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4333875" y="5105400"/>
            <a:ext cx="48387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Changing organization or group structure to fit communication needs</a:t>
            </a: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4343400" y="4419600"/>
            <a:ext cx="46101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Encouragement of multiple channels, formal and informal</a:t>
            </a:r>
          </a:p>
        </p:txBody>
      </p:sp>
      <p:sp>
        <p:nvSpPr>
          <p:cNvPr id="17422" name="Text Box 18"/>
          <p:cNvSpPr txBox="1">
            <a:spLocks noChangeArrowheads="1"/>
          </p:cNvSpPr>
          <p:nvPr/>
        </p:nvSpPr>
        <p:spPr bwMode="auto">
          <a:xfrm>
            <a:off x="304800" y="1295400"/>
            <a:ext cx="1600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u="sng">
                <a:solidFill>
                  <a:schemeClr val="bg1"/>
                </a:solidFill>
              </a:rPr>
              <a:t>Individual</a:t>
            </a:r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304800" y="1600200"/>
            <a:ext cx="2667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Interpersonal dynamics</a:t>
            </a:r>
          </a:p>
        </p:txBody>
      </p:sp>
      <p:sp>
        <p:nvSpPr>
          <p:cNvPr id="20500" name="Text Box 20"/>
          <p:cNvSpPr txBox="1">
            <a:spLocks noChangeArrowheads="1"/>
          </p:cNvSpPr>
          <p:nvPr/>
        </p:nvSpPr>
        <p:spPr bwMode="auto">
          <a:xfrm>
            <a:off x="304800" y="1905000"/>
            <a:ext cx="2286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Channels and media</a:t>
            </a:r>
          </a:p>
        </p:txBody>
      </p:sp>
      <p:sp>
        <p:nvSpPr>
          <p:cNvPr id="20501" name="Text Box 21"/>
          <p:cNvSpPr txBox="1">
            <a:spLocks noChangeArrowheads="1"/>
          </p:cNvSpPr>
          <p:nvPr/>
        </p:nvSpPr>
        <p:spPr bwMode="auto">
          <a:xfrm>
            <a:off x="304800" y="2228850"/>
            <a:ext cx="2438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Defense mechanisms</a:t>
            </a:r>
          </a:p>
        </p:txBody>
      </p:sp>
      <p:sp>
        <p:nvSpPr>
          <p:cNvPr id="20502" name="Text Box 22"/>
          <p:cNvSpPr txBox="1">
            <a:spLocks noChangeArrowheads="1"/>
          </p:cNvSpPr>
          <p:nvPr/>
        </p:nvSpPr>
        <p:spPr bwMode="auto">
          <a:xfrm>
            <a:off x="304800" y="2936875"/>
            <a:ext cx="1981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Inconsistent cues</a:t>
            </a:r>
          </a:p>
        </p:txBody>
      </p:sp>
      <p:sp>
        <p:nvSpPr>
          <p:cNvPr id="17427" name="Text Box 24"/>
          <p:cNvSpPr txBox="1">
            <a:spLocks noChangeArrowheads="1"/>
          </p:cNvSpPr>
          <p:nvPr/>
        </p:nvSpPr>
        <p:spPr bwMode="auto">
          <a:xfrm>
            <a:off x="304800" y="3335338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u="sng">
                <a:solidFill>
                  <a:schemeClr val="bg1"/>
                </a:solidFill>
              </a:rPr>
              <a:t>Organizational</a:t>
            </a:r>
          </a:p>
        </p:txBody>
      </p:sp>
      <p:sp>
        <p:nvSpPr>
          <p:cNvPr id="20505" name="Text Box 25"/>
          <p:cNvSpPr txBox="1">
            <a:spLocks noChangeArrowheads="1"/>
          </p:cNvSpPr>
          <p:nvPr/>
        </p:nvSpPr>
        <p:spPr bwMode="auto">
          <a:xfrm>
            <a:off x="304800" y="3709988"/>
            <a:ext cx="3276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Status and power differences</a:t>
            </a:r>
          </a:p>
        </p:txBody>
      </p:sp>
      <p:sp>
        <p:nvSpPr>
          <p:cNvPr id="20506" name="Text Box 26"/>
          <p:cNvSpPr txBox="1">
            <a:spLocks noChangeArrowheads="1"/>
          </p:cNvSpPr>
          <p:nvPr/>
        </p:nvSpPr>
        <p:spPr bwMode="auto">
          <a:xfrm>
            <a:off x="304800" y="4056063"/>
            <a:ext cx="3352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Departmental needs and goals</a:t>
            </a:r>
          </a:p>
        </p:txBody>
      </p:sp>
      <p:sp>
        <p:nvSpPr>
          <p:cNvPr id="20507" name="Text Box 27"/>
          <p:cNvSpPr txBox="1">
            <a:spLocks noChangeArrowheads="1"/>
          </p:cNvSpPr>
          <p:nvPr/>
        </p:nvSpPr>
        <p:spPr bwMode="auto">
          <a:xfrm>
            <a:off x="304800" y="5105400"/>
            <a:ext cx="3733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Communication network unsuited</a:t>
            </a:r>
            <a:br>
              <a:rPr lang="en-US" sz="2000">
                <a:solidFill>
                  <a:schemeClr val="bg1"/>
                </a:solidFill>
              </a:rPr>
            </a:br>
            <a:r>
              <a:rPr lang="en-US" sz="2000">
                <a:solidFill>
                  <a:schemeClr val="bg1"/>
                </a:solidFill>
              </a:rPr>
              <a:t>to task</a:t>
            </a:r>
          </a:p>
        </p:txBody>
      </p:sp>
      <p:sp>
        <p:nvSpPr>
          <p:cNvPr id="20508" name="Text Box 28"/>
          <p:cNvSpPr txBox="1">
            <a:spLocks noChangeArrowheads="1"/>
          </p:cNvSpPr>
          <p:nvPr/>
        </p:nvSpPr>
        <p:spPr bwMode="auto">
          <a:xfrm>
            <a:off x="304800" y="5775325"/>
            <a:ext cx="304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Poor coordination</a:t>
            </a:r>
          </a:p>
        </p:txBody>
      </p:sp>
      <p:sp>
        <p:nvSpPr>
          <p:cNvPr id="20510" name="Text Box 30"/>
          <p:cNvSpPr txBox="1">
            <a:spLocks noChangeArrowheads="1"/>
          </p:cNvSpPr>
          <p:nvPr/>
        </p:nvSpPr>
        <p:spPr bwMode="auto">
          <a:xfrm>
            <a:off x="304800" y="2574925"/>
            <a:ext cx="129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Semantics</a:t>
            </a:r>
          </a:p>
        </p:txBody>
      </p:sp>
      <p:sp>
        <p:nvSpPr>
          <p:cNvPr id="20511" name="Text Box 31"/>
          <p:cNvSpPr txBox="1">
            <a:spLocks noChangeArrowheads="1"/>
          </p:cNvSpPr>
          <p:nvPr/>
        </p:nvSpPr>
        <p:spPr bwMode="auto">
          <a:xfrm>
            <a:off x="304800" y="4422775"/>
            <a:ext cx="3352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Lack of formal channels</a:t>
            </a:r>
          </a:p>
        </p:txBody>
      </p:sp>
      <p:sp>
        <p:nvSpPr>
          <p:cNvPr id="20512" name="Text Box 32"/>
          <p:cNvSpPr txBox="1">
            <a:spLocks noChangeArrowheads="1"/>
          </p:cNvSpPr>
          <p:nvPr/>
        </p:nvSpPr>
        <p:spPr bwMode="auto">
          <a:xfrm>
            <a:off x="4343400" y="5867400"/>
            <a:ext cx="304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Feedback and learning</a:t>
            </a:r>
          </a:p>
        </p:txBody>
      </p:sp>
      <p:sp>
        <p:nvSpPr>
          <p:cNvPr id="17435" name="Text Box 16"/>
          <p:cNvSpPr txBox="1">
            <a:spLocks noChangeArrowheads="1"/>
          </p:cNvSpPr>
          <p:nvPr/>
        </p:nvSpPr>
        <p:spPr bwMode="auto">
          <a:xfrm>
            <a:off x="304800" y="838200"/>
            <a:ext cx="1371600" cy="396875"/>
          </a:xfrm>
          <a:prstGeom prst="rect">
            <a:avLst/>
          </a:prstGeom>
          <a:solidFill>
            <a:srgbClr val="FFC08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Barriers</a:t>
            </a:r>
          </a:p>
        </p:txBody>
      </p:sp>
      <p:sp>
        <p:nvSpPr>
          <p:cNvPr id="17436" name="Text Box 5"/>
          <p:cNvSpPr txBox="1">
            <a:spLocks noChangeArrowheads="1"/>
          </p:cNvSpPr>
          <p:nvPr/>
        </p:nvSpPr>
        <p:spPr bwMode="auto">
          <a:xfrm>
            <a:off x="4343400" y="838200"/>
            <a:ext cx="2971800" cy="396875"/>
          </a:xfrm>
          <a:prstGeom prst="rect">
            <a:avLst/>
          </a:prstGeom>
          <a:solidFill>
            <a:srgbClr val="FFC08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How to Overcome</a:t>
            </a:r>
            <a:r>
              <a:rPr lang="en-US" sz="2000">
                <a:solidFill>
                  <a:schemeClr val="bg1"/>
                </a:solidFill>
              </a:rPr>
              <a:t>                                              </a:t>
            </a:r>
          </a:p>
        </p:txBody>
      </p:sp>
      <p:sp>
        <p:nvSpPr>
          <p:cNvPr id="20517" name="Text Box 37"/>
          <p:cNvSpPr txBox="1">
            <a:spLocks noChangeArrowheads="1"/>
          </p:cNvSpPr>
          <p:nvPr/>
        </p:nvSpPr>
        <p:spPr bwMode="auto">
          <a:xfrm>
            <a:off x="4343400" y="2209800"/>
            <a:ext cx="3676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Question underlying assumptions</a:t>
            </a:r>
          </a:p>
        </p:txBody>
      </p:sp>
      <p:sp>
        <p:nvSpPr>
          <p:cNvPr id="17438" name="FlagCount" hidden="1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98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latin typeface="Tahoma" pitchFamily="34" charset="0"/>
              </a:rPr>
              <a:t>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autoUpdateAnimBg="0"/>
      <p:bldP spid="20487" grpId="0" autoUpdateAnimBg="0"/>
      <p:bldP spid="20488" grpId="0" autoUpdateAnimBg="0"/>
      <p:bldP spid="20489" grpId="0" autoUpdateAnimBg="0"/>
      <p:bldP spid="20490" grpId="0" autoUpdateAnimBg="0"/>
      <p:bldP spid="20491" grpId="0" autoUpdateAnimBg="0"/>
      <p:bldP spid="20492" grpId="0" autoUpdateAnimBg="0"/>
      <p:bldP spid="20493" grpId="0" autoUpdateAnimBg="0"/>
      <p:bldP spid="20499" grpId="0" autoUpdateAnimBg="0"/>
      <p:bldP spid="20500" grpId="0" autoUpdateAnimBg="0"/>
      <p:bldP spid="20501" grpId="0" autoUpdateAnimBg="0"/>
      <p:bldP spid="20502" grpId="0" autoUpdateAnimBg="0"/>
      <p:bldP spid="20505" grpId="0" autoUpdateAnimBg="0"/>
      <p:bldP spid="20506" grpId="0" autoUpdateAnimBg="0"/>
      <p:bldP spid="20507" grpId="0" autoUpdateAnimBg="0"/>
      <p:bldP spid="20508" grpId="0" autoUpdateAnimBg="0"/>
      <p:bldP spid="20510" grpId="0" autoUpdateAnimBg="0"/>
      <p:bldP spid="20511" grpId="0" autoUpdateAnimBg="0"/>
      <p:bldP spid="20512" grpId="0" autoUpdateAnimBg="0"/>
      <p:bldP spid="20517" grpId="0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838</Words>
  <Application>Microsoft Office PowerPoint</Application>
  <PresentationFormat>On-screen Show (4:3)</PresentationFormat>
  <Paragraphs>168</Paragraphs>
  <Slides>26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Communicating</vt:lpstr>
      <vt:lpstr>Learning Objectives</vt:lpstr>
      <vt:lpstr>Interpersonal Communication</vt:lpstr>
      <vt:lpstr>Ex. 13.2 A Model of  the Communication Process</vt:lpstr>
      <vt:lpstr>A Model of One-Way Communication</vt:lpstr>
      <vt:lpstr>One-Way versus Two-Way Communication</vt:lpstr>
      <vt:lpstr>Communication Pitfalls</vt:lpstr>
      <vt:lpstr>What Do I Do if They Don’t  Speak My Language?</vt:lpstr>
      <vt:lpstr>What Do I Do if They Don’t  Speak My Language?</vt:lpstr>
      <vt:lpstr>Oral Communication</vt:lpstr>
      <vt:lpstr>Written Communication</vt:lpstr>
      <vt:lpstr>Information Overload</vt:lpstr>
      <vt:lpstr>Electronic Media</vt:lpstr>
      <vt:lpstr>Advantages of Electronic Communication</vt:lpstr>
      <vt:lpstr>Disadvantages of Electronic Communication</vt:lpstr>
      <vt:lpstr>Virtual Office</vt:lpstr>
      <vt:lpstr>Ex. 13.3 The Pyramid of  Channel Richness</vt:lpstr>
      <vt:lpstr>What Communication Channel Would You Use?</vt:lpstr>
      <vt:lpstr>Suggested Media Choices</vt:lpstr>
      <vt:lpstr>Adding Power to Your Presentation</vt:lpstr>
      <vt:lpstr>Adding Power to Your Presentation</vt:lpstr>
      <vt:lpstr>Ten Keys to Effective Listening</vt:lpstr>
      <vt:lpstr>Ex. 13.4 Ten Keys to Effective Listening</vt:lpstr>
      <vt:lpstr>Organizational Communication</vt:lpstr>
      <vt:lpstr>Informal Communication</vt:lpstr>
      <vt:lpstr>Ex. 13.9 Communication Barriers &amp; Ways to Overcome Them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bcox</dc:creator>
  <cp:lastModifiedBy>Bob Gorman</cp:lastModifiedBy>
  <cp:revision>52</cp:revision>
  <dcterms:created xsi:type="dcterms:W3CDTF">2009-10-18T19:50:09Z</dcterms:created>
  <dcterms:modified xsi:type="dcterms:W3CDTF">2010-07-22T16:18:01Z</dcterms:modified>
</cp:coreProperties>
</file>