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9"/>
  </p:notesMasterIdLst>
  <p:sldIdLst>
    <p:sldId id="256" r:id="rId2"/>
    <p:sldId id="290" r:id="rId3"/>
    <p:sldId id="291" r:id="rId4"/>
    <p:sldId id="292" r:id="rId5"/>
    <p:sldId id="326" r:id="rId6"/>
    <p:sldId id="293" r:id="rId7"/>
    <p:sldId id="294" r:id="rId8"/>
    <p:sldId id="295" r:id="rId9"/>
    <p:sldId id="296" r:id="rId10"/>
    <p:sldId id="297" r:id="rId11"/>
    <p:sldId id="298" r:id="rId12"/>
    <p:sldId id="327" r:id="rId13"/>
    <p:sldId id="299" r:id="rId14"/>
    <p:sldId id="328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8" r:id="rId23"/>
    <p:sldId id="309" r:id="rId24"/>
    <p:sldId id="310" r:id="rId25"/>
    <p:sldId id="311" r:id="rId26"/>
    <p:sldId id="312" r:id="rId27"/>
    <p:sldId id="313" r:id="rId28"/>
    <p:sldId id="314" r:id="rId29"/>
    <p:sldId id="315" r:id="rId30"/>
    <p:sldId id="316" r:id="rId31"/>
    <p:sldId id="318" r:id="rId32"/>
    <p:sldId id="319" r:id="rId33"/>
    <p:sldId id="320" r:id="rId34"/>
    <p:sldId id="322" r:id="rId35"/>
    <p:sldId id="323" r:id="rId36"/>
    <p:sldId id="324" r:id="rId37"/>
    <p:sldId id="325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018" autoAdjust="0"/>
    <p:restoredTop sz="79176" autoAdjust="0"/>
  </p:normalViewPr>
  <p:slideViewPr>
    <p:cSldViewPr>
      <p:cViewPr>
        <p:scale>
          <a:sx n="90" d="100"/>
          <a:sy n="90" d="100"/>
        </p:scale>
        <p:origin x="-1194" y="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48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A18D6F5-10C5-4CF4-A434-B10C08033B93}" type="datetimeFigureOut">
              <a:rPr lang="en-US"/>
              <a:pPr>
                <a:defRPr/>
              </a:pPr>
              <a:t>7/20/2010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E3F51B6-10C8-4F2A-BDBA-C746C81E45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Think of yourself what motivates you. Is it important?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That’s not fair. What is fair?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Way more than what they have on this slide. What’s in it for me. Is this the manager’s job to get people to join, remain and come to work?</a:t>
            </a:r>
          </a:p>
          <a:p>
            <a:r>
              <a:rPr lang="en-US" dirty="0" smtClean="0"/>
              <a:t>Isn’t a lot more than that. What is it?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a stretch goal? Is it important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Rewards versus punishments.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Carrott</a:t>
            </a:r>
            <a:r>
              <a:rPr lang="en-US" baseline="0" dirty="0" smtClean="0"/>
              <a:t> </a:t>
            </a:r>
            <a:r>
              <a:rPr lang="en-US" dirty="0" smtClean="0"/>
              <a:t>Versus stick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would you add to this list? How about feelings of importance? What’s in it for me? Understanding what motivates different employees.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If I do X</a:t>
            </a:r>
            <a:r>
              <a:rPr lang="en-US" baseline="0" dirty="0" smtClean="0"/>
              <a:t> then Y will result.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 it important? Important to who? What are their perceived other outcomes? Is it important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Don’t cough</a:t>
            </a:r>
          </a:p>
          <a:p>
            <a:r>
              <a:rPr lang="en-US" dirty="0" smtClean="0"/>
              <a:t>Be all that you can be</a:t>
            </a:r>
          </a:p>
          <a:p>
            <a:r>
              <a:rPr lang="en-US" baseline="0" dirty="0" smtClean="0"/>
              <a:t> Isn’t that just like me</a:t>
            </a:r>
          </a:p>
          <a:p>
            <a:r>
              <a:rPr lang="en-US" baseline="0" dirty="0" smtClean="0"/>
              <a:t>Self talk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Another theory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Another theory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Examples of extrinsic rewards</a:t>
            </a:r>
          </a:p>
          <a:p>
            <a:r>
              <a:rPr lang="en-US" dirty="0" smtClean="0"/>
              <a:t>What is an intrinsic reward? Feelings of self-worth be all that you can be.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Do these work? How do you motivate employees with these practices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Another theory divided into two.</a:t>
            </a:r>
          </a:p>
          <a:p>
            <a:r>
              <a:rPr lang="en-US" dirty="0" smtClean="0"/>
              <a:t>Gorman</a:t>
            </a:r>
            <a:r>
              <a:rPr lang="en-US" baseline="0" dirty="0" smtClean="0"/>
              <a:t> rule is that don’t make of reward not motivational.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they do the job? Do they feel they need training? How much looking over their shoulder? What’s in it for me?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You make a decision. What’s best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Jealousy--- teacher’s pet--- bosses favorite--- they can get away with---why</a:t>
            </a:r>
            <a:r>
              <a:rPr lang="en-US" baseline="0" dirty="0" smtClean="0"/>
              <a:t> always picking on me.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Perception</a:t>
            </a:r>
            <a:r>
              <a:rPr lang="en-US" baseline="0" dirty="0" smtClean="0"/>
              <a:t> of fair. Discuss brothers and sisters. The unfair father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FCA27C4-F385-4B81-9421-F5A64967493B}" type="slidenum">
              <a:rPr lang="en-US"/>
              <a:pPr>
                <a:defRPr/>
              </a:pPr>
              <a:t>35</a:t>
            </a:fld>
            <a:endParaRPr lang="en-US"/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Discuss each of these items with the class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should an employer treat employees? What is loyalty?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3F51B6-10C8-4F2A-BDBA-C746C81E457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4876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4876800"/>
            <a:ext cx="9144000" cy="1981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09600"/>
            <a:ext cx="4267200" cy="54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990600"/>
            <a:ext cx="3124200" cy="22860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3505200"/>
            <a:ext cx="3200400" cy="1295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13-</a:t>
            </a:r>
            <a:fld id="{87C5998D-7092-41F2-B9EE-96B45E7F9F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E7EFD-E943-490B-ADDC-2D9782729F5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3000" b="1"/>
            </a:lvl1pPr>
            <a:lvl2pPr>
              <a:defRPr sz="26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3000" b="1"/>
            </a:lvl1pPr>
            <a:lvl2pPr>
              <a:defRPr sz="26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13-</a:t>
            </a:r>
            <a:fld id="{9FD2C6B9-FC3C-488F-A243-E0AA32CBC4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4ACC9-4175-4FBB-98D4-35686355BC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13-</a:t>
            </a:r>
            <a:fld id="{778E4B4C-6E90-434A-8A90-1659BE3E38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13-</a:t>
            </a:r>
            <a:fld id="{C2F108E3-928B-4EF4-A8F3-268960E079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E1CF9-FD3D-4A4A-9F2B-4124A05FB12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0CB1E-2D0C-4B60-82BC-AA37000102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91B48-F281-4D6C-8017-564BBC8BD32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7501F-EA27-469E-94F7-ECDF38844C2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524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13-</a:t>
            </a:r>
            <a:fld id="{E8A4388D-594F-4E2D-BA71-4174B865E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1524000"/>
            <a:ext cx="9144000" cy="0"/>
          </a:xfrm>
          <a:prstGeom prst="line">
            <a:avLst/>
          </a:prstGeom>
          <a:ln w="63500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279400" dist="50800" dir="5400000" algn="ctr" rotWithShape="0">
              <a:schemeClr val="tx2">
                <a:lumMod val="60000"/>
                <a:lumOff val="40000"/>
                <a:alpha val="82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1" r:id="rId2"/>
    <p:sldLayoutId id="2147483816" r:id="rId3"/>
    <p:sldLayoutId id="2147483812" r:id="rId4"/>
    <p:sldLayoutId id="2147483817" r:id="rId5"/>
    <p:sldLayoutId id="2147483813" r:id="rId6"/>
    <p:sldLayoutId id="2147483814" r:id="rId7"/>
    <p:sldLayoutId id="2147483818" r:id="rId8"/>
    <p:sldLayoutId id="2147483819" r:id="rId9"/>
    <p:sldLayoutId id="2147483820" r:id="rId10"/>
    <p:sldLayoutId id="214748382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25406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9pPr>
    </p:titleStyle>
    <p:bodyStyle>
      <a:lvl1pPr marL="404813" indent="-404813" algn="l" rtl="0" eaLnBrk="0" fontAlgn="base" hangingPunct="0">
        <a:spcBef>
          <a:spcPct val="20000"/>
        </a:spcBef>
        <a:spcAft>
          <a:spcPct val="0"/>
        </a:spcAft>
        <a:buClr>
          <a:srgbClr val="604A7B"/>
        </a:buClr>
        <a:buFont typeface="Wingdings 3" pitchFamily="18" charset="2"/>
        <a:buChar char=""/>
        <a:defRPr sz="3200" kern="1200">
          <a:solidFill>
            <a:srgbClr val="95373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E46C0A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../../../Program%20Files/TurningPoint/2003/Questions.html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../../../Program%20Files/TurningPoint/2003/Questions.html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Motivating for Performance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Chapter 13</a:t>
            </a:r>
          </a:p>
        </p:txBody>
      </p:sp>
      <p:sp>
        <p:nvSpPr>
          <p:cNvPr id="9220" name="Text Box 9"/>
          <p:cNvSpPr txBox="1">
            <a:spLocks noChangeArrowheads="1"/>
          </p:cNvSpPr>
          <p:nvPr/>
        </p:nvSpPr>
        <p:spPr bwMode="auto">
          <a:xfrm>
            <a:off x="4800600" y="6545263"/>
            <a:ext cx="411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1000" b="1" i="1">
                <a:latin typeface="Times New Roman" pitchFamily="18" charset="0"/>
                <a:ea typeface="ＭＳ Ｐゴシック" pitchFamily="-110" charset="-128"/>
              </a:rPr>
              <a:t>Copyright © 2011 by the McGraw-Hill Companies, Inc. All rights reserved.</a:t>
            </a:r>
            <a:endParaRPr lang="en-US" sz="1000">
              <a:latin typeface="Times New Roman" pitchFamily="18" charset="0"/>
              <a:ea typeface="ＭＳ Ｐゴシック" pitchFamily="-110" charset="-128"/>
            </a:endParaRPr>
          </a:p>
        </p:txBody>
      </p:sp>
      <p:sp>
        <p:nvSpPr>
          <p:cNvPr id="9221" name="Rectangle 10"/>
          <p:cNvSpPr>
            <a:spLocks noChangeArrowheads="1"/>
          </p:cNvSpPr>
          <p:nvPr/>
        </p:nvSpPr>
        <p:spPr bwMode="auto">
          <a:xfrm>
            <a:off x="57150" y="6553200"/>
            <a:ext cx="1466850" cy="228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en-US" sz="1000" b="1" i="1">
                <a:latin typeface="Times New Roman" pitchFamily="18" charset="0"/>
                <a:ea typeface="ＭＳ Ｐゴシック" pitchFamily="-110" charset="-128"/>
              </a:rPr>
              <a:t>McGraw-Hill/Irwin</a:t>
            </a:r>
            <a:endParaRPr lang="en-US" sz="1000">
              <a:latin typeface="Times New Roman" pitchFamily="18" charset="0"/>
              <a:ea typeface="ＭＳ Ｐゴシック" pitchFamily="-110" charset="-12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9300" indent="-749300">
              <a:buFont typeface="Wingdings 3" pitchFamily="18" charset="2"/>
              <a:buNone/>
              <a:defRPr/>
            </a:pPr>
            <a:r>
              <a:rPr lang="en-US" sz="2800" b="0" dirty="0" smtClean="0">
                <a:solidFill>
                  <a:srgbClr val="800000"/>
                </a:solidFill>
              </a:rPr>
              <a:t>LO 1</a:t>
            </a:r>
            <a:r>
              <a:rPr lang="en-US" sz="2800" b="0" dirty="0" smtClean="0">
                <a:solidFill>
                  <a:schemeClr val="tx1"/>
                </a:solidFill>
              </a:rPr>
              <a:t> Identify the kinds of behaviors managers need to motivate people</a:t>
            </a:r>
          </a:p>
          <a:p>
            <a:pPr marL="749300" indent="-749300">
              <a:buFont typeface="Wingdings 3" pitchFamily="18" charset="2"/>
              <a:buNone/>
              <a:defRPr/>
            </a:pPr>
            <a:r>
              <a:rPr lang="en-US" sz="2800" b="0" dirty="0" smtClean="0">
                <a:solidFill>
                  <a:srgbClr val="800000"/>
                </a:solidFill>
              </a:rPr>
              <a:t>LO 2</a:t>
            </a:r>
            <a:r>
              <a:rPr lang="en-US" sz="2800" b="0" dirty="0" smtClean="0">
                <a:solidFill>
                  <a:schemeClr val="tx1"/>
                </a:solidFill>
              </a:rPr>
              <a:t> List principles for setting goals that motivate employees</a:t>
            </a:r>
          </a:p>
          <a:p>
            <a:pPr marL="749300" indent="-749300">
              <a:buFont typeface="Wingdings 3" pitchFamily="18" charset="2"/>
              <a:buNone/>
              <a:defRPr/>
            </a:pPr>
            <a:r>
              <a:rPr lang="en-US" sz="2800" b="0" dirty="0" smtClean="0">
                <a:solidFill>
                  <a:srgbClr val="800000"/>
                </a:solidFill>
              </a:rPr>
              <a:t>LO 3</a:t>
            </a:r>
            <a:r>
              <a:rPr lang="en-US" sz="2800" b="0" dirty="0" smtClean="0">
                <a:solidFill>
                  <a:schemeClr val="tx1"/>
                </a:solidFill>
              </a:rPr>
              <a:t> Summarize how to reward good performance effectively</a:t>
            </a:r>
          </a:p>
          <a:p>
            <a:pPr marL="749300" indent="-749300">
              <a:buFont typeface="Wingdings 3" pitchFamily="18" charset="2"/>
              <a:buNone/>
              <a:defRPr/>
            </a:pPr>
            <a:r>
              <a:rPr lang="en-US" sz="2800" b="0" dirty="0" smtClean="0">
                <a:solidFill>
                  <a:srgbClr val="800000"/>
                </a:solidFill>
              </a:rPr>
              <a:t>LO 4</a:t>
            </a:r>
            <a:r>
              <a:rPr lang="en-US" sz="2800" b="0" dirty="0" smtClean="0">
                <a:solidFill>
                  <a:schemeClr val="tx1"/>
                </a:solidFill>
              </a:rPr>
              <a:t> Describe the key beliefs that affect peoples’ motivation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6DD39A37-11F1-4D26-B954-5B2A4C4E58CC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Learning Objectives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9300" indent="-749300">
              <a:buFont typeface="Wingdings 3" pitchFamily="18" charset="2"/>
              <a:buNone/>
              <a:defRPr/>
            </a:pPr>
            <a:r>
              <a:rPr lang="en-US" sz="2800" b="0" dirty="0" smtClean="0">
                <a:solidFill>
                  <a:srgbClr val="800000"/>
                </a:solidFill>
              </a:rPr>
              <a:t>LO 5 </a:t>
            </a:r>
            <a:r>
              <a:rPr lang="en-US" sz="2800" b="0" dirty="0" smtClean="0">
                <a:solidFill>
                  <a:schemeClr val="tx1"/>
                </a:solidFill>
              </a:rPr>
              <a:t>Discuss ways in which people’s individual needs affect their </a:t>
            </a:r>
            <a:r>
              <a:rPr lang="en-US" sz="2800" b="0" dirty="0" smtClean="0">
                <a:solidFill>
                  <a:schemeClr val="tx1"/>
                </a:solidFill>
              </a:rPr>
              <a:t>behavior--WIIFM</a:t>
            </a:r>
            <a:endParaRPr lang="en-US" sz="2800" b="0" dirty="0" smtClean="0">
              <a:solidFill>
                <a:schemeClr val="tx1"/>
              </a:solidFill>
            </a:endParaRPr>
          </a:p>
          <a:p>
            <a:pPr marL="749300" indent="-749300">
              <a:buFont typeface="Wingdings 3" pitchFamily="18" charset="2"/>
              <a:buNone/>
              <a:defRPr/>
            </a:pPr>
            <a:r>
              <a:rPr lang="en-US" sz="2800" b="0" dirty="0" smtClean="0">
                <a:solidFill>
                  <a:srgbClr val="800000"/>
                </a:solidFill>
              </a:rPr>
              <a:t>LO 6 </a:t>
            </a:r>
            <a:r>
              <a:rPr lang="en-US" sz="2800" b="0" dirty="0" smtClean="0">
                <a:solidFill>
                  <a:schemeClr val="tx1"/>
                </a:solidFill>
              </a:rPr>
              <a:t>Define ways to create jobs that motivate</a:t>
            </a:r>
          </a:p>
          <a:p>
            <a:pPr marL="749300" indent="-749300">
              <a:buFont typeface="Wingdings 3" pitchFamily="18" charset="2"/>
              <a:buNone/>
              <a:defRPr/>
            </a:pPr>
            <a:r>
              <a:rPr lang="en-US" sz="2800" b="0" dirty="0" smtClean="0">
                <a:solidFill>
                  <a:srgbClr val="800000"/>
                </a:solidFill>
              </a:rPr>
              <a:t>LO 7 </a:t>
            </a:r>
            <a:r>
              <a:rPr lang="en-US" sz="2800" b="0" dirty="0" smtClean="0">
                <a:solidFill>
                  <a:schemeClr val="tx1"/>
                </a:solidFill>
              </a:rPr>
              <a:t>Summarize how people assess fairness and how to achieve it</a:t>
            </a:r>
          </a:p>
          <a:p>
            <a:pPr marL="749300" indent="-749300">
              <a:buFont typeface="Wingdings 3" pitchFamily="18" charset="2"/>
              <a:buNone/>
              <a:defRPr/>
            </a:pPr>
            <a:r>
              <a:rPr lang="en-US" sz="2800" b="0" dirty="0" smtClean="0">
                <a:solidFill>
                  <a:srgbClr val="800000"/>
                </a:solidFill>
              </a:rPr>
              <a:t>LO 8 </a:t>
            </a:r>
            <a:r>
              <a:rPr lang="en-US" sz="2800" b="0" dirty="0" smtClean="0">
                <a:solidFill>
                  <a:schemeClr val="tx1"/>
                </a:solidFill>
              </a:rPr>
              <a:t>Identify causes and consequences of a satisfied workforce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FDB83704-28C9-444A-AA00-F2E08879B4D9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Motivating for Performance</a:t>
            </a:r>
            <a:endParaRPr lang="en-US" dirty="0"/>
          </a:p>
        </p:txBody>
      </p:sp>
      <p:sp>
        <p:nvSpPr>
          <p:cNvPr id="12291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Motivation</a:t>
            </a:r>
          </a:p>
          <a:p>
            <a:pPr lvl="1"/>
            <a:r>
              <a:rPr lang="en-US" smtClean="0"/>
              <a:t>Forces that energize, direct, and sustain a person’s efforts.</a:t>
            </a:r>
          </a:p>
        </p:txBody>
      </p:sp>
      <p:sp>
        <p:nvSpPr>
          <p:cNvPr id="12292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 3" pitchFamily="18" charset="2"/>
              <a:buNone/>
            </a:pPr>
            <a:r>
              <a:rPr lang="en-US" smtClean="0"/>
              <a:t>Managers must motivate people to:</a:t>
            </a:r>
          </a:p>
          <a:p>
            <a:pPr lvl="1"/>
            <a:r>
              <a:rPr lang="en-US" smtClean="0"/>
              <a:t>join the organization, </a:t>
            </a:r>
          </a:p>
          <a:p>
            <a:pPr lvl="1"/>
            <a:r>
              <a:rPr lang="en-US" smtClean="0"/>
              <a:t>remain in the organization</a:t>
            </a:r>
          </a:p>
          <a:p>
            <a:pPr lvl="1"/>
            <a:r>
              <a:rPr lang="en-US" smtClean="0"/>
              <a:t>come to work regularly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43F57C30-218A-4BA9-B15A-B0AFA20DC4FE}" type="slidenum">
              <a:rPr lang="en-US"/>
              <a:pPr>
                <a:defRPr/>
              </a:pPr>
              <a:t>4</a:t>
            </a:fld>
            <a:endParaRPr lang="en-US"/>
          </a:p>
        </p:txBody>
      </p:sp>
      <p:pic>
        <p:nvPicPr>
          <p:cNvPr id="1229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4038600"/>
            <a:ext cx="29464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9624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819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12-</a:t>
            </a:r>
            <a:fld id="{305AFA35-976B-4BBC-A1DE-C71568BBC711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8196" name="Rectangle 7"/>
          <p:cNvSpPr>
            <a:spLocks noGrp="1" noChangeArrowheads="1"/>
          </p:cNvSpPr>
          <p:nvPr>
            <p:ph type="title"/>
          </p:nvPr>
        </p:nvSpPr>
        <p:spPr>
          <a:xfrm>
            <a:off x="735013" y="838200"/>
            <a:ext cx="7673975" cy="838200"/>
          </a:xfrm>
        </p:spPr>
        <p:txBody>
          <a:bodyPr/>
          <a:lstStyle/>
          <a:p>
            <a:pPr eaLnBrk="1" hangingPunct="1"/>
            <a:r>
              <a:rPr lang="en-US" sz="2000" smtClean="0"/>
              <a:t>Ex. 12.1</a:t>
            </a:r>
            <a:r>
              <a:rPr lang="en-US" sz="4000" smtClean="0"/>
              <a:t> A Simple Model of Motivation</a:t>
            </a: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152400" y="2209800"/>
            <a:ext cx="8839200" cy="2968625"/>
            <a:chOff x="111" y="1440"/>
            <a:chExt cx="5568" cy="1870"/>
          </a:xfrm>
        </p:grpSpPr>
        <p:sp>
          <p:nvSpPr>
            <p:cNvPr id="8199" name="Rectangle 3"/>
            <p:cNvSpPr>
              <a:spLocks noChangeArrowheads="1"/>
            </p:cNvSpPr>
            <p:nvPr/>
          </p:nvSpPr>
          <p:spPr bwMode="auto">
            <a:xfrm>
              <a:off x="5439" y="1920"/>
              <a:ext cx="240" cy="1344"/>
            </a:xfrm>
            <a:prstGeom prst="rect">
              <a:avLst/>
            </a:prstGeom>
            <a:solidFill>
              <a:srgbClr val="A09C00"/>
            </a:solidFill>
            <a:ln w="76200">
              <a:solidFill>
                <a:srgbClr val="A09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0" name="Rectangle 4"/>
            <p:cNvSpPr>
              <a:spLocks noChangeArrowheads="1"/>
            </p:cNvSpPr>
            <p:nvPr/>
          </p:nvSpPr>
          <p:spPr bwMode="auto">
            <a:xfrm>
              <a:off x="5343" y="1920"/>
              <a:ext cx="288" cy="240"/>
            </a:xfrm>
            <a:prstGeom prst="rect">
              <a:avLst/>
            </a:prstGeom>
            <a:solidFill>
              <a:srgbClr val="A09C00"/>
            </a:solidFill>
            <a:ln w="76200">
              <a:solidFill>
                <a:srgbClr val="A09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1" name="Rectangle 5"/>
            <p:cNvSpPr>
              <a:spLocks noChangeArrowheads="1"/>
            </p:cNvSpPr>
            <p:nvPr/>
          </p:nvSpPr>
          <p:spPr bwMode="auto">
            <a:xfrm>
              <a:off x="303" y="3024"/>
              <a:ext cx="5376" cy="240"/>
            </a:xfrm>
            <a:prstGeom prst="rect">
              <a:avLst/>
            </a:prstGeom>
            <a:solidFill>
              <a:srgbClr val="A09C00"/>
            </a:solidFill>
            <a:ln w="76200">
              <a:solidFill>
                <a:srgbClr val="A09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2" name="Rectangle 6"/>
            <p:cNvSpPr>
              <a:spLocks noChangeArrowheads="1"/>
            </p:cNvSpPr>
            <p:nvPr/>
          </p:nvSpPr>
          <p:spPr bwMode="auto">
            <a:xfrm>
              <a:off x="111" y="1968"/>
              <a:ext cx="240" cy="1296"/>
            </a:xfrm>
            <a:prstGeom prst="rect">
              <a:avLst/>
            </a:prstGeom>
            <a:solidFill>
              <a:srgbClr val="A09C00"/>
            </a:solidFill>
            <a:ln w="76200">
              <a:solidFill>
                <a:srgbClr val="A09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3" name="AutoShape 10"/>
            <p:cNvSpPr>
              <a:spLocks noChangeArrowheads="1"/>
            </p:cNvSpPr>
            <p:nvPr/>
          </p:nvSpPr>
          <p:spPr bwMode="auto">
            <a:xfrm>
              <a:off x="3183" y="1440"/>
              <a:ext cx="2256" cy="1200"/>
            </a:xfrm>
            <a:prstGeom prst="rightArrow">
              <a:avLst>
                <a:gd name="adj1" fmla="val 50000"/>
                <a:gd name="adj2" fmla="val 47000"/>
              </a:avLst>
            </a:prstGeom>
            <a:solidFill>
              <a:srgbClr val="CC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4" name="AutoShape 11"/>
            <p:cNvSpPr>
              <a:spLocks noChangeArrowheads="1"/>
            </p:cNvSpPr>
            <p:nvPr/>
          </p:nvSpPr>
          <p:spPr bwMode="auto">
            <a:xfrm>
              <a:off x="1791" y="1440"/>
              <a:ext cx="2256" cy="1200"/>
            </a:xfrm>
            <a:prstGeom prst="rightArrow">
              <a:avLst>
                <a:gd name="adj1" fmla="val 50000"/>
                <a:gd name="adj2" fmla="val 47000"/>
              </a:avLst>
            </a:prstGeom>
            <a:solidFill>
              <a:srgbClr val="66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5" name="AutoShape 12"/>
            <p:cNvSpPr>
              <a:spLocks noChangeArrowheads="1"/>
            </p:cNvSpPr>
            <p:nvPr/>
          </p:nvSpPr>
          <p:spPr bwMode="auto">
            <a:xfrm>
              <a:off x="543" y="1440"/>
              <a:ext cx="2256" cy="1200"/>
            </a:xfrm>
            <a:prstGeom prst="rightArrow">
              <a:avLst>
                <a:gd name="adj1" fmla="val 50000"/>
                <a:gd name="adj2" fmla="val 47000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6" name="Text Box 14"/>
            <p:cNvSpPr txBox="1">
              <a:spLocks noChangeArrowheads="1"/>
            </p:cNvSpPr>
            <p:nvPr/>
          </p:nvSpPr>
          <p:spPr bwMode="auto">
            <a:xfrm>
              <a:off x="639" y="1775"/>
              <a:ext cx="2112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NEED-Creates desire to fulfill needs (food, friendship, recognition, achievement).</a:t>
              </a:r>
            </a:p>
          </p:txBody>
        </p:sp>
        <p:sp>
          <p:nvSpPr>
            <p:cNvPr id="8207" name="Text Box 15"/>
            <p:cNvSpPr txBox="1">
              <a:spLocks noChangeArrowheads="1"/>
            </p:cNvSpPr>
            <p:nvPr/>
          </p:nvSpPr>
          <p:spPr bwMode="auto">
            <a:xfrm>
              <a:off x="2751" y="1775"/>
              <a:ext cx="1296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BEHAVIOR-Results in actions to fulfill needs.</a:t>
              </a:r>
            </a:p>
          </p:txBody>
        </p:sp>
        <p:sp>
          <p:nvSpPr>
            <p:cNvPr id="8208" name="Text Box 16"/>
            <p:cNvSpPr txBox="1">
              <a:spLocks noChangeArrowheads="1"/>
            </p:cNvSpPr>
            <p:nvPr/>
          </p:nvSpPr>
          <p:spPr bwMode="auto">
            <a:xfrm>
              <a:off x="3999" y="1776"/>
              <a:ext cx="1680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REWARDS-Satisfy needs; intrinsic or extrinsic rewards.</a:t>
              </a:r>
            </a:p>
          </p:txBody>
        </p:sp>
        <p:sp>
          <p:nvSpPr>
            <p:cNvPr id="8209" name="Text Box 17"/>
            <p:cNvSpPr txBox="1">
              <a:spLocks noChangeArrowheads="1"/>
            </p:cNvSpPr>
            <p:nvPr/>
          </p:nvSpPr>
          <p:spPr bwMode="auto">
            <a:xfrm>
              <a:off x="399" y="2976"/>
              <a:ext cx="4848" cy="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b="1">
                  <a:solidFill>
                    <a:schemeClr val="bg1"/>
                  </a:solidFill>
                </a:rPr>
                <a:t>FEEDBACK-Reward informs person whether behavior was appropriate and should be used again.</a:t>
              </a:r>
            </a:p>
          </p:txBody>
        </p:sp>
        <p:sp>
          <p:nvSpPr>
            <p:cNvPr id="8210" name="AutoShape 18"/>
            <p:cNvSpPr>
              <a:spLocks noChangeArrowheads="1"/>
            </p:cNvSpPr>
            <p:nvPr/>
          </p:nvSpPr>
          <p:spPr bwMode="auto">
            <a:xfrm>
              <a:off x="111" y="1824"/>
              <a:ext cx="528" cy="432"/>
            </a:xfrm>
            <a:prstGeom prst="rightArrow">
              <a:avLst>
                <a:gd name="adj1" fmla="val 50000"/>
                <a:gd name="adj2" fmla="val 30556"/>
              </a:avLst>
            </a:prstGeom>
            <a:solidFill>
              <a:srgbClr val="A09C00"/>
            </a:solidFill>
            <a:ln w="76200">
              <a:solidFill>
                <a:srgbClr val="A09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198" name="FlagCount" hidden="1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Setting Goals</a:t>
            </a:r>
            <a:endParaRPr lang="en-US" dirty="0"/>
          </a:p>
        </p:txBody>
      </p:sp>
      <p:sp>
        <p:nvSpPr>
          <p:cNvPr id="13315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Goal-setting theory </a:t>
            </a:r>
          </a:p>
          <a:p>
            <a:pPr lvl="1"/>
            <a:r>
              <a:rPr lang="en-US" dirty="0" smtClean="0"/>
              <a:t>A motivation theory stating that people have conscious goals that energize them and direct their thoughts and behaviors toward a particular end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WIIFM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9DB2E5F4-8242-483B-AC57-BDA6F3DA4249}" type="slidenum">
              <a:rPr lang="en-US"/>
              <a:pPr>
                <a:defRPr/>
              </a:pPr>
              <a:t>6</a:t>
            </a:fld>
            <a:endParaRPr lang="en-US"/>
          </a:p>
        </p:txBody>
      </p:sp>
      <p:pic>
        <p:nvPicPr>
          <p:cNvPr id="1331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5410200"/>
            <a:ext cx="10572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Setting Goals</a:t>
            </a:r>
            <a:endParaRPr lang="en-US" dirty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Stretch goals</a:t>
            </a:r>
          </a:p>
          <a:p>
            <a:pPr lvl="1"/>
            <a:r>
              <a:rPr lang="en-US" dirty="0" smtClean="0"/>
              <a:t>Targets that are particularly demanding, sometimes even thought to be impossible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Minimum</a:t>
            </a:r>
          </a:p>
          <a:p>
            <a:pPr lvl="1"/>
            <a:r>
              <a:rPr lang="en-US" dirty="0" smtClean="0"/>
              <a:t> </a:t>
            </a:r>
            <a:r>
              <a:rPr lang="en-US" dirty="0" smtClean="0"/>
              <a:t>Reward</a:t>
            </a:r>
          </a:p>
          <a:p>
            <a:pPr lvl="1"/>
            <a:r>
              <a:rPr lang="en-US" dirty="0" smtClean="0"/>
              <a:t>Realistic</a:t>
            </a:r>
          </a:p>
          <a:p>
            <a:pPr lvl="1"/>
            <a:r>
              <a:rPr lang="en-US" dirty="0" smtClean="0"/>
              <a:t>Important</a:t>
            </a:r>
          </a:p>
          <a:p>
            <a:pPr lvl="1"/>
            <a:r>
              <a:rPr lang="en-US" dirty="0" smtClean="0"/>
              <a:t>Achievable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2698E0B8-0B84-482A-89FC-4CC9B0BA90BB}" type="slidenum">
              <a:rPr lang="en-US"/>
              <a:pPr>
                <a:defRPr/>
              </a:pPr>
              <a:t>7</a:t>
            </a:fld>
            <a:endParaRPr lang="en-US"/>
          </a:p>
        </p:txBody>
      </p:sp>
      <p:pic>
        <p:nvPicPr>
          <p:cNvPr id="1434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733800"/>
            <a:ext cx="3452813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Reinforcing Performance</a:t>
            </a:r>
            <a:endParaRPr lang="en-US" dirty="0"/>
          </a:p>
        </p:txBody>
      </p:sp>
      <p:sp>
        <p:nvSpPr>
          <p:cNvPr id="15363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Law of effect</a:t>
            </a:r>
          </a:p>
          <a:p>
            <a:pPr lvl="1"/>
            <a:r>
              <a:rPr lang="en-US" smtClean="0"/>
              <a:t>A law formulated by Edward Thorndike in 1911 stating that behavior that is followed by positive consequences will likely be repeated.</a:t>
            </a:r>
          </a:p>
        </p:txBody>
      </p:sp>
      <p:sp>
        <p:nvSpPr>
          <p:cNvPr id="15364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Reinforcers</a:t>
            </a:r>
          </a:p>
          <a:p>
            <a:pPr lvl="1"/>
            <a:r>
              <a:rPr lang="en-US" smtClean="0"/>
              <a:t>Positive consequences that motivate behavior.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F4B3697B-4A72-4B25-94E0-71F417CFA318}" type="slidenum">
              <a:rPr lang="en-US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Reinforcing Performance</a:t>
            </a:r>
            <a:endParaRPr lang="en-US" dirty="0"/>
          </a:p>
        </p:txBody>
      </p:sp>
      <p:sp>
        <p:nvSpPr>
          <p:cNvPr id="1741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Positive reinforcement</a:t>
            </a:r>
          </a:p>
          <a:p>
            <a:pPr lvl="1"/>
            <a:r>
              <a:rPr lang="en-US" smtClean="0"/>
              <a:t>Applying consequences that increase the likelihood that a person will repeat the behavior that led to it.</a:t>
            </a:r>
          </a:p>
        </p:txBody>
      </p:sp>
      <p:sp>
        <p:nvSpPr>
          <p:cNvPr id="17412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Negative reinforcement</a:t>
            </a:r>
          </a:p>
          <a:p>
            <a:pPr lvl="1"/>
            <a:r>
              <a:rPr lang="en-US" smtClean="0"/>
              <a:t>Removing or withholding an undesirable consequence.</a:t>
            </a:r>
          </a:p>
          <a:p>
            <a:endParaRPr 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D382C196-0C9F-4759-ADA1-7C5D8DDEDC02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Reinforcing Performance</a:t>
            </a:r>
            <a:endParaRPr lang="en-US" dirty="0"/>
          </a:p>
        </p:txBody>
      </p:sp>
      <p:sp>
        <p:nvSpPr>
          <p:cNvPr id="18435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Punishment</a:t>
            </a:r>
          </a:p>
          <a:p>
            <a:pPr lvl="1"/>
            <a:r>
              <a:rPr lang="en-US" smtClean="0"/>
              <a:t>Administering an aversive consequence.</a:t>
            </a:r>
          </a:p>
        </p:txBody>
      </p:sp>
      <p:sp>
        <p:nvSpPr>
          <p:cNvPr id="18436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Extinction</a:t>
            </a:r>
          </a:p>
          <a:p>
            <a:pPr lvl="1"/>
            <a:r>
              <a:rPr lang="en-US" smtClean="0"/>
              <a:t>Withdrawing or failing to provide a reinforcing consequence.</a:t>
            </a:r>
          </a:p>
          <a:p>
            <a:endParaRPr 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1C836B3A-8FC9-4E1F-A95B-C30BA0399389}" type="slidenum">
              <a:rPr lang="en-US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Consequences of Behavior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2B49C64C-01F3-4DD2-967B-C7D4F7EC8EF0}" type="slidenum">
              <a:rPr lang="en-US"/>
              <a:pPr>
                <a:defRPr/>
              </a:pPr>
              <a:t>11</a:t>
            </a:fld>
            <a:endParaRPr lang="en-US"/>
          </a:p>
        </p:txBody>
      </p:sp>
      <p:pic>
        <p:nvPicPr>
          <p:cNvPr id="19460" name="Picture 4" descr="Figure13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209800"/>
            <a:ext cx="7742238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Box 4"/>
          <p:cNvSpPr txBox="1">
            <a:spLocks noChangeArrowheads="1"/>
          </p:cNvSpPr>
          <p:nvPr/>
        </p:nvSpPr>
        <p:spPr bwMode="auto">
          <a:xfrm>
            <a:off x="228600" y="6096000"/>
            <a:ext cx="1981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13.1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9624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1843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12-</a:t>
            </a:r>
            <a:fld id="{B13646FE-A0C4-44CC-A277-403860735EC9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85800"/>
            <a:ext cx="3962400" cy="762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 smtClean="0">
                <a:solidFill>
                  <a:schemeClr val="tx1"/>
                </a:solidFill>
              </a:rPr>
              <a:t>Reinforcement Perspective on Motivation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223838" y="3429000"/>
            <a:ext cx="2971800" cy="838200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8438" name="Text Box 5"/>
          <p:cNvSpPr txBox="1">
            <a:spLocks noChangeArrowheads="1"/>
          </p:cNvSpPr>
          <p:nvPr/>
        </p:nvSpPr>
        <p:spPr bwMode="auto">
          <a:xfrm>
            <a:off x="300038" y="3600450"/>
            <a:ext cx="2900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Reinforcement Tools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4191000" y="1371600"/>
            <a:ext cx="4800600" cy="1219200"/>
          </a:xfrm>
          <a:prstGeom prst="rect">
            <a:avLst/>
          </a:prstGeom>
          <a:solidFill>
            <a:srgbClr val="6600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4191000" y="2362200"/>
            <a:ext cx="4800600" cy="1219200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4191000" y="3810000"/>
            <a:ext cx="4800600" cy="1219200"/>
          </a:xfrm>
          <a:prstGeom prst="rect">
            <a:avLst/>
          </a:prstGeom>
          <a:solidFill>
            <a:srgbClr val="3333CC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4191000" y="4953000"/>
            <a:ext cx="48006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4419600" y="1371600"/>
            <a:ext cx="41306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Positive reinforcement in the administration of a pleasant and rewarding consequence.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4343400" y="2476500"/>
            <a:ext cx="4054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Avoidance learning is the removal of an unpleasant consequence following a desired behavior.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4324350" y="4057650"/>
            <a:ext cx="42830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Punishment is the imposition of unpleasant outcomes on an employee.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4267200" y="5105400"/>
            <a:ext cx="4740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Extinction is the withdrawal of a positive reward; behavior is no longer reinforced and hence is less likely to occur in the future.</a:t>
            </a:r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3352800" y="3886200"/>
            <a:ext cx="685800" cy="190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8" name="Line 16"/>
          <p:cNvSpPr>
            <a:spLocks noChangeShapeType="1"/>
          </p:cNvSpPr>
          <p:nvPr/>
        </p:nvSpPr>
        <p:spPr bwMode="auto">
          <a:xfrm flipV="1">
            <a:off x="3352800" y="2133600"/>
            <a:ext cx="68580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9" name="Line 17"/>
          <p:cNvSpPr>
            <a:spLocks noChangeShapeType="1"/>
          </p:cNvSpPr>
          <p:nvPr/>
        </p:nvSpPr>
        <p:spPr bwMode="auto">
          <a:xfrm>
            <a:off x="3352800" y="3886200"/>
            <a:ext cx="685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0" name="Line 18"/>
          <p:cNvSpPr>
            <a:spLocks noChangeShapeType="1"/>
          </p:cNvSpPr>
          <p:nvPr/>
        </p:nvSpPr>
        <p:spPr bwMode="auto">
          <a:xfrm flipV="1">
            <a:off x="3352800" y="3429000"/>
            <a:ext cx="685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1" name="FlagCount" hidden="1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1" grpId="0" autoUpdateAnimBg="0"/>
      <p:bldP spid="20492" grpId="0" autoUpdateAnimBg="0"/>
      <p:bldP spid="20493" grpId="0" autoUpdateAnimBg="0"/>
      <p:bldP spid="20494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The Greatest Management</a:t>
            </a:r>
            <a:br>
              <a:rPr lang="en-US" dirty="0" smtClean="0"/>
            </a:br>
            <a:r>
              <a:rPr lang="en-US" dirty="0" smtClean="0"/>
              <a:t>Principle in the World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A55ED009-FA6A-4A88-A6AD-F18F6C1991D6}" type="slidenum">
              <a:rPr lang="en-US"/>
              <a:pPr>
                <a:defRPr/>
              </a:pPr>
              <a:t>13</a:t>
            </a:fld>
            <a:endParaRPr lang="en-US"/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488" y="1905000"/>
            <a:ext cx="7439025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381000" y="617220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13.1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9624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102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12-</a:t>
            </a:r>
            <a:fld id="{275DF936-91AB-44E9-876C-78DE8EBFC8A3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2000" smtClean="0"/>
              <a:t>Figure 12.6</a:t>
            </a:r>
            <a:r>
              <a:rPr lang="en-US" sz="4000" smtClean="0"/>
              <a:t> Changing Behavior With Reinforcement</a:t>
            </a:r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>
            <p:ph idx="1"/>
          </p:nvPr>
        </p:nvGraphicFramePr>
        <p:xfrm>
          <a:off x="3986213" y="3736975"/>
          <a:ext cx="1171575" cy="485775"/>
        </p:xfrm>
        <a:graphic>
          <a:graphicData uri="http://schemas.openxmlformats.org/presentationml/2006/ole">
            <p:oleObj spid="_x0000_s66562" name="Package" r:id="rId3" imgW="1171440" imgH="485640" progId="Package">
              <p:embed/>
            </p:oleObj>
          </a:graphicData>
        </a:graphic>
      </p:graphicFrame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81125" y="1881188"/>
            <a:ext cx="6380163" cy="309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Performance -Related Beliefs</a:t>
            </a:r>
            <a:endParaRPr lang="en-US" dirty="0"/>
          </a:p>
        </p:txBody>
      </p:sp>
      <p:sp>
        <p:nvSpPr>
          <p:cNvPr id="21507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Expectancy theory</a:t>
            </a:r>
          </a:p>
          <a:p>
            <a:pPr lvl="1"/>
            <a:r>
              <a:rPr lang="en-US" smtClean="0"/>
              <a:t>A theory proposing that people will behave based on their perceived likelihood that their effort will lead to a certain outcome and on how highly they value that outcome.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F9A65D9E-56ED-4C2A-A995-9802979F84FD}" type="slidenum">
              <a:rPr lang="en-US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Effort-to-Performance Link</a:t>
            </a:r>
            <a:endParaRPr lang="en-US" dirty="0"/>
          </a:p>
        </p:txBody>
      </p:sp>
      <p:sp>
        <p:nvSpPr>
          <p:cNvPr id="22531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Expectancy</a:t>
            </a:r>
          </a:p>
          <a:p>
            <a:pPr lvl="1"/>
            <a:r>
              <a:rPr lang="en-US" dirty="0" smtClean="0"/>
              <a:t>Employees’ perception of the likelihood that their efforts will enable them to attain their </a:t>
            </a:r>
            <a:r>
              <a:rPr lang="en-US" dirty="0" smtClean="0"/>
              <a:t>performance and personal </a:t>
            </a:r>
            <a:r>
              <a:rPr lang="en-US" dirty="0" smtClean="0"/>
              <a:t>goals.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AAA62DEA-B931-407A-AD61-9606B97F25C1}" type="slidenum">
              <a:rPr lang="en-US"/>
              <a:pPr>
                <a:defRPr/>
              </a:pPr>
              <a:t>16</a:t>
            </a:fld>
            <a:endParaRPr lang="en-US"/>
          </a:p>
        </p:txBody>
      </p:sp>
      <p:pic>
        <p:nvPicPr>
          <p:cNvPr id="22533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3733800"/>
            <a:ext cx="3505200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Performance-to-Outcome Link</a:t>
            </a:r>
            <a:endParaRPr lang="en-US" dirty="0"/>
          </a:p>
        </p:txBody>
      </p:sp>
      <p:sp>
        <p:nvSpPr>
          <p:cNvPr id="24579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Instrumentality</a:t>
            </a:r>
          </a:p>
          <a:p>
            <a:pPr lvl="1"/>
            <a:r>
              <a:rPr lang="en-US" smtClean="0"/>
              <a:t>The perceived likelihood that performance will be followed by a particular outcome.</a:t>
            </a:r>
          </a:p>
        </p:txBody>
      </p:sp>
      <p:sp>
        <p:nvSpPr>
          <p:cNvPr id="24580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Valence</a:t>
            </a:r>
          </a:p>
          <a:p>
            <a:pPr lvl="1"/>
            <a:r>
              <a:rPr lang="en-US" smtClean="0"/>
              <a:t>The value an outcome holds for the person contemplating it.</a:t>
            </a:r>
          </a:p>
          <a:p>
            <a:endParaRPr 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8AD569AA-C5C7-447F-83A1-91FC1E97AA47}" type="slidenum">
              <a:rPr lang="en-US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Basic Concepts of Expectancy Theory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B5A0BF12-8811-4BA6-9E42-9503246D88E0}" type="slidenum">
              <a:rPr lang="en-US"/>
              <a:pPr>
                <a:defRPr/>
              </a:pPr>
              <a:t>18</a:t>
            </a:fld>
            <a:endParaRPr lang="en-US"/>
          </a:p>
        </p:txBody>
      </p:sp>
      <p:pic>
        <p:nvPicPr>
          <p:cNvPr id="25604" name="Picture 4" descr="Figure 13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667000"/>
            <a:ext cx="7229475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TextBox 6"/>
          <p:cNvSpPr txBox="1">
            <a:spLocks noChangeArrowheads="1"/>
          </p:cNvSpPr>
          <p:nvPr/>
        </p:nvSpPr>
        <p:spPr bwMode="auto">
          <a:xfrm>
            <a:off x="609600" y="6019800"/>
            <a:ext cx="1828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13.2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Managerial Implications of </a:t>
            </a:r>
            <a:br>
              <a:rPr lang="en-US" dirty="0" smtClean="0"/>
            </a:br>
            <a:r>
              <a:rPr lang="en-US" dirty="0" smtClean="0"/>
              <a:t>Expectancy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US" b="0" dirty="0" smtClean="0">
                <a:solidFill>
                  <a:schemeClr val="tx1"/>
                </a:solidFill>
              </a:rPr>
              <a:t>Increase </a:t>
            </a:r>
            <a:r>
              <a:rPr lang="en-US" b="0" dirty="0" smtClean="0">
                <a:solidFill>
                  <a:schemeClr val="tx1"/>
                </a:solidFill>
              </a:rPr>
              <a:t>positive expectancies</a:t>
            </a:r>
            <a:endParaRPr lang="en-US" b="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b="0" dirty="0" smtClean="0">
                <a:solidFill>
                  <a:schemeClr val="tx1"/>
                </a:solidFill>
              </a:rPr>
              <a:t>Identify positively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valent</a:t>
            </a:r>
            <a:r>
              <a:rPr lang="en-US" b="0" dirty="0" smtClean="0">
                <a:solidFill>
                  <a:schemeClr val="tx1"/>
                </a:solidFill>
              </a:rPr>
              <a:t> outcomes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b="0" dirty="0" smtClean="0">
                <a:solidFill>
                  <a:schemeClr val="tx1"/>
                </a:solidFill>
              </a:rPr>
              <a:t>Make performance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instrumental </a:t>
            </a:r>
            <a:r>
              <a:rPr lang="en-US" b="0" dirty="0" smtClean="0">
                <a:solidFill>
                  <a:schemeClr val="tx1"/>
                </a:solidFill>
              </a:rPr>
              <a:t>toward positive </a:t>
            </a:r>
            <a:r>
              <a:rPr lang="en-US" b="0" dirty="0" smtClean="0">
                <a:solidFill>
                  <a:schemeClr val="tx1"/>
                </a:solidFill>
              </a:rPr>
              <a:t>outcomes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b="0" dirty="0" smtClean="0">
                <a:solidFill>
                  <a:schemeClr val="tx1"/>
                </a:solidFill>
              </a:rPr>
              <a:t>Lessen the perceived negative outcomes.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b="0" dirty="0" smtClean="0">
                <a:solidFill>
                  <a:schemeClr val="tx1"/>
                </a:solidFill>
              </a:rPr>
              <a:t>Create importance</a:t>
            </a:r>
            <a:endParaRPr lang="en-US" b="0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1D12D260-A667-4550-96FA-B4B385554CC0}" type="slidenum">
              <a:rPr lang="en-US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Maslow’s Need Hierarchy</a:t>
            </a:r>
            <a:endParaRPr lang="en-US" dirty="0"/>
          </a:p>
        </p:txBody>
      </p:sp>
      <p:sp>
        <p:nvSpPr>
          <p:cNvPr id="27651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Maslow’s need hierarchy</a:t>
            </a:r>
          </a:p>
          <a:p>
            <a:pPr lvl="1"/>
            <a:r>
              <a:rPr lang="en-US" smtClean="0"/>
              <a:t>A conception of human needs organizing needs into a hierarchy of five major types.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7A7CA6EE-F7A2-4FA3-93C8-7B206D5D32EA}" type="slidenum">
              <a:rPr lang="en-US"/>
              <a:pPr>
                <a:defRPr/>
              </a:pPr>
              <a:t>20</a:t>
            </a:fld>
            <a:endParaRPr lang="en-US"/>
          </a:p>
        </p:txBody>
      </p:sp>
      <p:pic>
        <p:nvPicPr>
          <p:cNvPr id="27653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2286000"/>
            <a:ext cx="4038600" cy="3587750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Maslow’s Need Hierarchy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Physiological </a:t>
            </a:r>
            <a:r>
              <a:rPr lang="en-US" sz="2800" b="0" dirty="0" smtClean="0">
                <a:solidFill>
                  <a:schemeClr val="tx1"/>
                </a:solidFill>
              </a:rPr>
              <a:t>(food, water, </a:t>
            </a:r>
            <a:r>
              <a:rPr lang="en-US" sz="2800" b="0" dirty="0" smtClean="0">
                <a:solidFill>
                  <a:schemeClr val="tx1"/>
                </a:solidFill>
              </a:rPr>
              <a:t>and </a:t>
            </a:r>
            <a:r>
              <a:rPr lang="en-US" sz="2800" b="0" dirty="0" smtClean="0">
                <a:solidFill>
                  <a:schemeClr val="tx1"/>
                </a:solidFill>
              </a:rPr>
              <a:t>shelter).</a:t>
            </a:r>
            <a:endParaRPr lang="en-US" sz="2800" b="0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Safety </a:t>
            </a:r>
            <a:r>
              <a:rPr lang="en-US" sz="2800" b="0" dirty="0" smtClean="0">
                <a:solidFill>
                  <a:schemeClr val="tx1"/>
                </a:solidFill>
              </a:rPr>
              <a:t>or security (protection against threat and deprivation).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Social</a:t>
            </a:r>
            <a:r>
              <a:rPr lang="en-US" sz="2800" b="0" dirty="0" smtClean="0">
                <a:solidFill>
                  <a:schemeClr val="tx1"/>
                </a:solidFill>
              </a:rPr>
              <a:t> (friendship, affection, belonging, and love).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Ego</a:t>
            </a:r>
            <a:r>
              <a:rPr lang="en-US" sz="2800" b="0" dirty="0" smtClean="0">
                <a:solidFill>
                  <a:schemeClr val="tx1"/>
                </a:solidFill>
              </a:rPr>
              <a:t> (independence, achievement, freedom, status, recognition, and self esteem).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Self-actualization</a:t>
            </a:r>
            <a:r>
              <a:rPr lang="en-US" sz="2800" b="0" dirty="0" smtClean="0">
                <a:solidFill>
                  <a:schemeClr val="tx1"/>
                </a:solidFill>
              </a:rPr>
              <a:t> (realizing one’s full potential, becoming everything one is capable of being).</a:t>
            </a:r>
            <a:endParaRPr lang="en-US" sz="2800" b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A7A1EAFE-91E9-447C-B135-8B85F5095CC3}" type="slidenum">
              <a:rPr lang="en-US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Alderfer’s ERG Theory</a:t>
            </a:r>
            <a:endParaRPr lang="en-US" dirty="0"/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Existence needs </a:t>
            </a:r>
          </a:p>
          <a:p>
            <a:pPr lvl="1"/>
            <a:r>
              <a:rPr lang="en-US" smtClean="0"/>
              <a:t>all material and physiological desires. </a:t>
            </a:r>
          </a:p>
          <a:p>
            <a:r>
              <a:rPr lang="en-US" smtClean="0"/>
              <a:t>Relatedness needs </a:t>
            </a:r>
          </a:p>
          <a:p>
            <a:pPr lvl="1"/>
            <a:r>
              <a:rPr lang="en-US" smtClean="0"/>
              <a:t>involve relationships with other people and are satisfied through the process of mutually sharing thoughts and feelings.</a:t>
            </a:r>
          </a:p>
          <a:p>
            <a:r>
              <a:rPr lang="en-US" smtClean="0"/>
              <a:t>Growth needs </a:t>
            </a:r>
          </a:p>
          <a:p>
            <a:pPr lvl="1"/>
            <a:r>
              <a:rPr lang="en-US" smtClean="0"/>
              <a:t>motivate people to productively or creatively change themselves or their environment.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5597D52F-FC55-4FF9-B32F-87C9A7591187}" type="slidenum">
              <a:rPr lang="en-US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McClelland’s Needs</a:t>
            </a:r>
            <a:endParaRPr lang="en-US" dirty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Need for achievement </a:t>
            </a:r>
          </a:p>
          <a:p>
            <a:pPr lvl="1"/>
            <a:r>
              <a:rPr lang="en-US" smtClean="0"/>
              <a:t>characterized by a strong orientation toward accomplishment and an obsession with success and goal attainment.</a:t>
            </a:r>
          </a:p>
          <a:p>
            <a:r>
              <a:rPr lang="en-US" smtClean="0"/>
              <a:t>Need for affiliation </a:t>
            </a:r>
          </a:p>
          <a:p>
            <a:pPr lvl="1"/>
            <a:r>
              <a:rPr lang="en-US" smtClean="0"/>
              <a:t>reflects a strong desire to be liked by other people</a:t>
            </a:r>
          </a:p>
          <a:p>
            <a:r>
              <a:rPr lang="en-US" smtClean="0"/>
              <a:t>Need for power </a:t>
            </a:r>
          </a:p>
          <a:p>
            <a:pPr lvl="1"/>
            <a:r>
              <a:rPr lang="en-US" smtClean="0"/>
              <a:t>a desire to influence or control other people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995B2779-B94A-43B6-93C6-5444F34B78C3}" type="slidenum">
              <a:rPr lang="en-US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Designing Motivating Jobs</a:t>
            </a:r>
            <a:endParaRPr lang="en-US" dirty="0"/>
          </a:p>
        </p:txBody>
      </p:sp>
      <p:sp>
        <p:nvSpPr>
          <p:cNvPr id="3277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Extrinsic rewards</a:t>
            </a:r>
          </a:p>
          <a:p>
            <a:pPr lvl="1"/>
            <a:r>
              <a:rPr lang="en-US" smtClean="0"/>
              <a:t>Rewards given to a person by the boss, the company, or some other person.</a:t>
            </a:r>
          </a:p>
        </p:txBody>
      </p:sp>
      <p:sp>
        <p:nvSpPr>
          <p:cNvPr id="32772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Intrinsic reward</a:t>
            </a:r>
          </a:p>
          <a:p>
            <a:pPr lvl="1"/>
            <a:r>
              <a:rPr lang="en-US" smtClean="0"/>
              <a:t>Reward a worker derives directly from performing the job itself.</a:t>
            </a:r>
          </a:p>
          <a:p>
            <a:endParaRPr 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D24645AE-9BE7-4433-9C89-CD2DAB418A05}" type="slidenum">
              <a:rPr lang="en-US"/>
              <a:pPr>
                <a:defRPr/>
              </a:pPr>
              <a:t>24</a:t>
            </a:fld>
            <a:endParaRPr lang="en-US"/>
          </a:p>
        </p:txBody>
      </p:sp>
      <p:pic>
        <p:nvPicPr>
          <p:cNvPr id="327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6096000"/>
            <a:ext cx="476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Job Rotation, Enlargement, and Enrichment</a:t>
            </a:r>
            <a:endParaRPr lang="en-US" dirty="0"/>
          </a:p>
        </p:txBody>
      </p:sp>
      <p:sp>
        <p:nvSpPr>
          <p:cNvPr id="33795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Job rotation</a:t>
            </a:r>
          </a:p>
          <a:p>
            <a:pPr lvl="1"/>
            <a:r>
              <a:rPr lang="en-US" smtClean="0"/>
              <a:t>Changing from one routine task to another to alleviate boredom</a:t>
            </a:r>
          </a:p>
          <a:p>
            <a:r>
              <a:rPr lang="en-US" smtClean="0"/>
              <a:t>Job enlargement</a:t>
            </a:r>
          </a:p>
          <a:p>
            <a:pPr lvl="1"/>
            <a:r>
              <a:rPr lang="en-US" smtClean="0"/>
              <a:t>Giving people additional tasks at the same time to alleviate boredom.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D42D6EEA-5BEC-42DB-826C-3016FF0465A6}" type="slidenum">
              <a:rPr lang="en-US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Job Rotation, Enlargement, and Enrichment</a:t>
            </a:r>
            <a:endParaRPr lang="en-US" dirty="0"/>
          </a:p>
        </p:txBody>
      </p:sp>
      <p:sp>
        <p:nvSpPr>
          <p:cNvPr id="34819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Job enrichment</a:t>
            </a:r>
          </a:p>
          <a:p>
            <a:pPr lvl="1"/>
            <a:r>
              <a:rPr lang="en-US" smtClean="0"/>
              <a:t>Changing a task to make it inherently more rewarding, motivating, and satisfying.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0DFDE0D4-5CE3-47E0-B884-3BAECAAE0FEE}" type="slidenum">
              <a:rPr lang="en-US"/>
              <a:pPr>
                <a:defRPr/>
              </a:pPr>
              <a:t>26</a:t>
            </a:fld>
            <a:endParaRPr lang="en-US"/>
          </a:p>
        </p:txBody>
      </p:sp>
      <p:pic>
        <p:nvPicPr>
          <p:cNvPr id="34821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0" y="2819400"/>
            <a:ext cx="3657600" cy="3309938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Herzberg’s Two-Factor Theory</a:t>
            </a:r>
            <a:endParaRPr lang="en-US" dirty="0"/>
          </a:p>
        </p:txBody>
      </p:sp>
      <p:sp>
        <p:nvSpPr>
          <p:cNvPr id="35843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Hygiene factors</a:t>
            </a:r>
          </a:p>
          <a:p>
            <a:pPr lvl="1"/>
            <a:r>
              <a:rPr lang="en-US" smtClean="0"/>
              <a:t>Characteristics of the workplace, such as company policies, working conditions, pay, and supervision, that can make people dissatisfied.</a:t>
            </a:r>
          </a:p>
        </p:txBody>
      </p:sp>
      <p:sp>
        <p:nvSpPr>
          <p:cNvPr id="35844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Motivators</a:t>
            </a:r>
          </a:p>
          <a:p>
            <a:pPr lvl="1"/>
            <a:r>
              <a:rPr lang="en-US" smtClean="0"/>
              <a:t>Factors that make a job more motivating, such as additional job responsibilities, opportunities for personal growth and recognition, and feelings of achievement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04723EAE-3B12-481E-9F3C-7293CF18EC09}" type="slidenum">
              <a:rPr lang="en-US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The Hackman and Oldham Model of Job Design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A3631E08-EEEF-4FD4-985A-C131AC04E5DD}" type="slidenum">
              <a:rPr lang="en-US"/>
              <a:pPr>
                <a:defRPr/>
              </a:pPr>
              <a:t>28</a:t>
            </a:fld>
            <a:endParaRPr lang="en-US"/>
          </a:p>
        </p:txBody>
      </p:sp>
      <p:pic>
        <p:nvPicPr>
          <p:cNvPr id="36868" name="Picture 7" descr="Figure 13-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3888" y="1828800"/>
            <a:ext cx="5356225" cy="457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Box 4"/>
          <p:cNvSpPr txBox="1">
            <a:spLocks noChangeArrowheads="1"/>
          </p:cNvSpPr>
          <p:nvPr/>
        </p:nvSpPr>
        <p:spPr bwMode="auto">
          <a:xfrm>
            <a:off x="0" y="6248400"/>
            <a:ext cx="1752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13.4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The Hackman and Oldham Model of Job Design</a:t>
            </a:r>
            <a:endParaRPr lang="en-US" dirty="0"/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smtClean="0"/>
              <a:t>Skill variety</a:t>
            </a:r>
          </a:p>
          <a:p>
            <a:pPr lvl="1"/>
            <a:r>
              <a:rPr lang="en-US" smtClean="0"/>
              <a:t>different job activities involving several skills and talents.</a:t>
            </a:r>
          </a:p>
          <a:p>
            <a:r>
              <a:rPr lang="en-US" sz="3000" smtClean="0"/>
              <a:t>Task identity</a:t>
            </a:r>
          </a:p>
          <a:p>
            <a:pPr lvl="1"/>
            <a:r>
              <a:rPr lang="en-US" smtClean="0"/>
              <a:t>the completion of a whole, identifiable piece of work</a:t>
            </a:r>
          </a:p>
          <a:p>
            <a:r>
              <a:rPr lang="en-US" sz="3000" smtClean="0"/>
              <a:t>Task significance</a:t>
            </a:r>
          </a:p>
          <a:p>
            <a:pPr lvl="1"/>
            <a:r>
              <a:rPr lang="en-US" smtClean="0"/>
              <a:t>an important, positive impact on the lives of others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5623C832-80E0-44C7-A798-BEF3BC05E010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The Hackman and Oldham Model of Job Design</a:t>
            </a:r>
            <a:endParaRPr lang="en-US" dirty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Autonomy </a:t>
            </a:r>
          </a:p>
          <a:p>
            <a:pPr lvl="1"/>
            <a:r>
              <a:rPr lang="en-US" dirty="0" smtClean="0"/>
              <a:t>independence and discretion in making decisions.</a:t>
            </a:r>
          </a:p>
          <a:p>
            <a:r>
              <a:rPr lang="en-US" dirty="0" smtClean="0"/>
              <a:t>Feedback </a:t>
            </a:r>
          </a:p>
          <a:p>
            <a:r>
              <a:rPr lang="en-US" dirty="0" smtClean="0"/>
              <a:t>information about job </a:t>
            </a:r>
            <a:r>
              <a:rPr lang="en-US" dirty="0" smtClean="0"/>
              <a:t>performance</a:t>
            </a:r>
          </a:p>
          <a:p>
            <a:r>
              <a:rPr lang="en-US" dirty="0" smtClean="0"/>
              <a:t>Growth </a:t>
            </a:r>
            <a:r>
              <a:rPr lang="en-US" dirty="0" smtClean="0"/>
              <a:t>need strength</a:t>
            </a:r>
          </a:p>
          <a:p>
            <a:pPr lvl="1"/>
            <a:r>
              <a:rPr lang="en-US" dirty="0" smtClean="0"/>
              <a:t>The degree to which individuals want personal and psychological development.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D0E134C5-8518-4021-B7E4-A53F42772AF5}" type="slidenum">
              <a:rPr lang="en-US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Empowerment</a:t>
            </a:r>
            <a:endParaRPr lang="en-US" dirty="0"/>
          </a:p>
        </p:txBody>
      </p:sp>
      <p:sp>
        <p:nvSpPr>
          <p:cNvPr id="40963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Empowerment</a:t>
            </a:r>
          </a:p>
          <a:p>
            <a:pPr lvl="1"/>
            <a:r>
              <a:rPr lang="en-US" smtClean="0"/>
              <a:t>The process of sharing power with employees, thereby enhancing their confidence in their ability to perform their jobs and their belief that they are influential contributors to the organization.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4150649D-93AB-45CE-AF7F-F28BEF5DDB6B}" type="slidenum">
              <a:rPr lang="en-US"/>
              <a:pPr>
                <a:defRPr/>
              </a:pPr>
              <a:t>31</a:t>
            </a:fld>
            <a:endParaRPr lang="en-US"/>
          </a:p>
        </p:txBody>
      </p:sp>
      <p:pic>
        <p:nvPicPr>
          <p:cNvPr id="4096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410200"/>
            <a:ext cx="10572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Achieving Fairness</a:t>
            </a:r>
            <a:endParaRPr lang="en-US" dirty="0"/>
          </a:p>
        </p:txBody>
      </p:sp>
      <p:sp>
        <p:nvSpPr>
          <p:cNvPr id="4198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Equity theory</a:t>
            </a:r>
          </a:p>
          <a:p>
            <a:pPr lvl="1"/>
            <a:r>
              <a:rPr lang="en-US" smtClean="0"/>
              <a:t>A theory stating that people assess how fairly they have been treated according to two key factors: outcomes and inputs.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534E78D7-CCB4-4E98-9ABB-9715CA28598B}" type="slidenum">
              <a:rPr lang="en-US"/>
              <a:pPr>
                <a:defRPr/>
              </a:pPr>
              <a:t>32</a:t>
            </a:fld>
            <a:endParaRPr lang="en-US"/>
          </a:p>
        </p:txBody>
      </p:sp>
      <p:pic>
        <p:nvPicPr>
          <p:cNvPr id="4198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4648200"/>
            <a:ext cx="5373688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Equity Theory</a:t>
            </a:r>
            <a:endParaRPr lang="en-US" dirty="0"/>
          </a:p>
        </p:txBody>
      </p:sp>
      <p:sp>
        <p:nvSpPr>
          <p:cNvPr id="4301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Outcomes</a:t>
            </a:r>
          </a:p>
          <a:p>
            <a:pPr lvl="1"/>
            <a:r>
              <a:rPr lang="en-US" smtClean="0"/>
              <a:t>refer to the various things the person receives on the job: recognition, pay, benefits, satisfaction, security, job assignments, and  punishments</a:t>
            </a:r>
          </a:p>
        </p:txBody>
      </p:sp>
      <p:sp>
        <p:nvSpPr>
          <p:cNvPr id="43012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Inputs </a:t>
            </a:r>
          </a:p>
          <a:p>
            <a:pPr lvl="1"/>
            <a:r>
              <a:rPr lang="en-US" smtClean="0"/>
              <a:t>refer to the contributions the person makes to the organization: effort, time, talent, performance, extra commitment, and good citizenship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89400F02-D1DE-4FCB-BBD6-07C29A4A301A}" type="slidenum">
              <a:rPr lang="en-US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Quality of Work Life</a:t>
            </a:r>
            <a:endParaRPr lang="en-US" dirty="0"/>
          </a:p>
        </p:txBody>
      </p:sp>
      <p:sp>
        <p:nvSpPr>
          <p:cNvPr id="4505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Quality of work life (</a:t>
            </a:r>
            <a:r>
              <a:rPr lang="en-US" dirty="0" err="1" smtClean="0"/>
              <a:t>QWL</a:t>
            </a:r>
            <a:r>
              <a:rPr lang="en-US" dirty="0" smtClean="0"/>
              <a:t>) programs</a:t>
            </a:r>
          </a:p>
          <a:p>
            <a:pPr lvl="1"/>
            <a:r>
              <a:rPr lang="en-US" dirty="0" smtClean="0"/>
              <a:t>Programs designed to create a workplace that enhances employee well-being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What would they be?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9BE1E781-145C-4CB6-9705-C34C2E77ED09}" type="slidenum">
              <a:rPr lang="en-US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QWL Programs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en-US" sz="2400" b="0" dirty="0">
                <a:solidFill>
                  <a:schemeClr val="tx1"/>
                </a:solidFill>
              </a:rPr>
              <a:t>Adequate and </a:t>
            </a:r>
            <a:r>
              <a:rPr lang="en-US" sz="2400" b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fair</a:t>
            </a:r>
            <a:r>
              <a:rPr lang="en-US" sz="2400" b="0" dirty="0">
                <a:solidFill>
                  <a:schemeClr val="tx1"/>
                </a:solidFill>
              </a:rPr>
              <a:t> compensation</a:t>
            </a:r>
          </a:p>
          <a:p>
            <a:pPr marL="533400" indent="-5334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en-US" sz="2400" b="0" dirty="0">
                <a:solidFill>
                  <a:schemeClr val="tx1"/>
                </a:solidFill>
              </a:rPr>
              <a:t>A safe and healthy environment</a:t>
            </a:r>
          </a:p>
          <a:p>
            <a:pPr marL="533400" indent="-5334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en-US" sz="2400" b="0" dirty="0">
                <a:solidFill>
                  <a:schemeClr val="tx1"/>
                </a:solidFill>
              </a:rPr>
              <a:t>Jobs that </a:t>
            </a:r>
            <a:r>
              <a:rPr lang="en-US" sz="2400" b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develop</a:t>
            </a:r>
            <a:r>
              <a:rPr lang="en-US" sz="2400" b="0" dirty="0">
                <a:solidFill>
                  <a:schemeClr val="tx1"/>
                </a:solidFill>
              </a:rPr>
              <a:t> human capacities</a:t>
            </a:r>
          </a:p>
          <a:p>
            <a:pPr marL="533400" indent="-5334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en-US" sz="2400" b="0" dirty="0">
                <a:solidFill>
                  <a:schemeClr val="tx1"/>
                </a:solidFill>
              </a:rPr>
              <a:t>A chance for personal growth and security</a:t>
            </a:r>
          </a:p>
          <a:p>
            <a:pPr marL="533400" indent="-5334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en-US" sz="2400" b="0" dirty="0">
                <a:solidFill>
                  <a:schemeClr val="tx1"/>
                </a:solidFill>
              </a:rPr>
              <a:t>A social environment that fosters </a:t>
            </a:r>
            <a:r>
              <a:rPr lang="en-US" sz="2400" b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personal identity</a:t>
            </a:r>
            <a:r>
              <a:rPr lang="en-US" sz="2400" b="0" dirty="0">
                <a:solidFill>
                  <a:schemeClr val="tx1"/>
                </a:solidFill>
              </a:rPr>
              <a:t>, freedom from prejudice, a sense of community, and upward mobility</a:t>
            </a:r>
          </a:p>
          <a:p>
            <a:pPr marL="533400" indent="-5334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en-US" sz="2400" b="0" dirty="0">
                <a:solidFill>
                  <a:schemeClr val="tx1"/>
                </a:solidFill>
              </a:rPr>
              <a:t>Constitutionalism, or the rights of personal privacy, dissent, and due process</a:t>
            </a:r>
          </a:p>
          <a:p>
            <a:pPr marL="533400" indent="-5334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en-US" sz="2400" b="0" dirty="0">
                <a:solidFill>
                  <a:schemeClr val="tx1"/>
                </a:solidFill>
              </a:rPr>
              <a:t>A work role that minimized </a:t>
            </a:r>
            <a:r>
              <a:rPr lang="en-US" sz="2400" b="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infringement</a:t>
            </a:r>
            <a:r>
              <a:rPr lang="en-US" sz="2400" b="0" dirty="0">
                <a:solidFill>
                  <a:schemeClr val="tx1"/>
                </a:solidFill>
              </a:rPr>
              <a:t> on personal leisure and family needs</a:t>
            </a:r>
          </a:p>
          <a:p>
            <a:pPr marL="533400" indent="-5334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en-US" sz="2400" b="0" dirty="0">
                <a:solidFill>
                  <a:schemeClr val="tx1"/>
                </a:solidFill>
              </a:rPr>
              <a:t>Socially responsible organizational </a:t>
            </a:r>
            <a:r>
              <a:rPr lang="en-US" sz="2400" b="0" dirty="0" smtClean="0">
                <a:solidFill>
                  <a:schemeClr val="tx1"/>
                </a:solidFill>
              </a:rPr>
              <a:t>actions</a:t>
            </a:r>
          </a:p>
          <a:p>
            <a:pPr marL="533400" indent="-5334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en-US" sz="2400" b="0" dirty="0" smtClean="0">
                <a:solidFill>
                  <a:schemeClr val="tx1"/>
                </a:solidFill>
              </a:rPr>
              <a:t>Getting ahead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B9E2020E-9E3F-44C3-AEBB-DAA4B42A6332}" type="slidenum">
              <a:rPr lang="en-US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Psychological Contracts</a:t>
            </a:r>
            <a:endParaRPr lang="en-US" dirty="0"/>
          </a:p>
        </p:txBody>
      </p:sp>
      <p:sp>
        <p:nvSpPr>
          <p:cNvPr id="4710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Psychological contract</a:t>
            </a:r>
          </a:p>
          <a:p>
            <a:pPr lvl="1"/>
            <a:r>
              <a:rPr lang="en-US" smtClean="0"/>
              <a:t>A set of perceptions of what employees owe their employers, and what their employers owe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521A8E01-44EF-46B8-BD72-10A377DADFFF}" type="slidenum">
              <a:rPr lang="en-US"/>
              <a:pPr>
                <a:defRPr/>
              </a:pPr>
              <a:t>36</a:t>
            </a:fld>
            <a:endParaRPr lang="en-US"/>
          </a:p>
        </p:txBody>
      </p:sp>
      <p:pic>
        <p:nvPicPr>
          <p:cNvPr id="4710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 flipH="1">
            <a:off x="4724400" y="2743200"/>
            <a:ext cx="4038600" cy="2959100"/>
          </a:xfr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Allstate Employability Contract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13-</a:t>
            </a:r>
            <a:fld id="{061EBE6F-2060-4B54-81AB-AEE7B8FC9E4F}" type="slidenum">
              <a:rPr lang="en-US"/>
              <a:pPr>
                <a:defRPr/>
              </a:pPr>
              <a:t>37</a:t>
            </a:fld>
            <a:endParaRPr lang="en-US"/>
          </a:p>
        </p:txBody>
      </p:sp>
      <p:pic>
        <p:nvPicPr>
          <p:cNvPr id="481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0575" y="1676400"/>
            <a:ext cx="5024438" cy="495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TextBox 4"/>
          <p:cNvSpPr txBox="1">
            <a:spLocks noChangeArrowheads="1"/>
          </p:cNvSpPr>
          <p:nvPr/>
        </p:nvSpPr>
        <p:spPr bwMode="auto">
          <a:xfrm>
            <a:off x="0" y="6096000"/>
            <a:ext cx="1828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13.2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1584</Words>
  <Application>Microsoft Office PowerPoint</Application>
  <PresentationFormat>On-screen Show (4:3)</PresentationFormat>
  <Paragraphs>262</Paragraphs>
  <Slides>37</Slides>
  <Notes>22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Arial</vt:lpstr>
      <vt:lpstr>Calibri</vt:lpstr>
      <vt:lpstr>Wingdings 3</vt:lpstr>
      <vt:lpstr>Wingdings</vt:lpstr>
      <vt:lpstr>Times New Roman</vt:lpstr>
      <vt:lpstr>ＭＳ Ｐゴシック</vt:lpstr>
      <vt:lpstr>Office Theme</vt:lpstr>
      <vt:lpstr>Package</vt:lpstr>
      <vt:lpstr>Motivating for Performance</vt:lpstr>
      <vt:lpstr>Learning Objectives</vt:lpstr>
      <vt:lpstr>Learning Objectives (cont.)</vt:lpstr>
      <vt:lpstr>Motivating for Performance</vt:lpstr>
      <vt:lpstr>Ex. 12.1 A Simple Model of Motivation</vt:lpstr>
      <vt:lpstr>Setting Goals</vt:lpstr>
      <vt:lpstr>Setting Goals</vt:lpstr>
      <vt:lpstr>Reinforcing Performance</vt:lpstr>
      <vt:lpstr>Reinforcing Performance</vt:lpstr>
      <vt:lpstr>Reinforcing Performance</vt:lpstr>
      <vt:lpstr>The Consequences of Behavior</vt:lpstr>
      <vt:lpstr>Reinforcement Perspective on Motivation</vt:lpstr>
      <vt:lpstr>The Greatest Management Principle in the World</vt:lpstr>
      <vt:lpstr>Figure 12.6 Changing Behavior With Reinforcement</vt:lpstr>
      <vt:lpstr>Performance -Related Beliefs</vt:lpstr>
      <vt:lpstr>The Effort-to-Performance Link</vt:lpstr>
      <vt:lpstr>The Performance-to-Outcome Link</vt:lpstr>
      <vt:lpstr>Basic Concepts of Expectancy Theory</vt:lpstr>
      <vt:lpstr>Managerial Implications of  Expectancy Theory</vt:lpstr>
      <vt:lpstr>Maslow’s Need Hierarchy</vt:lpstr>
      <vt:lpstr>Maslow’s Need Hierarchy</vt:lpstr>
      <vt:lpstr>Alderfer’s ERG Theory</vt:lpstr>
      <vt:lpstr>McClelland’s Needs</vt:lpstr>
      <vt:lpstr>Designing Motivating Jobs</vt:lpstr>
      <vt:lpstr>Job Rotation, Enlargement, and Enrichment</vt:lpstr>
      <vt:lpstr>Job Rotation, Enlargement, and Enrichment</vt:lpstr>
      <vt:lpstr>Herzberg’s Two-Factor Theory</vt:lpstr>
      <vt:lpstr>The Hackman and Oldham Model of Job Design</vt:lpstr>
      <vt:lpstr>The Hackman and Oldham Model of Job Design</vt:lpstr>
      <vt:lpstr>The Hackman and Oldham Model of Job Design</vt:lpstr>
      <vt:lpstr>Empowerment</vt:lpstr>
      <vt:lpstr>Achieving Fairness</vt:lpstr>
      <vt:lpstr>Equity Theory</vt:lpstr>
      <vt:lpstr>Quality of Work Life</vt:lpstr>
      <vt:lpstr>QWL Programs</vt:lpstr>
      <vt:lpstr>Psychological Contracts</vt:lpstr>
      <vt:lpstr>Allstate Employability Contract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bcox</dc:creator>
  <cp:lastModifiedBy>Bob Gorman</cp:lastModifiedBy>
  <cp:revision>46</cp:revision>
  <dcterms:created xsi:type="dcterms:W3CDTF">2009-10-18T19:50:09Z</dcterms:created>
  <dcterms:modified xsi:type="dcterms:W3CDTF">2010-07-20T12:36:05Z</dcterms:modified>
</cp:coreProperties>
</file>