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1" r:id="rId6"/>
    <p:sldId id="262" r:id="rId7"/>
    <p:sldId id="304" r:id="rId8"/>
    <p:sldId id="305" r:id="rId9"/>
    <p:sldId id="306" r:id="rId10"/>
    <p:sldId id="307" r:id="rId11"/>
    <p:sldId id="260" r:id="rId12"/>
    <p:sldId id="263" r:id="rId13"/>
    <p:sldId id="264" r:id="rId14"/>
    <p:sldId id="265" r:id="rId15"/>
    <p:sldId id="266" r:id="rId16"/>
    <p:sldId id="267" r:id="rId17"/>
    <p:sldId id="274" r:id="rId18"/>
    <p:sldId id="275" r:id="rId19"/>
    <p:sldId id="276" r:id="rId20"/>
    <p:sldId id="277" r:id="rId21"/>
    <p:sldId id="278" r:id="rId22"/>
    <p:sldId id="279" r:id="rId23"/>
    <p:sldId id="280" r:id="rId24"/>
    <p:sldId id="295" r:id="rId25"/>
    <p:sldId id="296" r:id="rId26"/>
    <p:sldId id="297" r:id="rId27"/>
    <p:sldId id="298" r:id="rId28"/>
    <p:sldId id="300" r:id="rId29"/>
    <p:sldId id="301" r:id="rId30"/>
    <p:sldId id="272" r:id="rId31"/>
    <p:sldId id="291" r:id="rId32"/>
    <p:sldId id="302" r:id="rId33"/>
    <p:sldId id="303" r:id="rId34"/>
    <p:sldId id="289" r:id="rId35"/>
    <p:sldId id="285"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CW Student" initials="U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810B0"/>
    <a:srgbClr val="D5EA88"/>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57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4-20T00:35:01.859" idx="1">
    <p:pos x="10" y="10"/>
    <p:text>55sec</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4-20T00:38:30.171" idx="2">
    <p:pos x="10" y="10"/>
    <p:text>1min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593D9-9030-4636-B8C9-F04D05D23A29}" type="datetimeFigureOut">
              <a:rPr lang="en-US" smtClean="0"/>
              <a:pPr/>
              <a:t>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7D385-5643-40BB-AB37-E7C1E0EF1D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46F34F-67D2-4A44-991E-40AAAA311940}" type="slidenum">
              <a:rPr lang="en-US"/>
              <a:pPr/>
              <a:t>18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7D385-5643-40BB-AB37-E7C1E0EF1D63}"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F688B9-AD19-4C9D-B01E-389830E3CBE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977BB81-87A5-4D45-8A58-AC2C6DDCEE5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03845-62DA-474C-A6FA-05AEBFAD947B}" type="datetimeFigureOut">
              <a:rPr lang="en-US" smtClean="0"/>
              <a:pPr/>
              <a:t>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DEB66-461E-409A-ABFD-A0AAF9EE94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03845-62DA-474C-A6FA-05AEBFAD947B}" type="datetimeFigureOut">
              <a:rPr lang="en-US" smtClean="0"/>
              <a:pPr/>
              <a:t>1/6/2010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EB66-461E-409A-ABFD-A0AAF9EE94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fontScale="90000"/>
          </a:bodyPr>
          <a:lstStyle/>
          <a:p>
            <a:r>
              <a:rPr lang="en-US" b="1" dirty="0"/>
              <a:t>Nuclear Energy in the 21</a:t>
            </a:r>
            <a:r>
              <a:rPr lang="en-US" b="1" baseline="30000" dirty="0"/>
              <a:t>st </a:t>
            </a:r>
            <a:r>
              <a:rPr lang="en-US" b="1" dirty="0"/>
              <a:t>Century</a:t>
            </a:r>
            <a:r>
              <a:rPr lang="en-US" dirty="0"/>
              <a:t/>
            </a:r>
            <a:br>
              <a:rPr lang="en-US" dirty="0"/>
            </a:br>
            <a:endParaRPr lang="en-US" dirty="0"/>
          </a:p>
        </p:txBody>
      </p:sp>
      <p:sp>
        <p:nvSpPr>
          <p:cNvPr id="3" name="Subtitle 2"/>
          <p:cNvSpPr>
            <a:spLocks noGrp="1"/>
          </p:cNvSpPr>
          <p:nvPr>
            <p:ph type="subTitle" idx="1"/>
          </p:nvPr>
        </p:nvSpPr>
        <p:spPr/>
        <p:txBody>
          <a:bodyPr>
            <a:normAutofit fontScale="85000" lnSpcReduction="20000"/>
          </a:bodyPr>
          <a:lstStyle/>
          <a:p>
            <a:r>
              <a:rPr lang="en-US" b="1" dirty="0">
                <a:solidFill>
                  <a:schemeClr val="tx1"/>
                </a:solidFill>
              </a:rPr>
              <a:t>Liping Gan</a:t>
            </a:r>
            <a:endParaRPr lang="en-US" dirty="0">
              <a:solidFill>
                <a:schemeClr val="tx1"/>
              </a:solidFill>
            </a:endParaRPr>
          </a:p>
          <a:p>
            <a:r>
              <a:rPr lang="en-US" b="1" dirty="0">
                <a:solidFill>
                  <a:schemeClr val="tx1"/>
                </a:solidFill>
              </a:rPr>
              <a:t> </a:t>
            </a:r>
            <a:endParaRPr lang="en-US" dirty="0">
              <a:solidFill>
                <a:schemeClr val="tx1"/>
              </a:solidFill>
            </a:endParaRPr>
          </a:p>
          <a:p>
            <a:r>
              <a:rPr lang="en-US" b="1" dirty="0">
                <a:solidFill>
                  <a:schemeClr val="tx1"/>
                </a:solidFill>
              </a:rPr>
              <a:t>University of North Carolina Wilmington</a:t>
            </a:r>
            <a:endParaRPr lang="en-US" dirty="0">
              <a:solidFill>
                <a:schemeClr val="tx1"/>
              </a:solidFill>
            </a:endParaRPr>
          </a:p>
          <a:p>
            <a:r>
              <a:rPr lang="en-US" dirty="0">
                <a:solidFill>
                  <a:schemeClr val="tx1"/>
                </a:solidFill>
              </a:rPr>
              <a:t>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2" descr="j:\Stacy_Patch\Cunningham DCM\for assembly\chapt21\color_art_library\21_19.jpg"/>
          <p:cNvPicPr>
            <a:picLocks noChangeAspect="1" noChangeArrowheads="1"/>
          </p:cNvPicPr>
          <p:nvPr/>
        </p:nvPicPr>
        <p:blipFill>
          <a:blip r:embed="rId2"/>
          <a:srcRect/>
          <a:stretch>
            <a:fillRect/>
          </a:stretch>
        </p:blipFill>
        <p:spPr bwMode="auto">
          <a:xfrm>
            <a:off x="760413" y="7938"/>
            <a:ext cx="7623175" cy="6843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reaction</a:t>
            </a:r>
            <a:endParaRPr lang="en-US" dirty="0"/>
          </a:p>
        </p:txBody>
      </p:sp>
      <p:pic>
        <p:nvPicPr>
          <p:cNvPr id="1026" name="Picture 2"/>
          <p:cNvPicPr>
            <a:picLocks noChangeAspect="1" noChangeArrowheads="1"/>
          </p:cNvPicPr>
          <p:nvPr/>
        </p:nvPicPr>
        <p:blipFill>
          <a:blip r:embed="rId2"/>
          <a:srcRect/>
          <a:stretch>
            <a:fillRect/>
          </a:stretch>
        </p:blipFill>
        <p:spPr bwMode="auto">
          <a:xfrm>
            <a:off x="609600" y="1981200"/>
            <a:ext cx="3810000" cy="3076575"/>
          </a:xfrm>
          <a:prstGeom prst="rect">
            <a:avLst/>
          </a:prstGeom>
          <a:noFill/>
          <a:ln w="9525">
            <a:noFill/>
            <a:miter lim="800000"/>
            <a:headEnd/>
            <a:tailEnd/>
          </a:ln>
          <a:effectLst/>
        </p:spPr>
      </p:pic>
      <p:sp>
        <p:nvSpPr>
          <p:cNvPr id="8" name="Title 1"/>
          <p:cNvSpPr txBox="1">
            <a:spLocks/>
          </p:cNvSpPr>
          <p:nvPr/>
        </p:nvSpPr>
        <p:spPr>
          <a:xfrm>
            <a:off x="609600" y="5486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810B0"/>
                </a:solidFill>
                <a:effectLst/>
                <a:uLnTx/>
                <a:uFillTx/>
                <a:latin typeface="+mj-lt"/>
                <a:ea typeface="+mj-ea"/>
                <a:cs typeface="+mj-cs"/>
              </a:rPr>
              <a:t>Conditions for fusion:  very high temperature and high density</a:t>
            </a:r>
          </a:p>
        </p:txBody>
      </p:sp>
      <p:pic>
        <p:nvPicPr>
          <p:cNvPr id="2050" name="Picture 2"/>
          <p:cNvPicPr>
            <a:picLocks noChangeAspect="1" noChangeArrowheads="1"/>
          </p:cNvPicPr>
          <p:nvPr/>
        </p:nvPicPr>
        <p:blipFill>
          <a:blip r:embed="rId3"/>
          <a:srcRect/>
          <a:stretch>
            <a:fillRect/>
          </a:stretch>
        </p:blipFill>
        <p:spPr bwMode="auto">
          <a:xfrm>
            <a:off x="5181600" y="1981200"/>
            <a:ext cx="3019425" cy="300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382000" cy="639762"/>
          </a:xfrm>
        </p:spPr>
        <p:txBody>
          <a:bodyPr>
            <a:normAutofit fontScale="90000"/>
          </a:bodyPr>
          <a:lstStyle/>
          <a:p>
            <a:r>
              <a:rPr lang="en-US" dirty="0" smtClean="0"/>
              <a:t>Early history of nuclear power</a:t>
            </a:r>
            <a:br>
              <a:rPr lang="en-US" dirty="0" smtClean="0"/>
            </a:br>
            <a:r>
              <a:rPr lang="en-US" sz="3100" dirty="0" smtClean="0"/>
              <a:t>Discover of radioactivity</a:t>
            </a:r>
            <a:r>
              <a:rPr lang="en-US" dirty="0" smtClean="0"/>
              <a:t/>
            </a:r>
            <a:br>
              <a:rPr lang="en-US" dirty="0" smtClean="0"/>
            </a:br>
            <a:endParaRPr lang="en-US" dirty="0"/>
          </a:p>
        </p:txBody>
      </p:sp>
      <p:sp>
        <p:nvSpPr>
          <p:cNvPr id="6" name="TextBox 5"/>
          <p:cNvSpPr txBox="1"/>
          <p:nvPr/>
        </p:nvSpPr>
        <p:spPr>
          <a:xfrm>
            <a:off x="228600" y="4800600"/>
            <a:ext cx="2438400" cy="615553"/>
          </a:xfrm>
          <a:prstGeom prst="rect">
            <a:avLst/>
          </a:prstGeom>
          <a:noFill/>
        </p:spPr>
        <p:txBody>
          <a:bodyPr wrap="square" rtlCol="0">
            <a:spAutoFit/>
          </a:bodyPr>
          <a:lstStyle/>
          <a:p>
            <a:r>
              <a:rPr lang="en-US" sz="1600" dirty="0" smtClean="0"/>
              <a:t>Wilhelm </a:t>
            </a:r>
            <a:r>
              <a:rPr lang="en-US" dirty="0" err="1" smtClean="0"/>
              <a:t>Röntgen</a:t>
            </a:r>
            <a:r>
              <a:rPr lang="en-US" sz="1600" dirty="0" smtClean="0"/>
              <a:t> discovered x-ray in 1895</a:t>
            </a:r>
          </a:p>
        </p:txBody>
      </p:sp>
      <p:sp>
        <p:nvSpPr>
          <p:cNvPr id="8" name="Rectangle 7"/>
          <p:cNvSpPr/>
          <p:nvPr/>
        </p:nvSpPr>
        <p:spPr>
          <a:xfrm>
            <a:off x="5486400" y="4953000"/>
            <a:ext cx="3657600" cy="923330"/>
          </a:xfrm>
          <a:prstGeom prst="rect">
            <a:avLst/>
          </a:prstGeom>
        </p:spPr>
        <p:txBody>
          <a:bodyPr wrap="square">
            <a:spAutoFit/>
          </a:bodyPr>
          <a:lstStyle/>
          <a:p>
            <a:r>
              <a:rPr lang="en-US" dirty="0" smtClean="0"/>
              <a:t>Madam Curie  in1898 discovered  </a:t>
            </a:r>
            <a:r>
              <a:rPr lang="en-US" dirty="0" smtClean="0"/>
              <a:t>the radioactive elements polonium and radium</a:t>
            </a:r>
            <a:endParaRPr lang="en-US" dirty="0"/>
          </a:p>
        </p:txBody>
      </p:sp>
      <p:pic>
        <p:nvPicPr>
          <p:cNvPr id="2052" name="Picture 4"/>
          <p:cNvPicPr>
            <a:picLocks noChangeAspect="1" noChangeArrowheads="1"/>
          </p:cNvPicPr>
          <p:nvPr/>
        </p:nvPicPr>
        <p:blipFill>
          <a:blip r:embed="rId2"/>
          <a:srcRect/>
          <a:stretch>
            <a:fillRect/>
          </a:stretch>
        </p:blipFill>
        <p:spPr bwMode="auto">
          <a:xfrm>
            <a:off x="838199" y="2133600"/>
            <a:ext cx="1591941" cy="2276475"/>
          </a:xfrm>
          <a:prstGeom prst="rect">
            <a:avLst/>
          </a:prstGeom>
          <a:noFill/>
          <a:ln w="9525">
            <a:noFill/>
            <a:miter lim="800000"/>
            <a:headEnd/>
            <a:tailEnd/>
          </a:ln>
          <a:effectLst/>
        </p:spPr>
      </p:pic>
      <p:sp>
        <p:nvSpPr>
          <p:cNvPr id="10" name="TextBox 9"/>
          <p:cNvSpPr txBox="1"/>
          <p:nvPr/>
        </p:nvSpPr>
        <p:spPr>
          <a:xfrm>
            <a:off x="3200400" y="3962400"/>
            <a:ext cx="2667000" cy="830997"/>
          </a:xfrm>
          <a:prstGeom prst="rect">
            <a:avLst/>
          </a:prstGeom>
          <a:noFill/>
        </p:spPr>
        <p:txBody>
          <a:bodyPr wrap="square" rtlCol="0">
            <a:spAutoFit/>
          </a:bodyPr>
          <a:lstStyle/>
          <a:p>
            <a:r>
              <a:rPr lang="en-US" sz="1600" dirty="0" smtClean="0"/>
              <a:t>Henry Becquerel discovered </a:t>
            </a:r>
            <a:r>
              <a:rPr lang="en-US" sz="1600" dirty="0" err="1" smtClean="0"/>
              <a:t>radioavtivity</a:t>
            </a:r>
            <a:r>
              <a:rPr lang="en-US" sz="1600" dirty="0" smtClean="0"/>
              <a:t> from uranium salts  in 1896</a:t>
            </a:r>
          </a:p>
        </p:txBody>
      </p:sp>
      <p:pic>
        <p:nvPicPr>
          <p:cNvPr id="2053" name="Picture 5"/>
          <p:cNvPicPr>
            <a:picLocks noChangeAspect="1" noChangeArrowheads="1"/>
          </p:cNvPicPr>
          <p:nvPr/>
        </p:nvPicPr>
        <p:blipFill>
          <a:blip r:embed="rId3"/>
          <a:srcRect/>
          <a:stretch>
            <a:fillRect/>
          </a:stretch>
        </p:blipFill>
        <p:spPr bwMode="auto">
          <a:xfrm>
            <a:off x="3505200" y="1524000"/>
            <a:ext cx="1543050" cy="21621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6400800" y="1600200"/>
            <a:ext cx="2286000" cy="311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1900 to 1933</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143000" y="2362200"/>
            <a:ext cx="1543050" cy="2162175"/>
          </a:xfrm>
          <a:prstGeom prst="rect">
            <a:avLst/>
          </a:prstGeom>
          <a:noFill/>
          <a:ln w="9525">
            <a:noFill/>
            <a:miter lim="800000"/>
            <a:headEnd/>
            <a:tailEnd/>
          </a:ln>
          <a:effectLst/>
        </p:spPr>
      </p:pic>
      <p:sp>
        <p:nvSpPr>
          <p:cNvPr id="5" name="TextBox 4"/>
          <p:cNvSpPr txBox="1"/>
          <p:nvPr/>
        </p:nvSpPr>
        <p:spPr>
          <a:xfrm>
            <a:off x="228600" y="4800601"/>
            <a:ext cx="2743200" cy="1015663"/>
          </a:xfrm>
          <a:prstGeom prst="rect">
            <a:avLst/>
          </a:prstGeom>
          <a:noFill/>
        </p:spPr>
        <p:txBody>
          <a:bodyPr wrap="square" rtlCol="0">
            <a:spAutoFit/>
          </a:bodyPr>
          <a:lstStyle/>
          <a:p>
            <a:r>
              <a:rPr lang="en-US" sz="2000" b="1" dirty="0" smtClean="0"/>
              <a:t>Albert Einstein </a:t>
            </a:r>
            <a:r>
              <a:rPr lang="en-US" sz="2000" dirty="0" smtClean="0"/>
              <a:t>discovered </a:t>
            </a:r>
            <a:r>
              <a:rPr lang="en-US" sz="2000" dirty="0" smtClean="0">
                <a:solidFill>
                  <a:srgbClr val="FF0000"/>
                </a:solidFill>
              </a:rPr>
              <a:t>E=mc</a:t>
            </a:r>
            <a:r>
              <a:rPr lang="en-US" sz="2000" baseline="30000" dirty="0" smtClean="0">
                <a:solidFill>
                  <a:srgbClr val="FF0000"/>
                </a:solidFill>
              </a:rPr>
              <a:t>2</a:t>
            </a:r>
            <a:r>
              <a:rPr lang="en-US" sz="2000" dirty="0" smtClean="0">
                <a:solidFill>
                  <a:srgbClr val="FF0000"/>
                </a:solidFill>
              </a:rPr>
              <a:t> </a:t>
            </a:r>
            <a:r>
              <a:rPr lang="en-US" sz="2000" dirty="0" smtClean="0"/>
              <a:t>in 1905</a:t>
            </a:r>
          </a:p>
        </p:txBody>
      </p:sp>
      <p:pic>
        <p:nvPicPr>
          <p:cNvPr id="3075" name="Picture 3"/>
          <p:cNvPicPr>
            <a:picLocks noChangeAspect="1" noChangeArrowheads="1"/>
          </p:cNvPicPr>
          <p:nvPr/>
        </p:nvPicPr>
        <p:blipFill>
          <a:blip r:embed="rId3"/>
          <a:srcRect/>
          <a:stretch>
            <a:fillRect/>
          </a:stretch>
        </p:blipFill>
        <p:spPr bwMode="auto">
          <a:xfrm>
            <a:off x="3581400" y="1447800"/>
            <a:ext cx="2166937" cy="2704678"/>
          </a:xfrm>
          <a:prstGeom prst="rect">
            <a:avLst/>
          </a:prstGeom>
          <a:noFill/>
          <a:ln w="9525">
            <a:noFill/>
            <a:miter lim="800000"/>
            <a:headEnd/>
            <a:tailEnd/>
          </a:ln>
          <a:effectLst/>
        </p:spPr>
      </p:pic>
      <p:sp>
        <p:nvSpPr>
          <p:cNvPr id="7" name="TextBox 6"/>
          <p:cNvSpPr txBox="1"/>
          <p:nvPr/>
        </p:nvSpPr>
        <p:spPr>
          <a:xfrm>
            <a:off x="3200400" y="4419601"/>
            <a:ext cx="2895600" cy="1015663"/>
          </a:xfrm>
          <a:prstGeom prst="rect">
            <a:avLst/>
          </a:prstGeom>
          <a:noFill/>
        </p:spPr>
        <p:txBody>
          <a:bodyPr wrap="square" rtlCol="0">
            <a:spAutoFit/>
          </a:bodyPr>
          <a:lstStyle/>
          <a:p>
            <a:r>
              <a:rPr lang="en-US" sz="2000" b="1" dirty="0" smtClean="0"/>
              <a:t>Ernest Rutherford</a:t>
            </a:r>
          </a:p>
          <a:p>
            <a:r>
              <a:rPr lang="en-US" sz="2000" dirty="0" smtClean="0"/>
              <a:t> discovered </a:t>
            </a:r>
            <a:r>
              <a:rPr lang="en-US" sz="2000" dirty="0" smtClean="0">
                <a:solidFill>
                  <a:srgbClr val="FF0000"/>
                </a:solidFill>
              </a:rPr>
              <a:t>nucleus </a:t>
            </a:r>
            <a:r>
              <a:rPr lang="en-US" sz="2000" dirty="0" smtClean="0"/>
              <a:t>in 1909</a:t>
            </a:r>
          </a:p>
        </p:txBody>
      </p:sp>
      <p:pic>
        <p:nvPicPr>
          <p:cNvPr id="3076" name="Picture 4"/>
          <p:cNvPicPr>
            <a:picLocks noChangeAspect="1" noChangeArrowheads="1"/>
          </p:cNvPicPr>
          <p:nvPr/>
        </p:nvPicPr>
        <p:blipFill>
          <a:blip r:embed="rId4"/>
          <a:srcRect/>
          <a:stretch>
            <a:fillRect/>
          </a:stretch>
        </p:blipFill>
        <p:spPr bwMode="auto">
          <a:xfrm>
            <a:off x="6934200" y="1661160"/>
            <a:ext cx="1828800" cy="2148840"/>
          </a:xfrm>
          <a:prstGeom prst="rect">
            <a:avLst/>
          </a:prstGeom>
          <a:noFill/>
          <a:ln w="9525">
            <a:noFill/>
            <a:miter lim="800000"/>
            <a:headEnd/>
            <a:tailEnd/>
          </a:ln>
          <a:effectLst/>
        </p:spPr>
      </p:pic>
      <p:sp>
        <p:nvSpPr>
          <p:cNvPr id="9" name="TextBox 8"/>
          <p:cNvSpPr txBox="1"/>
          <p:nvPr/>
        </p:nvSpPr>
        <p:spPr>
          <a:xfrm>
            <a:off x="6248400" y="4343401"/>
            <a:ext cx="2895600" cy="1015663"/>
          </a:xfrm>
          <a:prstGeom prst="rect">
            <a:avLst/>
          </a:prstGeom>
          <a:noFill/>
        </p:spPr>
        <p:txBody>
          <a:bodyPr wrap="square" rtlCol="0">
            <a:spAutoFit/>
          </a:bodyPr>
          <a:lstStyle/>
          <a:p>
            <a:r>
              <a:rPr lang="en-US" sz="2000" b="1" dirty="0" smtClean="0"/>
              <a:t>Leo Szilard </a:t>
            </a:r>
          </a:p>
          <a:p>
            <a:r>
              <a:rPr lang="en-US" sz="2000" dirty="0" smtClean="0"/>
              <a:t>predicted </a:t>
            </a:r>
            <a:r>
              <a:rPr lang="en-US" sz="2000" dirty="0" smtClean="0">
                <a:solidFill>
                  <a:srgbClr val="FF0000"/>
                </a:solidFill>
              </a:rPr>
              <a:t>nuclear fission </a:t>
            </a:r>
            <a:r>
              <a:rPr lang="en-US" sz="2000" dirty="0" smtClean="0"/>
              <a:t>in 1933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1930’s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304800" y="1600200"/>
            <a:ext cx="3174590" cy="2400300"/>
          </a:xfrm>
          <a:prstGeom prst="rect">
            <a:avLst/>
          </a:prstGeom>
          <a:noFill/>
          <a:ln w="9525">
            <a:noFill/>
            <a:miter lim="800000"/>
            <a:headEnd/>
            <a:tailEnd/>
          </a:ln>
          <a:effectLst/>
        </p:spPr>
      </p:pic>
      <p:sp>
        <p:nvSpPr>
          <p:cNvPr id="5" name="TextBox 4"/>
          <p:cNvSpPr txBox="1"/>
          <p:nvPr/>
        </p:nvSpPr>
        <p:spPr>
          <a:xfrm>
            <a:off x="228600" y="4419600"/>
            <a:ext cx="3276600" cy="1015663"/>
          </a:xfrm>
          <a:prstGeom prst="rect">
            <a:avLst/>
          </a:prstGeom>
          <a:solidFill>
            <a:srgbClr val="99FFCC"/>
          </a:solidFill>
        </p:spPr>
        <p:txBody>
          <a:bodyPr wrap="square" rtlCol="0">
            <a:spAutoFit/>
          </a:bodyPr>
          <a:lstStyle/>
          <a:p>
            <a:r>
              <a:rPr lang="en-US" sz="2000" b="1" dirty="0" smtClean="0"/>
              <a:t>Lisa Meitner </a:t>
            </a:r>
            <a:r>
              <a:rPr lang="en-US" sz="2000" dirty="0" smtClean="0"/>
              <a:t>and </a:t>
            </a:r>
            <a:r>
              <a:rPr lang="en-US" sz="2000" b="1" dirty="0" smtClean="0"/>
              <a:t>Otto Hahn </a:t>
            </a:r>
            <a:r>
              <a:rPr lang="en-US" sz="2000" dirty="0" smtClean="0"/>
              <a:t>discovered </a:t>
            </a:r>
            <a:r>
              <a:rPr lang="en-US" sz="2000" dirty="0" smtClean="0">
                <a:solidFill>
                  <a:srgbClr val="FF0000"/>
                </a:solidFill>
              </a:rPr>
              <a:t>fission  in Uranium </a:t>
            </a:r>
            <a:r>
              <a:rPr lang="en-US" sz="2000" dirty="0" smtClean="0"/>
              <a:t>in 1938 </a:t>
            </a:r>
          </a:p>
        </p:txBody>
      </p:sp>
      <p:pic>
        <p:nvPicPr>
          <p:cNvPr id="4099" name="Picture 3"/>
          <p:cNvPicPr>
            <a:picLocks noChangeAspect="1" noChangeArrowheads="1"/>
          </p:cNvPicPr>
          <p:nvPr/>
        </p:nvPicPr>
        <p:blipFill>
          <a:blip r:embed="rId3"/>
          <a:srcRect/>
          <a:stretch>
            <a:fillRect/>
          </a:stretch>
        </p:blipFill>
        <p:spPr bwMode="auto">
          <a:xfrm>
            <a:off x="4033838" y="1600200"/>
            <a:ext cx="1973263" cy="1885950"/>
          </a:xfrm>
          <a:prstGeom prst="rect">
            <a:avLst/>
          </a:prstGeom>
          <a:noFill/>
          <a:ln w="9525">
            <a:noFill/>
            <a:miter lim="800000"/>
            <a:headEnd/>
            <a:tailEnd/>
          </a:ln>
          <a:effectLst/>
        </p:spPr>
      </p:pic>
      <p:sp>
        <p:nvSpPr>
          <p:cNvPr id="7" name="TextBox 6"/>
          <p:cNvSpPr txBox="1"/>
          <p:nvPr/>
        </p:nvSpPr>
        <p:spPr>
          <a:xfrm>
            <a:off x="3733800" y="3886200"/>
            <a:ext cx="2667000" cy="1323439"/>
          </a:xfrm>
          <a:prstGeom prst="rect">
            <a:avLst/>
          </a:prstGeom>
          <a:solidFill>
            <a:srgbClr val="99FFCC"/>
          </a:solidFill>
        </p:spPr>
        <p:txBody>
          <a:bodyPr wrap="square" rtlCol="0">
            <a:spAutoFit/>
          </a:bodyPr>
          <a:lstStyle/>
          <a:p>
            <a:r>
              <a:rPr lang="en-US" sz="2000" b="1" dirty="0" err="1" smtClean="0"/>
              <a:t>Enrico</a:t>
            </a:r>
            <a:r>
              <a:rPr lang="en-US" sz="2000" b="1" dirty="0" smtClean="0"/>
              <a:t> Fermi  </a:t>
            </a:r>
            <a:r>
              <a:rPr lang="en-US" sz="2000" dirty="0" smtClean="0"/>
              <a:t>discovered slow neutron induced </a:t>
            </a:r>
            <a:r>
              <a:rPr lang="en-US" sz="2000" dirty="0" smtClean="0">
                <a:solidFill>
                  <a:srgbClr val="FF0000"/>
                </a:solidFill>
              </a:rPr>
              <a:t>fission  in Uranium </a:t>
            </a:r>
            <a:r>
              <a:rPr lang="en-US" sz="2000" dirty="0" smtClean="0"/>
              <a:t>in 1939 </a:t>
            </a:r>
          </a:p>
        </p:txBody>
      </p:sp>
      <p:pic>
        <p:nvPicPr>
          <p:cNvPr id="4100" name="Picture 4"/>
          <p:cNvPicPr>
            <a:picLocks noChangeAspect="1" noChangeArrowheads="1"/>
          </p:cNvPicPr>
          <p:nvPr/>
        </p:nvPicPr>
        <p:blipFill>
          <a:blip r:embed="rId4"/>
          <a:srcRect/>
          <a:stretch>
            <a:fillRect/>
          </a:stretch>
        </p:blipFill>
        <p:spPr bwMode="auto">
          <a:xfrm>
            <a:off x="6858000" y="1828800"/>
            <a:ext cx="2077779" cy="1914525"/>
          </a:xfrm>
          <a:prstGeom prst="rect">
            <a:avLst/>
          </a:prstGeom>
          <a:noFill/>
          <a:ln w="9525">
            <a:noFill/>
            <a:miter lim="800000"/>
            <a:headEnd/>
            <a:tailEnd/>
          </a:ln>
          <a:effectLst/>
        </p:spPr>
      </p:pic>
      <p:sp>
        <p:nvSpPr>
          <p:cNvPr id="9" name="TextBox 8"/>
          <p:cNvSpPr txBox="1"/>
          <p:nvPr/>
        </p:nvSpPr>
        <p:spPr>
          <a:xfrm>
            <a:off x="6629400" y="4343400"/>
            <a:ext cx="2438400" cy="1938992"/>
          </a:xfrm>
          <a:prstGeom prst="rect">
            <a:avLst/>
          </a:prstGeom>
          <a:solidFill>
            <a:srgbClr val="99FFCC"/>
          </a:solidFill>
        </p:spPr>
        <p:txBody>
          <a:bodyPr wrap="square" rtlCol="0">
            <a:spAutoFit/>
          </a:bodyPr>
          <a:lstStyle/>
          <a:p>
            <a:r>
              <a:rPr lang="en-US" sz="2000" b="1" dirty="0" smtClean="0"/>
              <a:t>Einstein</a:t>
            </a:r>
            <a:r>
              <a:rPr lang="en-US" sz="2000" dirty="0" smtClean="0"/>
              <a:t> and </a:t>
            </a:r>
            <a:r>
              <a:rPr lang="en-US" sz="2000" b="1" dirty="0" smtClean="0"/>
              <a:t>Szilard </a:t>
            </a:r>
            <a:r>
              <a:rPr lang="en-US" sz="2000" dirty="0" smtClean="0"/>
              <a:t>wrote a letter to president F.D. Roosevelt in 1939. In 1941, Manhattan project started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Manhattan Project</a:t>
            </a:r>
            <a:br>
              <a:rPr lang="en-US" dirty="0" smtClean="0"/>
            </a:br>
            <a:r>
              <a:rPr lang="en-US" sz="2700" dirty="0" smtClean="0"/>
              <a:t>(fueled by Uranium -235 and Plutonium-239)</a:t>
            </a:r>
            <a:endParaRPr lang="en-US" sz="2700" dirty="0"/>
          </a:p>
        </p:txBody>
      </p:sp>
      <p:pic>
        <p:nvPicPr>
          <p:cNvPr id="5122" name="Picture 2"/>
          <p:cNvPicPr>
            <a:picLocks noGrp="1" noChangeAspect="1" noChangeArrowheads="1"/>
          </p:cNvPicPr>
          <p:nvPr>
            <p:ph idx="1"/>
          </p:nvPr>
        </p:nvPicPr>
        <p:blipFill>
          <a:blip r:embed="rId2"/>
          <a:srcRect/>
          <a:stretch>
            <a:fillRect/>
          </a:stretch>
        </p:blipFill>
        <p:spPr bwMode="auto">
          <a:xfrm>
            <a:off x="1100514" y="1752600"/>
            <a:ext cx="7281486" cy="4961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715962"/>
          </a:xfrm>
        </p:spPr>
        <p:txBody>
          <a:bodyPr>
            <a:normAutofit fontScale="90000"/>
          </a:bodyPr>
          <a:lstStyle/>
          <a:p>
            <a:r>
              <a:rPr lang="en-US" dirty="0" smtClean="0"/>
              <a:t>Nuclear Arms Race (1946- early 1990’s)</a:t>
            </a:r>
            <a:endParaRPr lang="en-US" dirty="0"/>
          </a:p>
        </p:txBody>
      </p:sp>
      <p:pic>
        <p:nvPicPr>
          <p:cNvPr id="6146" name="Picture 2"/>
          <p:cNvPicPr>
            <a:picLocks noChangeAspect="1" noChangeArrowheads="1"/>
          </p:cNvPicPr>
          <p:nvPr/>
        </p:nvPicPr>
        <p:blipFill>
          <a:blip r:embed="rId2"/>
          <a:srcRect/>
          <a:stretch>
            <a:fillRect/>
          </a:stretch>
        </p:blipFill>
        <p:spPr bwMode="auto">
          <a:xfrm>
            <a:off x="990600" y="762000"/>
            <a:ext cx="7158197" cy="5446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Origins of civilian nuclear program</a:t>
            </a:r>
            <a:endParaRPr lang="en-US" dirty="0"/>
          </a:p>
        </p:txBody>
      </p:sp>
      <p:sp>
        <p:nvSpPr>
          <p:cNvPr id="3" name="Content Placeholder 2"/>
          <p:cNvSpPr>
            <a:spLocks noGrp="1"/>
          </p:cNvSpPr>
          <p:nvPr>
            <p:ph idx="1"/>
          </p:nvPr>
        </p:nvSpPr>
        <p:spPr>
          <a:xfrm>
            <a:off x="457200" y="5562600"/>
            <a:ext cx="8229600" cy="1295400"/>
          </a:xfrm>
        </p:spPr>
        <p:txBody>
          <a:bodyPr>
            <a:normAutofit fontScale="92500" lnSpcReduction="10000"/>
          </a:bodyPr>
          <a:lstStyle/>
          <a:p>
            <a:r>
              <a:rPr lang="en-US" sz="2000" b="1" dirty="0" smtClean="0"/>
              <a:t>December1953, President Eisenhower announced the “Atoms for Peace” program.</a:t>
            </a:r>
          </a:p>
          <a:p>
            <a:r>
              <a:rPr lang="en-US" sz="2000" b="1" dirty="0" smtClean="0"/>
              <a:t>International Atomic Energy Agency to promote nuclear energy applications and to safeguard against weapons proliferation.</a:t>
            </a:r>
            <a:endParaRPr lang="en-US" sz="2000" dirty="0"/>
          </a:p>
        </p:txBody>
      </p:sp>
      <p:pic>
        <p:nvPicPr>
          <p:cNvPr id="2050" name="Picture 2"/>
          <p:cNvPicPr>
            <a:picLocks noChangeAspect="1" noChangeArrowheads="1"/>
          </p:cNvPicPr>
          <p:nvPr/>
        </p:nvPicPr>
        <p:blipFill>
          <a:blip r:embed="rId2"/>
          <a:srcRect/>
          <a:stretch>
            <a:fillRect/>
          </a:stretch>
        </p:blipFill>
        <p:spPr bwMode="auto">
          <a:xfrm>
            <a:off x="304800" y="1143000"/>
            <a:ext cx="3438525" cy="1905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486400" y="838201"/>
            <a:ext cx="3657600" cy="450799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3048000"/>
            <a:ext cx="4495800" cy="22479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3381375" y="1219200"/>
            <a:ext cx="2381250" cy="3495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The Vision</a:t>
            </a:r>
          </a:p>
        </p:txBody>
      </p:sp>
      <p:sp>
        <p:nvSpPr>
          <p:cNvPr id="6147" name="Rectangle 3"/>
          <p:cNvSpPr>
            <a:spLocks noGrp="1" noChangeArrowheads="1"/>
          </p:cNvSpPr>
          <p:nvPr>
            <p:ph type="body" idx="1"/>
          </p:nvPr>
        </p:nvSpPr>
        <p:spPr/>
        <p:txBody>
          <a:bodyPr/>
          <a:lstStyle/>
          <a:p>
            <a:pPr eaLnBrk="1" hangingPunct="1">
              <a:buNone/>
            </a:pPr>
            <a:r>
              <a:rPr lang="en-US" dirty="0" smtClean="0"/>
              <a:t>  “It is not too much to expect that our children will enjoy in their homes [nuclear generated] electrical energy too cheap to meter.”</a:t>
            </a:r>
          </a:p>
          <a:p>
            <a:pPr eaLnBrk="1" hangingPunct="1"/>
            <a:endParaRPr lang="en-US" dirty="0" smtClean="0"/>
          </a:p>
          <a:p>
            <a:pPr algn="r" eaLnBrk="1" hangingPunct="1">
              <a:buFontTx/>
              <a:buNone/>
            </a:pPr>
            <a:r>
              <a:rPr lang="en-US" sz="1700" dirty="0" smtClean="0"/>
              <a:t>– Lewis Strauss, Chairman of the U.S.</a:t>
            </a:r>
          </a:p>
          <a:p>
            <a:pPr algn="r" eaLnBrk="1" hangingPunct="1">
              <a:buFontTx/>
              <a:buNone/>
            </a:pPr>
            <a:r>
              <a:rPr lang="en-US" sz="1700" dirty="0" smtClean="0"/>
              <a:t>Atomic Energy Commission (1954)</a:t>
            </a:r>
          </a:p>
        </p:txBody>
      </p:sp>
      <p:pic>
        <p:nvPicPr>
          <p:cNvPr id="6148" name="Picture 4"/>
          <p:cNvPicPr>
            <a:picLocks noChangeAspect="1" noChangeArrowheads="1"/>
          </p:cNvPicPr>
          <p:nvPr/>
        </p:nvPicPr>
        <p:blipFill>
          <a:blip r:embed="rId3"/>
          <a:srcRect/>
          <a:stretch>
            <a:fillRect/>
          </a:stretch>
        </p:blipFill>
        <p:spPr bwMode="auto">
          <a:xfrm>
            <a:off x="2514600" y="3276600"/>
            <a:ext cx="2362200" cy="309233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Early Development of Nuclear Power Plants</a:t>
            </a:r>
            <a:endParaRPr lang="en-US" sz="3200" dirty="0"/>
          </a:p>
        </p:txBody>
      </p:sp>
      <p:sp>
        <p:nvSpPr>
          <p:cNvPr id="3" name="Content Placeholder 2"/>
          <p:cNvSpPr>
            <a:spLocks noGrp="1"/>
          </p:cNvSpPr>
          <p:nvPr>
            <p:ph idx="1"/>
          </p:nvPr>
        </p:nvSpPr>
        <p:spPr>
          <a:xfrm>
            <a:off x="457200" y="4876800"/>
            <a:ext cx="8153400" cy="1249363"/>
          </a:xfrm>
          <a:solidFill>
            <a:srgbClr val="99FFCC"/>
          </a:solidFill>
        </p:spPr>
        <p:txBody>
          <a:bodyPr>
            <a:noAutofit/>
          </a:bodyPr>
          <a:lstStyle/>
          <a:p>
            <a:pPr>
              <a:buNone/>
            </a:pPr>
            <a:r>
              <a:rPr lang="en-US" sz="2000" b="1" dirty="0" smtClean="0"/>
              <a:t>      In late 1960’s,  other nations, such as France, Britain and Russia also started to build nuclear power plants  based their designs on weapons material production reactors using graphite as a moderator.</a:t>
            </a:r>
            <a:endParaRPr lang="en-US" sz="2000" dirty="0"/>
          </a:p>
        </p:txBody>
      </p:sp>
      <p:pic>
        <p:nvPicPr>
          <p:cNvPr id="3074" name="Picture 2"/>
          <p:cNvPicPr>
            <a:picLocks noChangeAspect="1" noChangeArrowheads="1"/>
          </p:cNvPicPr>
          <p:nvPr/>
        </p:nvPicPr>
        <p:blipFill>
          <a:blip r:embed="rId3"/>
          <a:srcRect/>
          <a:stretch>
            <a:fillRect/>
          </a:stretch>
        </p:blipFill>
        <p:spPr bwMode="auto">
          <a:xfrm>
            <a:off x="219075" y="1047750"/>
            <a:ext cx="2371725" cy="1695450"/>
          </a:xfrm>
          <a:prstGeom prst="rect">
            <a:avLst/>
          </a:prstGeom>
          <a:noFill/>
          <a:ln w="9525">
            <a:noFill/>
            <a:miter lim="800000"/>
            <a:headEnd/>
            <a:tailEnd/>
          </a:ln>
          <a:effectLst/>
        </p:spPr>
      </p:pic>
      <p:sp>
        <p:nvSpPr>
          <p:cNvPr id="5" name="Rectangle 4"/>
          <p:cNvSpPr/>
          <p:nvPr/>
        </p:nvSpPr>
        <p:spPr>
          <a:xfrm>
            <a:off x="76200" y="2920425"/>
            <a:ext cx="3048000" cy="1015663"/>
          </a:xfrm>
          <a:prstGeom prst="rect">
            <a:avLst/>
          </a:prstGeom>
        </p:spPr>
        <p:txBody>
          <a:bodyPr wrap="square">
            <a:spAutoFit/>
          </a:bodyPr>
          <a:lstStyle/>
          <a:p>
            <a:r>
              <a:rPr lang="en-US" sz="2000" dirty="0" smtClean="0"/>
              <a:t>America’s First Power Reactor EBR 1 Idaho </a:t>
            </a:r>
          </a:p>
          <a:p>
            <a:r>
              <a:rPr lang="en-US" sz="2000" dirty="0" smtClean="0"/>
              <a:t>1955</a:t>
            </a:r>
            <a:endParaRPr lang="en-US" sz="2000" dirty="0"/>
          </a:p>
        </p:txBody>
      </p:sp>
      <p:pic>
        <p:nvPicPr>
          <p:cNvPr id="3075" name="Picture 3"/>
          <p:cNvPicPr>
            <a:picLocks noChangeAspect="1" noChangeArrowheads="1"/>
          </p:cNvPicPr>
          <p:nvPr/>
        </p:nvPicPr>
        <p:blipFill>
          <a:blip r:embed="rId4"/>
          <a:srcRect/>
          <a:stretch>
            <a:fillRect/>
          </a:stretch>
        </p:blipFill>
        <p:spPr bwMode="auto">
          <a:xfrm>
            <a:off x="2743200" y="990600"/>
            <a:ext cx="2909886" cy="2297585"/>
          </a:xfrm>
          <a:prstGeom prst="rect">
            <a:avLst/>
          </a:prstGeom>
          <a:noFill/>
          <a:ln w="9525">
            <a:noFill/>
            <a:miter lim="800000"/>
            <a:headEnd/>
            <a:tailEnd/>
          </a:ln>
          <a:effectLst/>
        </p:spPr>
      </p:pic>
      <p:sp>
        <p:nvSpPr>
          <p:cNvPr id="7" name="Rectangle 6"/>
          <p:cNvSpPr/>
          <p:nvPr/>
        </p:nvSpPr>
        <p:spPr>
          <a:xfrm>
            <a:off x="3124200" y="3364468"/>
            <a:ext cx="2267287" cy="400110"/>
          </a:xfrm>
          <a:prstGeom prst="rect">
            <a:avLst/>
          </a:prstGeom>
        </p:spPr>
        <p:txBody>
          <a:bodyPr wrap="none">
            <a:spAutoFit/>
          </a:bodyPr>
          <a:lstStyle/>
          <a:p>
            <a:r>
              <a:rPr lang="en-US" sz="2000" dirty="0" smtClean="0"/>
              <a:t>U.S. S Nautilus 1954</a:t>
            </a:r>
            <a:endParaRPr lang="en-US" sz="2000" dirty="0"/>
          </a:p>
        </p:txBody>
      </p:sp>
      <p:pic>
        <p:nvPicPr>
          <p:cNvPr id="3076" name="Picture 4"/>
          <p:cNvPicPr>
            <a:picLocks noChangeAspect="1" noChangeArrowheads="1"/>
          </p:cNvPicPr>
          <p:nvPr/>
        </p:nvPicPr>
        <p:blipFill>
          <a:blip r:embed="rId5"/>
          <a:srcRect/>
          <a:stretch>
            <a:fillRect/>
          </a:stretch>
        </p:blipFill>
        <p:spPr bwMode="auto">
          <a:xfrm>
            <a:off x="6248400" y="990600"/>
            <a:ext cx="2571750" cy="1962150"/>
          </a:xfrm>
          <a:prstGeom prst="rect">
            <a:avLst/>
          </a:prstGeom>
          <a:noFill/>
          <a:ln w="9525">
            <a:noFill/>
            <a:miter lim="800000"/>
            <a:headEnd/>
            <a:tailEnd/>
          </a:ln>
          <a:effectLst/>
        </p:spPr>
      </p:pic>
      <p:sp>
        <p:nvSpPr>
          <p:cNvPr id="9" name="Rectangle 8"/>
          <p:cNvSpPr/>
          <p:nvPr/>
        </p:nvSpPr>
        <p:spPr>
          <a:xfrm>
            <a:off x="6324600" y="3048000"/>
            <a:ext cx="2819400" cy="1631216"/>
          </a:xfrm>
          <a:prstGeom prst="rect">
            <a:avLst/>
          </a:prstGeom>
        </p:spPr>
        <p:txBody>
          <a:bodyPr wrap="square">
            <a:spAutoFit/>
          </a:bodyPr>
          <a:lstStyle/>
          <a:p>
            <a:r>
              <a:rPr lang="en-US" sz="2000" dirty="0" err="1" smtClean="0"/>
              <a:t>Shippingport</a:t>
            </a:r>
            <a:r>
              <a:rPr lang="en-US" sz="2000" dirty="0" smtClean="0"/>
              <a:t>: 1st Full scale U.S. Nuclear Power Plant (PWR) In 1957. </a:t>
            </a:r>
            <a:r>
              <a:rPr lang="en-US" sz="2000" b="1" dirty="0" smtClean="0"/>
              <a:t>Its capacity was 60 megawatts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800" dirty="0" smtClean="0"/>
              <a:t>Introduction</a:t>
            </a:r>
          </a:p>
          <a:p>
            <a:r>
              <a:rPr lang="en-US" sz="2800" dirty="0" smtClean="0"/>
              <a:t>What is nuclear energy?</a:t>
            </a:r>
          </a:p>
          <a:p>
            <a:r>
              <a:rPr lang="en-US" sz="2800" dirty="0" smtClean="0"/>
              <a:t>Early history of nuclear power</a:t>
            </a:r>
          </a:p>
          <a:p>
            <a:r>
              <a:rPr lang="en-US" sz="2800" dirty="0" smtClean="0"/>
              <a:t>Current status</a:t>
            </a:r>
          </a:p>
          <a:p>
            <a:r>
              <a:rPr lang="en-US" sz="2800" dirty="0" smtClean="0"/>
              <a:t>Critical Issues</a:t>
            </a:r>
          </a:p>
          <a:p>
            <a:r>
              <a:rPr lang="en-US" sz="2800" dirty="0" smtClean="0"/>
              <a:t>Future of nuclear energy</a:t>
            </a:r>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sz="3200" b="1" dirty="0" smtClean="0"/>
              <a:t>Nuclear power growth in the U.S.</a:t>
            </a:r>
            <a:endParaRPr lang="en-US" sz="3200" dirty="0"/>
          </a:p>
        </p:txBody>
      </p:sp>
      <p:pic>
        <p:nvPicPr>
          <p:cNvPr id="4098" name="Picture 2"/>
          <p:cNvPicPr>
            <a:picLocks noChangeAspect="1" noChangeArrowheads="1"/>
          </p:cNvPicPr>
          <p:nvPr/>
        </p:nvPicPr>
        <p:blipFill>
          <a:blip r:embed="rId2"/>
          <a:srcRect/>
          <a:stretch>
            <a:fillRect/>
          </a:stretch>
        </p:blipFill>
        <p:spPr bwMode="auto">
          <a:xfrm>
            <a:off x="914400" y="838200"/>
            <a:ext cx="3181350" cy="2009775"/>
          </a:xfrm>
          <a:prstGeom prst="rect">
            <a:avLst/>
          </a:prstGeom>
          <a:noFill/>
          <a:ln w="9525">
            <a:noFill/>
            <a:miter lim="800000"/>
            <a:headEnd/>
            <a:tailEnd/>
          </a:ln>
          <a:effectLst/>
        </p:spPr>
      </p:pic>
      <p:sp>
        <p:nvSpPr>
          <p:cNvPr id="5" name="Rectangle 4"/>
          <p:cNvSpPr/>
          <p:nvPr/>
        </p:nvSpPr>
        <p:spPr>
          <a:xfrm>
            <a:off x="4495800" y="914400"/>
            <a:ext cx="4572000" cy="1323439"/>
          </a:xfrm>
          <a:prstGeom prst="rect">
            <a:avLst/>
          </a:prstGeom>
        </p:spPr>
        <p:txBody>
          <a:bodyPr>
            <a:spAutoFit/>
          </a:bodyPr>
          <a:lstStyle/>
          <a:p>
            <a:r>
              <a:rPr lang="en-US" sz="2000" dirty="0" smtClean="0">
                <a:latin typeface="+mj-lt"/>
              </a:rPr>
              <a:t>From 1959 to the early 1970’s, nuclear power growth in the U.S. was large. During this period 112 reactors were constructed. </a:t>
            </a:r>
            <a:endParaRPr lang="en-US" sz="2000" dirty="0">
              <a:latin typeface="+mj-lt"/>
            </a:endParaRPr>
          </a:p>
        </p:txBody>
      </p:sp>
      <p:pic>
        <p:nvPicPr>
          <p:cNvPr id="4099" name="Picture 3"/>
          <p:cNvPicPr>
            <a:picLocks noChangeAspect="1" noChangeArrowheads="1"/>
          </p:cNvPicPr>
          <p:nvPr/>
        </p:nvPicPr>
        <p:blipFill>
          <a:blip r:embed="rId3"/>
          <a:srcRect/>
          <a:stretch>
            <a:fillRect/>
          </a:stretch>
        </p:blipFill>
        <p:spPr bwMode="auto">
          <a:xfrm>
            <a:off x="381000" y="3048000"/>
            <a:ext cx="4076700" cy="2160651"/>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876800" y="2971800"/>
            <a:ext cx="4163787" cy="2185988"/>
          </a:xfrm>
          <a:prstGeom prst="rect">
            <a:avLst/>
          </a:prstGeom>
          <a:noFill/>
          <a:ln w="9525">
            <a:noFill/>
            <a:miter lim="800000"/>
            <a:headEnd/>
            <a:tailEnd/>
          </a:ln>
          <a:effectLst/>
        </p:spPr>
      </p:pic>
      <p:sp>
        <p:nvSpPr>
          <p:cNvPr id="8" name="Rectangle 7"/>
          <p:cNvSpPr/>
          <p:nvPr/>
        </p:nvSpPr>
        <p:spPr>
          <a:xfrm>
            <a:off x="76200" y="5410200"/>
            <a:ext cx="4572000" cy="1200329"/>
          </a:xfrm>
          <a:prstGeom prst="rect">
            <a:avLst/>
          </a:prstGeom>
          <a:solidFill>
            <a:srgbClr val="00B0F0"/>
          </a:solidFill>
        </p:spPr>
        <p:txBody>
          <a:bodyPr>
            <a:spAutoFit/>
          </a:bodyPr>
          <a:lstStyle/>
          <a:p>
            <a:r>
              <a:rPr lang="en-US" b="1" dirty="0" smtClean="0"/>
              <a:t>The </a:t>
            </a:r>
            <a:r>
              <a:rPr lang="en-US" b="1" dirty="0" smtClean="0">
                <a:solidFill>
                  <a:srgbClr val="FF0000"/>
                </a:solidFill>
              </a:rPr>
              <a:t>Boiling Water Reactor (BWR) </a:t>
            </a:r>
            <a:r>
              <a:rPr lang="en-US" b="1" dirty="0" smtClean="0"/>
              <a:t>has the same water loop serve as a moderator, coolant for the core, and steam source for the turbine.</a:t>
            </a:r>
            <a:endParaRPr lang="en-US" dirty="0"/>
          </a:p>
        </p:txBody>
      </p:sp>
      <p:sp>
        <p:nvSpPr>
          <p:cNvPr id="9" name="Rectangle 8"/>
          <p:cNvSpPr/>
          <p:nvPr/>
        </p:nvSpPr>
        <p:spPr>
          <a:xfrm>
            <a:off x="4876800" y="5228272"/>
            <a:ext cx="4191000" cy="1477328"/>
          </a:xfrm>
          <a:prstGeom prst="rect">
            <a:avLst/>
          </a:prstGeom>
          <a:solidFill>
            <a:srgbClr val="92D050"/>
          </a:solidFill>
        </p:spPr>
        <p:txBody>
          <a:bodyPr wrap="square">
            <a:spAutoFit/>
          </a:bodyPr>
          <a:lstStyle/>
          <a:p>
            <a:r>
              <a:rPr lang="en-US" b="1" dirty="0" smtClean="0"/>
              <a:t>The </a:t>
            </a:r>
            <a:r>
              <a:rPr lang="en-US" b="1" dirty="0" smtClean="0">
                <a:solidFill>
                  <a:srgbClr val="FF0000"/>
                </a:solidFill>
              </a:rPr>
              <a:t>Pressurized Water Reactor (PWR) </a:t>
            </a:r>
            <a:r>
              <a:rPr lang="en-US" b="1" dirty="0" smtClean="0"/>
              <a:t>has water passing over the reactor core to act as moderator and coolant. A pressurized primary loop heats the secondary loop to produce steam for the  turbine.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Autofit/>
          </a:bodyPr>
          <a:lstStyle/>
          <a:p>
            <a:r>
              <a:rPr lang="en-US" sz="3200" dirty="0" smtClean="0"/>
              <a:t>Nuclear Power: 1970’s- Present</a:t>
            </a:r>
            <a:endParaRPr lang="en-US" sz="3200" dirty="0"/>
          </a:p>
        </p:txBody>
      </p:sp>
      <p:pic>
        <p:nvPicPr>
          <p:cNvPr id="5122" name="Picture 2"/>
          <p:cNvPicPr>
            <a:picLocks noChangeAspect="1" noChangeArrowheads="1"/>
          </p:cNvPicPr>
          <p:nvPr/>
        </p:nvPicPr>
        <p:blipFill>
          <a:blip r:embed="rId2"/>
          <a:srcRect/>
          <a:stretch>
            <a:fillRect/>
          </a:stretch>
        </p:blipFill>
        <p:spPr bwMode="auto">
          <a:xfrm>
            <a:off x="609600" y="838200"/>
            <a:ext cx="4571999" cy="3290130"/>
          </a:xfrm>
          <a:prstGeom prst="rect">
            <a:avLst/>
          </a:prstGeom>
          <a:noFill/>
          <a:ln w="9525">
            <a:noFill/>
            <a:miter lim="800000"/>
            <a:headEnd/>
            <a:tailEnd/>
          </a:ln>
          <a:effectLst/>
        </p:spPr>
      </p:pic>
      <p:sp>
        <p:nvSpPr>
          <p:cNvPr id="5" name="Rectangle 4"/>
          <p:cNvSpPr/>
          <p:nvPr/>
        </p:nvSpPr>
        <p:spPr>
          <a:xfrm>
            <a:off x="5410200" y="1828800"/>
            <a:ext cx="3505200" cy="1219200"/>
          </a:xfrm>
          <a:prstGeom prst="rect">
            <a:avLst/>
          </a:prstGeom>
          <a:solidFill>
            <a:srgbClr val="00B0F0"/>
          </a:solidFill>
        </p:spPr>
        <p:txBody>
          <a:bodyPr wrap="square">
            <a:spAutoFit/>
          </a:bodyPr>
          <a:lstStyle/>
          <a:p>
            <a:r>
              <a:rPr lang="en-US" b="1" dirty="0" smtClean="0"/>
              <a:t>New nuclear power plant orders ceased in 1974. Dozens of partially constructed reactors were never completed.</a:t>
            </a:r>
            <a:endParaRPr lang="en-US" dirty="0"/>
          </a:p>
        </p:txBody>
      </p:sp>
      <p:sp>
        <p:nvSpPr>
          <p:cNvPr id="6" name="Content Placeholder 2"/>
          <p:cNvSpPr>
            <a:spLocks noGrp="1"/>
          </p:cNvSpPr>
          <p:nvPr>
            <p:ph idx="1"/>
          </p:nvPr>
        </p:nvSpPr>
        <p:spPr>
          <a:xfrm>
            <a:off x="457200" y="4267200"/>
            <a:ext cx="8153400" cy="2362200"/>
          </a:xfrm>
        </p:spPr>
        <p:txBody>
          <a:bodyPr>
            <a:normAutofit fontScale="55000" lnSpcReduction="20000"/>
          </a:bodyPr>
          <a:lstStyle/>
          <a:p>
            <a:pPr>
              <a:buNone/>
            </a:pPr>
            <a:r>
              <a:rPr lang="en-US" sz="4400" b="1" dirty="0" smtClean="0"/>
              <a:t>        Causes:</a:t>
            </a:r>
          </a:p>
          <a:p>
            <a:r>
              <a:rPr lang="en-US" dirty="0" smtClean="0">
                <a:solidFill>
                  <a:srgbClr val="1810B0"/>
                </a:solidFill>
              </a:rPr>
              <a:t>Cost inflation </a:t>
            </a:r>
            <a:r>
              <a:rPr lang="en-US" dirty="0" smtClean="0"/>
              <a:t>– On the average capital costs for nuclear power plants increased nearly 10 times between the early 1970’s and 1983.</a:t>
            </a:r>
          </a:p>
          <a:p>
            <a:r>
              <a:rPr lang="en-US" dirty="0" smtClean="0">
                <a:solidFill>
                  <a:srgbClr val="1810B0"/>
                </a:solidFill>
              </a:rPr>
              <a:t>Immaturity of the technology </a:t>
            </a:r>
            <a:r>
              <a:rPr lang="en-US" dirty="0" smtClean="0"/>
              <a:t>– Even though, the first power reactors were deployed in the late 1950’s and early 1960’s, key aspects of the technology required further research and Development. The AEC ceased much of its R&amp;D on light water reactors after the early 1960’s</a:t>
            </a:r>
          </a:p>
          <a:p>
            <a:r>
              <a:rPr lang="en-US" dirty="0" smtClean="0">
                <a:solidFill>
                  <a:srgbClr val="1810B0"/>
                </a:solidFill>
              </a:rPr>
              <a:t>The Three Mile Island Accident </a:t>
            </a:r>
            <a:r>
              <a:rPr lang="en-US" dirty="0" smtClean="0"/>
              <a:t>in 1979, </a:t>
            </a:r>
            <a:r>
              <a:rPr lang="en-US" dirty="0" smtClean="0">
                <a:solidFill>
                  <a:srgbClr val="1810B0"/>
                </a:solidFill>
              </a:rPr>
              <a:t>Chernobyl</a:t>
            </a:r>
            <a:r>
              <a:rPr lang="en-US" dirty="0" smtClean="0"/>
              <a:t> in 1986.</a:t>
            </a:r>
          </a:p>
          <a:p>
            <a:r>
              <a:rPr lang="en-US" dirty="0" smtClean="0">
                <a:solidFill>
                  <a:srgbClr val="1810B0"/>
                </a:solidFill>
              </a:rPr>
              <a:t>Nuclear Waste Uncertainties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smtClean="0"/>
              <a:t>World Nuclear Power Plants</a:t>
            </a:r>
          </a:p>
        </p:txBody>
      </p:sp>
      <p:pic>
        <p:nvPicPr>
          <p:cNvPr id="8195" name="Picture 4" descr="world_map"/>
          <p:cNvPicPr>
            <a:picLocks noGrp="1" noChangeAspect="1" noChangeArrowheads="1"/>
          </p:cNvPicPr>
          <p:nvPr>
            <p:ph idx="1"/>
          </p:nvPr>
        </p:nvPicPr>
        <p:blipFill>
          <a:blip r:embed="rId2"/>
          <a:srcRect/>
          <a:stretch>
            <a:fillRect/>
          </a:stretch>
        </p:blipFill>
        <p:spPr>
          <a:xfrm>
            <a:off x="0" y="1304925"/>
            <a:ext cx="9144000" cy="517207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0"/>
          <p:cNvSpPr>
            <a:spLocks noGrp="1" noChangeArrowheads="1"/>
          </p:cNvSpPr>
          <p:nvPr>
            <p:ph type="title"/>
          </p:nvPr>
        </p:nvSpPr>
        <p:spPr/>
        <p:txBody>
          <a:bodyPr>
            <a:normAutofit fontScale="90000"/>
          </a:bodyPr>
          <a:lstStyle/>
          <a:p>
            <a:pPr eaLnBrk="1" hangingPunct="1"/>
            <a:r>
              <a:rPr lang="en-US" sz="3200" smtClean="0"/>
              <a:t>Nuclear Electricity Production by Countries and Regions in Gigawatts (World Total 350 Gigawatts) and percent of electricity </a:t>
            </a:r>
          </a:p>
        </p:txBody>
      </p:sp>
      <p:graphicFrame>
        <p:nvGraphicFramePr>
          <p:cNvPr id="12336" name="Group 48"/>
          <p:cNvGraphicFramePr>
            <a:graphicFrameLocks noGrp="1"/>
          </p:cNvGraphicFramePr>
          <p:nvPr>
            <p:ph idx="1"/>
          </p:nvPr>
        </p:nvGraphicFramePr>
        <p:xfrm>
          <a:off x="457200" y="1676400"/>
          <a:ext cx="3962400" cy="4968240"/>
        </p:xfrm>
        <a:graphic>
          <a:graphicData uri="http://schemas.openxmlformats.org/drawingml/2006/table">
            <a:tbl>
              <a:tblPr/>
              <a:tblGrid>
                <a:gridCol w="1981200"/>
                <a:gridCol w="1981200"/>
              </a:tblGrid>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  97 , Declining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rgbClr val="FF0000"/>
                          </a:solidFill>
                          <a:effectLst/>
                          <a:latin typeface="Arial" charset="0"/>
                        </a:rPr>
                        <a:t>North America 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rPr>
                        <a:t>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63  Increasing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Germany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  21  Being phased out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U.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FF0000"/>
                          </a:solidFill>
                          <a:effectLst/>
                          <a:latin typeface="Arial" charset="0"/>
                        </a:rPr>
                        <a:t>Western Europe 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rPr>
                        <a:t>126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Japan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  44  Increasing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FF0000"/>
                          </a:solidFill>
                          <a:effectLst/>
                          <a:latin typeface="Arial" charset="0"/>
                        </a:rPr>
                        <a:t>Asia Region</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smtClean="0">
                          <a:ln>
                            <a:noFill/>
                          </a:ln>
                          <a:solidFill>
                            <a:srgbClr val="FF0000"/>
                          </a:solidFill>
                          <a:effectLst/>
                          <a:latin typeface="Arial" charset="0"/>
                        </a:rPr>
                        <a:t>66  Increasing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FF0000"/>
                          </a:solidFill>
                          <a:effectLst/>
                          <a:latin typeface="Arial" charset="0"/>
                        </a:rPr>
                        <a:t>Eastern Europe 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rPr>
                        <a:t>  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FF0000"/>
                          </a:solidFill>
                          <a:effectLst/>
                          <a:latin typeface="Arial" charset="0"/>
                        </a:rPr>
                        <a:t>Former Soviet U. 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rPr>
                        <a:t>  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5" descr="nrc.gif                                                        0001A12AMacintosh HD                   B8D9BFD5:"/>
          <p:cNvPicPr>
            <a:picLocks noChangeAspect="1" noChangeArrowheads="1"/>
          </p:cNvPicPr>
          <p:nvPr/>
        </p:nvPicPr>
        <p:blipFill>
          <a:blip r:embed="rId2"/>
          <a:srcRect/>
          <a:stretch>
            <a:fillRect/>
          </a:stretch>
        </p:blipFill>
        <p:spPr bwMode="auto">
          <a:xfrm>
            <a:off x="5334000" y="1646237"/>
            <a:ext cx="3293264" cy="4906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020762"/>
          </a:xfrm>
        </p:spPr>
        <p:txBody>
          <a:bodyPr>
            <a:normAutofit/>
          </a:bodyPr>
          <a:lstStyle/>
          <a:p>
            <a:r>
              <a:rPr lang="en-US" sz="3200" dirty="0" smtClean="0"/>
              <a:t>Critical Issues for future nuclear power expansion</a:t>
            </a:r>
            <a:endParaRPr lang="en-US" sz="3200" dirty="0"/>
          </a:p>
        </p:txBody>
      </p:sp>
      <p:sp>
        <p:nvSpPr>
          <p:cNvPr id="3" name="Text Placeholder 2"/>
          <p:cNvSpPr>
            <a:spLocks noGrp="1"/>
          </p:cNvSpPr>
          <p:nvPr>
            <p:ph type="body" sz="half" idx="1"/>
          </p:nvPr>
        </p:nvSpPr>
        <p:spPr>
          <a:xfrm>
            <a:off x="1447800" y="1524000"/>
            <a:ext cx="7086600" cy="3462337"/>
          </a:xfrm>
        </p:spPr>
        <p:txBody>
          <a:bodyPr/>
          <a:lstStyle/>
          <a:p>
            <a:r>
              <a:rPr lang="en-US" dirty="0" smtClean="0"/>
              <a:t>Cost</a:t>
            </a:r>
          </a:p>
          <a:p>
            <a:r>
              <a:rPr lang="en-US" dirty="0" smtClean="0"/>
              <a:t>Safety</a:t>
            </a:r>
          </a:p>
          <a:p>
            <a:r>
              <a:rPr lang="en-US" dirty="0" smtClean="0"/>
              <a:t>Waste</a:t>
            </a:r>
          </a:p>
          <a:p>
            <a:r>
              <a:rPr lang="en-US" dirty="0" smtClean="0"/>
              <a:t>Proliferation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(1) Costs</a:t>
            </a:r>
            <a:endParaRPr lang="en-US" dirty="0"/>
          </a:p>
        </p:txBody>
      </p:sp>
      <p:sp>
        <p:nvSpPr>
          <p:cNvPr id="3" name="Text Placeholder 2"/>
          <p:cNvSpPr>
            <a:spLocks noGrp="1"/>
          </p:cNvSpPr>
          <p:nvPr>
            <p:ph type="body" sz="half" idx="1"/>
          </p:nvPr>
        </p:nvSpPr>
        <p:spPr>
          <a:xfrm>
            <a:off x="457200" y="1600200"/>
            <a:ext cx="4038600" cy="4411662"/>
          </a:xfrm>
          <a:solidFill>
            <a:srgbClr val="99FFCC"/>
          </a:solidFill>
        </p:spPr>
        <p:txBody>
          <a:bodyPr>
            <a:normAutofit/>
          </a:bodyPr>
          <a:lstStyle/>
          <a:p>
            <a:pPr>
              <a:buNone/>
            </a:pPr>
            <a:r>
              <a:rPr lang="en-US" sz="2400" dirty="0" smtClean="0"/>
              <a:t>    </a:t>
            </a:r>
            <a:r>
              <a:rPr lang="en-US" sz="2800" dirty="0" smtClean="0"/>
              <a:t>Status:</a:t>
            </a:r>
          </a:p>
          <a:p>
            <a:pPr>
              <a:buNone/>
            </a:pPr>
            <a:endParaRPr lang="en-US" sz="2400" dirty="0" smtClean="0"/>
          </a:p>
          <a:p>
            <a:r>
              <a:rPr lang="en-US" sz="2000" dirty="0" smtClean="0"/>
              <a:t>Currently,  nuclear power is not cost competitive with coal and natural gas. </a:t>
            </a:r>
            <a:endParaRPr lang="en-US" sz="2000" dirty="0"/>
          </a:p>
        </p:txBody>
      </p:sp>
      <p:sp>
        <p:nvSpPr>
          <p:cNvPr id="4" name="Content Placeholder 3"/>
          <p:cNvSpPr>
            <a:spLocks noGrp="1"/>
          </p:cNvSpPr>
          <p:nvPr>
            <p:ph sz="half" idx="2"/>
          </p:nvPr>
        </p:nvSpPr>
        <p:spPr>
          <a:xfrm>
            <a:off x="4800600" y="1608138"/>
            <a:ext cx="4038600" cy="4411662"/>
          </a:xfrm>
          <a:solidFill>
            <a:srgbClr val="99FFCC"/>
          </a:solidFill>
        </p:spPr>
        <p:txBody>
          <a:bodyPr>
            <a:normAutofit/>
          </a:bodyPr>
          <a:lstStyle/>
          <a:p>
            <a:pPr>
              <a:buNone/>
            </a:pPr>
            <a:r>
              <a:rPr lang="en-US" sz="2400" dirty="0" smtClean="0"/>
              <a:t>      </a:t>
            </a:r>
            <a:r>
              <a:rPr lang="en-US" sz="2800" dirty="0" smtClean="0"/>
              <a:t>Outlook:</a:t>
            </a:r>
          </a:p>
          <a:p>
            <a:pPr>
              <a:buNone/>
            </a:pPr>
            <a:endParaRPr lang="en-US" sz="2400" dirty="0" smtClean="0"/>
          </a:p>
          <a:p>
            <a:r>
              <a:rPr lang="en-US" sz="2000" dirty="0" smtClean="0"/>
              <a:t>plausible reductions by</a:t>
            </a:r>
          </a:p>
          <a:p>
            <a:pPr>
              <a:buNone/>
            </a:pPr>
            <a:r>
              <a:rPr lang="en-US" sz="2000" dirty="0" smtClean="0"/>
              <a:t>      industry in capital cost, operation and maintenance costs, and construction time could reduce the gap. </a:t>
            </a:r>
          </a:p>
          <a:p>
            <a:pPr>
              <a:buNone/>
            </a:pPr>
            <a:endParaRPr lang="en-US" sz="2000" dirty="0" smtClean="0"/>
          </a:p>
          <a:p>
            <a:r>
              <a:rPr lang="en-US" sz="2000" dirty="0" smtClean="0"/>
              <a:t>Carbon emission credits, if  enacted by government,</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Safety</a:t>
            </a:r>
            <a:endParaRPr lang="en-US" dirty="0"/>
          </a:p>
        </p:txBody>
      </p:sp>
      <p:sp>
        <p:nvSpPr>
          <p:cNvPr id="4" name="Content Placeholder 3"/>
          <p:cNvSpPr>
            <a:spLocks noGrp="1"/>
          </p:cNvSpPr>
          <p:nvPr>
            <p:ph sz="half" idx="2"/>
          </p:nvPr>
        </p:nvSpPr>
        <p:spPr>
          <a:xfrm>
            <a:off x="4800600" y="1752600"/>
            <a:ext cx="4191000" cy="3657600"/>
          </a:xfrm>
          <a:solidFill>
            <a:srgbClr val="99FFCC"/>
          </a:solidFill>
        </p:spPr>
        <p:txBody>
          <a:bodyPr>
            <a:normAutofit/>
          </a:bodyPr>
          <a:lstStyle/>
          <a:p>
            <a:pPr>
              <a:buNone/>
            </a:pPr>
            <a:r>
              <a:rPr lang="en-US" sz="2000" dirty="0" smtClean="0"/>
              <a:t>      Outlook:</a:t>
            </a:r>
          </a:p>
          <a:p>
            <a:r>
              <a:rPr lang="en-US" sz="2000" dirty="0" smtClean="0"/>
              <a:t>Improve modern reactor designs to achieve a very low risk of serious accidents</a:t>
            </a:r>
          </a:p>
          <a:p>
            <a:pPr>
              <a:buNone/>
            </a:pPr>
            <a:endParaRPr lang="en-US" sz="2000" dirty="0" smtClean="0"/>
          </a:p>
          <a:p>
            <a:r>
              <a:rPr lang="en-US" sz="2000" dirty="0" smtClean="0"/>
              <a:t> “best practices” in construction and operation are essential</a:t>
            </a:r>
            <a:endParaRPr lang="en-US" sz="2000" dirty="0"/>
          </a:p>
        </p:txBody>
      </p:sp>
      <p:sp>
        <p:nvSpPr>
          <p:cNvPr id="6" name="Rectangle 5"/>
          <p:cNvSpPr/>
          <p:nvPr/>
        </p:nvSpPr>
        <p:spPr>
          <a:xfrm>
            <a:off x="914400" y="4800600"/>
            <a:ext cx="2801664" cy="369332"/>
          </a:xfrm>
          <a:prstGeom prst="rect">
            <a:avLst/>
          </a:prstGeom>
        </p:spPr>
        <p:txBody>
          <a:bodyPr wrap="none">
            <a:spAutoFit/>
          </a:bodyPr>
          <a:lstStyle/>
          <a:p>
            <a:r>
              <a:rPr lang="en-US" dirty="0" smtClean="0"/>
              <a:t>Three-Mile Island, PA,  1979</a:t>
            </a:r>
            <a:endParaRPr lang="en-US" dirty="0"/>
          </a:p>
        </p:txBody>
      </p:sp>
      <p:pic>
        <p:nvPicPr>
          <p:cNvPr id="7" name="Picture 6" descr="tmi"/>
          <p:cNvPicPr>
            <a:picLocks noChangeAspect="1" noChangeArrowheads="1"/>
          </p:cNvPicPr>
          <p:nvPr/>
        </p:nvPicPr>
        <p:blipFill>
          <a:blip r:embed="rId2"/>
          <a:srcRect/>
          <a:stretch>
            <a:fillRect/>
          </a:stretch>
        </p:blipFill>
        <p:spPr>
          <a:xfrm>
            <a:off x="500063" y="1447800"/>
            <a:ext cx="3995737" cy="313277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Waste</a:t>
            </a:r>
            <a:endParaRPr lang="en-US" dirty="0"/>
          </a:p>
        </p:txBody>
      </p:sp>
      <p:sp>
        <p:nvSpPr>
          <p:cNvPr id="3" name="Text Placeholder 2"/>
          <p:cNvSpPr>
            <a:spLocks noGrp="1"/>
          </p:cNvSpPr>
          <p:nvPr>
            <p:ph type="body" sz="half" idx="1"/>
          </p:nvPr>
        </p:nvSpPr>
        <p:spPr>
          <a:solidFill>
            <a:srgbClr val="99FFCC"/>
          </a:solidFill>
        </p:spPr>
        <p:txBody>
          <a:bodyPr>
            <a:noAutofit/>
          </a:bodyPr>
          <a:lstStyle/>
          <a:p>
            <a:pPr>
              <a:buNone/>
            </a:pPr>
            <a:r>
              <a:rPr lang="en-US" sz="2000" dirty="0" smtClean="0"/>
              <a:t>       </a:t>
            </a:r>
            <a:r>
              <a:rPr lang="en-US" sz="2800" dirty="0" smtClean="0"/>
              <a:t>Status:</a:t>
            </a:r>
          </a:p>
          <a:p>
            <a:pPr>
              <a:buNone/>
            </a:pPr>
            <a:endParaRPr lang="en-US" sz="2000" dirty="0" smtClean="0"/>
          </a:p>
          <a:p>
            <a:r>
              <a:rPr lang="en-US" sz="2000" dirty="0" smtClean="0"/>
              <a:t>Geological disposal is technically feasible but execution is yet to be demonstrated or certain. </a:t>
            </a:r>
          </a:p>
          <a:p>
            <a:pPr>
              <a:buNone/>
            </a:pPr>
            <a:endParaRPr lang="en-US" sz="2000" dirty="0" smtClean="0"/>
          </a:p>
          <a:p>
            <a:r>
              <a:rPr lang="en-US" sz="2000" dirty="0" smtClean="0"/>
              <a:t>Nuclear power has unresolved challenges in long-term management of radioactive wastes.</a:t>
            </a:r>
          </a:p>
        </p:txBody>
      </p:sp>
      <p:sp>
        <p:nvSpPr>
          <p:cNvPr id="4" name="Content Placeholder 3"/>
          <p:cNvSpPr>
            <a:spLocks noGrp="1"/>
          </p:cNvSpPr>
          <p:nvPr>
            <p:ph sz="half" idx="2"/>
          </p:nvPr>
        </p:nvSpPr>
        <p:spPr>
          <a:xfrm>
            <a:off x="4876800" y="1676400"/>
            <a:ext cx="4038600" cy="4411662"/>
          </a:xfrm>
          <a:solidFill>
            <a:srgbClr val="99FFCC"/>
          </a:solidFill>
        </p:spPr>
        <p:txBody>
          <a:bodyPr>
            <a:noAutofit/>
          </a:bodyPr>
          <a:lstStyle/>
          <a:p>
            <a:pPr>
              <a:buNone/>
            </a:pPr>
            <a:r>
              <a:rPr lang="en-US" sz="2800" dirty="0" smtClean="0"/>
              <a:t>       Outlook:</a:t>
            </a:r>
          </a:p>
          <a:p>
            <a:pPr>
              <a:buNone/>
            </a:pPr>
            <a:endParaRPr lang="en-US" sz="2000" dirty="0" smtClean="0"/>
          </a:p>
          <a:p>
            <a:r>
              <a:rPr lang="en-US" sz="2000" dirty="0" smtClean="0"/>
              <a:t>Successful operation of the planned disposal facility at Yucca Mountain would ease, but not solve, the waste issue if nuclear power expands substantially.</a:t>
            </a:r>
          </a:p>
          <a:p>
            <a:pPr>
              <a:buNone/>
            </a:pPr>
            <a:endParaRPr lang="en-US" sz="2000" dirty="0" smtClean="0"/>
          </a:p>
          <a:p>
            <a:r>
              <a:rPr lang="en-US" sz="2000" dirty="0" smtClean="0"/>
              <a:t> Continuing and substantial progress towards solution to the waste disposal problem are expected.</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3400" y="0"/>
            <a:ext cx="2514600" cy="1752600"/>
          </a:xfrm>
        </p:spPr>
        <p:txBody>
          <a:bodyPr/>
          <a:lstStyle/>
          <a:p>
            <a:r>
              <a:rPr lang="en-US" dirty="0"/>
              <a:t>Yucca Mountain</a:t>
            </a:r>
          </a:p>
        </p:txBody>
      </p:sp>
      <p:pic>
        <p:nvPicPr>
          <p:cNvPr id="140297" name="Picture 9" descr="Entrance%2520into%2520Yucca%252                                0001A12AMacintosh HD                   B8D9BFD5:"/>
          <p:cNvPicPr>
            <a:picLocks noChangeAspect="1" noChangeArrowheads="1"/>
          </p:cNvPicPr>
          <p:nvPr/>
        </p:nvPicPr>
        <p:blipFill>
          <a:blip r:embed="rId2"/>
          <a:srcRect/>
          <a:stretch>
            <a:fillRect/>
          </a:stretch>
        </p:blipFill>
        <p:spPr bwMode="auto">
          <a:xfrm>
            <a:off x="3657600" y="0"/>
            <a:ext cx="4184650" cy="2838450"/>
          </a:xfrm>
          <a:prstGeom prst="rect">
            <a:avLst/>
          </a:prstGeom>
          <a:noFill/>
        </p:spPr>
      </p:pic>
      <p:pic>
        <p:nvPicPr>
          <p:cNvPr id="140299" name="Picture 11" descr="yucca-mountain.2.GIF                                           0001A12AMacintosh HD                   B8D9BFD5:"/>
          <p:cNvPicPr>
            <a:picLocks noChangeAspect="1" noChangeArrowheads="1"/>
          </p:cNvPicPr>
          <p:nvPr/>
        </p:nvPicPr>
        <p:blipFill>
          <a:blip r:embed="rId3"/>
          <a:srcRect/>
          <a:stretch>
            <a:fillRect/>
          </a:stretch>
        </p:blipFill>
        <p:spPr bwMode="auto">
          <a:xfrm>
            <a:off x="2971800" y="2767013"/>
            <a:ext cx="5608638" cy="4090987"/>
          </a:xfrm>
          <a:prstGeom prst="rect">
            <a:avLst/>
          </a:prstGeom>
          <a:noFill/>
        </p:spPr>
      </p:pic>
      <p:pic>
        <p:nvPicPr>
          <p:cNvPr id="140300" name="Picture 12" descr="nevada.yucca.mountain.lg.jpg                                   0001A12AMacintosh HD                   B8D9BFD5:"/>
          <p:cNvPicPr>
            <a:picLocks noChangeAspect="1" noChangeArrowheads="1"/>
          </p:cNvPicPr>
          <p:nvPr/>
        </p:nvPicPr>
        <p:blipFill>
          <a:blip r:embed="rId4"/>
          <a:srcRect/>
          <a:stretch>
            <a:fillRect/>
          </a:stretch>
        </p:blipFill>
        <p:spPr bwMode="auto">
          <a:xfrm>
            <a:off x="1066800" y="1905000"/>
            <a:ext cx="1943100" cy="2590800"/>
          </a:xfrm>
          <a:prstGeom prst="rect">
            <a:avLst/>
          </a:prstGeom>
          <a:noFill/>
        </p:spPr>
      </p:pic>
      <p:pic>
        <p:nvPicPr>
          <p:cNvPr id="140301" name="Picture 13" descr=" YUCCA.JPG                                                      0001A12AMacintosh HD                   B8D9BFD5:"/>
          <p:cNvPicPr>
            <a:picLocks noChangeAspect="1" noChangeArrowheads="1"/>
          </p:cNvPicPr>
          <p:nvPr/>
        </p:nvPicPr>
        <p:blipFill>
          <a:blip r:embed="rId5"/>
          <a:srcRect/>
          <a:stretch>
            <a:fillRect/>
          </a:stretch>
        </p:blipFill>
        <p:spPr bwMode="auto">
          <a:xfrm>
            <a:off x="304800" y="4114800"/>
            <a:ext cx="1795463" cy="2311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a:bodyPr>
          <a:lstStyle/>
          <a:p>
            <a:r>
              <a:rPr lang="en-US" sz="3200" dirty="0" smtClean="0"/>
              <a:t>(4) </a:t>
            </a:r>
            <a:r>
              <a:rPr lang="en-US" sz="3200" i="1" dirty="0" smtClean="0"/>
              <a:t>Proliferation</a:t>
            </a:r>
            <a:endParaRPr lang="en-US" sz="3200" dirty="0"/>
          </a:p>
        </p:txBody>
      </p:sp>
      <p:sp>
        <p:nvSpPr>
          <p:cNvPr id="3" name="Text Placeholder 2"/>
          <p:cNvSpPr>
            <a:spLocks noGrp="1"/>
          </p:cNvSpPr>
          <p:nvPr>
            <p:ph type="body" sz="half" idx="1"/>
          </p:nvPr>
        </p:nvSpPr>
        <p:spPr>
          <a:xfrm>
            <a:off x="457200" y="838200"/>
            <a:ext cx="4191000" cy="4681537"/>
          </a:xfrm>
          <a:solidFill>
            <a:srgbClr val="99FFCC"/>
          </a:solidFill>
        </p:spPr>
        <p:txBody>
          <a:bodyPr>
            <a:noAutofit/>
          </a:bodyPr>
          <a:lstStyle/>
          <a:p>
            <a:pPr>
              <a:buNone/>
            </a:pPr>
            <a:r>
              <a:rPr lang="en-US" sz="2800" dirty="0" smtClean="0"/>
              <a:t>       Status:</a:t>
            </a:r>
          </a:p>
          <a:p>
            <a:pPr>
              <a:buNone/>
            </a:pPr>
            <a:endParaRPr lang="en-US" sz="2000" dirty="0" smtClean="0"/>
          </a:p>
          <a:p>
            <a:r>
              <a:rPr lang="en-US" sz="1800" dirty="0" smtClean="0"/>
              <a:t>The current international safeguards regime is inadequate to meet the security challenges of the expanded nuclear deployment contemplated in the global growth scenario.</a:t>
            </a:r>
          </a:p>
          <a:p>
            <a:endParaRPr lang="en-US" sz="1800" dirty="0" smtClean="0"/>
          </a:p>
          <a:p>
            <a:r>
              <a:rPr lang="en-US" sz="1800" dirty="0" smtClean="0"/>
              <a:t>Fuel cycles that involve the chemical reprocessing of spent fuel to separate weapons-usable plutonium and uranium enrichment technologies are of special concern, especially as nuclear power spreads around the world.</a:t>
            </a:r>
          </a:p>
          <a:p>
            <a:endParaRPr lang="en-US" sz="2000" dirty="0" smtClean="0"/>
          </a:p>
        </p:txBody>
      </p:sp>
      <p:sp>
        <p:nvSpPr>
          <p:cNvPr id="4" name="Content Placeholder 3"/>
          <p:cNvSpPr>
            <a:spLocks noGrp="1"/>
          </p:cNvSpPr>
          <p:nvPr>
            <p:ph sz="half" idx="2"/>
          </p:nvPr>
        </p:nvSpPr>
        <p:spPr>
          <a:xfrm>
            <a:off x="4800600" y="4876800"/>
            <a:ext cx="4267200" cy="1905000"/>
          </a:xfrm>
          <a:solidFill>
            <a:schemeClr val="tx2">
              <a:lumMod val="40000"/>
              <a:lumOff val="60000"/>
            </a:schemeClr>
          </a:solidFill>
        </p:spPr>
        <p:txBody>
          <a:bodyPr>
            <a:noAutofit/>
          </a:bodyPr>
          <a:lstStyle/>
          <a:p>
            <a:pPr>
              <a:buNone/>
            </a:pPr>
            <a:r>
              <a:rPr lang="en-US" sz="2800" dirty="0" smtClean="0"/>
              <a:t>       Outlook:</a:t>
            </a:r>
          </a:p>
          <a:p>
            <a:r>
              <a:rPr lang="en-US" sz="2000" dirty="0" smtClean="0"/>
              <a:t> Continuing and substantial works involving international community towards solution are expected.</a:t>
            </a:r>
            <a:endParaRPr lang="en-US" sz="2000" dirty="0"/>
          </a:p>
        </p:txBody>
      </p:sp>
      <p:pic>
        <p:nvPicPr>
          <p:cNvPr id="5" name="Picture 9" descr="first.plane.hits.jpg                                           0001A12AMacintosh HD                   B8D9BFD5:"/>
          <p:cNvPicPr>
            <a:picLocks noChangeAspect="1" noChangeArrowheads="1"/>
          </p:cNvPicPr>
          <p:nvPr/>
        </p:nvPicPr>
        <p:blipFill>
          <a:blip r:embed="rId2"/>
          <a:srcRect r="11613"/>
          <a:stretch>
            <a:fillRect/>
          </a:stretch>
        </p:blipFill>
        <p:spPr bwMode="auto">
          <a:xfrm>
            <a:off x="6172200" y="381000"/>
            <a:ext cx="2609847" cy="2428875"/>
          </a:xfrm>
          <a:prstGeom prst="rect">
            <a:avLst/>
          </a:prstGeom>
          <a:noFill/>
        </p:spPr>
      </p:pic>
      <p:pic>
        <p:nvPicPr>
          <p:cNvPr id="6" name="Picture 4"/>
          <p:cNvPicPr>
            <a:picLocks noChangeAspect="1" noChangeArrowheads="1"/>
          </p:cNvPicPr>
          <p:nvPr/>
        </p:nvPicPr>
        <p:blipFill>
          <a:blip r:embed="rId3"/>
          <a:srcRect/>
          <a:stretch>
            <a:fillRect/>
          </a:stretch>
        </p:blipFill>
        <p:spPr bwMode="auto">
          <a:xfrm>
            <a:off x="7194550" y="2971800"/>
            <a:ext cx="1339850" cy="178064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challenges in the 21</a:t>
            </a:r>
            <a:r>
              <a:rPr lang="en-US" baseline="30000" dirty="0" smtClean="0"/>
              <a:t>st</a:t>
            </a:r>
            <a:r>
              <a:rPr lang="en-US" dirty="0" smtClean="0"/>
              <a:t> century </a:t>
            </a:r>
            <a:endParaRPr lang="en-US" dirty="0"/>
          </a:p>
        </p:txBody>
      </p:sp>
      <p:sp>
        <p:nvSpPr>
          <p:cNvPr id="3" name="Content Placeholder 2"/>
          <p:cNvSpPr>
            <a:spLocks noGrp="1"/>
          </p:cNvSpPr>
          <p:nvPr>
            <p:ph idx="1"/>
          </p:nvPr>
        </p:nvSpPr>
        <p:spPr/>
        <p:txBody>
          <a:bodyPr/>
          <a:lstStyle/>
          <a:p>
            <a:r>
              <a:rPr lang="en-US" dirty="0" smtClean="0"/>
              <a:t>Energy crisis</a:t>
            </a:r>
          </a:p>
          <a:p>
            <a:r>
              <a:rPr lang="en-US" dirty="0" smtClean="0"/>
              <a:t>Global warming</a:t>
            </a:r>
            <a:br>
              <a:rPr lang="en-US" dirty="0" smtClean="0"/>
            </a:br>
            <a:r>
              <a:rPr lang="en-US" sz="2400" dirty="0" smtClean="0"/>
              <a:t>- the </a:t>
            </a:r>
            <a:r>
              <a:rPr lang="en-US" sz="2400" dirty="0"/>
              <a:t>generation of electricity from fossil </a:t>
            </a:r>
            <a:r>
              <a:rPr lang="en-US" sz="2400" dirty="0" smtClean="0"/>
              <a:t>fuels is a </a:t>
            </a:r>
            <a:r>
              <a:rPr lang="en-US" sz="2400" dirty="0"/>
              <a:t>major and growing contributor to the emission of carbon dioxide</a:t>
            </a:r>
            <a:endParaRPr lang="en-US" sz="24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6"/>
          <p:cNvPicPr>
            <a:picLocks noChangeAspect="1" noChangeArrowheads="1"/>
          </p:cNvPicPr>
          <p:nvPr/>
        </p:nvPicPr>
        <p:blipFill>
          <a:blip r:embed="rId2"/>
          <a:srcRect/>
          <a:stretch>
            <a:fillRect/>
          </a:stretch>
        </p:blipFill>
        <p:spPr bwMode="auto">
          <a:xfrm>
            <a:off x="381000" y="1107642"/>
            <a:ext cx="8229600" cy="4081896"/>
          </a:xfrm>
          <a:prstGeom prst="rect">
            <a:avLst/>
          </a:prstGeom>
          <a:noFill/>
          <a:ln w="9525">
            <a:noFill/>
            <a:miter lim="800000"/>
            <a:headEnd/>
            <a:tailEnd/>
          </a:ln>
        </p:spPr>
      </p:pic>
      <p:sp>
        <p:nvSpPr>
          <p:cNvPr id="3" name="Title 1"/>
          <p:cNvSpPr txBox="1">
            <a:spLocks/>
          </p:cNvSpPr>
          <p:nvPr/>
        </p:nvSpPr>
        <p:spPr>
          <a:xfrm>
            <a:off x="457200" y="122238"/>
            <a:ext cx="7543800" cy="1295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rgbClr val="000099"/>
                </a:solidFill>
                <a:latin typeface="+mj-lt"/>
                <a:ea typeface="+mj-ea"/>
                <a:cs typeface="+mj-cs"/>
              </a:rPr>
              <a:t>Path to the future</a:t>
            </a:r>
            <a:endParaRPr kumimoji="0" lang="en-US" sz="4400" b="0" i="0" u="none" strike="noStrike" kern="1200" cap="none" spc="0" normalizeH="0" baseline="0" noProof="0" dirty="0">
              <a:ln>
                <a:noFill/>
              </a:ln>
              <a:solidFill>
                <a:srgbClr val="0000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j:\Stacy_Patch\Cunningham DCM\for assembly\chapt21\color_art_library\21_26.jpg"/>
          <p:cNvPicPr>
            <a:picLocks noChangeAspect="1" noChangeArrowheads="1"/>
          </p:cNvPicPr>
          <p:nvPr/>
        </p:nvPicPr>
        <p:blipFill>
          <a:blip r:embed="rId2"/>
          <a:srcRect/>
          <a:stretch>
            <a:fillRect/>
          </a:stretch>
        </p:blipFill>
        <p:spPr bwMode="auto">
          <a:xfrm>
            <a:off x="22225" y="17463"/>
            <a:ext cx="9101138" cy="6824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The National Ignition Facility </a:t>
            </a:r>
            <a:br>
              <a:rPr lang="en-US" sz="3200" dirty="0" smtClean="0"/>
            </a:br>
            <a:r>
              <a:rPr lang="en-US" sz="2400" dirty="0" smtClean="0"/>
              <a:t>at Lawrence Livermore National Laboratory, CA</a:t>
            </a:r>
            <a:endParaRPr lang="en-US" sz="2400" dirty="0"/>
          </a:p>
        </p:txBody>
      </p:sp>
      <p:pic>
        <p:nvPicPr>
          <p:cNvPr id="10242" name="Picture 2"/>
          <p:cNvPicPr>
            <a:picLocks noChangeAspect="1" noChangeArrowheads="1"/>
          </p:cNvPicPr>
          <p:nvPr/>
        </p:nvPicPr>
        <p:blipFill>
          <a:blip r:embed="rId2"/>
          <a:srcRect/>
          <a:stretch>
            <a:fillRect/>
          </a:stretch>
        </p:blipFill>
        <p:spPr bwMode="auto">
          <a:xfrm>
            <a:off x="381000" y="1066800"/>
            <a:ext cx="3048000" cy="2286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410200" y="1219200"/>
            <a:ext cx="2981325" cy="2318808"/>
          </a:xfrm>
          <a:prstGeom prst="rect">
            <a:avLst/>
          </a:prstGeom>
          <a:noFill/>
          <a:ln w="9525">
            <a:noFill/>
            <a:miter lim="800000"/>
            <a:headEnd/>
            <a:tailEnd/>
          </a:ln>
          <a:effectLst/>
        </p:spPr>
      </p:pic>
      <p:sp>
        <p:nvSpPr>
          <p:cNvPr id="5" name="Rectangle 4"/>
          <p:cNvSpPr/>
          <p:nvPr/>
        </p:nvSpPr>
        <p:spPr>
          <a:xfrm>
            <a:off x="4800600" y="3733800"/>
            <a:ext cx="4572000" cy="1077218"/>
          </a:xfrm>
          <a:prstGeom prst="rect">
            <a:avLst/>
          </a:prstGeom>
        </p:spPr>
        <p:txBody>
          <a:bodyPr>
            <a:spAutoFit/>
          </a:bodyPr>
          <a:lstStyle/>
          <a:p>
            <a:r>
              <a:rPr lang="en-US" sz="1600" b="1" dirty="0" smtClean="0"/>
              <a:t>The '</a:t>
            </a:r>
            <a:r>
              <a:rPr lang="en-US" sz="1600" b="1" dirty="0" err="1" smtClean="0"/>
              <a:t>hohlraum</a:t>
            </a:r>
            <a:r>
              <a:rPr lang="en-US" sz="1600" b="1" dirty="0" smtClean="0"/>
              <a:t>' cylinder  which contains the NIF fusion fuel capsule, is just a few millimeters wide,  with beam entrance holes at either end. The fuel capsule is the size of a small pea.</a:t>
            </a:r>
            <a:endParaRPr lang="en-US" sz="1600" b="1" dirty="0"/>
          </a:p>
        </p:txBody>
      </p:sp>
      <p:pic>
        <p:nvPicPr>
          <p:cNvPr id="10244" name="Picture 4"/>
          <p:cNvPicPr>
            <a:picLocks noChangeAspect="1" noChangeArrowheads="1"/>
          </p:cNvPicPr>
          <p:nvPr/>
        </p:nvPicPr>
        <p:blipFill>
          <a:blip r:embed="rId4"/>
          <a:srcRect/>
          <a:stretch>
            <a:fillRect/>
          </a:stretch>
        </p:blipFill>
        <p:spPr bwMode="auto">
          <a:xfrm>
            <a:off x="0" y="4231215"/>
            <a:ext cx="3352800" cy="2607733"/>
          </a:xfrm>
          <a:prstGeom prst="rect">
            <a:avLst/>
          </a:prstGeom>
          <a:noFill/>
          <a:ln w="9525">
            <a:noFill/>
            <a:miter lim="800000"/>
            <a:headEnd/>
            <a:tailEnd/>
          </a:ln>
          <a:effectLst/>
        </p:spPr>
      </p:pic>
      <p:sp>
        <p:nvSpPr>
          <p:cNvPr id="7" name="Rectangle 6"/>
          <p:cNvSpPr/>
          <p:nvPr/>
        </p:nvSpPr>
        <p:spPr>
          <a:xfrm>
            <a:off x="3581400" y="5410200"/>
            <a:ext cx="4572000" cy="1077218"/>
          </a:xfrm>
          <a:prstGeom prst="rect">
            <a:avLst/>
          </a:prstGeom>
        </p:spPr>
        <p:txBody>
          <a:bodyPr>
            <a:spAutoFit/>
          </a:bodyPr>
          <a:lstStyle/>
          <a:p>
            <a:r>
              <a:rPr lang="en-US" sz="1600" b="1" dirty="0" smtClean="0"/>
              <a:t>Inside a 10-meter-wide target chamber, 192 laser beams on a hydrogen pellet the size of a bead, heating it to incredible temperatures in an attempt to recreate the power of the sun.</a:t>
            </a:r>
            <a:endParaRPr lang="en-US" sz="1600" b="1" dirty="0"/>
          </a:p>
        </p:txBody>
      </p:sp>
      <p:sp>
        <p:nvSpPr>
          <p:cNvPr id="8" name="Rectangle 7"/>
          <p:cNvSpPr/>
          <p:nvPr/>
        </p:nvSpPr>
        <p:spPr>
          <a:xfrm>
            <a:off x="76200" y="3429000"/>
            <a:ext cx="4572000" cy="338554"/>
          </a:xfrm>
          <a:prstGeom prst="rect">
            <a:avLst/>
          </a:prstGeom>
        </p:spPr>
        <p:txBody>
          <a:bodyPr>
            <a:spAutoFit/>
          </a:bodyPr>
          <a:lstStyle/>
          <a:p>
            <a:r>
              <a:rPr lang="en-US" sz="1600" b="1" dirty="0" smtClean="0"/>
              <a:t>Nuclear fusion, the Holy Grail of energy sources.</a:t>
            </a:r>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5EA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Rectangle 2"/>
          <p:cNvSpPr/>
          <p:nvPr/>
        </p:nvSpPr>
        <p:spPr>
          <a:xfrm>
            <a:off x="838200" y="1371600"/>
            <a:ext cx="7696200" cy="4524315"/>
          </a:xfrm>
          <a:prstGeom prst="rect">
            <a:avLst/>
          </a:prstGeom>
        </p:spPr>
        <p:txBody>
          <a:bodyPr wrap="square">
            <a:spAutoFit/>
          </a:bodyPr>
          <a:lstStyle/>
          <a:p>
            <a:pPr>
              <a:buFont typeface="Arial" pitchFamily="34" charset="0"/>
              <a:buChar char="•"/>
            </a:pPr>
            <a:r>
              <a:rPr lang="en-US" sz="2400" dirty="0" smtClean="0"/>
              <a:t>The nuclear energy option should be retained as one of the options to resolve the global warming and energy crisis, because it is an important carbon-free source of power.</a:t>
            </a:r>
          </a:p>
          <a:p>
            <a:pPr>
              <a:buFont typeface="Arial" pitchFamily="34" charset="0"/>
              <a:buChar char="•"/>
            </a:pPr>
            <a:endParaRPr lang="en-US" sz="2400" dirty="0" smtClean="0"/>
          </a:p>
          <a:p>
            <a:pPr>
              <a:buFont typeface="Arial" pitchFamily="34" charset="0"/>
              <a:buChar char="•"/>
            </a:pPr>
            <a:r>
              <a:rPr lang="en-US" sz="2400" dirty="0" smtClean="0"/>
              <a:t>There are still some important issues remain unsolved. The U.S. public is unlikely to support nuclear power expansion without substantial improvements in costs, technology, and safety.</a:t>
            </a:r>
          </a:p>
          <a:p>
            <a:pPr>
              <a:buFont typeface="Arial" pitchFamily="34" charset="0"/>
              <a:buChar char="•"/>
            </a:pPr>
            <a:endParaRPr lang="en-US" sz="2400" dirty="0" smtClean="0"/>
          </a:p>
          <a:p>
            <a:pPr>
              <a:buFont typeface="Arial" pitchFamily="34" charset="0"/>
              <a:buChar char="•"/>
            </a:pPr>
            <a:r>
              <a:rPr lang="en-US" sz="2400" dirty="0" smtClean="0"/>
              <a:t>Future development of technology, such as controlled nuclear fusion may shade light on the fate of successful expansion of nuclear energy.</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j:\Stacy_Patch\Cunningham DCM\for assembly\chapt21\color_art_library\21_21.jpg"/>
          <p:cNvPicPr>
            <a:picLocks noChangeAspect="1" noChangeArrowheads="1"/>
          </p:cNvPicPr>
          <p:nvPr/>
        </p:nvPicPr>
        <p:blipFill>
          <a:blip r:embed="rId2"/>
          <a:srcRect/>
          <a:stretch>
            <a:fillRect/>
          </a:stretch>
        </p:blipFill>
        <p:spPr bwMode="auto">
          <a:xfrm>
            <a:off x="22225" y="17463"/>
            <a:ext cx="9101138" cy="6824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3500" dirty="0" smtClean="0"/>
              <a:t>Production of Plutonium (</a:t>
            </a:r>
            <a:r>
              <a:rPr lang="en-US" sz="3500" dirty="0" err="1" smtClean="0"/>
              <a:t>Pu</a:t>
            </a:r>
            <a:r>
              <a:rPr lang="en-US" sz="3500" dirty="0" smtClean="0"/>
              <a:t>) in Nuclear Reactors</a:t>
            </a:r>
          </a:p>
        </p:txBody>
      </p:sp>
      <p:sp>
        <p:nvSpPr>
          <p:cNvPr id="15363" name="Rectangle 3"/>
          <p:cNvSpPr>
            <a:spLocks noGrp="1" noChangeArrowheads="1"/>
          </p:cNvSpPr>
          <p:nvPr>
            <p:ph type="body" idx="1"/>
          </p:nvPr>
        </p:nvSpPr>
        <p:spPr/>
        <p:txBody>
          <a:bodyPr/>
          <a:lstStyle/>
          <a:p>
            <a:pPr eaLnBrk="1" hangingPunct="1"/>
            <a:r>
              <a:rPr lang="en-US" sz="2600" baseline="30000" smtClean="0"/>
              <a:t>239</a:t>
            </a:r>
            <a:r>
              <a:rPr lang="en-US" sz="2600" smtClean="0"/>
              <a:t>Pu is produced in nuclear reactors by the absorption of a neutron on </a:t>
            </a:r>
            <a:r>
              <a:rPr lang="en-US" sz="2600" baseline="30000" smtClean="0"/>
              <a:t>238</a:t>
            </a:r>
            <a:r>
              <a:rPr lang="en-US" sz="2600" smtClean="0"/>
              <a:t>U, followed by two beta decays</a:t>
            </a:r>
          </a:p>
          <a:p>
            <a:pPr eaLnBrk="1" hangingPunct="1"/>
            <a:r>
              <a:rPr lang="en-US" sz="2600" baseline="30000" smtClean="0"/>
              <a:t>239</a:t>
            </a:r>
            <a:r>
              <a:rPr lang="en-US" sz="2600" smtClean="0"/>
              <a:t>Pu also fissions by absorbing a thermal neutron, and on average produces 1/3 of the energy in a fuel cycle.</a:t>
            </a:r>
          </a:p>
          <a:p>
            <a:pPr eaLnBrk="1" hangingPunct="1"/>
            <a:r>
              <a:rPr lang="en-US" sz="2600" baseline="30000" smtClean="0"/>
              <a:t>239</a:t>
            </a:r>
            <a:r>
              <a:rPr lang="en-US" sz="2600" smtClean="0"/>
              <a:t>Pu is relatively stable, with a half life of 24 thousand years.</a:t>
            </a:r>
          </a:p>
          <a:p>
            <a:pPr eaLnBrk="1" hangingPunct="1"/>
            <a:r>
              <a:rPr lang="en-US" sz="2600" smtClean="0"/>
              <a:t>It is used in nuclear weapons</a:t>
            </a:r>
          </a:p>
          <a:p>
            <a:pPr eaLnBrk="1" hangingPunct="1"/>
            <a:r>
              <a:rPr lang="en-US" sz="2600" smtClean="0"/>
              <a:t>It can be bred for nuclear reactors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457200"/>
            <a:ext cx="9052647" cy="637698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291652" y="533400"/>
            <a:ext cx="8852348" cy="6172199"/>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52400" y="381000"/>
            <a:ext cx="8610600" cy="626457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idx="1"/>
          </p:nvPr>
        </p:nvSpPr>
        <p:spPr/>
        <p:txBody>
          <a:bodyPr>
            <a:normAutofit/>
          </a:bodyPr>
          <a:lstStyle/>
          <a:p>
            <a:r>
              <a:rPr lang="en-US" dirty="0"/>
              <a:t>i</a:t>
            </a:r>
            <a:r>
              <a:rPr lang="en-US" dirty="0" smtClean="0"/>
              <a:t>ncrease </a:t>
            </a:r>
            <a:r>
              <a:rPr lang="en-US" dirty="0"/>
              <a:t>efficiency in electricity generation and use</a:t>
            </a:r>
            <a:r>
              <a:rPr lang="en-US" dirty="0" smtClean="0"/>
              <a:t>;</a:t>
            </a:r>
          </a:p>
          <a:p>
            <a:r>
              <a:rPr lang="en-US" dirty="0" smtClean="0"/>
              <a:t>expand </a:t>
            </a:r>
            <a:r>
              <a:rPr lang="en-US" dirty="0"/>
              <a:t>use of renewable energy sources such as wind, solar, biomass, </a:t>
            </a:r>
            <a:r>
              <a:rPr lang="en-US" dirty="0" smtClean="0"/>
              <a:t>and geothermal</a:t>
            </a:r>
            <a:r>
              <a:rPr lang="en-US" dirty="0"/>
              <a:t>;</a:t>
            </a:r>
          </a:p>
          <a:p>
            <a:r>
              <a:rPr lang="en-US" dirty="0" smtClean="0"/>
              <a:t>capture </a:t>
            </a:r>
            <a:r>
              <a:rPr lang="en-US" dirty="0"/>
              <a:t>carbon dioxide </a:t>
            </a:r>
            <a:r>
              <a:rPr lang="en-US" dirty="0" smtClean="0"/>
              <a:t>emissions; </a:t>
            </a:r>
          </a:p>
          <a:p>
            <a:r>
              <a:rPr lang="en-US" dirty="0" smtClean="0">
                <a:solidFill>
                  <a:srgbClr val="FF0000"/>
                </a:solidFill>
              </a:rPr>
              <a:t>increase </a:t>
            </a:r>
            <a:r>
              <a:rPr lang="en-US" dirty="0">
                <a:solidFill>
                  <a:srgbClr val="FF0000"/>
                </a:solidFill>
              </a:rPr>
              <a:t>use of nuclear </a:t>
            </a:r>
            <a:r>
              <a:rPr lang="en-US" dirty="0" smtClean="0">
                <a:solidFill>
                  <a:srgbClr val="FF0000"/>
                </a:solidFill>
              </a:rPr>
              <a:t>power: </a:t>
            </a:r>
            <a:r>
              <a:rPr lang="en-US" i="1" dirty="0" smtClean="0">
                <a:solidFill>
                  <a:srgbClr val="FF0000"/>
                </a:solidFill>
              </a:rPr>
              <a:t>carbon-free </a:t>
            </a:r>
            <a:r>
              <a:rPr lang="en-US" i="1" dirty="0">
                <a:solidFill>
                  <a:srgbClr val="FF0000"/>
                </a:solidFill>
              </a:rPr>
              <a:t>source of power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0"/>
            <a:ext cx="5818581" cy="769441"/>
          </a:xfrm>
          <a:prstGeom prst="rect">
            <a:avLst/>
          </a:prstGeom>
          <a:noFill/>
        </p:spPr>
        <p:txBody>
          <a:bodyPr wrap="non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is nuclear energy?</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7" name="Picture 3"/>
          <p:cNvPicPr>
            <a:picLocks noChangeAspect="1" noChangeArrowheads="1"/>
          </p:cNvPicPr>
          <p:nvPr/>
        </p:nvPicPr>
        <p:blipFill>
          <a:blip r:embed="rId2"/>
          <a:srcRect/>
          <a:stretch>
            <a:fillRect/>
          </a:stretch>
        </p:blipFill>
        <p:spPr bwMode="auto">
          <a:xfrm>
            <a:off x="990600" y="685800"/>
            <a:ext cx="7523655" cy="4895850"/>
          </a:xfrm>
          <a:prstGeom prst="rect">
            <a:avLst/>
          </a:prstGeom>
          <a:noFill/>
          <a:ln w="9525">
            <a:noFill/>
            <a:miter lim="800000"/>
            <a:headEnd/>
            <a:tailEnd/>
          </a:ln>
          <a:effectLst/>
        </p:spPr>
      </p:pic>
      <p:sp>
        <p:nvSpPr>
          <p:cNvPr id="4" name="TextBox 3"/>
          <p:cNvSpPr txBox="1"/>
          <p:nvPr/>
        </p:nvSpPr>
        <p:spPr>
          <a:xfrm>
            <a:off x="7162800" y="2209800"/>
            <a:ext cx="1676400" cy="523220"/>
          </a:xfrm>
          <a:prstGeom prst="rect">
            <a:avLst/>
          </a:prstGeom>
          <a:noFill/>
        </p:spPr>
        <p:txBody>
          <a:bodyPr wrap="square" rtlCol="0">
            <a:spAutoFit/>
          </a:bodyPr>
          <a:lstStyle/>
          <a:p>
            <a:r>
              <a:rPr lang="en-US" sz="2800" b="1" dirty="0" smtClean="0">
                <a:solidFill>
                  <a:srgbClr val="FF0000"/>
                </a:solidFill>
              </a:rPr>
              <a:t>Fission</a:t>
            </a:r>
            <a:endParaRPr lang="en-US" sz="2800" b="1" dirty="0">
              <a:solidFill>
                <a:srgbClr val="FF0000"/>
              </a:solidFill>
            </a:endParaRPr>
          </a:p>
        </p:txBody>
      </p:sp>
      <p:sp>
        <p:nvSpPr>
          <p:cNvPr id="5" name="TextBox 4"/>
          <p:cNvSpPr txBox="1"/>
          <p:nvPr/>
        </p:nvSpPr>
        <p:spPr>
          <a:xfrm>
            <a:off x="1371600" y="5257800"/>
            <a:ext cx="1676400" cy="523220"/>
          </a:xfrm>
          <a:prstGeom prst="rect">
            <a:avLst/>
          </a:prstGeom>
          <a:noFill/>
        </p:spPr>
        <p:txBody>
          <a:bodyPr wrap="square" rtlCol="0">
            <a:spAutoFit/>
          </a:bodyPr>
          <a:lstStyle/>
          <a:p>
            <a:r>
              <a:rPr lang="en-US" sz="2800" b="1" dirty="0" smtClean="0">
                <a:solidFill>
                  <a:srgbClr val="FF0000"/>
                </a:solidFill>
              </a:rPr>
              <a:t>Fusion</a:t>
            </a:r>
            <a:endParaRPr lang="en-US" sz="2800" b="1" dirty="0">
              <a:solidFill>
                <a:srgbClr val="FF0000"/>
              </a:solidFill>
            </a:endParaRPr>
          </a:p>
        </p:txBody>
      </p:sp>
      <p:pic>
        <p:nvPicPr>
          <p:cNvPr id="3" name="Picture 3"/>
          <p:cNvPicPr>
            <a:picLocks noChangeAspect="1" noChangeArrowheads="1"/>
          </p:cNvPicPr>
          <p:nvPr/>
        </p:nvPicPr>
        <p:blipFill>
          <a:blip r:embed="rId3"/>
          <a:srcRect/>
          <a:stretch>
            <a:fillRect/>
          </a:stretch>
        </p:blipFill>
        <p:spPr bwMode="auto">
          <a:xfrm>
            <a:off x="7010400" y="2819400"/>
            <a:ext cx="1841500" cy="1143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28600" y="4724400"/>
            <a:ext cx="1256464" cy="1390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0"/>
            <a:ext cx="5751639"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Fission Chain  Reactions</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5"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2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112" tIns="914112" rIns="914112" bIns="914112" numCol="1" anchor="ctr" anchorCtr="0" compatLnSpc="1">
            <a:prstTxWarp prst="textNoShape">
              <a:avLst/>
            </a:prstTxWarp>
            <a:spAutoFit/>
          </a:bodyPr>
          <a:lstStyle/>
          <a:p>
            <a:endParaRPr lang="en-US" dirty="0"/>
          </a:p>
        </p:txBody>
      </p:sp>
      <p:sp>
        <p:nvSpPr>
          <p:cNvPr id="8201" name="Rectangle 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2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28600" y="1552575"/>
            <a:ext cx="8705850" cy="5305425"/>
          </a:xfrm>
          <a:prstGeom prst="rect">
            <a:avLst/>
          </a:prstGeom>
          <a:noFill/>
          <a:ln w="9525">
            <a:noFill/>
            <a:miter lim="800000"/>
            <a:headEnd/>
            <a:tailEnd/>
          </a:ln>
          <a:effectLst/>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7891"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7894" name="Rectangle 6"/>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78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789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66800" y="914400"/>
            <a:ext cx="6934200" cy="579951"/>
          </a:xfrm>
          <a:prstGeom prst="rect">
            <a:avLst/>
          </a:prstGeom>
          <a:solidFill>
            <a:srgbClr val="0070C0"/>
          </a:solidFill>
        </p:spPr>
      </p:pic>
      <p:sp>
        <p:nvSpPr>
          <p:cNvPr id="37897" name="Rectangle 9"/>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868362"/>
          </a:xfrm>
        </p:spPr>
        <p:txBody>
          <a:bodyPr>
            <a:normAutofit/>
          </a:bodyPr>
          <a:lstStyle/>
          <a:p>
            <a:pPr eaLnBrk="1" hangingPunct="1"/>
            <a:r>
              <a:rPr lang="en-US" sz="3200" dirty="0" smtClean="0"/>
              <a:t>Close Look at How a Nuclear Reactor works </a:t>
            </a:r>
            <a:r>
              <a:rPr lang="en-US" sz="2400" dirty="0" smtClean="0"/>
              <a:t>(LWR) </a:t>
            </a:r>
          </a:p>
        </p:txBody>
      </p:sp>
      <p:sp>
        <p:nvSpPr>
          <p:cNvPr id="10243" name="Rectangle 3"/>
          <p:cNvSpPr>
            <a:spLocks noGrp="1" noChangeArrowheads="1"/>
          </p:cNvSpPr>
          <p:nvPr>
            <p:ph type="body" idx="1"/>
          </p:nvPr>
        </p:nvSpPr>
        <p:spPr>
          <a:xfrm>
            <a:off x="457200" y="914400"/>
            <a:ext cx="8458200" cy="3276599"/>
          </a:xfrm>
        </p:spPr>
        <p:txBody>
          <a:bodyPr>
            <a:normAutofit fontScale="92500" lnSpcReduction="20000"/>
          </a:bodyPr>
          <a:lstStyle/>
          <a:p>
            <a:pPr>
              <a:lnSpc>
                <a:spcPct val="90000"/>
              </a:lnSpc>
            </a:pPr>
            <a:r>
              <a:rPr lang="en-US" sz="2000" b="1" dirty="0" smtClean="0">
                <a:solidFill>
                  <a:srgbClr val="000099"/>
                </a:solidFill>
              </a:rPr>
              <a:t>Fuel: </a:t>
            </a:r>
            <a:r>
              <a:rPr lang="en-US" sz="2000" dirty="0" smtClean="0"/>
              <a:t> </a:t>
            </a:r>
            <a:r>
              <a:rPr lang="en-US" sz="2000" baseline="30000" dirty="0" smtClean="0"/>
              <a:t>235</a:t>
            </a:r>
            <a:r>
              <a:rPr lang="en-US" sz="2000" dirty="0" smtClean="0"/>
              <a:t>U is enriched from its 0.7% in nature to about 3% to produce the reaction. </a:t>
            </a:r>
            <a:r>
              <a:rPr lang="en-US" sz="2000" baseline="30000" dirty="0" smtClean="0"/>
              <a:t>235</a:t>
            </a:r>
            <a:r>
              <a:rPr lang="en-US" sz="2000" dirty="0" smtClean="0"/>
              <a:t>U fissions by absorbing a slow neutron and producing 2 to 3 neutrons, which initiate more fissions to make a controlled chain reaction.</a:t>
            </a:r>
          </a:p>
          <a:p>
            <a:pPr eaLnBrk="1" hangingPunct="1">
              <a:lnSpc>
                <a:spcPct val="90000"/>
              </a:lnSpc>
            </a:pPr>
            <a:endParaRPr lang="en-US" sz="2000" dirty="0" smtClean="0"/>
          </a:p>
          <a:p>
            <a:pPr>
              <a:lnSpc>
                <a:spcPct val="90000"/>
              </a:lnSpc>
            </a:pPr>
            <a:r>
              <a:rPr lang="en-US" sz="2000" b="1" dirty="0" smtClean="0">
                <a:solidFill>
                  <a:srgbClr val="1810B0"/>
                </a:solidFill>
              </a:rPr>
              <a:t>Moderator: </a:t>
            </a:r>
            <a:r>
              <a:rPr lang="en-US" sz="2000" dirty="0" smtClean="0"/>
              <a:t> normal water is used as a moderator to slow the neutrons since slow neutrons take longer to pass by a </a:t>
            </a:r>
            <a:r>
              <a:rPr lang="en-US" sz="2000" baseline="30000" dirty="0" smtClean="0"/>
              <a:t>235</a:t>
            </a:r>
            <a:r>
              <a:rPr lang="en-US" sz="2000" dirty="0" smtClean="0"/>
              <a:t>U nucleus and have more time to be absorbed</a:t>
            </a:r>
          </a:p>
          <a:p>
            <a:pPr eaLnBrk="1" hangingPunct="1">
              <a:lnSpc>
                <a:spcPct val="90000"/>
              </a:lnSpc>
              <a:buNone/>
            </a:pPr>
            <a:endParaRPr lang="en-US" sz="2000" dirty="0" smtClean="0"/>
          </a:p>
          <a:p>
            <a:pPr eaLnBrk="1" hangingPunct="1">
              <a:lnSpc>
                <a:spcPct val="90000"/>
              </a:lnSpc>
            </a:pPr>
            <a:r>
              <a:rPr lang="en-US" sz="2000" b="1" dirty="0" smtClean="0">
                <a:solidFill>
                  <a:srgbClr val="000099"/>
                </a:solidFill>
              </a:rPr>
              <a:t>Boron control rods </a:t>
            </a:r>
            <a:r>
              <a:rPr lang="en-US" sz="2000" dirty="0" smtClean="0"/>
              <a:t>are inserted to absorb neutrons when it is time to shut down the reactor</a:t>
            </a:r>
          </a:p>
          <a:p>
            <a:pPr eaLnBrk="1" hangingPunct="1">
              <a:lnSpc>
                <a:spcPct val="90000"/>
              </a:lnSpc>
              <a:buNone/>
            </a:pPr>
            <a:endParaRPr lang="en-US" sz="2000" dirty="0" smtClean="0"/>
          </a:p>
          <a:p>
            <a:pPr eaLnBrk="1" hangingPunct="1">
              <a:lnSpc>
                <a:spcPct val="90000"/>
              </a:lnSpc>
            </a:pPr>
            <a:r>
              <a:rPr lang="en-US" sz="2000" b="1" dirty="0" smtClean="0">
                <a:solidFill>
                  <a:srgbClr val="000099"/>
                </a:solidFill>
              </a:rPr>
              <a:t>Energy transfer: </a:t>
            </a:r>
            <a:r>
              <a:rPr lang="en-US" sz="2000" dirty="0" smtClean="0"/>
              <a:t>the hot water is boiled or sent through a heat exchanger to produce steam.  The steam then powers turbines.</a:t>
            </a:r>
            <a:endParaRPr lang="en-US" sz="2000" baseline="30000" dirty="0" smtClean="0"/>
          </a:p>
        </p:txBody>
      </p:sp>
      <p:pic>
        <p:nvPicPr>
          <p:cNvPr id="3075" name="Picture 3"/>
          <p:cNvPicPr>
            <a:picLocks noChangeAspect="1" noChangeArrowheads="1"/>
          </p:cNvPicPr>
          <p:nvPr/>
        </p:nvPicPr>
        <p:blipFill>
          <a:blip r:embed="rId2"/>
          <a:srcRect/>
          <a:stretch>
            <a:fillRect/>
          </a:stretch>
        </p:blipFill>
        <p:spPr bwMode="auto">
          <a:xfrm>
            <a:off x="4419600" y="3962400"/>
            <a:ext cx="3743325" cy="24765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685800" y="4013359"/>
            <a:ext cx="3581400" cy="26636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28600" y="274638"/>
            <a:ext cx="8915400" cy="868362"/>
          </a:xfrm>
        </p:spPr>
        <p:txBody>
          <a:bodyPr>
            <a:noAutofit/>
          </a:bodyPr>
          <a:lstStyle/>
          <a:p>
            <a:pPr eaLnBrk="1" hangingPunct="1"/>
            <a:r>
              <a:rPr lang="en-US" sz="2800" b="1" dirty="0" smtClean="0">
                <a:solidFill>
                  <a:srgbClr val="000099"/>
                </a:solidFill>
              </a:rPr>
              <a:t>Nuclear Fission from Slow Neutrons and Water Moderator</a:t>
            </a:r>
          </a:p>
        </p:txBody>
      </p:sp>
      <p:sp>
        <p:nvSpPr>
          <p:cNvPr id="12291" name="Rectangle 5"/>
          <p:cNvSpPr>
            <a:spLocks noGrp="1" noChangeArrowheads="1"/>
          </p:cNvSpPr>
          <p:nvPr>
            <p:ph idx="1"/>
          </p:nvPr>
        </p:nvSpPr>
        <p:spPr/>
        <p:txBody>
          <a:bodyPr/>
          <a:lstStyle/>
          <a:p>
            <a:pPr eaLnBrk="1" hangingPunct="1"/>
            <a:endParaRPr lang="en-US" smtClean="0"/>
          </a:p>
        </p:txBody>
      </p:sp>
      <p:pic>
        <p:nvPicPr>
          <p:cNvPr id="12292" name="Picture 6" descr="fissionwithmoderator"/>
          <p:cNvPicPr>
            <a:picLocks noChangeAspect="1" noChangeArrowheads="1"/>
          </p:cNvPicPr>
          <p:nvPr/>
        </p:nvPicPr>
        <p:blipFill>
          <a:blip r:embed="rId2"/>
          <a:srcRect/>
          <a:stretch>
            <a:fillRect/>
          </a:stretch>
        </p:blipFill>
        <p:spPr bwMode="auto">
          <a:xfrm>
            <a:off x="457200" y="1600200"/>
            <a:ext cx="8077200"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reactorvessel"/>
          <p:cNvPicPr>
            <a:picLocks noChangeAspect="1" noChangeArrowheads="1"/>
          </p:cNvPicPr>
          <p:nvPr/>
        </p:nvPicPr>
        <p:blipFill>
          <a:blip r:embed="rId2"/>
          <a:srcRect/>
          <a:stretch>
            <a:fillRect/>
          </a:stretch>
        </p:blipFill>
        <p:spPr bwMode="auto">
          <a:xfrm>
            <a:off x="5105400" y="152400"/>
            <a:ext cx="4038600" cy="6705600"/>
          </a:xfrm>
          <a:prstGeom prst="rect">
            <a:avLst/>
          </a:prstGeom>
          <a:noFill/>
          <a:ln w="9525">
            <a:noFill/>
            <a:miter lim="800000"/>
            <a:headEnd/>
            <a:tailEnd/>
          </a:ln>
        </p:spPr>
      </p:pic>
      <p:sp>
        <p:nvSpPr>
          <p:cNvPr id="13315" name="Rectangle 7"/>
          <p:cNvSpPr>
            <a:spLocks noGrp="1" noChangeArrowheads="1"/>
          </p:cNvSpPr>
          <p:nvPr>
            <p:ph type="title"/>
          </p:nvPr>
        </p:nvSpPr>
        <p:spPr>
          <a:xfrm>
            <a:off x="457200" y="122238"/>
            <a:ext cx="4648200" cy="1295400"/>
          </a:xfrm>
        </p:spPr>
        <p:txBody>
          <a:bodyPr/>
          <a:lstStyle/>
          <a:p>
            <a:pPr eaLnBrk="1" hangingPunct="1"/>
            <a:r>
              <a:rPr lang="en-US" sz="3200" dirty="0" smtClean="0">
                <a:solidFill>
                  <a:srgbClr val="1810B0"/>
                </a:solidFill>
              </a:rPr>
              <a:t>Inside a Nuclear Reactor</a:t>
            </a:r>
          </a:p>
        </p:txBody>
      </p:sp>
      <p:sp>
        <p:nvSpPr>
          <p:cNvPr id="13316" name="Rectangle 8"/>
          <p:cNvSpPr>
            <a:spLocks noGrp="1" noChangeArrowheads="1"/>
          </p:cNvSpPr>
          <p:nvPr>
            <p:ph type="body" sz="half" idx="1"/>
          </p:nvPr>
        </p:nvSpPr>
        <p:spPr/>
        <p:txBody>
          <a:bodyPr/>
          <a:lstStyle/>
          <a:p>
            <a:pPr eaLnBrk="1" hangingPunct="1"/>
            <a:r>
              <a:rPr lang="en-US" sz="2600" dirty="0" smtClean="0"/>
              <a:t>Steam outlet              </a:t>
            </a:r>
            <a:r>
              <a:rPr lang="en-US" sz="2600" dirty="0" smtClean="0">
                <a:sym typeface="Wingdings" pitchFamily="2" charset="2"/>
              </a:rPr>
              <a:t></a:t>
            </a:r>
            <a:endParaRPr lang="en-US" sz="2600" dirty="0" smtClean="0"/>
          </a:p>
          <a:p>
            <a:pPr eaLnBrk="1" hangingPunct="1"/>
            <a:endParaRPr lang="en-US" sz="2600" dirty="0" smtClean="0"/>
          </a:p>
          <a:p>
            <a:pPr eaLnBrk="1" hangingPunct="1"/>
            <a:endParaRPr lang="en-US" sz="2600" dirty="0" smtClean="0"/>
          </a:p>
          <a:p>
            <a:pPr eaLnBrk="1" hangingPunct="1"/>
            <a:r>
              <a:rPr lang="en-US" sz="2600" dirty="0" smtClean="0"/>
              <a:t>Fuel Rods                  </a:t>
            </a:r>
            <a:r>
              <a:rPr lang="en-US" sz="2600" dirty="0" smtClean="0">
                <a:sym typeface="Wingdings" pitchFamily="2" charset="2"/>
              </a:rPr>
              <a:t></a:t>
            </a:r>
          </a:p>
          <a:p>
            <a:pPr eaLnBrk="1" hangingPunct="1"/>
            <a:endParaRPr lang="en-US" sz="2600" dirty="0" smtClean="0">
              <a:sym typeface="Wingdings" pitchFamily="2" charset="2"/>
            </a:endParaRPr>
          </a:p>
          <a:p>
            <a:pPr eaLnBrk="1" hangingPunct="1"/>
            <a:r>
              <a:rPr lang="en-US" sz="2600" dirty="0" smtClean="0">
                <a:sym typeface="Wingdings" pitchFamily="2" charset="2"/>
              </a:rPr>
              <a:t>Control Rods             </a:t>
            </a:r>
            <a:endParaRPr lang="en-US" sz="2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1315</Words>
  <Application>Microsoft Office PowerPoint</Application>
  <PresentationFormat>On-screen Show (4:3)</PresentationFormat>
  <Paragraphs>166</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Nuclear Energy in the 21st Century </vt:lpstr>
      <vt:lpstr>Outline</vt:lpstr>
      <vt:lpstr>Global challenges in the 21st century </vt:lpstr>
      <vt:lpstr>Possible solutions</vt:lpstr>
      <vt:lpstr>Slide 5</vt:lpstr>
      <vt:lpstr>Slide 6</vt:lpstr>
      <vt:lpstr>Close Look at How a Nuclear Reactor works (LWR) </vt:lpstr>
      <vt:lpstr>Nuclear Fission from Slow Neutrons and Water Moderator</vt:lpstr>
      <vt:lpstr>Inside a Nuclear Reactor</vt:lpstr>
      <vt:lpstr>Slide 10</vt:lpstr>
      <vt:lpstr>Fusion reaction</vt:lpstr>
      <vt:lpstr>Early history of nuclear power Discover of radioactivity </vt:lpstr>
      <vt:lpstr>From 1900 to 1933</vt:lpstr>
      <vt:lpstr>During 1930’s</vt:lpstr>
      <vt:lpstr>Manhattan Project (fueled by Uranium -235 and Plutonium-239)</vt:lpstr>
      <vt:lpstr>Nuclear Arms Race (1946- early 1990’s)</vt:lpstr>
      <vt:lpstr>Origins of civilian nuclear program</vt:lpstr>
      <vt:lpstr>The Vision</vt:lpstr>
      <vt:lpstr>Early Development of Nuclear Power Plants</vt:lpstr>
      <vt:lpstr>Nuclear power growth in the U.S.</vt:lpstr>
      <vt:lpstr>Nuclear Power: 1970’s- Present</vt:lpstr>
      <vt:lpstr>World Nuclear Power Plants</vt:lpstr>
      <vt:lpstr>Nuclear Electricity Production by Countries and Regions in Gigawatts (World Total 350 Gigawatts) and percent of electricity </vt:lpstr>
      <vt:lpstr>Critical Issues for future nuclear power expansion</vt:lpstr>
      <vt:lpstr>(1) Costs</vt:lpstr>
      <vt:lpstr>(2) Safety</vt:lpstr>
      <vt:lpstr>(3) Waste</vt:lpstr>
      <vt:lpstr>Yucca Mountain</vt:lpstr>
      <vt:lpstr>(4) Proliferation</vt:lpstr>
      <vt:lpstr>Slide 30</vt:lpstr>
      <vt:lpstr>Slide 31</vt:lpstr>
      <vt:lpstr>The National Ignition Facility  at Lawrence Livermore National Laboratory, CA</vt:lpstr>
      <vt:lpstr>Summary</vt:lpstr>
      <vt:lpstr>Slide 34</vt:lpstr>
      <vt:lpstr>Production of Plutonium (Pu) in Nuclear Reactors</vt:lpstr>
      <vt:lpstr>Slide 36</vt:lpstr>
      <vt:lpstr>Slide 37</vt:lpstr>
      <vt:lpstr>Slide 38</vt:lpstr>
    </vt:vector>
  </TitlesOfParts>
  <Company>UNCW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 in the 21st Century </dc:title>
  <dc:creator>ITSD</dc:creator>
  <cp:lastModifiedBy>ITSD</cp:lastModifiedBy>
  <cp:revision>91</cp:revision>
  <dcterms:created xsi:type="dcterms:W3CDTF">2009-12-16T02:51:39Z</dcterms:created>
  <dcterms:modified xsi:type="dcterms:W3CDTF">2010-01-06T17:34:28Z</dcterms:modified>
</cp:coreProperties>
</file>