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59"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834" y="2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4C215277-F8D6-4B4E-B7EC-CB6B68B49C3C}" type="datetimeFigureOut">
              <a:rPr lang="en-US" smtClean="0"/>
              <a:pPr/>
              <a:t>6/11/2012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54B9243-1542-4EBE-BBBF-0329277802B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215277-F8D6-4B4E-B7EC-CB6B68B49C3C}" type="datetimeFigureOut">
              <a:rPr lang="en-US" smtClean="0"/>
              <a:pPr/>
              <a:t>6/11/2012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B9243-1542-4EBE-BBBF-0329277802B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215277-F8D6-4B4E-B7EC-CB6B68B49C3C}" type="datetimeFigureOut">
              <a:rPr lang="en-US" smtClean="0"/>
              <a:pPr/>
              <a:t>6/11/2012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4B9243-1542-4EBE-BBBF-0329277802B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4C215277-F8D6-4B4E-B7EC-CB6B68B49C3C}" type="datetimeFigureOut">
              <a:rPr lang="en-US" smtClean="0"/>
              <a:pPr/>
              <a:t>6/11/2012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154B9243-1542-4EBE-BBBF-0329277802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4C215277-F8D6-4B4E-B7EC-CB6B68B49C3C}" type="datetimeFigureOut">
              <a:rPr lang="en-US" smtClean="0"/>
              <a:pPr/>
              <a:t>6/11/2012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154B9243-1542-4EBE-BBBF-0329277802B1}"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4C215277-F8D6-4B4E-B7EC-CB6B68B49C3C}" type="datetimeFigureOut">
              <a:rPr lang="en-US" smtClean="0"/>
              <a:pPr/>
              <a:t>6/11/2012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154B9243-1542-4EBE-BBBF-0329277802B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4C215277-F8D6-4B4E-B7EC-CB6B68B49C3C}" type="datetimeFigureOut">
              <a:rPr lang="en-US" smtClean="0"/>
              <a:pPr/>
              <a:t>6/11/2012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154B9243-1542-4EBE-BBBF-0329277802B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215277-F8D6-4B4E-B7EC-CB6B68B49C3C}" type="datetimeFigureOut">
              <a:rPr lang="en-US" smtClean="0"/>
              <a:pPr/>
              <a:t>6/11/2012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4B9243-1542-4EBE-BBBF-0329277802B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4C215277-F8D6-4B4E-B7EC-CB6B68B49C3C}" type="datetimeFigureOut">
              <a:rPr lang="en-US" smtClean="0"/>
              <a:pPr/>
              <a:t>6/11/2012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154B9243-1542-4EBE-BBBF-0329277802B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4C215277-F8D6-4B4E-B7EC-CB6B68B49C3C}" type="datetimeFigureOut">
              <a:rPr lang="en-US" smtClean="0"/>
              <a:pPr/>
              <a:t>6/11/2012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154B9243-1542-4EBE-BBBF-0329277802B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4C215277-F8D6-4B4E-B7EC-CB6B68B49C3C}" type="datetimeFigureOut">
              <a:rPr lang="en-US" smtClean="0"/>
              <a:pPr/>
              <a:t>6/11/2012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154B9243-1542-4EBE-BBBF-0329277802B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4C215277-F8D6-4B4E-B7EC-CB6B68B49C3C}" type="datetimeFigureOut">
              <a:rPr lang="en-US" smtClean="0"/>
              <a:pPr/>
              <a:t>6/11/2012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54B9243-1542-4EBE-BBBF-0329277802B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4uxlMV8uJAs&amp;feature=relmfu" TargetMode="External"/><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b="1" dirty="0" smtClean="0">
                <a:latin typeface="Brush Script MT" pitchFamily="66" charset="0"/>
              </a:rPr>
              <a:t>Patricia </a:t>
            </a:r>
            <a:r>
              <a:rPr lang="en-US" sz="8000" b="1" dirty="0" err="1" smtClean="0">
                <a:latin typeface="Brush Script MT" pitchFamily="66" charset="0"/>
              </a:rPr>
              <a:t>Polacco</a:t>
            </a:r>
            <a:endParaRPr lang="en-US" sz="8000" b="1" dirty="0">
              <a:latin typeface="Brush Script MT" pitchFamily="66" charset="0"/>
            </a:endParaRPr>
          </a:p>
        </p:txBody>
      </p:sp>
      <p:sp>
        <p:nvSpPr>
          <p:cNvPr id="3" name="Subtitle 2"/>
          <p:cNvSpPr>
            <a:spLocks noGrp="1"/>
          </p:cNvSpPr>
          <p:nvPr>
            <p:ph type="subTitle" idx="1"/>
          </p:nvPr>
        </p:nvSpPr>
        <p:spPr>
          <a:xfrm>
            <a:off x="4572000" y="2250280"/>
            <a:ext cx="4031456" cy="2626520"/>
          </a:xfrm>
        </p:spPr>
        <p:txBody>
          <a:bodyPr>
            <a:normAutofit/>
          </a:bodyPr>
          <a:lstStyle/>
          <a:p>
            <a:r>
              <a:rPr lang="en-US" sz="1800" b="1" dirty="0">
                <a:solidFill>
                  <a:schemeClr val="tx1"/>
                </a:solidFill>
              </a:rPr>
              <a:t>By: Megan </a:t>
            </a:r>
            <a:r>
              <a:rPr lang="en-US" sz="1800" b="1" dirty="0" err="1" smtClean="0">
                <a:solidFill>
                  <a:schemeClr val="tx1"/>
                </a:solidFill>
              </a:rPr>
              <a:t>Wolkomir</a:t>
            </a:r>
            <a:endParaRPr lang="en-US" sz="1800" b="1" dirty="0">
              <a:solidFill>
                <a:schemeClr val="tx1"/>
              </a:solidFill>
            </a:endParaRPr>
          </a:p>
          <a:p>
            <a:r>
              <a:rPr lang="en-US" sz="1800" b="1" dirty="0" smtClean="0">
                <a:solidFill>
                  <a:schemeClr val="tx1"/>
                </a:solidFill>
              </a:rPr>
              <a:t>and </a:t>
            </a:r>
          </a:p>
          <a:p>
            <a:r>
              <a:rPr lang="en-US" sz="1800" b="1" dirty="0" smtClean="0">
                <a:solidFill>
                  <a:schemeClr val="tx1"/>
                </a:solidFill>
              </a:rPr>
              <a:t>Amanda </a:t>
            </a:r>
            <a:r>
              <a:rPr lang="en-US" sz="1800" b="1" dirty="0">
                <a:solidFill>
                  <a:schemeClr val="tx1"/>
                </a:solidFill>
              </a:rPr>
              <a:t>Holmes</a:t>
            </a:r>
          </a:p>
        </p:txBody>
      </p:sp>
      <p:pic>
        <p:nvPicPr>
          <p:cNvPr id="1026" name="Picture 2" descr="http://www.patriciapolacco.com/_media_archive/old_images/image229.g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2209800"/>
            <a:ext cx="3505200" cy="4332819"/>
          </a:xfrm>
          <a:prstGeom prst="rect">
            <a:avLst/>
          </a:prstGeom>
          <a:noFill/>
          <a:ln w="66675" cmpd="dbl">
            <a:solidFill>
              <a:schemeClr val="accent1"/>
            </a:solidFill>
          </a:ln>
          <a:effectLst>
            <a:outerShdw blurRad="50800" dist="38100" dir="5400000" algn="t" rotWithShape="0">
              <a:schemeClr val="accent1">
                <a:alpha val="40000"/>
              </a:schemeClr>
            </a:outerShdw>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8427055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600" b="1" dirty="0">
                <a:effectLst/>
                <a:latin typeface="Brush Script MT" pitchFamily="66" charset="0"/>
              </a:rPr>
              <a:t>Introducing </a:t>
            </a:r>
            <a:r>
              <a:rPr lang="en-US" sz="6600" b="1" dirty="0" smtClean="0">
                <a:effectLst/>
                <a:latin typeface="Brush Script MT" pitchFamily="66" charset="0"/>
              </a:rPr>
              <a:t>the </a:t>
            </a:r>
            <a:r>
              <a:rPr lang="en-US" sz="6600" b="1" dirty="0">
                <a:effectLst/>
                <a:latin typeface="Brush Script MT" pitchFamily="66" charset="0"/>
              </a:rPr>
              <a:t>A</a:t>
            </a:r>
            <a:r>
              <a:rPr lang="en-US" sz="6600" b="1" dirty="0" smtClean="0">
                <a:effectLst/>
                <a:latin typeface="Brush Script MT" pitchFamily="66" charset="0"/>
              </a:rPr>
              <a:t>uthor</a:t>
            </a:r>
            <a:endParaRPr lang="en-US" sz="6600" b="1" dirty="0">
              <a:latin typeface="Brush Script MT" pitchFamily="66" charset="0"/>
            </a:endParaRPr>
          </a:p>
        </p:txBody>
      </p:sp>
      <p:sp>
        <p:nvSpPr>
          <p:cNvPr id="3" name="Content Placeholder 2"/>
          <p:cNvSpPr>
            <a:spLocks noGrp="1"/>
          </p:cNvSpPr>
          <p:nvPr>
            <p:ph idx="1"/>
          </p:nvPr>
        </p:nvSpPr>
        <p:spPr>
          <a:xfrm>
            <a:off x="228600" y="1295400"/>
            <a:ext cx="8458200" cy="5715000"/>
          </a:xfrm>
        </p:spPr>
        <p:txBody>
          <a:bodyPr>
            <a:normAutofit lnSpcReduction="10000"/>
          </a:bodyPr>
          <a:lstStyle/>
          <a:p>
            <a:pPr marL="64008" indent="0">
              <a:buNone/>
            </a:pPr>
            <a:r>
              <a:rPr lang="en-US" sz="2600" dirty="0" smtClean="0">
                <a:latin typeface="Berlin Sans FB" pitchFamily="34" charset="0"/>
              </a:rPr>
              <a:t>-Born </a:t>
            </a:r>
            <a:r>
              <a:rPr lang="en-US" sz="2600" dirty="0">
                <a:latin typeface="Berlin Sans FB" pitchFamily="34" charset="0"/>
              </a:rPr>
              <a:t>in Lansing Michigan in 1944</a:t>
            </a:r>
          </a:p>
          <a:p>
            <a:pPr marL="64008" indent="0">
              <a:buNone/>
            </a:pPr>
            <a:r>
              <a:rPr lang="en-US" sz="2600" dirty="0" smtClean="0">
                <a:latin typeface="Berlin Sans FB" pitchFamily="34" charset="0"/>
              </a:rPr>
              <a:t>-Parents </a:t>
            </a:r>
            <a:r>
              <a:rPr lang="en-US" sz="2600" dirty="0">
                <a:latin typeface="Berlin Sans FB" pitchFamily="34" charset="0"/>
              </a:rPr>
              <a:t>got divorced when she </a:t>
            </a:r>
            <a:r>
              <a:rPr lang="en-US" sz="2600" dirty="0" smtClean="0">
                <a:latin typeface="Berlin Sans FB" pitchFamily="34" charset="0"/>
              </a:rPr>
              <a:t>was</a:t>
            </a:r>
          </a:p>
          <a:p>
            <a:pPr marL="64008" indent="0">
              <a:buNone/>
            </a:pPr>
            <a:r>
              <a:rPr lang="en-US" sz="2600" dirty="0" smtClean="0">
                <a:latin typeface="Berlin Sans FB" pitchFamily="34" charset="0"/>
              </a:rPr>
              <a:t> </a:t>
            </a:r>
            <a:r>
              <a:rPr lang="en-US" sz="2600" dirty="0">
                <a:latin typeface="Berlin Sans FB" pitchFamily="34" charset="0"/>
              </a:rPr>
              <a:t>3. </a:t>
            </a:r>
            <a:endParaRPr lang="en-US" sz="2600" dirty="0" smtClean="0">
              <a:latin typeface="Berlin Sans FB" pitchFamily="34" charset="0"/>
            </a:endParaRPr>
          </a:p>
          <a:p>
            <a:pPr marL="64008" indent="0">
              <a:buNone/>
            </a:pPr>
            <a:r>
              <a:rPr lang="en-US" sz="2600" dirty="0" smtClean="0">
                <a:latin typeface="Berlin Sans FB" pitchFamily="34" charset="0"/>
              </a:rPr>
              <a:t>-Both </a:t>
            </a:r>
            <a:r>
              <a:rPr lang="en-US" sz="2600" dirty="0">
                <a:latin typeface="Berlin Sans FB" pitchFamily="34" charset="0"/>
              </a:rPr>
              <a:t>parents moved back in </a:t>
            </a:r>
            <a:r>
              <a:rPr lang="en-US" sz="2600" dirty="0" smtClean="0">
                <a:latin typeface="Berlin Sans FB" pitchFamily="34" charset="0"/>
              </a:rPr>
              <a:t>with</a:t>
            </a:r>
          </a:p>
          <a:p>
            <a:pPr marL="64008" indent="0">
              <a:buNone/>
            </a:pPr>
            <a:r>
              <a:rPr lang="en-US" sz="2600" dirty="0" smtClean="0">
                <a:latin typeface="Berlin Sans FB" pitchFamily="34" charset="0"/>
              </a:rPr>
              <a:t> </a:t>
            </a:r>
            <a:r>
              <a:rPr lang="en-US" sz="2600" dirty="0">
                <a:latin typeface="Berlin Sans FB" pitchFamily="34" charset="0"/>
              </a:rPr>
              <a:t>their </a:t>
            </a:r>
            <a:r>
              <a:rPr lang="en-US" sz="2600" dirty="0" smtClean="0">
                <a:latin typeface="Berlin Sans FB" pitchFamily="34" charset="0"/>
              </a:rPr>
              <a:t>parents</a:t>
            </a:r>
            <a:r>
              <a:rPr lang="en-US" sz="2600" dirty="0">
                <a:latin typeface="Berlin Sans FB" pitchFamily="34" charset="0"/>
              </a:rPr>
              <a:t> </a:t>
            </a:r>
            <a:r>
              <a:rPr lang="en-US" sz="2600" dirty="0" smtClean="0">
                <a:latin typeface="Berlin Sans FB" pitchFamily="34" charset="0"/>
              </a:rPr>
              <a:t>(her grandparents)</a:t>
            </a:r>
          </a:p>
          <a:p>
            <a:pPr marL="64008" indent="0">
              <a:buNone/>
            </a:pPr>
            <a:r>
              <a:rPr lang="en-US" sz="2600" dirty="0">
                <a:latin typeface="Berlin Sans FB" pitchFamily="34" charset="0"/>
              </a:rPr>
              <a:t> This is why she is so close to her grandparents. </a:t>
            </a:r>
            <a:endParaRPr lang="en-US" sz="2600" dirty="0" smtClean="0">
              <a:latin typeface="Berlin Sans FB" pitchFamily="34" charset="0"/>
            </a:endParaRPr>
          </a:p>
          <a:p>
            <a:pPr marL="64008" indent="0">
              <a:buNone/>
            </a:pPr>
            <a:r>
              <a:rPr lang="en-US" sz="2600" dirty="0" smtClean="0">
                <a:latin typeface="Berlin Sans FB" pitchFamily="34" charset="0"/>
              </a:rPr>
              <a:t>-Grandparents huge influence.</a:t>
            </a:r>
          </a:p>
          <a:p>
            <a:pPr marL="64008" indent="0">
              <a:buNone/>
            </a:pPr>
            <a:r>
              <a:rPr lang="en-US" sz="2600" dirty="0" smtClean="0">
                <a:latin typeface="Berlin Sans FB" pitchFamily="34" charset="0"/>
              </a:rPr>
              <a:t>-She </a:t>
            </a:r>
            <a:r>
              <a:rPr lang="en-US" sz="2600" dirty="0">
                <a:latin typeface="Berlin Sans FB" pitchFamily="34" charset="0"/>
              </a:rPr>
              <a:t>loved hearing their </a:t>
            </a:r>
            <a:endParaRPr lang="en-US" sz="2600" dirty="0" smtClean="0">
              <a:latin typeface="Berlin Sans FB" pitchFamily="34" charset="0"/>
            </a:endParaRPr>
          </a:p>
          <a:p>
            <a:pPr marL="64008" indent="0">
              <a:buNone/>
            </a:pPr>
            <a:r>
              <a:rPr lang="en-US" sz="2600" dirty="0" smtClean="0">
                <a:latin typeface="Berlin Sans FB" pitchFamily="34" charset="0"/>
              </a:rPr>
              <a:t>stories</a:t>
            </a:r>
            <a:r>
              <a:rPr lang="en-US" sz="2600" dirty="0">
                <a:latin typeface="Berlin Sans FB" pitchFamily="34" charset="0"/>
              </a:rPr>
              <a:t>.   </a:t>
            </a:r>
            <a:endParaRPr lang="en-US" sz="2600" dirty="0" smtClean="0">
              <a:latin typeface="Berlin Sans FB" pitchFamily="34" charset="0"/>
            </a:endParaRPr>
          </a:p>
          <a:p>
            <a:pPr marL="64008" indent="0">
              <a:buNone/>
            </a:pPr>
            <a:r>
              <a:rPr lang="en-US" sz="2600" dirty="0" smtClean="0">
                <a:latin typeface="Berlin Sans FB" pitchFamily="34" charset="0"/>
              </a:rPr>
              <a:t>-She </a:t>
            </a:r>
            <a:r>
              <a:rPr lang="en-US" sz="2600" dirty="0">
                <a:latin typeface="Berlin Sans FB" pitchFamily="34" charset="0"/>
              </a:rPr>
              <a:t>grew up on a farm in Union City. </a:t>
            </a:r>
            <a:endParaRPr lang="en-US" sz="2600" dirty="0" smtClean="0">
              <a:latin typeface="Berlin Sans FB" pitchFamily="34" charset="0"/>
            </a:endParaRPr>
          </a:p>
          <a:p>
            <a:pPr marL="64008" indent="0">
              <a:buNone/>
            </a:pPr>
            <a:r>
              <a:rPr lang="en-US" sz="2600" dirty="0">
                <a:latin typeface="Berlin Sans FB" pitchFamily="34" charset="0"/>
              </a:rPr>
              <a:t>  </a:t>
            </a:r>
            <a:r>
              <a:rPr lang="en-US" sz="2600" dirty="0" smtClean="0">
                <a:latin typeface="Berlin Sans FB" pitchFamily="34" charset="0"/>
              </a:rPr>
              <a:t>-Union </a:t>
            </a:r>
            <a:r>
              <a:rPr lang="en-US" sz="2600" dirty="0">
                <a:latin typeface="Berlin Sans FB" pitchFamily="34" charset="0"/>
              </a:rPr>
              <a:t>City was </a:t>
            </a:r>
            <a:r>
              <a:rPr lang="en-US" sz="2600" dirty="0" smtClean="0">
                <a:latin typeface="Berlin Sans FB" pitchFamily="34" charset="0"/>
              </a:rPr>
              <a:t>magical for her.</a:t>
            </a:r>
          </a:p>
          <a:p>
            <a:pPr marL="64008" indent="0">
              <a:buNone/>
            </a:pPr>
            <a:r>
              <a:rPr lang="en-US" sz="2600" dirty="0">
                <a:latin typeface="Berlin Sans FB" pitchFamily="34" charset="0"/>
              </a:rPr>
              <a:t>  </a:t>
            </a:r>
            <a:r>
              <a:rPr lang="en-US" sz="2600" dirty="0" smtClean="0">
                <a:latin typeface="Berlin Sans FB" pitchFamily="34" charset="0"/>
              </a:rPr>
              <a:t>-Where </a:t>
            </a:r>
            <a:r>
              <a:rPr lang="en-US" sz="2600" dirty="0">
                <a:latin typeface="Berlin Sans FB" pitchFamily="34" charset="0"/>
              </a:rPr>
              <a:t>she heard many wonderful stories.</a:t>
            </a:r>
          </a:p>
        </p:txBody>
      </p:sp>
      <p:pic>
        <p:nvPicPr>
          <p:cNvPr id="2050" name="Picture 2" descr="http://www.hicklebees.com/files/hicklebees/patricia-polacco.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91200" y="1676400"/>
            <a:ext cx="2895600" cy="3691890"/>
          </a:xfrm>
          <a:prstGeom prst="rect">
            <a:avLst/>
          </a:prstGeom>
          <a:noFill/>
          <a:ln w="76200" cmpd="dbl">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25811166"/>
      </p:ext>
    </p:extLst>
  </p:cSld>
  <p:clrMapOvr>
    <a:masterClrMapping/>
  </p:clrMapOvr>
  <mc:AlternateContent xmlns:mc="http://schemas.openxmlformats.org/markup-compatibility/2006">
    <mc:Choice xmlns:p14="http://schemas.microsoft.com/office/powerpoint/2010/main" xmlns=""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74" y="267494"/>
            <a:ext cx="4568826" cy="799306"/>
          </a:xfrm>
        </p:spPr>
        <p:txBody>
          <a:bodyPr>
            <a:noAutofit/>
          </a:bodyPr>
          <a:lstStyle/>
          <a:p>
            <a:r>
              <a:rPr lang="en-US" sz="5400" b="1" dirty="0">
                <a:effectLst/>
                <a:latin typeface="Brush Script MT" pitchFamily="66" charset="0"/>
              </a:rPr>
              <a:t>During her life:</a:t>
            </a:r>
            <a:endParaRPr lang="en-US" sz="5400" b="1" dirty="0">
              <a:latin typeface="Brush Script MT" pitchFamily="66" charset="0"/>
            </a:endParaRPr>
          </a:p>
        </p:txBody>
      </p:sp>
      <p:sp>
        <p:nvSpPr>
          <p:cNvPr id="3" name="Content Placeholder 2"/>
          <p:cNvSpPr>
            <a:spLocks noGrp="1"/>
          </p:cNvSpPr>
          <p:nvPr>
            <p:ph idx="1"/>
          </p:nvPr>
        </p:nvSpPr>
        <p:spPr>
          <a:xfrm>
            <a:off x="3124200" y="1219200"/>
            <a:ext cx="5562600" cy="5235608"/>
          </a:xfrm>
        </p:spPr>
        <p:txBody>
          <a:bodyPr>
            <a:normAutofit fontScale="92500" lnSpcReduction="20000"/>
          </a:bodyPr>
          <a:lstStyle/>
          <a:p>
            <a:pPr marL="64008" indent="0">
              <a:buNone/>
            </a:pPr>
            <a:r>
              <a:rPr lang="en-US" dirty="0" smtClean="0"/>
              <a:t>-For </a:t>
            </a:r>
            <a:r>
              <a:rPr lang="en-US" dirty="0"/>
              <a:t>a time she restored ancient pieces at museums.</a:t>
            </a:r>
          </a:p>
          <a:p>
            <a:pPr marL="64008" indent="0">
              <a:buNone/>
            </a:pPr>
            <a:r>
              <a:rPr lang="en-US" dirty="0" smtClean="0"/>
              <a:t>-Didn’t </a:t>
            </a:r>
            <a:r>
              <a:rPr lang="en-US" dirty="0"/>
              <a:t>start writing children’s books until she was 41</a:t>
            </a:r>
            <a:r>
              <a:rPr lang="en-US" dirty="0" smtClean="0"/>
              <a:t>.</a:t>
            </a:r>
          </a:p>
          <a:p>
            <a:pPr marL="64008" indent="0">
              <a:buNone/>
            </a:pPr>
            <a:r>
              <a:rPr lang="en-US" dirty="0" smtClean="0"/>
              <a:t>-Has </a:t>
            </a:r>
            <a:r>
              <a:rPr lang="en-US" dirty="0"/>
              <a:t>two kids. </a:t>
            </a:r>
          </a:p>
          <a:p>
            <a:pPr marL="64008" indent="0">
              <a:buNone/>
            </a:pPr>
            <a:r>
              <a:rPr lang="en-US" dirty="0" smtClean="0"/>
              <a:t>-She </a:t>
            </a:r>
            <a:r>
              <a:rPr lang="en-US" dirty="0"/>
              <a:t>now lives back in Union City and now that she is there again she wants to open her house and community and invite people to take part in writing seminars, story telling, literature conferences and lots of other events.</a:t>
            </a:r>
          </a:p>
          <a:p>
            <a:endParaRPr lang="en-US" dirty="0"/>
          </a:p>
        </p:txBody>
      </p:sp>
      <p:pic>
        <p:nvPicPr>
          <p:cNvPr id="3074" name="Picture 2" descr="http://lansingonlinenews.com/wp-content/uploads/2010/08/junk2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5574" y="2362200"/>
            <a:ext cx="2892426" cy="2895600"/>
          </a:xfrm>
          <a:prstGeom prst="rect">
            <a:avLst/>
          </a:prstGeom>
          <a:noFill/>
          <a:ln w="38100">
            <a:solidFill>
              <a:schemeClr val="accent1"/>
            </a:solid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2848423"/>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799306"/>
          </a:xfrm>
        </p:spPr>
        <p:txBody>
          <a:bodyPr>
            <a:noAutofit/>
          </a:bodyPr>
          <a:lstStyle/>
          <a:p>
            <a:r>
              <a:rPr lang="en-US" sz="6000" dirty="0">
                <a:effectLst/>
                <a:latin typeface="Brush Script MT" pitchFamily="66" charset="0"/>
                <a:cs typeface="Aharoni" pitchFamily="2" charset="-79"/>
              </a:rPr>
              <a:t>Influences in her life:</a:t>
            </a:r>
            <a:endParaRPr lang="en-US" sz="6000" dirty="0">
              <a:latin typeface="Brush Script MT" pitchFamily="66" charset="0"/>
              <a:cs typeface="Aharoni" pitchFamily="2" charset="-79"/>
            </a:endParaRPr>
          </a:p>
        </p:txBody>
      </p:sp>
      <p:sp>
        <p:nvSpPr>
          <p:cNvPr id="3" name="Content Placeholder 2"/>
          <p:cNvSpPr>
            <a:spLocks noGrp="1"/>
          </p:cNvSpPr>
          <p:nvPr>
            <p:ph idx="1"/>
          </p:nvPr>
        </p:nvSpPr>
        <p:spPr>
          <a:xfrm>
            <a:off x="4114800" y="1189038"/>
            <a:ext cx="4572000" cy="5265770"/>
          </a:xfrm>
        </p:spPr>
        <p:txBody>
          <a:bodyPr>
            <a:normAutofit/>
          </a:bodyPr>
          <a:lstStyle/>
          <a:p>
            <a:pPr marL="64008" indent="0">
              <a:buNone/>
            </a:pPr>
            <a:r>
              <a:rPr lang="en-US" dirty="0"/>
              <a:t> </a:t>
            </a:r>
            <a:r>
              <a:rPr lang="en-US" dirty="0" smtClean="0"/>
              <a:t>-</a:t>
            </a:r>
            <a:r>
              <a:rPr lang="en-US" dirty="0" smtClean="0">
                <a:latin typeface="Berlin Sans FB" pitchFamily="34" charset="0"/>
              </a:rPr>
              <a:t>Came </a:t>
            </a:r>
            <a:r>
              <a:rPr lang="en-US" dirty="0">
                <a:latin typeface="Berlin Sans FB" pitchFamily="34" charset="0"/>
              </a:rPr>
              <a:t>from a family of incredible storytellers.  </a:t>
            </a:r>
            <a:endParaRPr lang="en-US" dirty="0" smtClean="0">
              <a:latin typeface="Berlin Sans FB" pitchFamily="34" charset="0"/>
            </a:endParaRPr>
          </a:p>
          <a:p>
            <a:pPr marL="64008" indent="0">
              <a:buNone/>
            </a:pPr>
            <a:r>
              <a:rPr lang="en-US" dirty="0" smtClean="0">
                <a:latin typeface="Berlin Sans FB" pitchFamily="34" charset="0"/>
              </a:rPr>
              <a:t>-</a:t>
            </a:r>
            <a:r>
              <a:rPr lang="en-US" dirty="0">
                <a:latin typeface="Berlin Sans FB" pitchFamily="34" charset="0"/>
              </a:rPr>
              <a:t> A lot of books from her childhood inspired her writing and illustrating like: </a:t>
            </a:r>
            <a:r>
              <a:rPr lang="en-US" dirty="0">
                <a:solidFill>
                  <a:schemeClr val="accent1"/>
                </a:solidFill>
                <a:latin typeface="Berlin Sans FB" pitchFamily="34" charset="0"/>
              </a:rPr>
              <a:t>Beatrix Potter’s Peter Rabbit, The Tall Mother Goose, </a:t>
            </a:r>
            <a:r>
              <a:rPr lang="en-US" dirty="0" err="1">
                <a:solidFill>
                  <a:schemeClr val="accent1"/>
                </a:solidFill>
                <a:latin typeface="Berlin Sans FB" pitchFamily="34" charset="0"/>
              </a:rPr>
              <a:t>Grim’s</a:t>
            </a:r>
            <a:r>
              <a:rPr lang="en-US" dirty="0">
                <a:solidFill>
                  <a:schemeClr val="accent1"/>
                </a:solidFill>
                <a:latin typeface="Berlin Sans FB" pitchFamily="34" charset="0"/>
              </a:rPr>
              <a:t> Fairytales</a:t>
            </a:r>
            <a:r>
              <a:rPr lang="en-US" dirty="0" smtClean="0">
                <a:solidFill>
                  <a:schemeClr val="accent1"/>
                </a:solidFill>
                <a:latin typeface="Berlin Sans FB" pitchFamily="34" charset="0"/>
              </a:rPr>
              <a:t>.</a:t>
            </a:r>
          </a:p>
          <a:p>
            <a:pPr marL="64008" indent="0">
              <a:buNone/>
            </a:pPr>
            <a:r>
              <a:rPr lang="en-US" dirty="0">
                <a:latin typeface="Berlin Sans FB" pitchFamily="34" charset="0"/>
              </a:rPr>
              <a:t>   </a:t>
            </a:r>
            <a:r>
              <a:rPr lang="en-US" dirty="0" smtClean="0">
                <a:latin typeface="Berlin Sans FB" pitchFamily="34" charset="0"/>
              </a:rPr>
              <a:t>-Her </a:t>
            </a:r>
            <a:r>
              <a:rPr lang="en-US" dirty="0">
                <a:latin typeface="Berlin Sans FB" pitchFamily="34" charset="0"/>
              </a:rPr>
              <a:t>artistic hero is Norman Rockwell.</a:t>
            </a:r>
          </a:p>
          <a:p>
            <a:pPr marL="64008" indent="0">
              <a:buNone/>
            </a:pPr>
            <a:endParaRPr lang="en-US" dirty="0"/>
          </a:p>
        </p:txBody>
      </p:sp>
      <p:pic>
        <p:nvPicPr>
          <p:cNvPr id="5122" name="Picture 2" descr="http://welcomecomfortfarm.typepad.com/.a/6a00d8341eff4f53ef00e55376dbbf8834-320pi"/>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68300" y="1676400"/>
            <a:ext cx="3581400" cy="3001962"/>
          </a:xfrm>
          <a:prstGeom prst="rect">
            <a:avLst/>
          </a:prstGeom>
          <a:noFill/>
          <a:effectLst>
            <a:glow rad="139700">
              <a:schemeClr val="accent1">
                <a:satMod val="175000"/>
                <a:alpha val="40000"/>
              </a:schemeClr>
            </a:glow>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38114640"/>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437926"/>
          </a:xfrm>
        </p:spPr>
        <p:txBody>
          <a:bodyPr>
            <a:normAutofit/>
          </a:bodyPr>
          <a:lstStyle/>
          <a:p>
            <a:r>
              <a:rPr lang="en-US" sz="5400" dirty="0" smtClean="0">
                <a:effectLst/>
                <a:latin typeface="Brush Script MT" pitchFamily="66" charset="0"/>
                <a:cs typeface="Aharoni" pitchFamily="2" charset="-79"/>
              </a:rPr>
              <a:t>What you didn’t know about her</a:t>
            </a:r>
            <a:endParaRPr lang="en-US" sz="5400" dirty="0">
              <a:latin typeface="Brush Script MT" pitchFamily="66" charset="0"/>
              <a:cs typeface="Aharoni" pitchFamily="2" charset="-79"/>
            </a:endParaRPr>
          </a:p>
        </p:txBody>
      </p:sp>
      <p:sp>
        <p:nvSpPr>
          <p:cNvPr id="3" name="Content Placeholder 2"/>
          <p:cNvSpPr>
            <a:spLocks noGrp="1"/>
          </p:cNvSpPr>
          <p:nvPr>
            <p:ph idx="1"/>
          </p:nvPr>
        </p:nvSpPr>
        <p:spPr>
          <a:xfrm>
            <a:off x="2667000" y="1744703"/>
            <a:ext cx="6019800" cy="4710105"/>
          </a:xfrm>
        </p:spPr>
        <p:txBody>
          <a:bodyPr>
            <a:normAutofit fontScale="92500" lnSpcReduction="20000"/>
          </a:bodyPr>
          <a:lstStyle/>
          <a:p>
            <a:pPr marL="64008" indent="0">
              <a:buNone/>
            </a:pPr>
            <a:r>
              <a:rPr lang="en-US" dirty="0" err="1">
                <a:latin typeface="Aharoni" pitchFamily="2" charset="-79"/>
                <a:cs typeface="Aharoni" pitchFamily="2" charset="-79"/>
              </a:rPr>
              <a:t>Polacco</a:t>
            </a:r>
            <a:r>
              <a:rPr lang="en-US" dirty="0">
                <a:latin typeface="Aharoni" pitchFamily="2" charset="-79"/>
                <a:cs typeface="Aharoni" pitchFamily="2" charset="-79"/>
              </a:rPr>
              <a:t> is </a:t>
            </a:r>
            <a:r>
              <a:rPr lang="en-US" dirty="0" smtClean="0">
                <a:latin typeface="Aharoni" pitchFamily="2" charset="-79"/>
                <a:cs typeface="Aharoni" pitchFamily="2" charset="-79"/>
              </a:rPr>
              <a:t>dyslexic, </a:t>
            </a:r>
            <a:r>
              <a:rPr lang="en-US" dirty="0" err="1" smtClean="0">
                <a:latin typeface="Aharoni" pitchFamily="2" charset="-79"/>
                <a:cs typeface="Aharoni" pitchFamily="2" charset="-79"/>
              </a:rPr>
              <a:t>disnumeric</a:t>
            </a:r>
            <a:r>
              <a:rPr lang="en-US" dirty="0" smtClean="0">
                <a:latin typeface="Aharoni" pitchFamily="2" charset="-79"/>
                <a:cs typeface="Aharoni" pitchFamily="2" charset="-79"/>
              </a:rPr>
              <a:t>, and </a:t>
            </a:r>
            <a:r>
              <a:rPr lang="en-US" dirty="0" err="1" smtClean="0">
                <a:latin typeface="Aharoni" pitchFamily="2" charset="-79"/>
                <a:cs typeface="Aharoni" pitchFamily="2" charset="-79"/>
              </a:rPr>
              <a:t>disgraphic</a:t>
            </a:r>
            <a:r>
              <a:rPr lang="en-US" dirty="0" smtClean="0">
                <a:latin typeface="Aharoni" pitchFamily="2" charset="-79"/>
                <a:cs typeface="Aharoni" pitchFamily="2" charset="-79"/>
              </a:rPr>
              <a:t>. </a:t>
            </a:r>
          </a:p>
          <a:p>
            <a:pPr marL="64008" indent="0">
              <a:buNone/>
            </a:pPr>
            <a:r>
              <a:rPr lang="en-US" dirty="0" smtClean="0">
                <a:latin typeface="Aharoni" pitchFamily="2" charset="-79"/>
                <a:cs typeface="Aharoni" pitchFamily="2" charset="-79"/>
              </a:rPr>
              <a:t>-Her </a:t>
            </a:r>
            <a:r>
              <a:rPr lang="en-US" dirty="0">
                <a:latin typeface="Aharoni" pitchFamily="2" charset="-79"/>
                <a:cs typeface="Aharoni" pitchFamily="2" charset="-79"/>
              </a:rPr>
              <a:t>struggle </a:t>
            </a:r>
            <a:r>
              <a:rPr lang="en-US" dirty="0" smtClean="0">
                <a:latin typeface="Aharoni" pitchFamily="2" charset="-79"/>
                <a:cs typeface="Aharoni" pitchFamily="2" charset="-79"/>
              </a:rPr>
              <a:t>trying to read was a horrible battle.</a:t>
            </a:r>
          </a:p>
          <a:p>
            <a:pPr marL="64008" indent="0">
              <a:buNone/>
            </a:pPr>
            <a:r>
              <a:rPr lang="en-US" dirty="0" smtClean="0">
                <a:latin typeface="Aharoni" pitchFamily="2" charset="-79"/>
                <a:cs typeface="Aharoni" pitchFamily="2" charset="-79"/>
              </a:rPr>
              <a:t>-She </a:t>
            </a:r>
            <a:r>
              <a:rPr lang="en-US" dirty="0">
                <a:latin typeface="Aharoni" pitchFamily="2" charset="-79"/>
                <a:cs typeface="Aharoni" pitchFamily="2" charset="-79"/>
              </a:rPr>
              <a:t>also got teased by a young boy who shook her world and made her feel extremely unsafe. </a:t>
            </a:r>
          </a:p>
          <a:p>
            <a:pPr marL="64008" indent="0">
              <a:buNone/>
            </a:pPr>
            <a:r>
              <a:rPr lang="en-US" dirty="0" smtClean="0">
                <a:latin typeface="Aharoni" pitchFamily="2" charset="-79"/>
                <a:cs typeface="Aharoni" pitchFamily="2" charset="-79"/>
              </a:rPr>
              <a:t>-</a:t>
            </a:r>
            <a:r>
              <a:rPr lang="en-US" dirty="0" err="1" smtClean="0">
                <a:latin typeface="Aharoni" pitchFamily="2" charset="-79"/>
                <a:cs typeface="Aharoni" pitchFamily="2" charset="-79"/>
              </a:rPr>
              <a:t>Pollaco</a:t>
            </a:r>
            <a:r>
              <a:rPr lang="en-US" dirty="0" smtClean="0">
                <a:latin typeface="Aharoni" pitchFamily="2" charset="-79"/>
                <a:cs typeface="Aharoni" pitchFamily="2" charset="-79"/>
              </a:rPr>
              <a:t> </a:t>
            </a:r>
            <a:r>
              <a:rPr lang="en-US" dirty="0">
                <a:latin typeface="Aharoni" pitchFamily="2" charset="-79"/>
                <a:cs typeface="Aharoni" pitchFamily="2" charset="-79"/>
              </a:rPr>
              <a:t>was helped by a teacher Mr. </a:t>
            </a:r>
            <a:r>
              <a:rPr lang="en-US" dirty="0" err="1">
                <a:latin typeface="Aharoni" pitchFamily="2" charset="-79"/>
                <a:cs typeface="Aharoni" pitchFamily="2" charset="-79"/>
              </a:rPr>
              <a:t>Falker</a:t>
            </a:r>
            <a:r>
              <a:rPr lang="en-US" dirty="0">
                <a:latin typeface="Aharoni" pitchFamily="2" charset="-79"/>
                <a:cs typeface="Aharoni" pitchFamily="2" charset="-79"/>
              </a:rPr>
              <a:t> who she dedicated the book "Thank you Mr. </a:t>
            </a:r>
            <a:r>
              <a:rPr lang="en-US" dirty="0" err="1">
                <a:latin typeface="Aharoni" pitchFamily="2" charset="-79"/>
                <a:cs typeface="Aharoni" pitchFamily="2" charset="-79"/>
              </a:rPr>
              <a:t>Falker</a:t>
            </a:r>
            <a:r>
              <a:rPr lang="en-US" dirty="0">
                <a:latin typeface="Aharoni" pitchFamily="2" charset="-79"/>
                <a:cs typeface="Aharoni" pitchFamily="2" charset="-79"/>
              </a:rPr>
              <a:t>." This is my favorite of all her books, it's an amazing story.</a:t>
            </a:r>
          </a:p>
        </p:txBody>
      </p:sp>
      <p:pic>
        <p:nvPicPr>
          <p:cNvPr id="4098" name="Picture 2" descr="http://t0.gstatic.com/images?q=tbn:ANd9GcS-t_0i3uy_E7cLq0CNBKQejC-IxHyme5QkPk8yLZ_EevGhEv1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200" y="1371600"/>
            <a:ext cx="2590800" cy="3221720"/>
          </a:xfrm>
          <a:prstGeom prst="rect">
            <a:avLst/>
          </a:prstGeom>
          <a:noFill/>
          <a:ln w="63500">
            <a:gradFill>
              <a:gsLst>
                <a:gs pos="35000">
                  <a:srgbClr val="C18A9C"/>
                </a:gs>
                <a:gs pos="0">
                  <a:schemeClr val="bg1"/>
                </a:gs>
                <a:gs pos="50000">
                  <a:schemeClr val="accent1">
                    <a:tint val="44500"/>
                    <a:satMod val="160000"/>
                  </a:schemeClr>
                </a:gs>
                <a:gs pos="100000">
                  <a:schemeClr val="accent1">
                    <a:tint val="23500"/>
                    <a:satMod val="160000"/>
                  </a:schemeClr>
                </a:gs>
              </a:gsLst>
              <a:lin ang="5400000" scaled="0"/>
            </a:grad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41916729"/>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951706"/>
          </a:xfrm>
        </p:spPr>
        <p:txBody>
          <a:bodyPr>
            <a:noAutofit/>
          </a:bodyPr>
          <a:lstStyle/>
          <a:p>
            <a:r>
              <a:rPr lang="en-US" sz="6000" dirty="0" smtClean="0">
                <a:latin typeface="Brush Script MT" pitchFamily="66" charset="0"/>
              </a:rPr>
              <a:t>Patterns in </a:t>
            </a:r>
            <a:r>
              <a:rPr lang="en-US" sz="6000" dirty="0" err="1" smtClean="0">
                <a:latin typeface="Brush Script MT" pitchFamily="66" charset="0"/>
              </a:rPr>
              <a:t>Polacco’s</a:t>
            </a:r>
            <a:r>
              <a:rPr lang="en-US" sz="6000" dirty="0" smtClean="0">
                <a:latin typeface="Brush Script MT" pitchFamily="66" charset="0"/>
              </a:rPr>
              <a:t> books</a:t>
            </a:r>
            <a:endParaRPr lang="en-US" sz="6000" dirty="0">
              <a:latin typeface="Brush Script MT" pitchFamily="66" charset="0"/>
            </a:endParaRPr>
          </a:p>
        </p:txBody>
      </p:sp>
      <p:sp>
        <p:nvSpPr>
          <p:cNvPr id="3" name="Content Placeholder 2"/>
          <p:cNvSpPr>
            <a:spLocks noGrp="1"/>
          </p:cNvSpPr>
          <p:nvPr>
            <p:ph idx="1"/>
          </p:nvPr>
        </p:nvSpPr>
        <p:spPr>
          <a:xfrm>
            <a:off x="228600" y="1143000"/>
            <a:ext cx="8686800" cy="2590800"/>
          </a:xfrm>
        </p:spPr>
        <p:txBody>
          <a:bodyPr>
            <a:normAutofit fontScale="77500" lnSpcReduction="20000"/>
          </a:bodyPr>
          <a:lstStyle/>
          <a:p>
            <a:pPr marL="64008" indent="0">
              <a:buNone/>
            </a:pPr>
            <a:r>
              <a:rPr lang="en-US" dirty="0" smtClean="0">
                <a:latin typeface="Berlin Sans FB" pitchFamily="34" charset="0"/>
              </a:rPr>
              <a:t>-Patricia </a:t>
            </a:r>
            <a:r>
              <a:rPr lang="en-US" dirty="0">
                <a:latin typeface="Berlin Sans FB" pitchFamily="34" charset="0"/>
              </a:rPr>
              <a:t>uses real life stories to tell children</a:t>
            </a:r>
          </a:p>
          <a:p>
            <a:pPr marL="64008" indent="0">
              <a:buNone/>
            </a:pPr>
            <a:r>
              <a:rPr lang="en-US" dirty="0" smtClean="0">
                <a:latin typeface="Berlin Sans FB" pitchFamily="34" charset="0"/>
              </a:rPr>
              <a:t>-Incredibly </a:t>
            </a:r>
            <a:r>
              <a:rPr lang="en-US" dirty="0">
                <a:latin typeface="Berlin Sans FB" pitchFamily="34" charset="0"/>
              </a:rPr>
              <a:t>influence by her relationship with grandparents.</a:t>
            </a:r>
          </a:p>
          <a:p>
            <a:pPr marL="64008" indent="0">
              <a:buNone/>
            </a:pPr>
            <a:r>
              <a:rPr lang="en-US" dirty="0" smtClean="0">
                <a:latin typeface="Berlin Sans FB" pitchFamily="34" charset="0"/>
              </a:rPr>
              <a:t>-She </a:t>
            </a:r>
            <a:r>
              <a:rPr lang="en-US" dirty="0">
                <a:latin typeface="Berlin Sans FB" pitchFamily="34" charset="0"/>
              </a:rPr>
              <a:t>appears as a child in almost every one of her books.</a:t>
            </a:r>
          </a:p>
          <a:p>
            <a:pPr marL="64008" indent="0">
              <a:buNone/>
            </a:pPr>
            <a:r>
              <a:rPr lang="en-US" dirty="0" smtClean="0">
                <a:latin typeface="Berlin Sans FB" pitchFamily="34" charset="0"/>
              </a:rPr>
              <a:t>-The </a:t>
            </a:r>
            <a:r>
              <a:rPr lang="en-US" dirty="0">
                <a:latin typeface="Berlin Sans FB" pitchFamily="34" charset="0"/>
              </a:rPr>
              <a:t>books use multicultural situations as well as multigenerational settings.</a:t>
            </a:r>
          </a:p>
          <a:p>
            <a:pPr marL="64008" indent="0">
              <a:buNone/>
            </a:pPr>
            <a:r>
              <a:rPr lang="en-US" dirty="0" smtClean="0">
                <a:latin typeface="Berlin Sans FB" pitchFamily="34" charset="0"/>
              </a:rPr>
              <a:t>-Books </a:t>
            </a:r>
            <a:r>
              <a:rPr lang="en-US" dirty="0">
                <a:latin typeface="Berlin Sans FB" pitchFamily="34" charset="0"/>
              </a:rPr>
              <a:t>are mixed with racism problems, multiculturalism and the idea of good and bad.</a:t>
            </a:r>
          </a:p>
          <a:p>
            <a:endParaRPr lang="en-US" dirty="0"/>
          </a:p>
        </p:txBody>
      </p:sp>
      <p:pic>
        <p:nvPicPr>
          <p:cNvPr id="6146" name="Picture 2" descr="http://1.bp.blogspot.com/-IiVthIKiZaw/Tcc6BvEeN0I/AAAAAAAAApI/xTR4mFctvpM/s1600/KathyLloydBoehm-Polacco-104.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971800" y="3303554"/>
            <a:ext cx="5641975" cy="3554445"/>
          </a:xfrm>
          <a:prstGeom prst="rect">
            <a:avLst/>
          </a:prstGeom>
          <a:noFill/>
          <a:ln w="79375">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18073618"/>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7162800" cy="1027906"/>
          </a:xfrm>
        </p:spPr>
        <p:txBody>
          <a:bodyPr>
            <a:normAutofit/>
          </a:bodyPr>
          <a:lstStyle/>
          <a:p>
            <a:r>
              <a:rPr lang="en-US" sz="6000" dirty="0">
                <a:effectLst/>
                <a:latin typeface="Brush Script MT" pitchFamily="66" charset="0"/>
              </a:rPr>
              <a:t>What is she doing now?</a:t>
            </a:r>
            <a:endParaRPr lang="en-US" sz="6000" dirty="0">
              <a:latin typeface="Brush Script MT" pitchFamily="66" charset="0"/>
            </a:endParaRPr>
          </a:p>
        </p:txBody>
      </p:sp>
      <p:sp>
        <p:nvSpPr>
          <p:cNvPr id="3" name="Content Placeholder 2"/>
          <p:cNvSpPr>
            <a:spLocks noGrp="1"/>
          </p:cNvSpPr>
          <p:nvPr>
            <p:ph idx="1"/>
          </p:nvPr>
        </p:nvSpPr>
        <p:spPr>
          <a:xfrm>
            <a:off x="381000" y="1295400"/>
            <a:ext cx="8305800" cy="5159408"/>
          </a:xfrm>
        </p:spPr>
        <p:txBody>
          <a:bodyPr>
            <a:normAutofit/>
          </a:bodyPr>
          <a:lstStyle/>
          <a:p>
            <a:pPr marL="64008" indent="0" algn="ctr">
              <a:buNone/>
            </a:pPr>
            <a:r>
              <a:rPr lang="en-US" sz="2200" dirty="0" smtClean="0">
                <a:latin typeface="Berlin Sans FB" pitchFamily="34" charset="0"/>
              </a:rPr>
              <a:t>-Now </a:t>
            </a:r>
            <a:r>
              <a:rPr lang="en-US" sz="2200" dirty="0" err="1">
                <a:latin typeface="Berlin Sans FB" pitchFamily="34" charset="0"/>
              </a:rPr>
              <a:t>Polacco</a:t>
            </a:r>
            <a:r>
              <a:rPr lang="en-US" sz="2200" dirty="0">
                <a:latin typeface="Berlin Sans FB" pitchFamily="34" charset="0"/>
              </a:rPr>
              <a:t> is at her home in Union City.</a:t>
            </a:r>
          </a:p>
          <a:p>
            <a:pPr marL="64008" indent="0" algn="ctr">
              <a:buNone/>
            </a:pPr>
            <a:r>
              <a:rPr lang="en-US" sz="2200" dirty="0" smtClean="0">
                <a:latin typeface="Berlin Sans FB" pitchFamily="34" charset="0"/>
              </a:rPr>
              <a:t>“Now </a:t>
            </a:r>
            <a:r>
              <a:rPr lang="en-US" sz="2200" dirty="0">
                <a:latin typeface="Berlin Sans FB" pitchFamily="34" charset="0"/>
              </a:rPr>
              <a:t>that I have moved back to Union City I am intending to open my house and community and invite people to come there to take part in writing seminars, story telling festivals, literature conferences and various events that celebrate children's </a:t>
            </a:r>
            <a:r>
              <a:rPr lang="en-US" sz="2200">
                <a:latin typeface="Berlin Sans FB" pitchFamily="34" charset="0"/>
              </a:rPr>
              <a:t>literature</a:t>
            </a:r>
            <a:r>
              <a:rPr lang="en-US" sz="2200" smtClean="0">
                <a:latin typeface="Berlin Sans FB" pitchFamily="34" charset="0"/>
              </a:rPr>
              <a:t>."</a:t>
            </a:r>
            <a:endParaRPr lang="en-US" dirty="0"/>
          </a:p>
        </p:txBody>
      </p:sp>
      <p:pic>
        <p:nvPicPr>
          <p:cNvPr id="7170" name="Picture 2" descr="http://welcomecomfortfarm.typepad.com/.a/6a00d8341eff4f53ef0120a5280887970c-800wi"/>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57400" y="3581400"/>
            <a:ext cx="4724400" cy="3238500"/>
          </a:xfrm>
          <a:prstGeom prst="rect">
            <a:avLst/>
          </a:prstGeom>
          <a:noFill/>
          <a:ln w="73025">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098637200"/>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162800" cy="685800"/>
          </a:xfrm>
        </p:spPr>
        <p:txBody>
          <a:bodyPr>
            <a:noAutofit/>
          </a:bodyPr>
          <a:lstStyle/>
          <a:p>
            <a:r>
              <a:rPr lang="en-US" sz="4800" dirty="0">
                <a:effectLst/>
                <a:latin typeface="Brush Script MT" pitchFamily="66" charset="0"/>
              </a:rPr>
              <a:t>What she wants people to know</a:t>
            </a:r>
            <a:endParaRPr lang="en-US" sz="4800" dirty="0">
              <a:latin typeface="Brush Script MT" pitchFamily="66" charset="0"/>
            </a:endParaRPr>
          </a:p>
        </p:txBody>
      </p:sp>
      <p:sp>
        <p:nvSpPr>
          <p:cNvPr id="3" name="Content Placeholder 2"/>
          <p:cNvSpPr>
            <a:spLocks noGrp="1"/>
          </p:cNvSpPr>
          <p:nvPr>
            <p:ph idx="1"/>
          </p:nvPr>
        </p:nvSpPr>
        <p:spPr>
          <a:xfrm>
            <a:off x="114300" y="4114800"/>
            <a:ext cx="8534400" cy="2568608"/>
          </a:xfrm>
        </p:spPr>
        <p:txBody>
          <a:bodyPr/>
          <a:lstStyle/>
          <a:p>
            <a:pPr marL="64008" indent="0" algn="ctr">
              <a:buNone/>
            </a:pPr>
            <a:r>
              <a:rPr lang="en-US" sz="2400" dirty="0" smtClean="0">
                <a:latin typeface="Berlin Sans FB" pitchFamily="34" charset="0"/>
              </a:rPr>
              <a:t>“I </a:t>
            </a:r>
            <a:r>
              <a:rPr lang="en-US" sz="2400" dirty="0">
                <a:latin typeface="Berlin Sans FB" pitchFamily="34" charset="0"/>
              </a:rPr>
              <a:t>hope that by reading these stories and doing the activities your students will recognize personal connections with family that will help them create new memories and traditions."</a:t>
            </a:r>
          </a:p>
          <a:p>
            <a:pPr marL="64008" indent="0" algn="ctr">
              <a:buNone/>
            </a:pPr>
            <a:endParaRPr lang="en-US" sz="2400" dirty="0">
              <a:latin typeface="Berlin Sans FB" pitchFamily="34" charset="0"/>
            </a:endParaRPr>
          </a:p>
          <a:p>
            <a:pPr marL="64008" indent="0" algn="ctr">
              <a:buNone/>
            </a:pPr>
            <a:r>
              <a:rPr lang="en-US" sz="2400" dirty="0">
                <a:latin typeface="Berlin Sans FB" pitchFamily="34" charset="0"/>
              </a:rPr>
              <a:t>"I believe with all my heart that the American classroom teachers are one of our greatest and most heroic treasures. "</a:t>
            </a:r>
          </a:p>
          <a:p>
            <a:endParaRPr lang="en-US" dirty="0"/>
          </a:p>
        </p:txBody>
      </p:sp>
      <p:pic>
        <p:nvPicPr>
          <p:cNvPr id="8194" name="Picture 2" descr="http://www.eastbayexpress.com/binary/ad5f/book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124200" y="838200"/>
            <a:ext cx="2286000" cy="3276600"/>
          </a:xfrm>
          <a:prstGeom prst="rect">
            <a:avLst/>
          </a:prstGeom>
          <a:noFill/>
          <a:ln w="73025">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a:extLst>
            <a:ext uri="{909E8E84-426E-40DD-AFC4-6F175D3DCCD1}">
              <a14:hiddenFill xmlns:a14="http://schemas.microsoft.com/office/drawing/2010/main" xmlns="">
                <a:solidFill>
                  <a:srgbClr val="FFFFFF"/>
                </a:solidFill>
              </a14:hiddenFill>
            </a:ext>
          </a:extLst>
        </p:spPr>
      </p:pic>
      <p:sp>
        <p:nvSpPr>
          <p:cNvPr id="4" name="Rectangle 3"/>
          <p:cNvSpPr/>
          <p:nvPr/>
        </p:nvSpPr>
        <p:spPr>
          <a:xfrm>
            <a:off x="6629400" y="1905000"/>
            <a:ext cx="2362200" cy="738664"/>
          </a:xfrm>
          <a:prstGeom prst="rect">
            <a:avLst/>
          </a:prstGeom>
        </p:spPr>
        <p:txBody>
          <a:bodyPr wrap="square">
            <a:spAutoFit/>
          </a:bodyPr>
          <a:lstStyle/>
          <a:p>
            <a:pPr algn="ctr"/>
            <a:r>
              <a:rPr lang="en-US" sz="1400" dirty="0">
                <a:hlinkClick r:id="rId3"/>
              </a:rPr>
              <a:t>http://www.youtube.com/watch?v=4uxlMV8uJAs&amp;feature=relmfu</a:t>
            </a:r>
            <a:endParaRPr lang="en-US" sz="1400" dirty="0"/>
          </a:p>
        </p:txBody>
      </p:sp>
    </p:spTree>
    <p:extLst>
      <p:ext uri="{BB962C8B-B14F-4D97-AF65-F5344CB8AC3E}">
        <p14:creationId xmlns:p14="http://schemas.microsoft.com/office/powerpoint/2010/main" xmlns="" val="1061552930"/>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80</TotalTime>
  <Words>262</Words>
  <Application>Microsoft Office PowerPoint</Application>
  <PresentationFormat>On-screen Show (4:3)</PresentationFormat>
  <Paragraphs>45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Verve</vt:lpstr>
      <vt:lpstr>Patricia Polacco</vt:lpstr>
      <vt:lpstr>Introducing the Author</vt:lpstr>
      <vt:lpstr>During her life:</vt:lpstr>
      <vt:lpstr>Influences in her life:</vt:lpstr>
      <vt:lpstr>What you didn’t know about her</vt:lpstr>
      <vt:lpstr>Patterns in Polacco’s books</vt:lpstr>
      <vt:lpstr>What is she doing now?</vt:lpstr>
      <vt:lpstr>What she wants people to know</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Patricia Polacco</dc:title>
  <dc:creator>mew5610</dc:creator>
  <cp:lastModifiedBy>Student</cp:lastModifiedBy>
  <cp:revision>25</cp:revision>
  <dcterms:created xsi:type="dcterms:W3CDTF">2012-06-04T16:19:21Z</dcterms:created>
  <dcterms:modified xsi:type="dcterms:W3CDTF">2012-06-11T15:59:29Z</dcterms:modified>
</cp:coreProperties>
</file>