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0" r:id="rId3"/>
    <p:sldId id="261" r:id="rId4"/>
    <p:sldId id="262" r:id="rId5"/>
    <p:sldId id="263" r:id="rId6"/>
    <p:sldId id="264" r:id="rId7"/>
    <p:sldId id="278" r:id="rId8"/>
    <p:sldId id="265" r:id="rId9"/>
    <p:sldId id="266" r:id="rId10"/>
    <p:sldId id="267" r:id="rId11"/>
    <p:sldId id="268" r:id="rId12"/>
    <p:sldId id="269" r:id="rId13"/>
    <p:sldId id="270" r:id="rId14"/>
    <p:sldId id="271" r:id="rId15"/>
    <p:sldId id="272" r:id="rId16"/>
    <p:sldId id="273" r:id="rId17"/>
    <p:sldId id="274" r:id="rId18"/>
    <p:sldId id="275" r:id="rId19"/>
    <p:sldId id="257" r:id="rId20"/>
    <p:sldId id="258" r:id="rId21"/>
    <p:sldId id="25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5BEF3F4-4C67-482C-B1BD-13DEE3562476}" type="datetimeFigureOut">
              <a:rPr lang="en-US" smtClean="0"/>
              <a:pPr/>
              <a:t>4/6/2010</a:t>
            </a:fld>
            <a:endParaRPr lang="en-US"/>
          </a:p>
        </p:txBody>
      </p:sp>
      <p:sp>
        <p:nvSpPr>
          <p:cNvPr id="16" name="Slide Number Placeholder 15"/>
          <p:cNvSpPr>
            <a:spLocks noGrp="1"/>
          </p:cNvSpPr>
          <p:nvPr>
            <p:ph type="sldNum" sz="quarter" idx="11"/>
          </p:nvPr>
        </p:nvSpPr>
        <p:spPr/>
        <p:txBody>
          <a:bodyPr/>
          <a:lstStyle/>
          <a:p>
            <a:fld id="{47ECFD99-C5D3-467F-A0D7-34F158746048}"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BEF3F4-4C67-482C-B1BD-13DEE3562476}" type="datetimeFigureOut">
              <a:rPr lang="en-US" smtClean="0"/>
              <a:pPr/>
              <a:t>4/6/2010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FD99-C5D3-467F-A0D7-34F1587460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BEF3F4-4C67-482C-B1BD-13DEE3562476}" type="datetimeFigureOut">
              <a:rPr lang="en-US" smtClean="0"/>
              <a:pPr/>
              <a:t>4/6/2010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FD99-C5D3-467F-A0D7-34F1587460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5BEF3F4-4C67-482C-B1BD-13DEE3562476}" type="datetimeFigureOut">
              <a:rPr lang="en-US" smtClean="0"/>
              <a:pPr/>
              <a:t>4/6/2010</a:t>
            </a:fld>
            <a:endParaRPr lang="en-US"/>
          </a:p>
        </p:txBody>
      </p:sp>
      <p:sp>
        <p:nvSpPr>
          <p:cNvPr id="15" name="Slide Number Placeholder 14"/>
          <p:cNvSpPr>
            <a:spLocks noGrp="1"/>
          </p:cNvSpPr>
          <p:nvPr>
            <p:ph type="sldNum" sz="quarter" idx="15"/>
          </p:nvPr>
        </p:nvSpPr>
        <p:spPr/>
        <p:txBody>
          <a:bodyPr/>
          <a:lstStyle>
            <a:lvl1pPr algn="ctr">
              <a:defRPr/>
            </a:lvl1pPr>
          </a:lstStyle>
          <a:p>
            <a:fld id="{47ECFD99-C5D3-467F-A0D7-34F158746048}"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BEF3F4-4C67-482C-B1BD-13DEE3562476}" type="datetimeFigureOut">
              <a:rPr lang="en-US" smtClean="0"/>
              <a:pPr/>
              <a:t>4/6/2010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FD99-C5D3-467F-A0D7-34F158746048}"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5BEF3F4-4C67-482C-B1BD-13DEE3562476}" type="datetimeFigureOut">
              <a:rPr lang="en-US" smtClean="0"/>
              <a:pPr/>
              <a:t>4/6/2010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FD99-C5D3-467F-A0D7-34F158746048}"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7ECFD99-C5D3-467F-A0D7-34F158746048}"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5BEF3F4-4C67-482C-B1BD-13DEE3562476}" type="datetimeFigureOut">
              <a:rPr lang="en-US" smtClean="0"/>
              <a:pPr/>
              <a:t>4/6/2010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5BEF3F4-4C67-482C-B1BD-13DEE3562476}" type="datetimeFigureOut">
              <a:rPr lang="en-US" smtClean="0"/>
              <a:pPr/>
              <a:t>4/6/2010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ECFD99-C5D3-467F-A0D7-34F158746048}"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EF3F4-4C67-482C-B1BD-13DEE3562476}" type="datetimeFigureOut">
              <a:rPr lang="en-US" smtClean="0"/>
              <a:pPr/>
              <a:t>4/6/2010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ECFD99-C5D3-467F-A0D7-34F1587460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5BEF3F4-4C67-482C-B1BD-13DEE3562476}" type="datetimeFigureOut">
              <a:rPr lang="en-US" smtClean="0"/>
              <a:pPr/>
              <a:t>4/6/2010</a:t>
            </a:fld>
            <a:endParaRPr lang="en-US"/>
          </a:p>
        </p:txBody>
      </p:sp>
      <p:sp>
        <p:nvSpPr>
          <p:cNvPr id="9" name="Slide Number Placeholder 8"/>
          <p:cNvSpPr>
            <a:spLocks noGrp="1"/>
          </p:cNvSpPr>
          <p:nvPr>
            <p:ph type="sldNum" sz="quarter" idx="15"/>
          </p:nvPr>
        </p:nvSpPr>
        <p:spPr/>
        <p:txBody>
          <a:bodyPr/>
          <a:lstStyle/>
          <a:p>
            <a:fld id="{47ECFD99-C5D3-467F-A0D7-34F158746048}"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5BEF3F4-4C67-482C-B1BD-13DEE3562476}" type="datetimeFigureOut">
              <a:rPr lang="en-US" smtClean="0"/>
              <a:pPr/>
              <a:t>4/6/2010</a:t>
            </a:fld>
            <a:endParaRPr lang="en-US"/>
          </a:p>
        </p:txBody>
      </p:sp>
      <p:sp>
        <p:nvSpPr>
          <p:cNvPr id="9" name="Slide Number Placeholder 8"/>
          <p:cNvSpPr>
            <a:spLocks noGrp="1"/>
          </p:cNvSpPr>
          <p:nvPr>
            <p:ph type="sldNum" sz="quarter" idx="11"/>
          </p:nvPr>
        </p:nvSpPr>
        <p:spPr/>
        <p:txBody>
          <a:bodyPr/>
          <a:lstStyle/>
          <a:p>
            <a:fld id="{47ECFD99-C5D3-467F-A0D7-34F158746048}"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5BEF3F4-4C67-482C-B1BD-13DEE3562476}" type="datetimeFigureOut">
              <a:rPr lang="en-US" smtClean="0"/>
              <a:pPr/>
              <a:t>4/6/2010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7ECFD99-C5D3-467F-A0D7-34F158746048}"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sz="7200" smtClean="0"/>
              <a:t>Age of Augustus</a:t>
            </a:r>
            <a:endParaRPr lang="en-US" sz="7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609600"/>
            <a:ext cx="3429000" cy="954107"/>
          </a:xfrm>
          <a:prstGeom prst="rect">
            <a:avLst/>
          </a:prstGeom>
          <a:noFill/>
          <a:ln>
            <a:solidFill>
              <a:schemeClr val="tx2"/>
            </a:solidFill>
          </a:ln>
        </p:spPr>
        <p:txBody>
          <a:bodyPr wrap="square" rtlCol="0">
            <a:spAutoFit/>
          </a:bodyPr>
          <a:lstStyle/>
          <a:p>
            <a:pPr algn="ctr"/>
            <a:r>
              <a:rPr lang="en-US" sz="2800" dirty="0" err="1" smtClean="0"/>
              <a:t>Lex</a:t>
            </a:r>
            <a:r>
              <a:rPr lang="en-US" sz="2800" dirty="0" smtClean="0"/>
              <a:t> Iulia, </a:t>
            </a:r>
          </a:p>
          <a:p>
            <a:pPr algn="ctr"/>
            <a:r>
              <a:rPr lang="en-US" sz="2800" dirty="0" err="1" smtClean="0"/>
              <a:t>Lex</a:t>
            </a:r>
            <a:r>
              <a:rPr lang="en-US" sz="2800" dirty="0" smtClean="0"/>
              <a:t> </a:t>
            </a:r>
            <a:r>
              <a:rPr lang="en-US" sz="2800" dirty="0" err="1" smtClean="0"/>
              <a:t>Papia</a:t>
            </a:r>
            <a:r>
              <a:rPr lang="en-US" sz="2800" dirty="0" smtClean="0"/>
              <a:t> </a:t>
            </a:r>
            <a:r>
              <a:rPr lang="en-US" sz="2800" dirty="0" err="1" smtClean="0"/>
              <a:t>Poppaea</a:t>
            </a:r>
            <a:endParaRPr lang="en-US" sz="2800" dirty="0" smtClean="0"/>
          </a:p>
        </p:txBody>
      </p:sp>
      <p:sp>
        <p:nvSpPr>
          <p:cNvPr id="3" name="TextBox 2"/>
          <p:cNvSpPr txBox="1"/>
          <p:nvPr/>
        </p:nvSpPr>
        <p:spPr>
          <a:xfrm>
            <a:off x="2362200" y="2133600"/>
            <a:ext cx="3886200" cy="1938992"/>
          </a:xfrm>
          <a:prstGeom prst="rect">
            <a:avLst/>
          </a:prstGeom>
          <a:noFill/>
        </p:spPr>
        <p:txBody>
          <a:bodyPr wrap="square" rtlCol="0">
            <a:spAutoFit/>
          </a:bodyPr>
          <a:lstStyle/>
          <a:p>
            <a:pPr>
              <a:buFont typeface="Arial" pitchFamily="34" charset="0"/>
              <a:buChar char="•"/>
            </a:pPr>
            <a:endParaRPr lang="en-US" sz="2400" dirty="0" smtClean="0"/>
          </a:p>
          <a:p>
            <a:pPr>
              <a:buFont typeface="Arial" pitchFamily="34" charset="0"/>
              <a:buChar char="•"/>
            </a:pPr>
            <a:r>
              <a:rPr lang="en-US" sz="2400" dirty="0" err="1" smtClean="0"/>
              <a:t>Lex</a:t>
            </a:r>
            <a:r>
              <a:rPr lang="en-US" sz="2400" dirty="0" smtClean="0"/>
              <a:t> Julia (18 BCE)</a:t>
            </a:r>
          </a:p>
          <a:p>
            <a:pPr>
              <a:buFont typeface="Arial" pitchFamily="34" charset="0"/>
              <a:buChar char="•"/>
            </a:pPr>
            <a:r>
              <a:rPr lang="en-US" sz="2400" dirty="0" err="1" smtClean="0"/>
              <a:t>Lex</a:t>
            </a:r>
            <a:r>
              <a:rPr lang="en-US" sz="2400" dirty="0" smtClean="0"/>
              <a:t> </a:t>
            </a:r>
            <a:r>
              <a:rPr lang="en-US" sz="2400" dirty="0" err="1" smtClean="0"/>
              <a:t>Papia</a:t>
            </a:r>
            <a:r>
              <a:rPr lang="en-US" sz="2400" dirty="0" smtClean="0"/>
              <a:t> </a:t>
            </a:r>
            <a:r>
              <a:rPr lang="en-US" sz="2400" dirty="0" err="1" smtClean="0"/>
              <a:t>Poppaea</a:t>
            </a:r>
            <a:r>
              <a:rPr lang="en-US" sz="2400" dirty="0" smtClean="0"/>
              <a:t> (9 CE)</a:t>
            </a:r>
          </a:p>
          <a:p>
            <a:pPr>
              <a:buFont typeface="Arial" pitchFamily="34" charset="0"/>
              <a:buChar char="•"/>
            </a:pPr>
            <a:r>
              <a:rPr lang="en-US" sz="2400" dirty="0" smtClean="0"/>
              <a:t>Whom do these laws benefit??</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43200" y="609600"/>
            <a:ext cx="3429000" cy="954107"/>
          </a:xfrm>
          <a:prstGeom prst="rect">
            <a:avLst/>
          </a:prstGeom>
          <a:noFill/>
          <a:ln>
            <a:solidFill>
              <a:schemeClr val="tx2"/>
            </a:solidFill>
          </a:ln>
        </p:spPr>
        <p:txBody>
          <a:bodyPr wrap="square" rtlCol="0">
            <a:spAutoFit/>
          </a:bodyPr>
          <a:lstStyle/>
          <a:p>
            <a:pPr algn="ctr"/>
            <a:r>
              <a:rPr lang="en-US" sz="2800" dirty="0" err="1" smtClean="0"/>
              <a:t>Lex</a:t>
            </a:r>
            <a:r>
              <a:rPr lang="en-US" sz="2800" dirty="0" smtClean="0"/>
              <a:t> Iulia, </a:t>
            </a:r>
          </a:p>
          <a:p>
            <a:pPr algn="ctr"/>
            <a:r>
              <a:rPr lang="en-US" sz="2800" dirty="0" err="1" smtClean="0"/>
              <a:t>Lex</a:t>
            </a:r>
            <a:r>
              <a:rPr lang="en-US" sz="2800" dirty="0" smtClean="0"/>
              <a:t> </a:t>
            </a:r>
            <a:r>
              <a:rPr lang="en-US" sz="2800" dirty="0" err="1" smtClean="0"/>
              <a:t>Papia</a:t>
            </a:r>
            <a:r>
              <a:rPr lang="en-US" sz="2800" dirty="0" smtClean="0"/>
              <a:t> </a:t>
            </a:r>
            <a:r>
              <a:rPr lang="en-US" sz="2800" dirty="0" err="1" smtClean="0"/>
              <a:t>Poppaea</a:t>
            </a:r>
            <a:endParaRPr lang="en-US" sz="2800" dirty="0" smtClean="0"/>
          </a:p>
        </p:txBody>
      </p:sp>
      <p:sp>
        <p:nvSpPr>
          <p:cNvPr id="4" name="TextBox 3"/>
          <p:cNvSpPr txBox="1"/>
          <p:nvPr/>
        </p:nvSpPr>
        <p:spPr>
          <a:xfrm>
            <a:off x="914400" y="1981200"/>
            <a:ext cx="7543800" cy="3785652"/>
          </a:xfrm>
          <a:prstGeom prst="rect">
            <a:avLst/>
          </a:prstGeom>
          <a:noFill/>
          <a:ln>
            <a:solidFill>
              <a:schemeClr val="accent2">
                <a:lumMod val="50000"/>
              </a:schemeClr>
            </a:solidFill>
          </a:ln>
        </p:spPr>
        <p:txBody>
          <a:bodyPr wrap="square" rtlCol="0">
            <a:spAutoFit/>
          </a:bodyPr>
          <a:lstStyle/>
          <a:p>
            <a:r>
              <a:rPr lang="en-US" sz="2400" dirty="0" smtClean="0"/>
              <a:t>Senators and their descendants are forbidden to marry freedwomen, or women who have themselves followed the profession of the stage, or whose father or mother has done so; other freeborn persons are forbidden to marry a common prostitute, or a procuress, or a woman manumitted by a procurer or procuress, or a woman caught in adultery, or one condemned in a public action, or one who has followed the profession of the stage.</a:t>
            </a:r>
          </a:p>
          <a:p>
            <a:pPr algn="r"/>
            <a:r>
              <a:rPr lang="en-US" dirty="0" err="1" smtClean="0"/>
              <a:t>Ulpianus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609600"/>
            <a:ext cx="3429000" cy="954107"/>
          </a:xfrm>
          <a:prstGeom prst="rect">
            <a:avLst/>
          </a:prstGeom>
          <a:noFill/>
          <a:ln>
            <a:solidFill>
              <a:schemeClr val="tx2"/>
            </a:solidFill>
          </a:ln>
        </p:spPr>
        <p:txBody>
          <a:bodyPr wrap="square" rtlCol="0">
            <a:spAutoFit/>
          </a:bodyPr>
          <a:lstStyle/>
          <a:p>
            <a:pPr algn="ctr"/>
            <a:r>
              <a:rPr lang="en-US" sz="2800" dirty="0" err="1" smtClean="0"/>
              <a:t>Lex</a:t>
            </a:r>
            <a:r>
              <a:rPr lang="en-US" sz="2800" dirty="0" smtClean="0"/>
              <a:t> Iulia, </a:t>
            </a:r>
          </a:p>
          <a:p>
            <a:pPr algn="ctr"/>
            <a:r>
              <a:rPr lang="en-US" sz="2800" dirty="0" err="1" smtClean="0"/>
              <a:t>Lex</a:t>
            </a:r>
            <a:r>
              <a:rPr lang="en-US" sz="2800" dirty="0" smtClean="0"/>
              <a:t> </a:t>
            </a:r>
            <a:r>
              <a:rPr lang="en-US" sz="2800" dirty="0" err="1" smtClean="0"/>
              <a:t>Papia</a:t>
            </a:r>
            <a:r>
              <a:rPr lang="en-US" sz="2800" dirty="0" smtClean="0"/>
              <a:t> </a:t>
            </a:r>
            <a:r>
              <a:rPr lang="en-US" sz="2800" dirty="0" err="1" smtClean="0"/>
              <a:t>Poppaea</a:t>
            </a:r>
            <a:endParaRPr lang="en-US" sz="2800" dirty="0" smtClean="0"/>
          </a:p>
        </p:txBody>
      </p:sp>
      <p:sp>
        <p:nvSpPr>
          <p:cNvPr id="3" name="TextBox 2"/>
          <p:cNvSpPr txBox="1"/>
          <p:nvPr/>
        </p:nvSpPr>
        <p:spPr>
          <a:xfrm>
            <a:off x="990600" y="1981200"/>
            <a:ext cx="7239000" cy="4524315"/>
          </a:xfrm>
          <a:prstGeom prst="rect">
            <a:avLst/>
          </a:prstGeom>
          <a:noFill/>
          <a:ln>
            <a:solidFill>
              <a:schemeClr val="accent2">
                <a:lumMod val="50000"/>
              </a:schemeClr>
            </a:solidFill>
          </a:ln>
        </p:spPr>
        <p:txBody>
          <a:bodyPr wrap="square" rtlCol="0">
            <a:spAutoFit/>
          </a:bodyPr>
          <a:lstStyle/>
          <a:p>
            <a:r>
              <a:rPr lang="en-US" sz="2400" dirty="0" smtClean="0"/>
              <a:t>The </a:t>
            </a:r>
            <a:r>
              <a:rPr lang="en-US" sz="2400" dirty="0" err="1" smtClean="0"/>
              <a:t>lex</a:t>
            </a:r>
            <a:r>
              <a:rPr lang="en-US" sz="2400" dirty="0" smtClean="0"/>
              <a:t> Julia for the suppression of adultery punishes with death not only those who dishonor the marriage bed of another man, but also those men who indulge their ineffable lust with males.  It punishes the offense of seduction when a male person, without the use of force, deflowers a virgin or seduces a respectable widow.  The penalty invoked by the statute against offenders is confiscation of half their estate if they be of respectable standing, corporal punishment and relegation in the case of baser persons.</a:t>
            </a:r>
          </a:p>
          <a:p>
            <a:pPr algn="r"/>
            <a:r>
              <a:rPr lang="en-US" dirty="0" smtClean="0"/>
              <a:t>Justinian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609600"/>
            <a:ext cx="3429000" cy="954107"/>
          </a:xfrm>
          <a:prstGeom prst="rect">
            <a:avLst/>
          </a:prstGeom>
          <a:noFill/>
          <a:ln>
            <a:solidFill>
              <a:schemeClr val="tx2"/>
            </a:solidFill>
          </a:ln>
        </p:spPr>
        <p:txBody>
          <a:bodyPr wrap="square" rtlCol="0">
            <a:spAutoFit/>
          </a:bodyPr>
          <a:lstStyle/>
          <a:p>
            <a:pPr algn="ctr"/>
            <a:r>
              <a:rPr lang="en-US" sz="2800" dirty="0" err="1" smtClean="0"/>
              <a:t>Lex</a:t>
            </a:r>
            <a:r>
              <a:rPr lang="en-US" sz="2800" dirty="0" smtClean="0"/>
              <a:t> Iulia, </a:t>
            </a:r>
          </a:p>
          <a:p>
            <a:pPr algn="ctr"/>
            <a:r>
              <a:rPr lang="en-US" sz="2800" dirty="0" err="1" smtClean="0"/>
              <a:t>Lex</a:t>
            </a:r>
            <a:r>
              <a:rPr lang="en-US" sz="2800" dirty="0" smtClean="0"/>
              <a:t> </a:t>
            </a:r>
            <a:r>
              <a:rPr lang="en-US" sz="2800" dirty="0" err="1" smtClean="0"/>
              <a:t>Papia</a:t>
            </a:r>
            <a:r>
              <a:rPr lang="en-US" sz="2800" dirty="0" smtClean="0"/>
              <a:t> </a:t>
            </a:r>
            <a:r>
              <a:rPr lang="en-US" sz="2800" dirty="0" err="1" smtClean="0"/>
              <a:t>Poppaea</a:t>
            </a:r>
            <a:endParaRPr lang="en-US" sz="2800" dirty="0" smtClean="0"/>
          </a:p>
        </p:txBody>
      </p:sp>
      <p:sp>
        <p:nvSpPr>
          <p:cNvPr id="3" name="TextBox 2"/>
          <p:cNvSpPr txBox="1"/>
          <p:nvPr/>
        </p:nvSpPr>
        <p:spPr>
          <a:xfrm>
            <a:off x="1066800" y="2057400"/>
            <a:ext cx="6934200" cy="3416320"/>
          </a:xfrm>
          <a:prstGeom prst="rect">
            <a:avLst/>
          </a:prstGeom>
          <a:noFill/>
          <a:ln>
            <a:solidFill>
              <a:schemeClr val="accent2">
                <a:lumMod val="50000"/>
              </a:schemeClr>
            </a:solidFill>
          </a:ln>
        </p:spPr>
        <p:txBody>
          <a:bodyPr wrap="square" rtlCol="0">
            <a:spAutoFit/>
          </a:bodyPr>
          <a:lstStyle/>
          <a:p>
            <a:r>
              <a:rPr lang="en-US" sz="2400" dirty="0" smtClean="0"/>
              <a:t>[Augustus] assessed heavier taxes on unmarried men and women without husbands, and by contrast offered awards for marriage and childbearing. And since there were more males than females among the nobility, he permitted anyone who wished (except for senators) to marry freedwomen, and decreed that children of such marriages be legitimate.</a:t>
            </a:r>
          </a:p>
          <a:p>
            <a:r>
              <a:rPr lang="en-US" sz="2400" dirty="0" smtClean="0"/>
              <a:t>			</a:t>
            </a:r>
            <a:r>
              <a:rPr lang="en-US" sz="2400" dirty="0" err="1" smtClean="0"/>
              <a:t>Dio</a:t>
            </a:r>
            <a:r>
              <a:rPr lang="en-US" sz="2400" dirty="0" smtClean="0"/>
              <a:t> Cassius, 3c CE</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381000"/>
            <a:ext cx="3429000" cy="954107"/>
          </a:xfrm>
          <a:prstGeom prst="rect">
            <a:avLst/>
          </a:prstGeom>
          <a:noFill/>
          <a:ln>
            <a:solidFill>
              <a:schemeClr val="tx2"/>
            </a:solidFill>
          </a:ln>
        </p:spPr>
        <p:txBody>
          <a:bodyPr wrap="square" rtlCol="0">
            <a:spAutoFit/>
          </a:bodyPr>
          <a:lstStyle/>
          <a:p>
            <a:pPr algn="ctr"/>
            <a:r>
              <a:rPr lang="en-US" sz="2800" dirty="0" err="1" smtClean="0"/>
              <a:t>Lex</a:t>
            </a:r>
            <a:r>
              <a:rPr lang="en-US" sz="2800" dirty="0" smtClean="0"/>
              <a:t> Iulia, </a:t>
            </a:r>
          </a:p>
          <a:p>
            <a:pPr algn="ctr"/>
            <a:r>
              <a:rPr lang="en-US" sz="2800" dirty="0" err="1" smtClean="0"/>
              <a:t>Lex</a:t>
            </a:r>
            <a:r>
              <a:rPr lang="en-US" sz="2800" dirty="0" smtClean="0"/>
              <a:t> </a:t>
            </a:r>
            <a:r>
              <a:rPr lang="en-US" sz="2800" dirty="0" err="1" smtClean="0"/>
              <a:t>Papia</a:t>
            </a:r>
            <a:r>
              <a:rPr lang="en-US" sz="2800" dirty="0" smtClean="0"/>
              <a:t> </a:t>
            </a:r>
            <a:r>
              <a:rPr lang="en-US" sz="2800" dirty="0" err="1" smtClean="0"/>
              <a:t>Poppaea</a:t>
            </a:r>
            <a:endParaRPr lang="en-US" sz="2800" dirty="0" smtClean="0"/>
          </a:p>
        </p:txBody>
      </p:sp>
      <p:sp>
        <p:nvSpPr>
          <p:cNvPr id="3" name="TextBox 2"/>
          <p:cNvSpPr txBox="1"/>
          <p:nvPr/>
        </p:nvSpPr>
        <p:spPr>
          <a:xfrm>
            <a:off x="381000" y="1752600"/>
            <a:ext cx="8458200" cy="4370427"/>
          </a:xfrm>
          <a:prstGeom prst="rect">
            <a:avLst/>
          </a:prstGeom>
          <a:noFill/>
          <a:ln>
            <a:solidFill>
              <a:schemeClr val="accent2">
                <a:lumMod val="50000"/>
              </a:schemeClr>
            </a:solidFill>
          </a:ln>
        </p:spPr>
        <p:txBody>
          <a:bodyPr wrap="square" rtlCol="0">
            <a:spAutoFit/>
          </a:bodyPr>
          <a:lstStyle/>
          <a:p>
            <a:r>
              <a:rPr lang="en-US" sz="2200" dirty="0" smtClean="0"/>
              <a:t>He reformed the laws and completely overhauled some of them, such as the sumptuary law, that on adultery and chastity, that on bribery, and marriage of the various classes. …As a result of the agitation of its opponents he was unable to get it approved except by abolishing or mitigating part of the penalty, conceding a three-year grace-period (before remarriage) and increasing the rewards (for having children).</a:t>
            </a:r>
          </a:p>
          <a:p>
            <a:r>
              <a:rPr lang="en-US" sz="2200" dirty="0" smtClean="0"/>
              <a:t>Nevertheless, when, during a public show the order of knights asked him with insistence to revoke it …  Moreover, when he found out that the law was being sidestepped through engagements to young girls [19] and frequent divorces, he put a time limit on engagement and clamped down on divorce.</a:t>
            </a:r>
          </a:p>
          <a:p>
            <a:pPr algn="r"/>
            <a:r>
              <a:rPr lang="en-US" dirty="0" smtClean="0"/>
              <a:t>Suetonius, Life of Augustus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609600"/>
            <a:ext cx="3429000" cy="954107"/>
          </a:xfrm>
          <a:prstGeom prst="rect">
            <a:avLst/>
          </a:prstGeom>
          <a:noFill/>
          <a:ln>
            <a:solidFill>
              <a:schemeClr val="tx2"/>
            </a:solidFill>
          </a:ln>
        </p:spPr>
        <p:txBody>
          <a:bodyPr wrap="square" rtlCol="0">
            <a:spAutoFit/>
          </a:bodyPr>
          <a:lstStyle/>
          <a:p>
            <a:pPr algn="ctr"/>
            <a:r>
              <a:rPr lang="en-US" sz="2800" dirty="0" err="1" smtClean="0"/>
              <a:t>Lex</a:t>
            </a:r>
            <a:r>
              <a:rPr lang="en-US" sz="2800" dirty="0" smtClean="0"/>
              <a:t> Iulia, </a:t>
            </a:r>
          </a:p>
          <a:p>
            <a:pPr algn="ctr"/>
            <a:r>
              <a:rPr lang="en-US" sz="2800" dirty="0" err="1" smtClean="0"/>
              <a:t>Lex</a:t>
            </a:r>
            <a:r>
              <a:rPr lang="en-US" sz="2800" dirty="0" smtClean="0"/>
              <a:t> </a:t>
            </a:r>
            <a:r>
              <a:rPr lang="en-US" sz="2800" dirty="0" err="1" smtClean="0"/>
              <a:t>Papia</a:t>
            </a:r>
            <a:r>
              <a:rPr lang="en-US" sz="2800" dirty="0" smtClean="0"/>
              <a:t> </a:t>
            </a:r>
            <a:r>
              <a:rPr lang="en-US" sz="2800" dirty="0" err="1" smtClean="0"/>
              <a:t>Poppaea</a:t>
            </a:r>
            <a:endParaRPr lang="en-US" sz="2800" dirty="0" smtClean="0"/>
          </a:p>
        </p:txBody>
      </p:sp>
      <p:sp>
        <p:nvSpPr>
          <p:cNvPr id="3" name="TextBox 2"/>
          <p:cNvSpPr txBox="1"/>
          <p:nvPr/>
        </p:nvSpPr>
        <p:spPr>
          <a:xfrm>
            <a:off x="762000" y="2057400"/>
            <a:ext cx="7696200" cy="4431983"/>
          </a:xfrm>
          <a:prstGeom prst="rect">
            <a:avLst/>
          </a:prstGeom>
          <a:noFill/>
          <a:ln>
            <a:solidFill>
              <a:schemeClr val="accent2">
                <a:lumMod val="50000"/>
              </a:schemeClr>
            </a:solidFill>
          </a:ln>
        </p:spPr>
        <p:txBody>
          <a:bodyPr wrap="square" rtlCol="0">
            <a:spAutoFit/>
          </a:bodyPr>
          <a:lstStyle/>
          <a:p>
            <a:r>
              <a:rPr lang="en-US" sz="2200" b="1" dirty="0" smtClean="0"/>
              <a:t>(1)</a:t>
            </a:r>
            <a:r>
              <a:rPr lang="en-US" sz="2200" dirty="0" smtClean="0"/>
              <a:t> In the second chapter of the </a:t>
            </a:r>
            <a:r>
              <a:rPr lang="en-US" sz="2200" dirty="0" err="1" smtClean="0"/>
              <a:t>lex</a:t>
            </a:r>
            <a:r>
              <a:rPr lang="en-US" sz="2200" dirty="0" smtClean="0"/>
              <a:t> Julia concerning adultery, either an adoptive or a natural father is permitted to kill with his own hands an adulterer caught in the act with his daughter in his own house or in that of his son-in-law, no matter what his rank may be.</a:t>
            </a:r>
          </a:p>
          <a:p>
            <a:r>
              <a:rPr lang="en-US" sz="2200" b="1" dirty="0" smtClean="0"/>
              <a:t>(2)</a:t>
            </a:r>
            <a:r>
              <a:rPr lang="en-US" sz="2200" dirty="0" smtClean="0"/>
              <a:t> If a son under paternal power, who is the father, should surprise his daughter in the act of adultery, while it is inferred from the words of the law that he cannot kill her, still, he ought to be permitted to do so.</a:t>
            </a:r>
          </a:p>
          <a:p>
            <a:r>
              <a:rPr lang="en-US" sz="2200" b="1" dirty="0" smtClean="0"/>
              <a:t>(3)</a:t>
            </a:r>
            <a:r>
              <a:rPr lang="en-US" sz="2200" dirty="0" smtClean="0"/>
              <a:t> Again, it is provided in the fifth chapter of the </a:t>
            </a:r>
            <a:r>
              <a:rPr lang="en-US" sz="2200" dirty="0" err="1" smtClean="0"/>
              <a:t>lex</a:t>
            </a:r>
            <a:r>
              <a:rPr lang="en-US" sz="2200" dirty="0" smtClean="0"/>
              <a:t> Julia that it is permitted to detain an adulterer who has been caught in the act for twenty hours, calling neighbors to witness.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609600"/>
            <a:ext cx="3429000" cy="954107"/>
          </a:xfrm>
          <a:prstGeom prst="rect">
            <a:avLst/>
          </a:prstGeom>
          <a:noFill/>
          <a:ln>
            <a:solidFill>
              <a:schemeClr val="tx2"/>
            </a:solidFill>
          </a:ln>
        </p:spPr>
        <p:txBody>
          <a:bodyPr wrap="square" rtlCol="0">
            <a:spAutoFit/>
          </a:bodyPr>
          <a:lstStyle/>
          <a:p>
            <a:pPr algn="ctr"/>
            <a:r>
              <a:rPr lang="en-US" sz="2800" dirty="0" err="1" smtClean="0"/>
              <a:t>Lex</a:t>
            </a:r>
            <a:r>
              <a:rPr lang="en-US" sz="2800" dirty="0" smtClean="0"/>
              <a:t> Iulia, </a:t>
            </a:r>
          </a:p>
          <a:p>
            <a:pPr algn="ctr"/>
            <a:r>
              <a:rPr lang="en-US" sz="2800" dirty="0" err="1" smtClean="0"/>
              <a:t>Lex</a:t>
            </a:r>
            <a:r>
              <a:rPr lang="en-US" sz="2800" dirty="0" smtClean="0"/>
              <a:t> </a:t>
            </a:r>
            <a:r>
              <a:rPr lang="en-US" sz="2800" dirty="0" err="1" smtClean="0"/>
              <a:t>Papia</a:t>
            </a:r>
            <a:r>
              <a:rPr lang="en-US" sz="2800" dirty="0" smtClean="0"/>
              <a:t> </a:t>
            </a:r>
            <a:r>
              <a:rPr lang="en-US" sz="2800" dirty="0" err="1" smtClean="0"/>
              <a:t>Poppaea</a:t>
            </a:r>
            <a:endParaRPr lang="en-US" sz="2800" dirty="0" smtClean="0"/>
          </a:p>
        </p:txBody>
      </p:sp>
      <p:sp>
        <p:nvSpPr>
          <p:cNvPr id="3" name="TextBox 2"/>
          <p:cNvSpPr txBox="1"/>
          <p:nvPr/>
        </p:nvSpPr>
        <p:spPr>
          <a:xfrm>
            <a:off x="609600" y="1828800"/>
            <a:ext cx="8153400" cy="4493538"/>
          </a:xfrm>
          <a:prstGeom prst="rect">
            <a:avLst/>
          </a:prstGeom>
          <a:noFill/>
          <a:ln>
            <a:solidFill>
              <a:schemeClr val="accent2">
                <a:lumMod val="50000"/>
              </a:schemeClr>
            </a:solidFill>
          </a:ln>
        </p:spPr>
        <p:txBody>
          <a:bodyPr wrap="square" rtlCol="0">
            <a:spAutoFit/>
          </a:bodyPr>
          <a:lstStyle/>
          <a:p>
            <a:r>
              <a:rPr lang="en-US" sz="2200" b="1" dirty="0" smtClean="0"/>
              <a:t>(4)</a:t>
            </a:r>
            <a:r>
              <a:rPr lang="en-US" sz="2200" dirty="0" smtClean="0"/>
              <a:t> A husband cannot kill anyone taken in adultery except persons who are infamous, and those who sell their bodies for gain, as well as slaves. His wife, however, is excepted, and he is forbidden to kill her.</a:t>
            </a:r>
          </a:p>
          <a:p>
            <a:r>
              <a:rPr lang="en-US" sz="2200" b="1" dirty="0" smtClean="0"/>
              <a:t>(5)</a:t>
            </a:r>
            <a:r>
              <a:rPr lang="en-US" sz="2200" dirty="0" smtClean="0"/>
              <a:t> It has been decided that a husband who kills his wife when caught with an adulterer should be punished more leniently, for the reason that he committed the act through impatience caused by just suffering.</a:t>
            </a:r>
          </a:p>
          <a:p>
            <a:r>
              <a:rPr lang="en-US" sz="2200" b="1" dirty="0" smtClean="0"/>
              <a:t>(6)</a:t>
            </a:r>
            <a:r>
              <a:rPr lang="en-US" sz="2200" dirty="0" smtClean="0"/>
              <a:t> After having killed the adulterer, the husband should at once dismiss his wife, and publicly declare within the next three days with what adulterer, and in what place he found his wife.</a:t>
            </a:r>
          </a:p>
          <a:p>
            <a:r>
              <a:rPr lang="en-US" sz="2200" b="1" dirty="0" smtClean="0"/>
              <a:t>(7)</a:t>
            </a:r>
            <a:r>
              <a:rPr lang="en-US" sz="2200" dirty="0" smtClean="0"/>
              <a:t> A husband who surprises his wife in adultery can only kill the adulterer when he catches him in his own house.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609600"/>
            <a:ext cx="3429000" cy="954107"/>
          </a:xfrm>
          <a:prstGeom prst="rect">
            <a:avLst/>
          </a:prstGeom>
          <a:noFill/>
          <a:ln>
            <a:solidFill>
              <a:schemeClr val="tx2"/>
            </a:solidFill>
          </a:ln>
        </p:spPr>
        <p:txBody>
          <a:bodyPr wrap="square" rtlCol="0">
            <a:spAutoFit/>
          </a:bodyPr>
          <a:lstStyle/>
          <a:p>
            <a:pPr algn="ctr"/>
            <a:r>
              <a:rPr lang="en-US" sz="2800" dirty="0" err="1" smtClean="0"/>
              <a:t>Lex</a:t>
            </a:r>
            <a:r>
              <a:rPr lang="en-US" sz="2800" dirty="0" smtClean="0"/>
              <a:t> Iulia, </a:t>
            </a:r>
          </a:p>
          <a:p>
            <a:pPr algn="ctr"/>
            <a:r>
              <a:rPr lang="en-US" sz="2800" dirty="0" err="1" smtClean="0"/>
              <a:t>Lex</a:t>
            </a:r>
            <a:r>
              <a:rPr lang="en-US" sz="2800" dirty="0" smtClean="0"/>
              <a:t> </a:t>
            </a:r>
            <a:r>
              <a:rPr lang="en-US" sz="2800" dirty="0" err="1" smtClean="0"/>
              <a:t>Papia</a:t>
            </a:r>
            <a:r>
              <a:rPr lang="en-US" sz="2800" dirty="0" smtClean="0"/>
              <a:t> </a:t>
            </a:r>
            <a:r>
              <a:rPr lang="en-US" sz="2800" dirty="0" err="1" smtClean="0"/>
              <a:t>Poppaea</a:t>
            </a:r>
            <a:endParaRPr lang="en-US" sz="2800" dirty="0" smtClean="0"/>
          </a:p>
        </p:txBody>
      </p:sp>
      <p:sp>
        <p:nvSpPr>
          <p:cNvPr id="3" name="TextBox 2"/>
          <p:cNvSpPr txBox="1"/>
          <p:nvPr/>
        </p:nvSpPr>
        <p:spPr>
          <a:xfrm>
            <a:off x="533400" y="1828800"/>
            <a:ext cx="8229600" cy="3816429"/>
          </a:xfrm>
          <a:prstGeom prst="rect">
            <a:avLst/>
          </a:prstGeom>
          <a:noFill/>
          <a:ln>
            <a:solidFill>
              <a:schemeClr val="accent2">
                <a:lumMod val="50000"/>
              </a:schemeClr>
            </a:solidFill>
          </a:ln>
        </p:spPr>
        <p:txBody>
          <a:bodyPr wrap="square" rtlCol="0">
            <a:spAutoFit/>
          </a:bodyPr>
          <a:lstStyle/>
          <a:p>
            <a:r>
              <a:rPr lang="en-US" sz="2200" b="1" dirty="0" smtClean="0"/>
              <a:t>(8)</a:t>
            </a:r>
            <a:r>
              <a:rPr lang="en-US" sz="2200" dirty="0" smtClean="0"/>
              <a:t> It has been decided that a husband who does not at once dismiss his wife whom he has taken in adultery can be prosecuted as a pimp.</a:t>
            </a:r>
          </a:p>
          <a:p>
            <a:r>
              <a:rPr lang="en-US" sz="2200" b="1" dirty="0" smtClean="0"/>
              <a:t>(10)</a:t>
            </a:r>
            <a:r>
              <a:rPr lang="en-US" sz="2200" dirty="0" smtClean="0"/>
              <a:t> It should be noted that two adulterers can be accused at the same time with the wife, but more than that number cannot be.</a:t>
            </a:r>
          </a:p>
          <a:p>
            <a:r>
              <a:rPr lang="en-US" sz="2200" b="1" dirty="0" smtClean="0"/>
              <a:t>(11)</a:t>
            </a:r>
            <a:r>
              <a:rPr lang="en-US" sz="2200" dirty="0" smtClean="0"/>
              <a:t> It has been decided that adultery cannot be committed with women who have charge of any business or shop. [20]</a:t>
            </a:r>
          </a:p>
          <a:p>
            <a:r>
              <a:rPr lang="en-US" sz="2200" b="1" dirty="0" smtClean="0"/>
              <a:t>(12)</a:t>
            </a:r>
            <a:r>
              <a:rPr lang="en-US" sz="2200" dirty="0" smtClean="0"/>
              <a:t> Anyone who has sexual relations with a free male without his consent shall be punished with death.</a:t>
            </a:r>
          </a:p>
          <a:p>
            <a:endParaRPr lang="en-US" sz="2200" dirty="0" smtClean="0"/>
          </a:p>
          <a:p>
            <a:endParaRPr lang="en-US"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828800"/>
            <a:ext cx="7772400" cy="4832092"/>
          </a:xfrm>
          <a:prstGeom prst="rect">
            <a:avLst/>
          </a:prstGeom>
          <a:noFill/>
          <a:ln>
            <a:solidFill>
              <a:schemeClr val="accent2">
                <a:lumMod val="50000"/>
              </a:schemeClr>
            </a:solidFill>
          </a:ln>
        </p:spPr>
        <p:txBody>
          <a:bodyPr wrap="square" rtlCol="0">
            <a:spAutoFit/>
          </a:bodyPr>
          <a:lstStyle/>
          <a:p>
            <a:r>
              <a:rPr lang="en-US" sz="2200" b="1" dirty="0" smtClean="0"/>
              <a:t>(14)</a:t>
            </a:r>
            <a:r>
              <a:rPr lang="en-US" sz="2200" dirty="0" smtClean="0"/>
              <a:t> It has been held that women convicted of adultery shall be punished with the loss of half of their dowry and the third of their goods, and by relegation to an island. The adulterer, however, shall be deprived of half his property, and shall also be punished by relegation to an island; provided the parties are exiled to different islands. </a:t>
            </a:r>
          </a:p>
          <a:p>
            <a:r>
              <a:rPr lang="en-US" sz="2200" b="1" dirty="0" smtClean="0"/>
              <a:t>(15)</a:t>
            </a:r>
            <a:r>
              <a:rPr lang="en-US" sz="2200" dirty="0" smtClean="0"/>
              <a:t> It has been decided that the penalty for incest, which in case of a man is deportation to an island, shall not be inflicted upon the woman; that is to say when she has not been convicted under the </a:t>
            </a:r>
            <a:r>
              <a:rPr lang="en-US" sz="2200" dirty="0" err="1" smtClean="0"/>
              <a:t>lex</a:t>
            </a:r>
            <a:r>
              <a:rPr lang="en-US" sz="2200" dirty="0" smtClean="0"/>
              <a:t> Julia concerning adultery.</a:t>
            </a:r>
          </a:p>
          <a:p>
            <a:r>
              <a:rPr lang="en-US" sz="2200" b="1" dirty="0" smtClean="0"/>
              <a:t>(16)</a:t>
            </a:r>
            <a:r>
              <a:rPr lang="en-US" sz="2200" dirty="0" smtClean="0"/>
              <a:t> Sexual intercourse with female slaves, unless they are deteriorated in value or an attempt is made against their mistress through them, is not considered an injury. </a:t>
            </a:r>
          </a:p>
          <a:p>
            <a:endParaRPr lang="en-US" sz="2200" dirty="0"/>
          </a:p>
        </p:txBody>
      </p:sp>
      <p:sp>
        <p:nvSpPr>
          <p:cNvPr id="3" name="TextBox 2"/>
          <p:cNvSpPr txBox="1"/>
          <p:nvPr/>
        </p:nvSpPr>
        <p:spPr>
          <a:xfrm>
            <a:off x="2743200" y="609600"/>
            <a:ext cx="3429000" cy="954107"/>
          </a:xfrm>
          <a:prstGeom prst="rect">
            <a:avLst/>
          </a:prstGeom>
          <a:noFill/>
          <a:ln>
            <a:solidFill>
              <a:schemeClr val="tx2"/>
            </a:solidFill>
          </a:ln>
        </p:spPr>
        <p:txBody>
          <a:bodyPr wrap="square" rtlCol="0">
            <a:spAutoFit/>
          </a:bodyPr>
          <a:lstStyle/>
          <a:p>
            <a:pPr algn="ctr"/>
            <a:r>
              <a:rPr lang="en-US" sz="2800" dirty="0" err="1" smtClean="0"/>
              <a:t>Lex</a:t>
            </a:r>
            <a:r>
              <a:rPr lang="en-US" sz="2800" dirty="0" smtClean="0"/>
              <a:t> Iulia, </a:t>
            </a:r>
          </a:p>
          <a:p>
            <a:pPr algn="ctr"/>
            <a:r>
              <a:rPr lang="en-US" sz="2800" dirty="0" err="1" smtClean="0"/>
              <a:t>Lex</a:t>
            </a:r>
            <a:r>
              <a:rPr lang="en-US" sz="2800" dirty="0" smtClean="0"/>
              <a:t> </a:t>
            </a:r>
            <a:r>
              <a:rPr lang="en-US" sz="2800" dirty="0" err="1" smtClean="0"/>
              <a:t>Papia</a:t>
            </a:r>
            <a:r>
              <a:rPr lang="en-US" sz="2800" dirty="0" smtClean="0"/>
              <a:t> </a:t>
            </a:r>
            <a:r>
              <a:rPr lang="en-US" sz="2800" dirty="0" err="1" smtClean="0"/>
              <a:t>Poppaea</a:t>
            </a:r>
            <a:endParaRPr lang="en-US"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762000"/>
            <a:ext cx="2819400" cy="523220"/>
          </a:xfrm>
          <a:prstGeom prst="rect">
            <a:avLst/>
          </a:prstGeom>
          <a:noFill/>
          <a:ln>
            <a:solidFill>
              <a:schemeClr val="tx1"/>
            </a:solidFill>
          </a:ln>
        </p:spPr>
        <p:txBody>
          <a:bodyPr wrap="square" rtlCol="0">
            <a:spAutoFit/>
          </a:bodyPr>
          <a:lstStyle/>
          <a:p>
            <a:pPr algn="ctr"/>
            <a:r>
              <a:rPr lang="en-US" sz="2800" dirty="0" smtClean="0"/>
              <a:t>Ovid</a:t>
            </a:r>
          </a:p>
        </p:txBody>
      </p:sp>
      <p:sp>
        <p:nvSpPr>
          <p:cNvPr id="5" name="TextBox 4"/>
          <p:cNvSpPr txBox="1"/>
          <p:nvPr/>
        </p:nvSpPr>
        <p:spPr>
          <a:xfrm>
            <a:off x="990600" y="2057400"/>
            <a:ext cx="7162800" cy="4154984"/>
          </a:xfrm>
          <a:prstGeom prst="rect">
            <a:avLst/>
          </a:prstGeom>
          <a:noFill/>
        </p:spPr>
        <p:txBody>
          <a:bodyPr wrap="square" rtlCol="0">
            <a:spAutoFit/>
          </a:bodyPr>
          <a:lstStyle/>
          <a:p>
            <a:r>
              <a:rPr lang="en-US" sz="2400" dirty="0" smtClean="0"/>
              <a:t>“A man is really a bumpkin who takes his wife’s unfaithfulness seriously: he doesn’t know enough about the morals of Rome.”</a:t>
            </a:r>
          </a:p>
          <a:p>
            <a:endParaRPr lang="en-US" sz="2400" dirty="0"/>
          </a:p>
          <a:p>
            <a:r>
              <a:rPr lang="en-US" sz="2400" dirty="0" smtClean="0"/>
              <a:t>“It’s safer to go second class, I mean go with a freedwoman ..”  and never worry about </a:t>
            </a:r>
          </a:p>
          <a:p>
            <a:r>
              <a:rPr lang="en-US" sz="2400" dirty="0" smtClean="0"/>
              <a:t>“her husband just dropping in from the country, the door Splitting open, the dog yapping, the house in an uproar … the wife, thinking now to herself, ‘there goes my dowry,’ while I eye myself sprinting off in a panic, tunic undone …”</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609600"/>
            <a:ext cx="2819400" cy="523220"/>
          </a:xfrm>
          <a:prstGeom prst="rect">
            <a:avLst/>
          </a:prstGeom>
          <a:noFill/>
          <a:ln>
            <a:solidFill>
              <a:schemeClr val="tx2"/>
            </a:solidFill>
          </a:ln>
        </p:spPr>
        <p:txBody>
          <a:bodyPr wrap="square" rtlCol="0">
            <a:spAutoFit/>
          </a:bodyPr>
          <a:lstStyle/>
          <a:p>
            <a:pPr algn="ctr"/>
            <a:r>
              <a:rPr lang="en-US" sz="2800" dirty="0" err="1" smtClean="0"/>
              <a:t>Ara</a:t>
            </a:r>
            <a:r>
              <a:rPr lang="en-US" sz="2800" dirty="0" smtClean="0"/>
              <a:t> </a:t>
            </a:r>
            <a:r>
              <a:rPr lang="en-US" sz="2800" dirty="0" err="1" smtClean="0"/>
              <a:t>Pacis</a:t>
            </a:r>
            <a:endParaRPr lang="en-US" sz="2800" dirty="0" smtClean="0"/>
          </a:p>
        </p:txBody>
      </p:sp>
      <p:pic>
        <p:nvPicPr>
          <p:cNvPr id="8194" name="Picture 2" descr="http://www.hardav.co.uk/group7/ara%20pacis%20front%20view.jpg"/>
          <p:cNvPicPr>
            <a:picLocks noChangeAspect="1" noChangeArrowheads="1"/>
          </p:cNvPicPr>
          <p:nvPr/>
        </p:nvPicPr>
        <p:blipFill>
          <a:blip r:embed="rId2"/>
          <a:srcRect/>
          <a:stretch>
            <a:fillRect/>
          </a:stretch>
        </p:blipFill>
        <p:spPr bwMode="auto">
          <a:xfrm>
            <a:off x="884146" y="1521803"/>
            <a:ext cx="7345454" cy="4802797"/>
          </a:xfrm>
          <a:prstGeom prst="rect">
            <a:avLst/>
          </a:prstGeom>
          <a:noFill/>
          <a:ln w="28575">
            <a:solidFill>
              <a:schemeClr val="accent1">
                <a:lumMod val="75000"/>
              </a:schemeClr>
            </a:solid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95600" y="762000"/>
            <a:ext cx="2819400" cy="523220"/>
          </a:xfrm>
          <a:prstGeom prst="rect">
            <a:avLst/>
          </a:prstGeom>
          <a:noFill/>
          <a:ln>
            <a:solidFill>
              <a:schemeClr val="tx1"/>
            </a:solidFill>
          </a:ln>
        </p:spPr>
        <p:txBody>
          <a:bodyPr wrap="square" rtlCol="0">
            <a:spAutoFit/>
          </a:bodyPr>
          <a:lstStyle/>
          <a:p>
            <a:pPr algn="ctr"/>
            <a:r>
              <a:rPr lang="en-US" sz="2800" dirty="0" smtClean="0"/>
              <a:t>Ovid</a:t>
            </a:r>
          </a:p>
        </p:txBody>
      </p:sp>
      <p:sp>
        <p:nvSpPr>
          <p:cNvPr id="3" name="TextBox 2"/>
          <p:cNvSpPr txBox="1"/>
          <p:nvPr/>
        </p:nvSpPr>
        <p:spPr>
          <a:xfrm>
            <a:off x="685800" y="1905000"/>
            <a:ext cx="4343400" cy="3416320"/>
          </a:xfrm>
          <a:prstGeom prst="rect">
            <a:avLst/>
          </a:prstGeom>
          <a:noFill/>
        </p:spPr>
        <p:txBody>
          <a:bodyPr wrap="square" rtlCol="0">
            <a:spAutoFit/>
          </a:bodyPr>
          <a:lstStyle/>
          <a:p>
            <a:r>
              <a:rPr lang="en-US" sz="2400" dirty="0" smtClean="0"/>
              <a:t>“It’s all right to use force – force of that sort goes down well with the girls: what in fact they love to yield They’d often rather have stolen.  Rough seduction delights them … the girl who … somehow Got away unscathed, may feign delight, but in fact Feels sadly let </a:t>
            </a:r>
            <a:r>
              <a:rPr lang="en-US" sz="2400" smtClean="0"/>
              <a:t>down.”</a:t>
            </a:r>
            <a:endParaRPr lang="en-US" sz="2400" dirty="0"/>
          </a:p>
        </p:txBody>
      </p:sp>
      <p:pic>
        <p:nvPicPr>
          <p:cNvPr id="10242" name="Picture 2" descr="http://www.willamette.edu/cla/classics/fall2005/Banquet%20Roman%20fresco%202%20200x.jpg"/>
          <p:cNvPicPr>
            <a:picLocks noChangeAspect="1" noChangeArrowheads="1"/>
          </p:cNvPicPr>
          <p:nvPr/>
        </p:nvPicPr>
        <p:blipFill>
          <a:blip r:embed="rId2"/>
          <a:srcRect l="6814" r="33740"/>
          <a:stretch>
            <a:fillRect/>
          </a:stretch>
        </p:blipFill>
        <p:spPr bwMode="auto">
          <a:xfrm>
            <a:off x="5638800" y="2133600"/>
            <a:ext cx="2819400" cy="3438526"/>
          </a:xfrm>
          <a:prstGeom prst="rect">
            <a:avLst/>
          </a:prstGeom>
          <a:noFill/>
          <a:ln w="28575">
            <a:solidFill>
              <a:srgbClr val="C00000"/>
            </a:solid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95600" y="762000"/>
            <a:ext cx="2819400" cy="523220"/>
          </a:xfrm>
          <a:prstGeom prst="rect">
            <a:avLst/>
          </a:prstGeom>
          <a:noFill/>
          <a:ln>
            <a:solidFill>
              <a:schemeClr val="tx2"/>
            </a:solidFill>
          </a:ln>
        </p:spPr>
        <p:txBody>
          <a:bodyPr wrap="square" rtlCol="0">
            <a:spAutoFit/>
          </a:bodyPr>
          <a:lstStyle/>
          <a:p>
            <a:pPr algn="ctr"/>
            <a:r>
              <a:rPr lang="en-US" sz="2800" dirty="0" err="1" smtClean="0"/>
              <a:t>Sulpicia</a:t>
            </a:r>
            <a:endParaRPr lang="en-US" sz="2800" dirty="0" smtClean="0"/>
          </a:p>
        </p:txBody>
      </p:sp>
      <p:sp>
        <p:nvSpPr>
          <p:cNvPr id="3" name="TextBox 2"/>
          <p:cNvSpPr txBox="1"/>
          <p:nvPr/>
        </p:nvSpPr>
        <p:spPr>
          <a:xfrm>
            <a:off x="3810000" y="1676400"/>
            <a:ext cx="4800600" cy="4893647"/>
          </a:xfrm>
          <a:prstGeom prst="rect">
            <a:avLst/>
          </a:prstGeom>
          <a:noFill/>
        </p:spPr>
        <p:txBody>
          <a:bodyPr wrap="square" rtlCol="0">
            <a:spAutoFit/>
          </a:bodyPr>
          <a:lstStyle/>
          <a:p>
            <a:r>
              <a:rPr lang="en-US" sz="2400" dirty="0" smtClean="0"/>
              <a:t>As a Roman girl of good family, </a:t>
            </a:r>
            <a:r>
              <a:rPr lang="en-US" sz="2400" dirty="0" err="1" smtClean="0"/>
              <a:t>Sulpicia</a:t>
            </a:r>
            <a:r>
              <a:rPr lang="en-US" sz="2400" dirty="0" smtClean="0"/>
              <a:t> had to maintain her reputation while still expressing passion and love.  How does she do it?  Consider:</a:t>
            </a:r>
          </a:p>
          <a:p>
            <a:pPr>
              <a:buFont typeface="Arial" pitchFamily="34" charset="0"/>
              <a:buChar char="•"/>
            </a:pPr>
            <a:r>
              <a:rPr lang="en-US" sz="2400" i="1" dirty="0" smtClean="0"/>
              <a:t>Emotions she expresses</a:t>
            </a:r>
          </a:p>
          <a:p>
            <a:pPr>
              <a:buFont typeface="Arial" pitchFamily="34" charset="0"/>
              <a:buChar char="•"/>
            </a:pPr>
            <a:r>
              <a:rPr lang="en-US" sz="2400" i="1" dirty="0" smtClean="0"/>
              <a:t>What impression does she give of how she wants to spend her time with </a:t>
            </a:r>
            <a:r>
              <a:rPr lang="en-US" sz="2400" i="1" dirty="0" err="1" smtClean="0"/>
              <a:t>Cerinthus</a:t>
            </a:r>
            <a:r>
              <a:rPr lang="en-US" sz="2400" i="1" dirty="0" smtClean="0"/>
              <a:t>?</a:t>
            </a:r>
          </a:p>
          <a:p>
            <a:pPr>
              <a:buFont typeface="Arial" pitchFamily="34" charset="0"/>
              <a:buChar char="•"/>
            </a:pPr>
            <a:r>
              <a:rPr lang="en-US" sz="2400" i="1" dirty="0" smtClean="0"/>
              <a:t>What does she actually </a:t>
            </a:r>
            <a:r>
              <a:rPr lang="en-US" sz="2400" b="1" i="1" dirty="0" smtClean="0"/>
              <a:t>do</a:t>
            </a:r>
            <a:r>
              <a:rPr lang="en-US" sz="2400" i="1" dirty="0" smtClean="0"/>
              <a:t> in the poems (actions she describes or implies)</a:t>
            </a:r>
          </a:p>
          <a:p>
            <a:pPr>
              <a:buFont typeface="Arial" pitchFamily="34" charset="0"/>
              <a:buChar char="•"/>
            </a:pPr>
            <a:r>
              <a:rPr lang="en-US" sz="2400" i="1" dirty="0" smtClean="0"/>
              <a:t>Life circumstances she describes</a:t>
            </a:r>
            <a:endParaRPr lang="en-US" sz="2400" i="1" dirty="0"/>
          </a:p>
        </p:txBody>
      </p:sp>
      <p:pic>
        <p:nvPicPr>
          <p:cNvPr id="9220" name="Picture 4" descr="http://manofroma.files.wordpress.com/2007/09/young_woman_pompei.jpg"/>
          <p:cNvPicPr>
            <a:picLocks noChangeAspect="1" noChangeArrowheads="1"/>
          </p:cNvPicPr>
          <p:nvPr/>
        </p:nvPicPr>
        <p:blipFill>
          <a:blip r:embed="rId2"/>
          <a:srcRect/>
          <a:stretch>
            <a:fillRect/>
          </a:stretch>
        </p:blipFill>
        <p:spPr bwMode="auto">
          <a:xfrm>
            <a:off x="457200" y="2057400"/>
            <a:ext cx="3077086" cy="3307210"/>
          </a:xfrm>
          <a:prstGeom prst="rect">
            <a:avLst/>
          </a:prstGeom>
          <a:noFill/>
          <a:ln w="28575">
            <a:solidFill>
              <a:schemeClr val="accent3">
                <a:lumMod val="50000"/>
              </a:schemeClr>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www.ugr.es/~fmunoz/jpgs/Ara_Pacis_Tellus_Relief.jpg"/>
          <p:cNvPicPr>
            <a:picLocks noChangeAspect="1" noChangeArrowheads="1"/>
          </p:cNvPicPr>
          <p:nvPr/>
        </p:nvPicPr>
        <p:blipFill>
          <a:blip r:embed="rId2"/>
          <a:srcRect l="5057" t="9108" r="3919" b="4364"/>
          <a:stretch>
            <a:fillRect/>
          </a:stretch>
        </p:blipFill>
        <p:spPr bwMode="auto">
          <a:xfrm>
            <a:off x="782053" y="1371600"/>
            <a:ext cx="7700210" cy="4876800"/>
          </a:xfrm>
          <a:prstGeom prst="rect">
            <a:avLst/>
          </a:prstGeom>
          <a:noFill/>
          <a:ln w="28575">
            <a:solidFill>
              <a:schemeClr val="accent2">
                <a:lumMod val="50000"/>
              </a:schemeClr>
            </a:solidFill>
          </a:ln>
        </p:spPr>
      </p:pic>
      <p:sp>
        <p:nvSpPr>
          <p:cNvPr id="3" name="TextBox 2"/>
          <p:cNvSpPr txBox="1"/>
          <p:nvPr/>
        </p:nvSpPr>
        <p:spPr>
          <a:xfrm>
            <a:off x="2971800" y="609600"/>
            <a:ext cx="2819400" cy="523220"/>
          </a:xfrm>
          <a:prstGeom prst="rect">
            <a:avLst/>
          </a:prstGeom>
          <a:noFill/>
          <a:ln>
            <a:solidFill>
              <a:schemeClr val="tx2"/>
            </a:solidFill>
          </a:ln>
        </p:spPr>
        <p:txBody>
          <a:bodyPr wrap="square" rtlCol="0">
            <a:spAutoFit/>
          </a:bodyPr>
          <a:lstStyle/>
          <a:p>
            <a:pPr algn="ctr"/>
            <a:r>
              <a:rPr lang="en-US" sz="2800" dirty="0" err="1" smtClean="0"/>
              <a:t>Ara</a:t>
            </a:r>
            <a:r>
              <a:rPr lang="en-US" sz="2800" dirty="0" smtClean="0"/>
              <a:t> </a:t>
            </a:r>
            <a:r>
              <a:rPr lang="en-US" sz="2800" dirty="0" err="1" smtClean="0"/>
              <a:t>Pacis</a:t>
            </a:r>
            <a:endParaRPr lang="en-US" sz="2800" dirty="0" smtClean="0"/>
          </a:p>
        </p:txBody>
      </p:sp>
      <p:sp>
        <p:nvSpPr>
          <p:cNvPr id="4" name="TextBox 3"/>
          <p:cNvSpPr txBox="1"/>
          <p:nvPr/>
        </p:nvSpPr>
        <p:spPr>
          <a:xfrm>
            <a:off x="3352800" y="6172200"/>
            <a:ext cx="2971800" cy="369332"/>
          </a:xfrm>
          <a:prstGeom prst="rect">
            <a:avLst/>
          </a:prstGeom>
          <a:solidFill>
            <a:schemeClr val="tx1">
              <a:lumMod val="50000"/>
            </a:schemeClr>
          </a:solidFill>
          <a:ln w="19050">
            <a:solidFill>
              <a:schemeClr val="accent2">
                <a:lumMod val="50000"/>
              </a:schemeClr>
            </a:solidFill>
          </a:ln>
        </p:spPr>
        <p:txBody>
          <a:bodyPr wrap="square" rtlCol="0">
            <a:spAutoFit/>
          </a:bodyPr>
          <a:lstStyle/>
          <a:p>
            <a:pPr algn="ctr"/>
            <a:r>
              <a:rPr lang="en-US" dirty="0" err="1" smtClean="0"/>
              <a:t>Tellus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http://web.mac.com/heraklia/Augustus/PrivateMan/graphics/AraPacis.jpg"/>
          <p:cNvPicPr>
            <a:picLocks noChangeAspect="1" noChangeArrowheads="1"/>
          </p:cNvPicPr>
          <p:nvPr/>
        </p:nvPicPr>
        <p:blipFill>
          <a:blip r:embed="rId2"/>
          <a:srcRect t="5888"/>
          <a:stretch>
            <a:fillRect/>
          </a:stretch>
        </p:blipFill>
        <p:spPr bwMode="auto">
          <a:xfrm>
            <a:off x="762000" y="1447800"/>
            <a:ext cx="7772400" cy="4871618"/>
          </a:xfrm>
          <a:prstGeom prst="rect">
            <a:avLst/>
          </a:prstGeom>
          <a:noFill/>
          <a:ln w="38100">
            <a:solidFill>
              <a:schemeClr val="accent2">
                <a:lumMod val="50000"/>
              </a:schemeClr>
            </a:solidFill>
          </a:ln>
        </p:spPr>
      </p:pic>
      <p:sp>
        <p:nvSpPr>
          <p:cNvPr id="5" name="TextBox 4"/>
          <p:cNvSpPr txBox="1"/>
          <p:nvPr/>
        </p:nvSpPr>
        <p:spPr>
          <a:xfrm>
            <a:off x="2971800" y="609600"/>
            <a:ext cx="2819400" cy="523220"/>
          </a:xfrm>
          <a:prstGeom prst="rect">
            <a:avLst/>
          </a:prstGeom>
          <a:noFill/>
          <a:ln>
            <a:solidFill>
              <a:schemeClr val="tx2"/>
            </a:solidFill>
          </a:ln>
        </p:spPr>
        <p:txBody>
          <a:bodyPr wrap="square" rtlCol="0">
            <a:spAutoFit/>
          </a:bodyPr>
          <a:lstStyle/>
          <a:p>
            <a:pPr algn="ctr"/>
            <a:r>
              <a:rPr lang="en-US" sz="2800" dirty="0" err="1" smtClean="0"/>
              <a:t>Ara</a:t>
            </a:r>
            <a:r>
              <a:rPr lang="en-US" sz="2800" dirty="0" smtClean="0"/>
              <a:t> </a:t>
            </a:r>
            <a:r>
              <a:rPr lang="en-US" sz="2800" dirty="0" err="1" smtClean="0"/>
              <a:t>Pacis</a:t>
            </a:r>
            <a:endParaRPr lang="en-US" sz="2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en.museiincomuneroma.it/var/museicivici/storage/images/portale_dei_musei_in_comune/ne_fanno_parte/museo_dell_ara_pacis/3311-5-ita-IT/museo_dell_ara_pacis_large.jpg"/>
          <p:cNvPicPr>
            <a:picLocks noChangeAspect="1" noChangeArrowheads="1"/>
          </p:cNvPicPr>
          <p:nvPr/>
        </p:nvPicPr>
        <p:blipFill>
          <a:blip r:embed="rId2"/>
          <a:srcRect/>
          <a:stretch>
            <a:fillRect/>
          </a:stretch>
        </p:blipFill>
        <p:spPr bwMode="auto">
          <a:xfrm>
            <a:off x="457200" y="1752600"/>
            <a:ext cx="8229600" cy="4267200"/>
          </a:xfrm>
          <a:prstGeom prst="rect">
            <a:avLst/>
          </a:prstGeom>
          <a:noFill/>
          <a:ln w="38100">
            <a:solidFill>
              <a:schemeClr val="accent2">
                <a:lumMod val="50000"/>
              </a:schemeClr>
            </a:solidFill>
          </a:ln>
        </p:spPr>
      </p:pic>
      <p:sp>
        <p:nvSpPr>
          <p:cNvPr id="3" name="TextBox 2"/>
          <p:cNvSpPr txBox="1"/>
          <p:nvPr/>
        </p:nvSpPr>
        <p:spPr>
          <a:xfrm>
            <a:off x="2971800" y="609600"/>
            <a:ext cx="2819400" cy="523220"/>
          </a:xfrm>
          <a:prstGeom prst="rect">
            <a:avLst/>
          </a:prstGeom>
          <a:noFill/>
          <a:ln>
            <a:solidFill>
              <a:schemeClr val="tx2"/>
            </a:solidFill>
          </a:ln>
        </p:spPr>
        <p:txBody>
          <a:bodyPr wrap="square" rtlCol="0">
            <a:spAutoFit/>
          </a:bodyPr>
          <a:lstStyle/>
          <a:p>
            <a:pPr algn="ctr"/>
            <a:r>
              <a:rPr lang="en-US" sz="2800" dirty="0" err="1" smtClean="0"/>
              <a:t>Ara</a:t>
            </a:r>
            <a:r>
              <a:rPr lang="en-US" sz="2800" dirty="0" smtClean="0"/>
              <a:t> </a:t>
            </a:r>
            <a:r>
              <a:rPr lang="en-US" sz="2800" dirty="0" err="1" smtClean="0"/>
              <a:t>Pacis</a:t>
            </a:r>
            <a:endParaRPr lang="en-US" sz="2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upload.wikimedia.org/wikipedia/commons/thumb/b/b2/Ara_pacis_fregio_lato_sud.JPG/800px-Ara_pacis_fregio_lato_sud.JPG"/>
          <p:cNvPicPr>
            <a:picLocks noChangeAspect="1" noChangeArrowheads="1"/>
          </p:cNvPicPr>
          <p:nvPr/>
        </p:nvPicPr>
        <p:blipFill>
          <a:blip r:embed="rId2"/>
          <a:srcRect t="7590" r="15789" b="22581"/>
          <a:stretch>
            <a:fillRect/>
          </a:stretch>
        </p:blipFill>
        <p:spPr bwMode="auto">
          <a:xfrm>
            <a:off x="685800" y="1447800"/>
            <a:ext cx="7934738" cy="4932405"/>
          </a:xfrm>
          <a:prstGeom prst="rect">
            <a:avLst/>
          </a:prstGeom>
          <a:noFill/>
          <a:ln w="38100">
            <a:solidFill>
              <a:schemeClr val="accent2">
                <a:lumMod val="50000"/>
              </a:schemeClr>
            </a:solidFill>
          </a:ln>
        </p:spPr>
      </p:pic>
      <p:sp>
        <p:nvSpPr>
          <p:cNvPr id="3" name="TextBox 2"/>
          <p:cNvSpPr txBox="1"/>
          <p:nvPr/>
        </p:nvSpPr>
        <p:spPr>
          <a:xfrm>
            <a:off x="2971800" y="609600"/>
            <a:ext cx="2819400" cy="523220"/>
          </a:xfrm>
          <a:prstGeom prst="rect">
            <a:avLst/>
          </a:prstGeom>
          <a:noFill/>
          <a:ln>
            <a:solidFill>
              <a:schemeClr val="tx2"/>
            </a:solidFill>
          </a:ln>
        </p:spPr>
        <p:txBody>
          <a:bodyPr wrap="square" rtlCol="0">
            <a:spAutoFit/>
          </a:bodyPr>
          <a:lstStyle/>
          <a:p>
            <a:pPr algn="ctr"/>
            <a:r>
              <a:rPr lang="en-US" sz="2800" dirty="0" err="1" smtClean="0"/>
              <a:t>Ara</a:t>
            </a:r>
            <a:r>
              <a:rPr lang="en-US" sz="2800" dirty="0" smtClean="0"/>
              <a:t> </a:t>
            </a:r>
            <a:r>
              <a:rPr lang="en-US" sz="2800" dirty="0" err="1" smtClean="0"/>
              <a:t>Pacis</a:t>
            </a:r>
            <a:endParaRPr lang="en-US"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95600" y="762000"/>
            <a:ext cx="2819400" cy="523220"/>
          </a:xfrm>
          <a:prstGeom prst="rect">
            <a:avLst/>
          </a:prstGeom>
          <a:noFill/>
          <a:ln>
            <a:solidFill>
              <a:schemeClr val="tx1"/>
            </a:solidFill>
          </a:ln>
        </p:spPr>
        <p:txBody>
          <a:bodyPr wrap="square" rtlCol="0">
            <a:spAutoFit/>
          </a:bodyPr>
          <a:lstStyle/>
          <a:p>
            <a:pPr algn="ctr"/>
            <a:r>
              <a:rPr lang="en-US" sz="2800" dirty="0" smtClean="0"/>
              <a:t>Royal Women </a:t>
            </a:r>
          </a:p>
        </p:txBody>
      </p:sp>
      <p:sp>
        <p:nvSpPr>
          <p:cNvPr id="3" name="TextBox 2"/>
          <p:cNvSpPr txBox="1"/>
          <p:nvPr/>
        </p:nvSpPr>
        <p:spPr>
          <a:xfrm>
            <a:off x="533400" y="1676400"/>
            <a:ext cx="3733800" cy="2462213"/>
          </a:xfrm>
          <a:prstGeom prst="rect">
            <a:avLst/>
          </a:prstGeom>
          <a:solidFill>
            <a:schemeClr val="accent1"/>
          </a:solidFill>
          <a:ln>
            <a:solidFill>
              <a:schemeClr val="accent1">
                <a:lumMod val="50000"/>
              </a:schemeClr>
            </a:solidFill>
          </a:ln>
        </p:spPr>
        <p:txBody>
          <a:bodyPr wrap="square" rtlCol="0">
            <a:spAutoFit/>
          </a:bodyPr>
          <a:lstStyle/>
          <a:p>
            <a:pPr>
              <a:buFont typeface="Arial" pitchFamily="34" charset="0"/>
              <a:buChar char="•"/>
            </a:pPr>
            <a:r>
              <a:rPr lang="en-US" sz="2200" dirty="0" err="1" smtClean="0"/>
              <a:t>Livia</a:t>
            </a:r>
            <a:r>
              <a:rPr lang="en-US" sz="2200" dirty="0" smtClean="0"/>
              <a:t> (wife)</a:t>
            </a:r>
          </a:p>
          <a:p>
            <a:pPr>
              <a:buFont typeface="Arial" pitchFamily="34" charset="0"/>
              <a:buChar char="•"/>
            </a:pPr>
            <a:r>
              <a:rPr lang="en-US" sz="2200" dirty="0" smtClean="0"/>
              <a:t>Octavia (sister)</a:t>
            </a:r>
          </a:p>
          <a:p>
            <a:pPr>
              <a:buFont typeface="Arial" pitchFamily="34" charset="0"/>
              <a:buChar char="•"/>
            </a:pPr>
            <a:r>
              <a:rPr lang="en-US" sz="2200" dirty="0" smtClean="0"/>
              <a:t>Julia (daughter)</a:t>
            </a:r>
          </a:p>
          <a:p>
            <a:pPr>
              <a:buFont typeface="Arial" pitchFamily="34" charset="0"/>
              <a:buChar char="•"/>
            </a:pPr>
            <a:r>
              <a:rPr lang="en-US" sz="2200" dirty="0" smtClean="0"/>
              <a:t>Agrippina (Elder) Caligula’s mother</a:t>
            </a:r>
          </a:p>
          <a:p>
            <a:pPr>
              <a:buFont typeface="Arial" pitchFamily="34" charset="0"/>
              <a:buChar char="•"/>
            </a:pPr>
            <a:r>
              <a:rPr lang="en-US" sz="2200" dirty="0" smtClean="0"/>
              <a:t>Agrippina (Younger) (Nero’s mother)</a:t>
            </a:r>
            <a:endParaRPr lang="en-US" sz="2200" dirty="0"/>
          </a:p>
        </p:txBody>
      </p:sp>
      <p:sp>
        <p:nvSpPr>
          <p:cNvPr id="4" name="TextBox 3"/>
          <p:cNvSpPr txBox="1"/>
          <p:nvPr/>
        </p:nvSpPr>
        <p:spPr>
          <a:xfrm>
            <a:off x="4724400" y="1752600"/>
            <a:ext cx="3581400" cy="3477875"/>
          </a:xfrm>
          <a:prstGeom prst="rect">
            <a:avLst/>
          </a:prstGeom>
          <a:noFill/>
        </p:spPr>
        <p:txBody>
          <a:bodyPr wrap="square" rtlCol="0">
            <a:spAutoFit/>
          </a:bodyPr>
          <a:lstStyle/>
          <a:p>
            <a:pPr>
              <a:buFont typeface="Arial" pitchFamily="34" charset="0"/>
              <a:buChar char="•"/>
            </a:pPr>
            <a:r>
              <a:rPr lang="en-US" sz="2200" dirty="0" smtClean="0"/>
              <a:t>Meeting ambassadors</a:t>
            </a:r>
          </a:p>
          <a:p>
            <a:pPr>
              <a:buFont typeface="Arial" pitchFamily="34" charset="0"/>
              <a:buChar char="•"/>
            </a:pPr>
            <a:r>
              <a:rPr lang="en-US" sz="2200" dirty="0" smtClean="0"/>
              <a:t>Writing memoirs</a:t>
            </a:r>
          </a:p>
          <a:p>
            <a:pPr>
              <a:buFont typeface="Arial" pitchFamily="34" charset="0"/>
              <a:buChar char="•"/>
            </a:pPr>
            <a:r>
              <a:rPr lang="en-US" sz="2200" dirty="0" smtClean="0"/>
              <a:t>Influencing policy</a:t>
            </a:r>
          </a:p>
          <a:p>
            <a:pPr>
              <a:buFont typeface="Arial" pitchFamily="34" charset="0"/>
              <a:buChar char="•"/>
            </a:pPr>
            <a:r>
              <a:rPr lang="en-US" sz="2200" dirty="0" smtClean="0"/>
              <a:t>Establishing veteran’s colony</a:t>
            </a:r>
          </a:p>
          <a:p>
            <a:pPr>
              <a:buFont typeface="Arial" pitchFamily="34" charset="0"/>
              <a:buChar char="•"/>
            </a:pPr>
            <a:r>
              <a:rPr lang="en-US" sz="2200" dirty="0" smtClean="0"/>
              <a:t>Setting up temples (also political)</a:t>
            </a:r>
          </a:p>
          <a:p>
            <a:pPr>
              <a:buFont typeface="Arial" pitchFamily="34" charset="0"/>
              <a:buChar char="•"/>
            </a:pPr>
            <a:r>
              <a:rPr lang="en-US" sz="2200" dirty="0" smtClean="0"/>
              <a:t>Inheritance of power through extended family including daughters</a:t>
            </a: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609600"/>
            <a:ext cx="2819400" cy="523220"/>
          </a:xfrm>
          <a:prstGeom prst="rect">
            <a:avLst/>
          </a:prstGeom>
          <a:noFill/>
          <a:ln>
            <a:solidFill>
              <a:schemeClr val="tx2"/>
            </a:solidFill>
          </a:ln>
        </p:spPr>
        <p:txBody>
          <a:bodyPr wrap="square" rtlCol="0">
            <a:spAutoFit/>
          </a:bodyPr>
          <a:lstStyle/>
          <a:p>
            <a:pPr algn="ctr"/>
            <a:r>
              <a:rPr lang="en-US" sz="2800" dirty="0" smtClean="0"/>
              <a:t>Virgil, </a:t>
            </a:r>
            <a:r>
              <a:rPr lang="en-US" sz="2800" b="1" i="1" dirty="0" err="1" smtClean="0"/>
              <a:t>Aeneid</a:t>
            </a:r>
            <a:endParaRPr lang="en-US" sz="2800" b="1" i="1" dirty="0" smtClean="0"/>
          </a:p>
        </p:txBody>
      </p:sp>
      <p:sp>
        <p:nvSpPr>
          <p:cNvPr id="3" name="TextBox 2"/>
          <p:cNvSpPr txBox="1"/>
          <p:nvPr/>
        </p:nvSpPr>
        <p:spPr>
          <a:xfrm>
            <a:off x="762000" y="1676400"/>
            <a:ext cx="3810000" cy="4524315"/>
          </a:xfrm>
          <a:prstGeom prst="rect">
            <a:avLst/>
          </a:prstGeom>
          <a:noFill/>
        </p:spPr>
        <p:txBody>
          <a:bodyPr wrap="square" rtlCol="0">
            <a:spAutoFit/>
          </a:bodyPr>
          <a:lstStyle/>
          <a:p>
            <a:pPr>
              <a:buFont typeface="Arial" pitchFamily="34" charset="0"/>
              <a:buChar char="•"/>
            </a:pPr>
            <a:r>
              <a:rPr lang="en-US" sz="2400" dirty="0" smtClean="0"/>
              <a:t>Virgil commissioned to compose it in praise of Augustus</a:t>
            </a:r>
          </a:p>
          <a:p>
            <a:pPr>
              <a:buFont typeface="Arial" pitchFamily="34" charset="0"/>
              <a:buChar char="•"/>
            </a:pPr>
            <a:r>
              <a:rPr lang="en-US" sz="2400" dirty="0" smtClean="0"/>
              <a:t>Heroic but sensitive to the loss associated with the new world order</a:t>
            </a:r>
          </a:p>
          <a:p>
            <a:pPr>
              <a:buFont typeface="Arial" pitchFamily="34" charset="0"/>
              <a:buChar char="•"/>
            </a:pPr>
            <a:r>
              <a:rPr lang="en-US" sz="2400" dirty="0" smtClean="0"/>
              <a:t>Aeneas, “</a:t>
            </a:r>
            <a:r>
              <a:rPr lang="en-US" sz="2400" dirty="0" err="1" smtClean="0"/>
              <a:t>pius</a:t>
            </a:r>
            <a:r>
              <a:rPr lang="en-US" sz="2400" dirty="0" smtClean="0"/>
              <a:t> Aeneas” as leader who gets his men there alive</a:t>
            </a:r>
          </a:p>
          <a:p>
            <a:pPr>
              <a:buFont typeface="Arial" pitchFamily="34" charset="0"/>
              <a:buChar char="•"/>
            </a:pPr>
            <a:r>
              <a:rPr lang="en-US" sz="2400" dirty="0" smtClean="0"/>
              <a:t>Self-sacrifice in retreat from Troy (Creusa)</a:t>
            </a:r>
          </a:p>
          <a:p>
            <a:pPr>
              <a:buFont typeface="Arial" pitchFamily="34" charset="0"/>
              <a:buChar char="•"/>
            </a:pPr>
            <a:r>
              <a:rPr lang="en-US" sz="2400" dirty="0" smtClean="0"/>
              <a:t>Dido as a tragic figure</a:t>
            </a:r>
            <a:endParaRPr lang="en-US" sz="2400" dirty="0"/>
          </a:p>
        </p:txBody>
      </p:sp>
      <p:pic>
        <p:nvPicPr>
          <p:cNvPr id="5" name="Picture 5" descr="C:\My Documents\My Pictures\myth image 1-02\M444.jpg"/>
          <p:cNvPicPr>
            <a:picLocks noChangeAspect="1" noChangeArrowheads="1"/>
          </p:cNvPicPr>
          <p:nvPr/>
        </p:nvPicPr>
        <p:blipFill>
          <a:blip r:embed="rId2"/>
          <a:srcRect l="10067" t="12676" r="15436" b="13380"/>
          <a:stretch>
            <a:fillRect/>
          </a:stretch>
        </p:blipFill>
        <p:spPr bwMode="auto">
          <a:xfrm>
            <a:off x="4698274" y="1709351"/>
            <a:ext cx="3912326" cy="3700849"/>
          </a:xfrm>
          <a:prstGeom prst="rect">
            <a:avLst/>
          </a:prstGeom>
          <a:noFill/>
          <a:ln w="9525">
            <a:solidFill>
              <a:srgbClr val="777777"/>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609600"/>
            <a:ext cx="2819400" cy="523220"/>
          </a:xfrm>
          <a:prstGeom prst="rect">
            <a:avLst/>
          </a:prstGeom>
          <a:noFill/>
          <a:ln>
            <a:solidFill>
              <a:schemeClr val="tx2"/>
            </a:solidFill>
          </a:ln>
        </p:spPr>
        <p:txBody>
          <a:bodyPr wrap="square" rtlCol="0">
            <a:spAutoFit/>
          </a:bodyPr>
          <a:lstStyle/>
          <a:p>
            <a:pPr algn="ctr"/>
            <a:r>
              <a:rPr lang="en-US" sz="2800" dirty="0" smtClean="0"/>
              <a:t>Virgil, </a:t>
            </a:r>
            <a:r>
              <a:rPr lang="en-US" sz="2800" b="1" i="1" dirty="0" err="1" smtClean="0"/>
              <a:t>Aeneid</a:t>
            </a:r>
            <a:endParaRPr lang="en-US" sz="2800" b="1" i="1" dirty="0" smtClean="0"/>
          </a:p>
        </p:txBody>
      </p:sp>
      <p:sp>
        <p:nvSpPr>
          <p:cNvPr id="3" name="TextBox 2"/>
          <p:cNvSpPr txBox="1"/>
          <p:nvPr/>
        </p:nvSpPr>
        <p:spPr>
          <a:xfrm>
            <a:off x="5410200" y="1524000"/>
            <a:ext cx="3276600" cy="4154984"/>
          </a:xfrm>
          <a:prstGeom prst="rect">
            <a:avLst/>
          </a:prstGeom>
          <a:noFill/>
        </p:spPr>
        <p:txBody>
          <a:bodyPr wrap="square" rtlCol="0">
            <a:spAutoFit/>
          </a:bodyPr>
          <a:lstStyle/>
          <a:p>
            <a:r>
              <a:rPr lang="en-US" sz="2400" dirty="0" smtClean="0"/>
              <a:t>Dido:</a:t>
            </a:r>
          </a:p>
          <a:p>
            <a:pPr marL="457200" indent="-457200">
              <a:buFont typeface="Arial" pitchFamily="34" charset="0"/>
              <a:buChar char="•"/>
            </a:pPr>
            <a:r>
              <a:rPr lang="en-US" sz="2400" dirty="0" smtClean="0"/>
              <a:t>Former </a:t>
            </a:r>
            <a:r>
              <a:rPr lang="en-US" sz="2400" i="1" dirty="0" err="1" smtClean="0"/>
              <a:t>univira</a:t>
            </a:r>
            <a:endParaRPr lang="en-US" sz="2400" i="1" dirty="0" smtClean="0"/>
          </a:p>
          <a:p>
            <a:pPr marL="457200" indent="-457200">
              <a:buFont typeface="Arial" pitchFamily="34" charset="0"/>
              <a:buChar char="•"/>
            </a:pPr>
            <a:r>
              <a:rPr lang="en-US" sz="2400" dirty="0" smtClean="0"/>
              <a:t>Was she married to Aeneas?</a:t>
            </a:r>
          </a:p>
          <a:p>
            <a:pPr marL="457200" indent="-457200">
              <a:buFont typeface="Arial" pitchFamily="34" charset="0"/>
              <a:buChar char="•"/>
            </a:pPr>
            <a:r>
              <a:rPr lang="en-US" sz="2400" dirty="0" smtClean="0"/>
              <a:t>Driven mad by love</a:t>
            </a:r>
          </a:p>
          <a:p>
            <a:pPr marL="457200" indent="-457200">
              <a:buFont typeface="Arial" pitchFamily="34" charset="0"/>
              <a:buChar char="•"/>
            </a:pPr>
            <a:r>
              <a:rPr lang="en-US" sz="2400" dirty="0" smtClean="0"/>
              <a:t>Suicide, resentment in the afterlife</a:t>
            </a:r>
          </a:p>
          <a:p>
            <a:pPr marL="457200" indent="-457200">
              <a:buFont typeface="Arial" pitchFamily="34" charset="0"/>
              <a:buChar char="•"/>
            </a:pPr>
            <a:r>
              <a:rPr lang="en-US" sz="2400" dirty="0" smtClean="0"/>
              <a:t>Similarity to Cleopatra? (foreign queen tempting “Roman” leader)</a:t>
            </a:r>
            <a:endParaRPr lang="en-US" sz="2400" dirty="0"/>
          </a:p>
        </p:txBody>
      </p:sp>
      <p:pic>
        <p:nvPicPr>
          <p:cNvPr id="2050" name="Picture 2" descr="http://homepage.mac.com/cparada/GML/000Images/dim/dido4534.jpg"/>
          <p:cNvPicPr>
            <a:picLocks noChangeAspect="1" noChangeArrowheads="1"/>
          </p:cNvPicPr>
          <p:nvPr/>
        </p:nvPicPr>
        <p:blipFill>
          <a:blip r:embed="rId2"/>
          <a:srcRect/>
          <a:stretch>
            <a:fillRect/>
          </a:stretch>
        </p:blipFill>
        <p:spPr bwMode="auto">
          <a:xfrm>
            <a:off x="533400" y="1752599"/>
            <a:ext cx="4495800" cy="426835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109</TotalTime>
  <Words>1385</Words>
  <Application>Microsoft Office PowerPoint</Application>
  <PresentationFormat>On-screen Show (4:3)</PresentationFormat>
  <Paragraphs>90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Paper</vt:lpstr>
      <vt:lpstr>Age of Augustus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UNCW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 of Augustus</dc:title>
  <dc:creator>Andrea Deagon</dc:creator>
  <cp:lastModifiedBy>Andrea Deagon</cp:lastModifiedBy>
  <cp:revision>22</cp:revision>
  <dcterms:created xsi:type="dcterms:W3CDTF">2008-04-08T20:04:56Z</dcterms:created>
  <dcterms:modified xsi:type="dcterms:W3CDTF">2010-04-06T15:40:17Z</dcterms:modified>
</cp:coreProperties>
</file>