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7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9E7232-BFA1-4ED3-B0EA-C975F7B22892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8FF867-E02A-4564-8901-8732AF5D8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nipg.it/COSTactionA27/parks-activities/carnuntum/images/images/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nipg.it/COSTactionA27/parks-activities/carnuntum/images/images/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smtClean="0"/>
              <a:t>Everyday Things </a:t>
            </a:r>
            <a:endParaRPr 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smtClean="0"/>
              <a:t>Latin 101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0/Cellar_of_a_roman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399"/>
            <a:ext cx="8001000" cy="5896841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>
            <a:off x="4572000" y="990600"/>
            <a:ext cx="4876800" cy="3352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4800" y="5257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solum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0/Cellar_of_a_roman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72400" cy="572836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6324600" y="2590800"/>
            <a:ext cx="2514600" cy="533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48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murus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pg.it/COSTactionA27/parks-activities/carnuntum/images/images/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334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5"/>
                </a:solidFill>
              </a:rPr>
              <a:t>est sella</a:t>
            </a:r>
            <a:endParaRPr lang="en-US" sz="280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400800" y="2057400"/>
            <a:ext cx="2590800" cy="21336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nipg.it/COSTactionA27/parks-activities/carnuntum/images/images/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7620000" cy="5715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3962400" y="228600"/>
            <a:ext cx="35814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5181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5"/>
                </a:solidFill>
              </a:rPr>
              <a:t>est fenestra</a:t>
            </a:r>
            <a:endParaRPr lang="en-US" sz="2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hotochart.com/data/media/12/ancient-roman-house.jpg"/>
          <p:cNvPicPr>
            <a:picLocks noChangeAspect="1" noChangeArrowheads="1"/>
          </p:cNvPicPr>
          <p:nvPr/>
        </p:nvPicPr>
        <p:blipFill>
          <a:blip r:embed="rId2"/>
          <a:srcRect l="4573" t="6597" r="5804" b="6322"/>
          <a:stretch>
            <a:fillRect/>
          </a:stretch>
        </p:blipFill>
        <p:spPr bwMode="auto">
          <a:xfrm>
            <a:off x="233218" y="609600"/>
            <a:ext cx="8372764" cy="563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1028700" y="342900"/>
            <a:ext cx="2895600" cy="266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838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5"/>
                </a:solidFill>
              </a:rPr>
              <a:t>est ianua</a:t>
            </a:r>
            <a:endParaRPr lang="en-US" sz="2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man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924800" cy="39258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486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schola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an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924800" cy="3925827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1066800" y="3657600"/>
            <a:ext cx="48006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5715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sella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man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315200" cy="5120642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723900" y="723900"/>
            <a:ext cx="16002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1200" y="457200"/>
            <a:ext cx="2590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vir</a:t>
            </a:r>
            <a:endParaRPr lang="en-US" sz="280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248400" y="762000"/>
            <a:ext cx="18288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2209800"/>
            <a:ext cx="1981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femina</a:t>
            </a:r>
            <a:endParaRPr lang="en-US" sz="280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610100"/>
            <a:ext cx="20574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4876800"/>
            <a:ext cx="25146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puer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f/f9/Roman_statue_of_girl_playing_astragaloi_14_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068476" cy="60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05400" y="2057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puella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cademialatina.co.za/documents/RomanGir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890" y="381000"/>
            <a:ext cx="5909310" cy="622032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6172200" y="2590800"/>
            <a:ext cx="190500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1600200"/>
            <a:ext cx="23622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tabula</a:t>
            </a:r>
            <a:endParaRPr lang="en-US" sz="2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3657600"/>
            <a:ext cx="3352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743200"/>
            <a:ext cx="21336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stilus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My Pictures\latin image 1-02\virfeminalib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605338" cy="5867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smtClean="0"/>
              <a:t>fēmina</a:t>
            </a:r>
            <a:endParaRPr lang="en-US" sz="280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295400" y="16764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162800" y="1676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vir</a:t>
            </a:r>
            <a:endParaRPr lang="en-US" sz="280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6629400" y="2209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48006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tabula</a:t>
            </a:r>
            <a:endParaRPr lang="en-US" sz="280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600200" y="5029200"/>
            <a:ext cx="2286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38862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stilus</a:t>
            </a:r>
            <a:endParaRPr lang="en-US" sz="280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1600200" y="38862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162800" y="3954463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liber</a:t>
            </a:r>
            <a:endParaRPr lang="en-US" sz="280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 flipV="1">
            <a:off x="5791200" y="42672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676400" y="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800" smtClean="0"/>
              <a:t>In scholā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heoi.com/image/Z20.5Mous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400800" cy="6216163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685800" y="1676400"/>
            <a:ext cx="22098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914400"/>
            <a:ext cx="17526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liber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533400" y="6248400"/>
            <a:ext cx="76200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vir est Publius Vergilius Maro, poeta magna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vestone of a Boy Roman made in Greece 1-50 CE Marble by mharrsch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743450" cy="6324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5029200" y="990600"/>
            <a:ext cx="1143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200" y="1600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puer</a:t>
            </a:r>
            <a:endParaRPr lang="en-US" sz="280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209800" y="3657600"/>
            <a:ext cx="3429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3505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femina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5334000" y="4876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puer est mortuus.  “vale, mater.”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latin image 1-02\Tabul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43925" cy="5743575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800" smtClean="0"/>
              <a:t>In scholā</a:t>
            </a:r>
            <a:endParaRPr lang="en-US" sz="28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67400" y="12954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tabula</a:t>
            </a:r>
            <a:endParaRPr lang="en-US" sz="280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5105400" y="1600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charta</a:t>
            </a:r>
            <a:endParaRPr lang="en-US" sz="280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524000" y="41910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10200" y="4572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/>
              <a:t>     </a:t>
            </a:r>
            <a:r>
              <a:rPr lang="da-DK" sz="2800" smtClean="0"/>
              <a:t>stilus</a:t>
            </a:r>
            <a:endParaRPr lang="en-US" sz="280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096000" y="4876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My Pictures\latin image 1-02\fene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264025" cy="61722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57800" y="381000"/>
            <a:ext cx="3429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smtClean="0"/>
              <a:t>casa Rōmāna</a:t>
            </a:r>
            <a:r>
              <a:rPr lang="da-DK" sz="2800"/>
              <a:t>:</a:t>
            </a:r>
          </a:p>
          <a:p>
            <a:pPr>
              <a:spcBef>
                <a:spcPct val="50000"/>
              </a:spcBef>
            </a:pPr>
            <a:r>
              <a:rPr lang="da-DK" sz="2800"/>
              <a:t>tectum</a:t>
            </a:r>
          </a:p>
          <a:p>
            <a:pPr>
              <a:spcBef>
                <a:spcPct val="50000"/>
              </a:spcBef>
            </a:pPr>
            <a:r>
              <a:rPr lang="da-DK" sz="2800" smtClean="0"/>
              <a:t>fenestra</a:t>
            </a:r>
            <a:endParaRPr lang="da-DK" sz="2800"/>
          </a:p>
          <a:p>
            <a:pPr>
              <a:spcBef>
                <a:spcPct val="50000"/>
              </a:spcBef>
            </a:pPr>
            <a:r>
              <a:rPr lang="da-DK" sz="2800" smtClean="0"/>
              <a:t>mūrus</a:t>
            </a:r>
            <a:endParaRPr lang="da-DK" sz="2800"/>
          </a:p>
          <a:p>
            <a:pPr>
              <a:spcBef>
                <a:spcPct val="50000"/>
              </a:spcBef>
            </a:pPr>
            <a:r>
              <a:rPr lang="da-DK" sz="2800"/>
              <a:t>ianua</a:t>
            </a:r>
          </a:p>
          <a:p>
            <a:pPr>
              <a:spcBef>
                <a:spcPct val="50000"/>
              </a:spcBef>
            </a:pPr>
            <a:r>
              <a:rPr lang="da-DK" sz="2800"/>
              <a:t>impluvium</a:t>
            </a:r>
          </a:p>
          <a:p>
            <a:pPr>
              <a:spcBef>
                <a:spcPct val="50000"/>
              </a:spcBef>
            </a:pPr>
            <a:r>
              <a:rPr lang="da-DK" sz="2800"/>
              <a:t>solum</a:t>
            </a:r>
            <a:endParaRPr lang="en-US" sz="280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3200400" y="6858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3581400" y="17526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4191000" y="2590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743200" y="2514600"/>
            <a:ext cx="2743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1524000" y="3124200"/>
            <a:ext cx="3733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819400" y="3657600"/>
            <a:ext cx="2362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3200400" y="44196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My Pictures\latin image 1-02\luce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987800" cy="4876800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2291" name="Picture 3" descr="C:\My Documents\My Pictures\latin image 1-02\lucern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0"/>
            <a:ext cx="4800600" cy="1935163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24400" y="2133600"/>
            <a:ext cx="358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smtClean="0"/>
              <a:t>lūcerna</a:t>
            </a:r>
            <a:endParaRPr lang="da-DK" sz="2800"/>
          </a:p>
          <a:p>
            <a:pPr>
              <a:spcBef>
                <a:spcPct val="50000"/>
              </a:spcBef>
            </a:pPr>
            <a:r>
              <a:rPr lang="da-DK" sz="2800"/>
              <a:t>(</a:t>
            </a:r>
            <a:r>
              <a:rPr lang="da-DK" sz="2800" smtClean="0"/>
              <a:t>virī pugnant</a:t>
            </a:r>
            <a:r>
              <a:rPr lang="da-DK" sz="2800"/>
              <a:t>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romanforum.com/wp-content/uploads/2009/03/roman-table.png"/>
          <p:cNvPicPr>
            <a:picLocks noChangeAspect="1" noChangeArrowheads="1"/>
          </p:cNvPicPr>
          <p:nvPr/>
        </p:nvPicPr>
        <p:blipFill>
          <a:blip r:embed="rId2"/>
          <a:srcRect r="4082" b="7445"/>
          <a:stretch>
            <a:fillRect/>
          </a:stretch>
        </p:blipFill>
        <p:spPr bwMode="auto">
          <a:xfrm>
            <a:off x="685800" y="609600"/>
            <a:ext cx="7520940" cy="48006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1981200" y="5105400"/>
            <a:ext cx="1828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5943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mensa</a:t>
            </a: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My Pictures\latin image 1-02\Tabula 1.jpg"/>
          <p:cNvPicPr>
            <a:picLocks noChangeAspect="1" noChangeArrowheads="1"/>
          </p:cNvPicPr>
          <p:nvPr/>
        </p:nvPicPr>
        <p:blipFill>
          <a:blip r:embed="rId2"/>
          <a:srcRect l="7135" r="39353" b="38972"/>
          <a:stretch>
            <a:fillRect/>
          </a:stretch>
        </p:blipFill>
        <p:spPr bwMode="auto">
          <a:xfrm>
            <a:off x="990600" y="228600"/>
            <a:ext cx="7056783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019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tabula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My Pictures\latin image 1-02\Tabula 1.jpg"/>
          <p:cNvPicPr>
            <a:picLocks noChangeAspect="1" noChangeArrowheads="1"/>
          </p:cNvPicPr>
          <p:nvPr/>
        </p:nvPicPr>
        <p:blipFill>
          <a:blip r:embed="rId2"/>
          <a:srcRect t="55721" r="32219"/>
          <a:stretch>
            <a:fillRect/>
          </a:stretch>
        </p:blipFill>
        <p:spPr bwMode="auto">
          <a:xfrm>
            <a:off x="609600" y="762000"/>
            <a:ext cx="8001000" cy="35135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10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charta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My Pictures\latin image 1-02\Tabula 1.jpg"/>
          <p:cNvPicPr>
            <a:picLocks noChangeAspect="1" noChangeArrowheads="1"/>
          </p:cNvPicPr>
          <p:nvPr/>
        </p:nvPicPr>
        <p:blipFill>
          <a:blip r:embed="rId2"/>
          <a:srcRect l="65106" t="66335"/>
          <a:stretch>
            <a:fillRect/>
          </a:stretch>
        </p:blipFill>
        <p:spPr bwMode="auto">
          <a:xfrm>
            <a:off x="914400" y="533400"/>
            <a:ext cx="7563460" cy="4905375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143000" y="457200"/>
            <a:ext cx="2362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5867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est stilus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ice Paper 2 design template">
  <a:themeElements>
    <a:clrScheme name="Default Design 10">
      <a:dk1>
        <a:srgbClr val="674517"/>
      </a:dk1>
      <a:lt1>
        <a:srgbClr val="F6E8D6"/>
      </a:lt1>
      <a:dk2>
        <a:srgbClr val="4D4D4D"/>
      </a:dk2>
      <a:lt2>
        <a:srgbClr val="EAC99E"/>
      </a:lt2>
      <a:accent1>
        <a:srgbClr val="FAF3EA"/>
      </a:accent1>
      <a:accent2>
        <a:srgbClr val="D9988D"/>
      </a:accent2>
      <a:accent3>
        <a:srgbClr val="FAF2E8"/>
      </a:accent3>
      <a:accent4>
        <a:srgbClr val="573A12"/>
      </a:accent4>
      <a:accent5>
        <a:srgbClr val="FCF8F3"/>
      </a:accent5>
      <a:accent6>
        <a:srgbClr val="C4897F"/>
      </a:accent6>
      <a:hlink>
        <a:srgbClr val="D69640"/>
      </a:hlink>
      <a:folHlink>
        <a:srgbClr val="969696"/>
      </a:folHlink>
    </a:clrScheme>
    <a:fontScheme name="Custom 3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674517"/>
        </a:dk1>
        <a:lt1>
          <a:srgbClr val="F6E8D6"/>
        </a:lt1>
        <a:dk2>
          <a:srgbClr val="4D4D4D"/>
        </a:dk2>
        <a:lt2>
          <a:srgbClr val="EAC99E"/>
        </a:lt2>
        <a:accent1>
          <a:srgbClr val="FAF3EA"/>
        </a:accent1>
        <a:accent2>
          <a:srgbClr val="D9988D"/>
        </a:accent2>
        <a:accent3>
          <a:srgbClr val="FAF2E8"/>
        </a:accent3>
        <a:accent4>
          <a:srgbClr val="573A12"/>
        </a:accent4>
        <a:accent5>
          <a:srgbClr val="FCF8F3"/>
        </a:accent5>
        <a:accent6>
          <a:srgbClr val="C4897F"/>
        </a:accent6>
        <a:hlink>
          <a:srgbClr val="D6964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43458"/>
        </a:dk1>
        <a:lt1>
          <a:srgbClr val="F6E8D6"/>
        </a:lt1>
        <a:dk2>
          <a:srgbClr val="545490"/>
        </a:dk2>
        <a:lt2>
          <a:srgbClr val="EAC99E"/>
        </a:lt2>
        <a:accent1>
          <a:srgbClr val="FAF3EA"/>
        </a:accent1>
        <a:accent2>
          <a:srgbClr val="9F9FBF"/>
        </a:accent2>
        <a:accent3>
          <a:srgbClr val="FAF2E8"/>
        </a:accent3>
        <a:accent4>
          <a:srgbClr val="2B2B4A"/>
        </a:accent4>
        <a:accent5>
          <a:srgbClr val="FCF8F3"/>
        </a:accent5>
        <a:accent6>
          <a:srgbClr val="9090AD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EAEAE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E402A"/>
        </a:dk1>
        <a:lt1>
          <a:srgbClr val="F6E8D6"/>
        </a:lt1>
        <a:dk2>
          <a:srgbClr val="5A7C52"/>
        </a:dk2>
        <a:lt2>
          <a:srgbClr val="EAC99E"/>
        </a:lt2>
        <a:accent1>
          <a:srgbClr val="FAF3EA"/>
        </a:accent1>
        <a:accent2>
          <a:srgbClr val="9FBFA2"/>
        </a:accent2>
        <a:accent3>
          <a:srgbClr val="FAF2E8"/>
        </a:accent3>
        <a:accent4>
          <a:srgbClr val="263522"/>
        </a:accent4>
        <a:accent5>
          <a:srgbClr val="FCF8F3"/>
        </a:accent5>
        <a:accent6>
          <a:srgbClr val="90AD92"/>
        </a:accent6>
        <a:hlink>
          <a:srgbClr val="D3A21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 Paper 2 design template</Template>
  <TotalTime>78</TotalTime>
  <Words>87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Rice Paper 2 design template</vt:lpstr>
      <vt:lpstr>Everyday Things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UNCW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Deagon</dc:creator>
  <cp:lastModifiedBy>Andrea Deagon</cp:lastModifiedBy>
  <cp:revision>26</cp:revision>
  <dcterms:created xsi:type="dcterms:W3CDTF">2010-01-04T21:41:28Z</dcterms:created>
  <dcterms:modified xsi:type="dcterms:W3CDTF">2010-01-06T15:29:47Z</dcterms:modified>
</cp:coreProperties>
</file>