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74" r:id="rId4"/>
    <p:sldId id="276" r:id="rId5"/>
    <p:sldId id="258" r:id="rId6"/>
    <p:sldId id="266" r:id="rId7"/>
    <p:sldId id="267" r:id="rId8"/>
    <p:sldId id="270" r:id="rId9"/>
    <p:sldId id="268" r:id="rId10"/>
    <p:sldId id="271" r:id="rId11"/>
    <p:sldId id="269" r:id="rId12"/>
    <p:sldId id="272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00BF9A"/>
    <a:srgbClr val="00BD99"/>
    <a:srgbClr val="03D8A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2" autoAdjust="0"/>
    <p:restoredTop sz="94698" autoAdjust="0"/>
  </p:normalViewPr>
  <p:slideViewPr>
    <p:cSldViewPr snapToObjects="1">
      <p:cViewPr varScale="1">
        <p:scale>
          <a:sx n="66" d="100"/>
          <a:sy n="66" d="100"/>
        </p:scale>
        <p:origin x="-8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A0BC6-1C6E-F743-AD74-B3B8538367E0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0B781-D8B8-994C-A145-0D3C376E2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8F9C6-A8AD-A74E-BDBC-46D5E24E24CB}" type="datetimeFigureOut">
              <a:rPr lang="en-US" smtClean="0"/>
              <a:pPr/>
              <a:t>2/26/2009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91AF6-1086-BD41-B9DC-AB9A7978D1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E9E8-2A4C-D844-A214-7633B70525DF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49CE-DDED-DF4F-85A2-3705C7E8CA28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2D1B-D4F9-4D40-AACA-6132ADE346A1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F364-F29D-7342-81CF-65F4DB37C81C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129E-8790-014C-AD12-E509BCBF779E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4409-2373-7748-8C4E-D17966C77A91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0C48-A81F-CE40-BD58-C25F46E16631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C15E2-172B-5A4D-8441-D76FA7F9F5D1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B701-7F02-4243-B555-E974D81CC6D7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4E34B-F36F-6D4B-827E-DAED1C4349B5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9C1A5-6D67-1B41-9518-B5F1DE465779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7CBC7-DB17-C24A-96C4-DDF1C4FEC13C}" type="datetime1">
              <a:rPr lang="en-US" smtClean="0"/>
              <a:pPr/>
              <a:t>2/26/2009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EA046-10B5-8B49-9345-11F4A6F11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caropresoe@uncw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://www.educationworld.com/a_curr/voice/voice042.shtml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74.125.47.132/search?q=cache:dbUQXX-pFzIJ:www.foundationcoalition.org/publications/brochures/2002peer_assessment.pdf+%22peer+assessment%22&amp;hl=en&amp;ct=clnk&amp;cd=1&amp;gl=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ssessmentforlearning.edu.au/professional_learning/professional_learning_landing.html" TargetMode="External"/><Relationship Id="rId5" Type="http://schemas.openxmlformats.org/officeDocument/2006/relationships/hyperlink" Target="http://www.dartmouth.edu/~writ8/index.php/component/content/article/42/47-adopting-peer-assessment-strategies-in-writing-5" TargetMode="External"/><Relationship Id="rId4" Type="http://schemas.openxmlformats.org/officeDocument/2006/relationships/hyperlink" Target="http://www.nclrc.org/essentials/assessing/peereval.htm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sessmentforlearning.edu.au/professional_learning/professional_learning_landing.html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://74.125.47.132/search?q=cache:VepHtc0NaCQJ:people.uncw.edu/caropresoe/MCCSSS%20Workshop/Self%20Assessment/Student_selfassessment.doc+%22peer+assessment+strategies%22&amp;hl=en&amp;ct=clnk&amp;cd=11&amp;gl=u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www.scribd.com/doc/4662920/Assessment-for-Learning-Peer-and-Self-Assessment-Strategies-Teacher-Notes" TargetMode="External"/><Relationship Id="rId4" Type="http://schemas.openxmlformats.org/officeDocument/2006/relationships/hyperlink" Target="http://74.125.47.132/search?q=cache:D9Lt7MMed0wJ:www.tki.org.nz/r/assessment/atol_online/ppt/041029_self_peer_assess.ppt+%22peer+assessment+strategies%22&amp;hl=en&amp;ct=clnk&amp;cd=2&amp;gl=u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://www.nclrc.org/essentials/assessing/alternative.htm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www.ncrel.org/sdrs/areas/issues/methods/assment/as8lk30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mtech.net/Alternative_Assessment.html" TargetMode="External"/><Relationship Id="rId5" Type="http://schemas.openxmlformats.org/officeDocument/2006/relationships/hyperlink" Target="http://teachingtoday.glencoe.com/howtoarticles/alternative-assessment-primer" TargetMode="External"/><Relationship Id="rId4" Type="http://schemas.openxmlformats.org/officeDocument/2006/relationships/hyperlink" Target="http://www.teach-nology.com/currenttrends/alternative_assessmen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www.youtube.com/watch?v=eRPVQFSmoqU" TargetMode="External"/><Relationship Id="rId7" Type="http://schemas.openxmlformats.org/officeDocument/2006/relationships/hyperlink" Target="http://metacognition.org/" TargetMode="External"/><Relationship Id="rId2" Type="http://schemas.openxmlformats.org/officeDocument/2006/relationships/hyperlink" Target="http://www.ncrel.org/sdrs/areas/issues/students/learning/lr1met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cademic.pgcc.edu/~wpeirce/MCCCTR/metacognition.htm" TargetMode="External"/><Relationship Id="rId5" Type="http://schemas.openxmlformats.org/officeDocument/2006/relationships/hyperlink" Target="http://tip.psychology.org/meta.html" TargetMode="External"/><Relationship Id="rId4" Type="http://schemas.openxmlformats.org/officeDocument/2006/relationships/hyperlink" Target="http://chiron.valdosta.edu/whuitt/col/cogsys/metacogn.html" TargetMode="External"/><Relationship Id="rId9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74.125.47.132/search?q=cache:JXa65F6d8S8J:www.southalabama.edu/coe/bset/dempsey/isd613/stuproj/summer00ra/kathygifford.pdf+%22metacognition+gifted+learners%22&amp;hl=en&amp;ct=clnk&amp;cd=7&amp;gl=us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://resources.prufrock.com/GiftedChildInformationBlog/tabid/57/articleType/ArticleView/articleId/174/Metacognition-and-Gifted-Children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www.education.com/reference/article/Ref_Dev_Metacognition/" TargetMode="External"/><Relationship Id="rId4" Type="http://schemas.openxmlformats.org/officeDocument/2006/relationships/hyperlink" Target="http://74.125.47.132/search?q=cache:dFesR3eQ-3MJ:www.edfac.unimelb.edu.au/eldi/selage/documents/PGL-MetacogaspectofGL.pdf+%22metacognition+gifted+learners%22&amp;hl=en&amp;ct=clnk&amp;cd=5&amp;gl=u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371601"/>
            <a:ext cx="8382000" cy="1981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333" b="1" i="1" dirty="0" smtClean="0">
                <a:solidFill>
                  <a:srgbClr val="00BD99"/>
                </a:solidFill>
              </a:rPr>
              <a:t>Assessment</a:t>
            </a:r>
            <a:r>
              <a:rPr lang="en-US" sz="5333" b="1" i="1" dirty="0">
                <a:solidFill>
                  <a:srgbClr val="00BD99"/>
                </a:solidFill>
              </a:rPr>
              <a:t>:</a:t>
            </a:r>
            <a:r>
              <a:rPr lang="en-US" sz="5333" dirty="0" smtClean="0">
                <a:solidFill>
                  <a:srgbClr val="00BD99"/>
                </a:solidFill>
              </a:rPr>
              <a:t/>
            </a:r>
            <a:br>
              <a:rPr lang="en-US" sz="5333" dirty="0" smtClean="0">
                <a:solidFill>
                  <a:srgbClr val="00BD99"/>
                </a:solidFill>
              </a:rPr>
            </a:br>
            <a:r>
              <a:rPr lang="en-US" sz="5333" dirty="0" smtClean="0">
                <a:solidFill>
                  <a:srgbClr val="00BD99"/>
                </a:solidFill>
              </a:rPr>
              <a:t>Building </a:t>
            </a:r>
            <a:r>
              <a:rPr lang="en-US" sz="5333" dirty="0">
                <a:solidFill>
                  <a:srgbClr val="00BD99"/>
                </a:solidFill>
              </a:rPr>
              <a:t>a Framework for Successful Learning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888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BF9A"/>
                </a:solidFill>
                <a:ea typeface="Cambria"/>
                <a:cs typeface="Times New Roman"/>
              </a:rPr>
              <a:t>1</a:t>
            </a:r>
            <a:r>
              <a:rPr lang="en-US" sz="2400" baseline="30000" dirty="0" smtClean="0">
                <a:solidFill>
                  <a:srgbClr val="00BF9A"/>
                </a:solidFill>
                <a:ea typeface="Cambria"/>
                <a:cs typeface="Times New Roman"/>
              </a:rPr>
              <a:t>st</a:t>
            </a:r>
            <a:r>
              <a:rPr lang="en-US" sz="2400" dirty="0" smtClean="0">
                <a:solidFill>
                  <a:srgbClr val="00BF9A"/>
                </a:solidFill>
                <a:ea typeface="Cambria"/>
                <a:cs typeface="Times New Roman"/>
              </a:rPr>
              <a:t> Annual AIG Mini-Conference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BF9A"/>
                </a:solidFill>
                <a:ea typeface="Cambria"/>
                <a:cs typeface="Times New Roman"/>
              </a:rPr>
              <a:t>Watson School of Education-UNCW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BF9A"/>
                </a:solidFill>
                <a:ea typeface="Cambria"/>
                <a:cs typeface="Times New Roman"/>
              </a:rPr>
              <a:t>February 27, 2009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BF9A"/>
                </a:solidFill>
                <a:ea typeface="Cambria"/>
                <a:cs typeface="Times New Roman"/>
              </a:rPr>
              <a:t>Edward J. Caropreso, PhD</a:t>
            </a: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BF9A"/>
                </a:solidFill>
                <a:ea typeface="Cambria"/>
                <a:cs typeface="Times New Roman"/>
              </a:rPr>
              <a:t>AIG Program Coordinator</a:t>
            </a: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BF9A"/>
                </a:solidFill>
                <a:ea typeface="Cambria"/>
                <a:cs typeface="Times New Roman"/>
                <a:hlinkClick r:id="rId2"/>
              </a:rPr>
              <a:t>caropresoe@uncw.edu</a:t>
            </a:r>
            <a:endParaRPr lang="en-US" sz="1800" dirty="0" smtClean="0">
              <a:solidFill>
                <a:srgbClr val="00BF9A"/>
              </a:solidFill>
              <a:ea typeface="Cambria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BF9A"/>
                </a:solidFill>
                <a:ea typeface="Cambria"/>
                <a:cs typeface="Times New Roman"/>
              </a:rPr>
              <a:t>910.962.7830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6851" y="6172201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6315080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/>
              <a:t>4 “Pillars” of </a:t>
            </a:r>
            <a:r>
              <a:rPr lang="en-US" sz="3600" dirty="0" smtClean="0"/>
              <a:t>Assessment</a:t>
            </a:r>
          </a:p>
          <a:p>
            <a:pPr lvl="0"/>
            <a:r>
              <a:rPr lang="en-US" i="1" dirty="0" smtClean="0"/>
              <a:t>Peer </a:t>
            </a:r>
            <a:r>
              <a:rPr lang="en-US" i="1" dirty="0"/>
              <a:t>assessment</a:t>
            </a:r>
            <a:r>
              <a:rPr lang="en-US" dirty="0" smtClean="0"/>
              <a:t>:</a:t>
            </a:r>
          </a:p>
          <a:p>
            <a:pPr lvl="0"/>
            <a:r>
              <a:rPr lang="en-US" sz="2800" dirty="0" smtClean="0">
                <a:hlinkClick r:id="rId2"/>
              </a:rPr>
              <a:t>Peer assessment: Defined (FoundationCoalition.org)</a:t>
            </a:r>
            <a:endParaRPr lang="en-US" sz="2800" dirty="0" smtClean="0"/>
          </a:p>
          <a:p>
            <a:pPr lvl="0"/>
            <a:r>
              <a:rPr lang="en-US" sz="2800" dirty="0" err="1" smtClean="0">
                <a:hlinkClick r:id="rId3"/>
              </a:rPr>
              <a:t>EducationWorld</a:t>
            </a:r>
            <a:r>
              <a:rPr lang="en-US" sz="2800" dirty="0" smtClean="0">
                <a:hlinkClick r:id="rId3"/>
              </a:rPr>
              <a:t>: Peer assessment &amp; thinking</a:t>
            </a:r>
            <a:endParaRPr lang="en-US" sz="2800" dirty="0" smtClean="0"/>
          </a:p>
          <a:p>
            <a:pPr lvl="0"/>
            <a:r>
              <a:rPr lang="en-US" sz="2800" dirty="0" smtClean="0">
                <a:hlinkClick r:id="rId4"/>
              </a:rPr>
              <a:t>NCLRC: Peer &amp; Self Assessment</a:t>
            </a:r>
            <a:endParaRPr lang="en-US" sz="2800" dirty="0" smtClean="0"/>
          </a:p>
          <a:p>
            <a:pPr lvl="0"/>
            <a:r>
              <a:rPr lang="en-US" sz="2800" dirty="0" smtClean="0">
                <a:hlinkClick r:id="rId5"/>
              </a:rPr>
              <a:t>Dartmouth Writing Institute: Example</a:t>
            </a:r>
            <a:endParaRPr lang="en-US" sz="2800" dirty="0" smtClean="0"/>
          </a:p>
          <a:p>
            <a:pPr lvl="0"/>
            <a:r>
              <a:rPr lang="en-US" sz="2800" dirty="0" smtClean="0">
                <a:hlinkClick r:id="rId6"/>
              </a:rPr>
              <a:t>Assessment for Learning Site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/>
              <a:t>4 “Pillars” of </a:t>
            </a:r>
            <a:r>
              <a:rPr lang="en-US" sz="3600" dirty="0" smtClean="0"/>
              <a:t>Assessment</a:t>
            </a:r>
          </a:p>
          <a:p>
            <a:pPr lvl="0"/>
            <a:r>
              <a:rPr lang="en-US" i="1" dirty="0" smtClean="0"/>
              <a:t>Self</a:t>
            </a:r>
            <a:r>
              <a:rPr lang="en-US" i="1" dirty="0"/>
              <a:t>-assessment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Intra-personal framework: learners developing individual knowledge &amp; skills = complementary assessment &amp; decision</a:t>
            </a:r>
            <a:r>
              <a:rPr lang="en-US" dirty="0"/>
              <a:t>-making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/>
              <a:t>4 “Pillars” of </a:t>
            </a:r>
            <a:r>
              <a:rPr lang="en-US" sz="3600" dirty="0" smtClean="0"/>
              <a:t>Assessment</a:t>
            </a:r>
          </a:p>
          <a:p>
            <a:pPr lvl="0"/>
            <a:r>
              <a:rPr lang="en-US" i="1" dirty="0" smtClean="0"/>
              <a:t>Self</a:t>
            </a:r>
            <a:r>
              <a:rPr lang="en-US" i="1" dirty="0"/>
              <a:t>-assessment</a:t>
            </a:r>
            <a:r>
              <a:rPr lang="en-US" dirty="0"/>
              <a:t>:</a:t>
            </a:r>
          </a:p>
          <a:p>
            <a:pPr lvl="0"/>
            <a:r>
              <a:rPr lang="en-US" sz="2800" dirty="0" smtClean="0">
                <a:hlinkClick r:id="rId2"/>
              </a:rPr>
              <a:t>Self-assessment defined</a:t>
            </a:r>
            <a:endParaRPr lang="en-US" sz="2800" dirty="0" smtClean="0"/>
          </a:p>
          <a:p>
            <a:pPr lvl="0"/>
            <a:r>
              <a:rPr lang="en-US" sz="2800" dirty="0" smtClean="0">
                <a:hlinkClick r:id="rId3"/>
              </a:rPr>
              <a:t>Assessment for Learning Site</a:t>
            </a:r>
            <a:endParaRPr lang="en-US" sz="2800" dirty="0" smtClean="0"/>
          </a:p>
          <a:p>
            <a:pPr lvl="0"/>
            <a:r>
              <a:rPr lang="en-US" sz="2800" dirty="0" smtClean="0">
                <a:hlinkClick r:id="rId4"/>
              </a:rPr>
              <a:t>NZ Self-Peer Assessment Workshop</a:t>
            </a:r>
            <a:endParaRPr lang="en-US" sz="2800" dirty="0" smtClean="0"/>
          </a:p>
          <a:p>
            <a:pPr lvl="0"/>
            <a:r>
              <a:rPr lang="en-US" sz="2800" dirty="0" smtClean="0">
                <a:hlinkClick r:id="rId5"/>
              </a:rPr>
              <a:t>Scribd: Assessment for learning strategies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i="1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4235" i="1" dirty="0" smtClean="0"/>
              <a:t>Target Goal</a:t>
            </a:r>
          </a:p>
          <a:p>
            <a:pPr algn="ctr">
              <a:buNone/>
            </a:pPr>
            <a:r>
              <a:rPr lang="en-US" sz="2824" i="1" dirty="0" smtClean="0"/>
              <a:t>The framework’s </a:t>
            </a:r>
            <a:r>
              <a:rPr lang="en-US" sz="2824" dirty="0" smtClean="0"/>
              <a:t>“roof” pointing toward a “sky” of limitless potential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Successful Continuous Learning</a:t>
            </a:r>
          </a:p>
          <a:p>
            <a:r>
              <a:rPr lang="en-US" dirty="0" smtClean="0"/>
              <a:t>Student self-regulated learning</a:t>
            </a:r>
          </a:p>
          <a:p>
            <a:pPr lvl="1"/>
            <a:r>
              <a:rPr lang="en-US" dirty="0" smtClean="0"/>
              <a:t>Supported by </a:t>
            </a:r>
          </a:p>
          <a:p>
            <a:pPr lvl="2"/>
            <a:r>
              <a:rPr lang="en-US" dirty="0" smtClean="0"/>
              <a:t>Metacognitive awareness</a:t>
            </a:r>
          </a:p>
          <a:p>
            <a:pPr lvl="2"/>
            <a:r>
              <a:rPr lang="en-US" dirty="0" smtClean="0"/>
              <a:t>Effective assessment strategies</a:t>
            </a:r>
          </a:p>
          <a:p>
            <a:pPr lvl="2"/>
            <a:r>
              <a:rPr lang="en-US" dirty="0" smtClean="0"/>
              <a:t>Appropriate data &amp; interpretations</a:t>
            </a:r>
          </a:p>
          <a:p>
            <a:pPr lvl="2"/>
            <a:r>
              <a:rPr lang="en-US" dirty="0" smtClean="0"/>
              <a:t>Increasingly independent &amp; appropriate decision-making about learning</a:t>
            </a:r>
          </a:p>
          <a:p>
            <a:r>
              <a:rPr lang="en-US" dirty="0" smtClean="0"/>
              <a:t>Twin Foundations </a:t>
            </a:r>
          </a:p>
          <a:p>
            <a:pPr lvl="1"/>
            <a:r>
              <a:rPr lang="en-US" dirty="0" smtClean="0"/>
              <a:t>Learner characteristics</a:t>
            </a:r>
          </a:p>
          <a:p>
            <a:pPr lvl="1"/>
            <a:r>
              <a:rPr lang="en-US" dirty="0" smtClean="0"/>
              <a:t>Assessment knowledge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i="1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4235" i="1" dirty="0" smtClean="0"/>
              <a:t>Target Goal</a:t>
            </a:r>
            <a:endParaRPr lang="en-US" dirty="0" smtClean="0"/>
          </a:p>
          <a:p>
            <a:r>
              <a:rPr lang="en-US" dirty="0" smtClean="0"/>
              <a:t>Continuous Successful Learning</a:t>
            </a:r>
          </a:p>
          <a:p>
            <a:r>
              <a:rPr lang="en-US" dirty="0" smtClean="0"/>
              <a:t>The highest level possible outcome:</a:t>
            </a:r>
          </a:p>
          <a:p>
            <a:pPr lvl="1"/>
            <a:r>
              <a:rPr lang="en-US" dirty="0" smtClean="0"/>
              <a:t>Student self-regulated learning</a:t>
            </a:r>
          </a:p>
          <a:p>
            <a:r>
              <a:rPr lang="en-US" dirty="0" smtClean="0"/>
              <a:t>Basis for sustained learning:</a:t>
            </a:r>
          </a:p>
          <a:p>
            <a:pPr lvl="1"/>
            <a:r>
              <a:rPr lang="en-US" dirty="0" smtClean="0"/>
              <a:t>Self-regulation based on </a:t>
            </a:r>
          </a:p>
          <a:p>
            <a:pPr lvl="2"/>
            <a:r>
              <a:rPr lang="en-US" dirty="0" smtClean="0"/>
              <a:t>Metacognitive awareness, </a:t>
            </a:r>
          </a:p>
          <a:p>
            <a:pPr lvl="2"/>
            <a:r>
              <a:rPr lang="en-US" dirty="0" smtClean="0"/>
              <a:t>Acquisition &amp; application effective assessment strategies</a:t>
            </a:r>
          </a:p>
          <a:p>
            <a:pPr lvl="2"/>
            <a:r>
              <a:rPr lang="en-US" dirty="0" smtClean="0"/>
              <a:t>Yielding appropriate data collection &amp; interpretations</a:t>
            </a:r>
          </a:p>
          <a:p>
            <a:pPr lvl="2"/>
            <a:r>
              <a:rPr lang="en-US" dirty="0" smtClean="0"/>
              <a:t>Resulting in independent &amp; appropriate decision-making about learning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i="1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3892" i="1" dirty="0"/>
              <a:t>2-part </a:t>
            </a:r>
            <a:r>
              <a:rPr lang="en-US" sz="3892" i="1" dirty="0" smtClean="0"/>
              <a:t>Foundation</a:t>
            </a:r>
          </a:p>
          <a:p>
            <a:pPr lvl="0"/>
            <a:r>
              <a:rPr lang="en-US" dirty="0"/>
              <a:t>Knowledge of learner </a:t>
            </a:r>
            <a:r>
              <a:rPr lang="en-US" dirty="0" smtClean="0"/>
              <a:t>characteristics </a:t>
            </a:r>
          </a:p>
          <a:p>
            <a:pPr lvl="1"/>
            <a:r>
              <a:rPr lang="en-US" dirty="0" smtClean="0"/>
              <a:t>How gifted learners vary; similar &amp; different from non-gifted learners</a:t>
            </a:r>
          </a:p>
          <a:p>
            <a:pPr lvl="1"/>
            <a:r>
              <a:rPr lang="en-US" dirty="0" smtClean="0"/>
              <a:t>Impact </a:t>
            </a:r>
            <a:r>
              <a:rPr lang="en-US" dirty="0"/>
              <a:t>of developmental change on</a:t>
            </a:r>
            <a:r>
              <a:rPr lang="en-US" dirty="0" smtClean="0"/>
              <a:t> learning</a:t>
            </a:r>
            <a:endParaRPr lang="en-US" dirty="0"/>
          </a:p>
          <a:p>
            <a:pPr lvl="0"/>
            <a:r>
              <a:rPr lang="en-US" dirty="0"/>
              <a:t>Knowledge of</a:t>
            </a:r>
            <a:r>
              <a:rPr lang="en-US" dirty="0" smtClean="0"/>
              <a:t> assessment strategies</a:t>
            </a:r>
          </a:p>
          <a:p>
            <a:pPr lvl="1"/>
            <a:r>
              <a:rPr lang="en-US" dirty="0" smtClean="0"/>
              <a:t>How alternative assessment strategies complement typical/traditional assessment</a:t>
            </a:r>
          </a:p>
          <a:p>
            <a:pPr lvl="1"/>
            <a:r>
              <a:rPr lang="en-US" dirty="0" smtClean="0"/>
              <a:t>Systematic methods for decision</a:t>
            </a:r>
            <a:r>
              <a:rPr lang="en-US" dirty="0"/>
              <a:t>-making </a:t>
            </a:r>
            <a:r>
              <a:rPr lang="en-US" dirty="0" smtClean="0"/>
              <a:t>framework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i="1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892" i="1" dirty="0"/>
              <a:t>2-part </a:t>
            </a:r>
            <a:r>
              <a:rPr lang="en-US" sz="3892" i="1" dirty="0" smtClean="0"/>
              <a:t>Foundation</a:t>
            </a:r>
          </a:p>
          <a:p>
            <a:pPr lvl="0"/>
            <a:r>
              <a:rPr lang="en-US" dirty="0" smtClean="0"/>
              <a:t>Knowledge </a:t>
            </a:r>
            <a:r>
              <a:rPr lang="en-US" dirty="0"/>
              <a:t>of</a:t>
            </a:r>
            <a:r>
              <a:rPr lang="en-US" dirty="0" smtClean="0"/>
              <a:t> assessment strategies</a:t>
            </a:r>
          </a:p>
          <a:p>
            <a:r>
              <a:rPr lang="en-US" sz="2800" dirty="0" smtClean="0">
                <a:hlinkClick r:id="rId2"/>
              </a:rPr>
              <a:t>Alternative Assessment Defined</a:t>
            </a:r>
            <a:r>
              <a:rPr lang="en-US" sz="2800" dirty="0" smtClean="0"/>
              <a:t> (NCREL)</a:t>
            </a:r>
          </a:p>
          <a:p>
            <a:r>
              <a:rPr lang="en-US" sz="2800" dirty="0" smtClean="0">
                <a:hlinkClick r:id="rId3"/>
              </a:rPr>
              <a:t>NCLRC: Alternative Language Assessment</a:t>
            </a:r>
            <a:endParaRPr lang="en-US" sz="2800" dirty="0" smtClean="0"/>
          </a:p>
          <a:p>
            <a:r>
              <a:rPr lang="en-US" sz="2800" dirty="0" smtClean="0">
                <a:hlinkClick r:id="rId4"/>
              </a:rPr>
              <a:t>teAchnology: Background-strategies-tools</a:t>
            </a:r>
            <a:endParaRPr lang="en-US" sz="2800" dirty="0" smtClean="0"/>
          </a:p>
          <a:p>
            <a:r>
              <a:rPr lang="en-US" sz="2800" dirty="0" smtClean="0">
                <a:hlinkClick r:id="rId5"/>
              </a:rPr>
              <a:t>Alternative Assessment Primer</a:t>
            </a:r>
            <a:endParaRPr lang="en-US" sz="2800" dirty="0" smtClean="0"/>
          </a:p>
          <a:p>
            <a:r>
              <a:rPr lang="en-US" sz="2800" dirty="0" err="1" smtClean="0">
                <a:hlinkClick r:id="rId6"/>
              </a:rPr>
              <a:t>EmTech</a:t>
            </a:r>
            <a:r>
              <a:rPr lang="en-US" sz="2800" dirty="0" smtClean="0">
                <a:hlinkClick r:id="rId6"/>
              </a:rPr>
              <a:t>: Resources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9263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5143" i="1" dirty="0"/>
              <a:t>4 “Pillars” of </a:t>
            </a:r>
            <a:r>
              <a:rPr lang="en-US" sz="5143" i="1" dirty="0" smtClean="0"/>
              <a:t>Assessment</a:t>
            </a:r>
            <a:endParaRPr lang="en-US" sz="4571" i="1" dirty="0" smtClean="0"/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i="1" dirty="0" smtClean="0"/>
              <a:t>Collaboration</a:t>
            </a:r>
            <a:r>
              <a:rPr lang="en-US" dirty="0"/>
              <a:t>:</a:t>
            </a:r>
            <a:r>
              <a:rPr lang="en-US" dirty="0" smtClean="0"/>
              <a:t> Teacher </a:t>
            </a:r>
            <a:r>
              <a:rPr lang="en-US" dirty="0"/>
              <a:t>+</a:t>
            </a:r>
            <a:r>
              <a:rPr lang="en-US" dirty="0" smtClean="0"/>
              <a:t> Students </a:t>
            </a:r>
            <a:r>
              <a:rPr lang="en-US" dirty="0"/>
              <a:t>= broad base of support</a:t>
            </a:r>
          </a:p>
          <a:p>
            <a:pPr lvl="0"/>
            <a:r>
              <a:rPr lang="en-US" i="1" dirty="0"/>
              <a:t>Metacognitive </a:t>
            </a:r>
            <a:r>
              <a:rPr lang="en-US" i="1" dirty="0" smtClean="0"/>
              <a:t>skills development &amp; use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Teacher training &amp; support</a:t>
            </a:r>
          </a:p>
          <a:p>
            <a:pPr lvl="1"/>
            <a:r>
              <a:rPr lang="en-US" dirty="0" smtClean="0"/>
              <a:t>Learner </a:t>
            </a:r>
            <a:r>
              <a:rPr lang="en-US" dirty="0"/>
              <a:t>developed competencies</a:t>
            </a:r>
          </a:p>
          <a:p>
            <a:pPr lvl="0"/>
            <a:r>
              <a:rPr lang="en-US" i="1" dirty="0"/>
              <a:t>Peer assessment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Inter</a:t>
            </a:r>
            <a:r>
              <a:rPr lang="en-US" dirty="0"/>
              <a:t>-personal </a:t>
            </a:r>
            <a:r>
              <a:rPr lang="en-US" dirty="0" smtClean="0"/>
              <a:t>framework: </a:t>
            </a:r>
            <a:r>
              <a:rPr lang="en-US" dirty="0"/>
              <a:t>individual learners’ working together = increased base of </a:t>
            </a:r>
            <a:r>
              <a:rPr lang="en-US" dirty="0" smtClean="0"/>
              <a:t>support</a:t>
            </a:r>
          </a:p>
          <a:p>
            <a:pPr lvl="1"/>
            <a:r>
              <a:rPr lang="en-US" dirty="0" smtClean="0"/>
              <a:t>Distributed </a:t>
            </a:r>
            <a:r>
              <a:rPr lang="en-US" dirty="0"/>
              <a:t>foundation for information </a:t>
            </a:r>
            <a:r>
              <a:rPr lang="en-US" dirty="0" smtClean="0"/>
              <a:t>acquisition = </a:t>
            </a:r>
            <a:r>
              <a:rPr lang="en-US" dirty="0"/>
              <a:t>increased frame of reference for decision-making</a:t>
            </a:r>
          </a:p>
          <a:p>
            <a:pPr lvl="0"/>
            <a:r>
              <a:rPr lang="en-US" i="1" dirty="0"/>
              <a:t>Self-assessment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Intra-personal framework: learners developing individual knowledge &amp; skills = complementary assessment &amp; decision</a:t>
            </a:r>
            <a:r>
              <a:rPr lang="en-US" dirty="0"/>
              <a:t>-making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501807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3892" dirty="0"/>
              <a:t>4 “Pillars” of </a:t>
            </a:r>
            <a:r>
              <a:rPr lang="en-US" sz="3892" dirty="0" smtClean="0"/>
              <a:t>Assessment</a:t>
            </a:r>
          </a:p>
          <a:p>
            <a:pPr lvl="0"/>
            <a:r>
              <a:rPr lang="en-US" sz="3027" i="1" dirty="0" smtClean="0"/>
              <a:t>Collaboration</a:t>
            </a:r>
            <a:r>
              <a:rPr lang="en-US" sz="3027" dirty="0"/>
              <a:t>:</a:t>
            </a:r>
            <a:r>
              <a:rPr lang="en-US" sz="3027" dirty="0" smtClean="0"/>
              <a:t> Teacher </a:t>
            </a:r>
            <a:r>
              <a:rPr lang="en-US" sz="3027" dirty="0"/>
              <a:t>+</a:t>
            </a:r>
            <a:r>
              <a:rPr lang="en-US" sz="3027" dirty="0" smtClean="0"/>
              <a:t> Students </a:t>
            </a:r>
            <a:r>
              <a:rPr lang="en-US" sz="3027" dirty="0"/>
              <a:t>=</a:t>
            </a:r>
            <a:r>
              <a:rPr lang="en-US" sz="3027" dirty="0" smtClean="0"/>
              <a:t> maximum support</a:t>
            </a:r>
          </a:p>
          <a:p>
            <a:pPr lvl="1"/>
            <a:r>
              <a:rPr lang="en-US" sz="2400" dirty="0" smtClean="0"/>
              <a:t>Shared responsibility</a:t>
            </a:r>
          </a:p>
          <a:p>
            <a:pPr lvl="1"/>
            <a:r>
              <a:rPr lang="en-US" sz="2400" dirty="0" smtClean="0"/>
              <a:t>Shared authority</a:t>
            </a:r>
          </a:p>
          <a:p>
            <a:pPr lvl="1"/>
            <a:r>
              <a:rPr lang="en-US" sz="2400" dirty="0" smtClean="0"/>
              <a:t>Reciprocal trust</a:t>
            </a:r>
          </a:p>
          <a:p>
            <a:pPr lvl="1"/>
            <a:r>
              <a:rPr lang="en-US" sz="2400" dirty="0" smtClean="0"/>
              <a:t>Developing skills</a:t>
            </a:r>
          </a:p>
          <a:p>
            <a:pPr lvl="1"/>
            <a:r>
              <a:rPr lang="en-US" sz="2400" dirty="0" smtClean="0"/>
              <a:t>Managing resources</a:t>
            </a:r>
          </a:p>
          <a:p>
            <a:pPr lvl="1"/>
            <a:r>
              <a:rPr lang="en-US" sz="2400" dirty="0" smtClean="0"/>
              <a:t>Understanding limitations</a:t>
            </a:r>
          </a:p>
          <a:p>
            <a:pPr lvl="1"/>
            <a:r>
              <a:rPr lang="en-US" sz="2400" dirty="0" smtClean="0"/>
              <a:t>Seeking support</a:t>
            </a:r>
          </a:p>
          <a:p>
            <a:pPr lvl="0"/>
            <a:r>
              <a:rPr lang="en-US" sz="2800" dirty="0" smtClean="0"/>
              <a:t>Working together/collaboratively requires a lot of TIME!</a:t>
            </a:r>
          </a:p>
          <a:p>
            <a:pPr lvl="1"/>
            <a:r>
              <a:rPr lang="en-US" sz="2400" dirty="0" smtClean="0"/>
              <a:t>Developing appropriate knowledge &amp; skills</a:t>
            </a:r>
          </a:p>
          <a:p>
            <a:pPr lvl="1"/>
            <a:r>
              <a:rPr lang="en-US" sz="2400" dirty="0" smtClean="0"/>
              <a:t>Developing appropriate relationships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US" sz="5760" dirty="0"/>
              <a:t>4 “Pillars” of </a:t>
            </a:r>
            <a:r>
              <a:rPr lang="en-US" sz="5760" dirty="0" smtClean="0"/>
              <a:t>Assessment</a:t>
            </a:r>
          </a:p>
          <a:p>
            <a:pPr lvl="0"/>
            <a:r>
              <a:rPr lang="en-US" i="1" dirty="0" smtClean="0"/>
              <a:t>Metacognitive </a:t>
            </a:r>
            <a:r>
              <a:rPr lang="en-US" i="1" dirty="0"/>
              <a:t>skills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Teacher training &amp; support</a:t>
            </a:r>
          </a:p>
          <a:p>
            <a:pPr lvl="1"/>
            <a:r>
              <a:rPr lang="en-US" dirty="0" smtClean="0"/>
              <a:t>Learner </a:t>
            </a:r>
            <a:r>
              <a:rPr lang="en-US" dirty="0"/>
              <a:t>developed </a:t>
            </a:r>
            <a:r>
              <a:rPr lang="en-US" dirty="0" smtClean="0"/>
              <a:t>competencies</a:t>
            </a:r>
          </a:p>
          <a:p>
            <a:r>
              <a:rPr lang="en-US" dirty="0" smtClean="0"/>
              <a:t>Metacognition: </a:t>
            </a:r>
          </a:p>
          <a:p>
            <a:pPr lvl="1"/>
            <a:r>
              <a:rPr lang="en-US" dirty="0" smtClean="0">
                <a:hlinkClick r:id="rId2"/>
              </a:rPr>
              <a:t>http://www.ncrel.org/sdrs/areas/issues/students/learning/lr1metn.htm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http://www.youtube.com/watch?v=eRPVQFSmoqU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http://chiron.valdosta.edu/whuitt/col/cogsys/metacogn.html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http://tip.psychology.org/meta.html</a:t>
            </a:r>
            <a:endParaRPr lang="en-US" dirty="0" smtClean="0"/>
          </a:p>
          <a:p>
            <a:pPr lvl="1"/>
            <a:r>
              <a:rPr lang="en-US" dirty="0" smtClean="0">
                <a:hlinkClick r:id="rId6"/>
              </a:rPr>
              <a:t>http://academic.pgcc.edu/~wpeirce/MCCCTR/metacognition.htm</a:t>
            </a:r>
            <a:endParaRPr lang="en-US" dirty="0" smtClean="0"/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video.google.com/videosearch?hl</a:t>
            </a:r>
            <a:r>
              <a:rPr lang="en-US" dirty="0" smtClean="0"/>
              <a:t>=</a:t>
            </a:r>
            <a:r>
              <a:rPr lang="en-US" dirty="0" err="1" smtClean="0"/>
              <a:t>en&amp;as_epq</a:t>
            </a:r>
            <a:r>
              <a:rPr lang="en-US" dirty="0" smtClean="0"/>
              <a:t>=</a:t>
            </a:r>
            <a:r>
              <a:rPr lang="en-US" dirty="0" err="1" smtClean="0"/>
              <a:t>metacognition&amp;as_oq</a:t>
            </a:r>
            <a:r>
              <a:rPr lang="en-US" dirty="0" smtClean="0"/>
              <a:t>=&amp;</a:t>
            </a:r>
            <a:r>
              <a:rPr lang="en-US" dirty="0" err="1" smtClean="0"/>
              <a:t>as_eq</a:t>
            </a:r>
            <a:r>
              <a:rPr lang="en-US" dirty="0" smtClean="0"/>
              <a:t>=&amp;num=10&amp;lr=&amp;</a:t>
            </a:r>
            <a:r>
              <a:rPr lang="en-US" dirty="0" err="1" smtClean="0"/>
              <a:t>as_filetype</a:t>
            </a:r>
            <a:r>
              <a:rPr lang="en-US" dirty="0" smtClean="0"/>
              <a:t>=&amp;</a:t>
            </a:r>
            <a:r>
              <a:rPr lang="en-US" dirty="0" err="1" smtClean="0"/>
              <a:t>as_sitesearch</a:t>
            </a:r>
            <a:r>
              <a:rPr lang="en-US" dirty="0" smtClean="0"/>
              <a:t>=&amp;</a:t>
            </a:r>
            <a:r>
              <a:rPr lang="en-US" dirty="0" err="1" smtClean="0"/>
              <a:t>as_qdr</a:t>
            </a:r>
            <a:r>
              <a:rPr lang="en-US" dirty="0" smtClean="0"/>
              <a:t>=</a:t>
            </a:r>
            <a:r>
              <a:rPr lang="en-US" dirty="0" err="1" smtClean="0"/>
              <a:t>all&amp;as_rights</a:t>
            </a:r>
            <a:r>
              <a:rPr lang="en-US" dirty="0" smtClean="0"/>
              <a:t>=&amp;</a:t>
            </a:r>
            <a:r>
              <a:rPr lang="en-US" dirty="0" err="1" smtClean="0"/>
              <a:t>as_occt</a:t>
            </a:r>
            <a:r>
              <a:rPr lang="en-US" dirty="0" smtClean="0"/>
              <a:t>=</a:t>
            </a:r>
            <a:r>
              <a:rPr lang="en-US" dirty="0" err="1" smtClean="0"/>
              <a:t>any&amp;cr</a:t>
            </a:r>
            <a:r>
              <a:rPr lang="en-US" dirty="0" smtClean="0"/>
              <a:t>=&amp;</a:t>
            </a:r>
            <a:r>
              <a:rPr lang="en-US" dirty="0" err="1" smtClean="0"/>
              <a:t>as_nlo</a:t>
            </a:r>
            <a:r>
              <a:rPr lang="en-US" dirty="0" smtClean="0"/>
              <a:t>=&amp;</a:t>
            </a:r>
            <a:r>
              <a:rPr lang="en-US" dirty="0" err="1" smtClean="0"/>
              <a:t>as_nhi</a:t>
            </a:r>
            <a:r>
              <a:rPr lang="en-US" dirty="0" smtClean="0"/>
              <a:t>=&amp;safe=</a:t>
            </a:r>
            <a:r>
              <a:rPr lang="en-US" dirty="0" err="1" smtClean="0"/>
              <a:t>images&amp;q</a:t>
            </a:r>
            <a:r>
              <a:rPr lang="en-US" dirty="0" smtClean="0"/>
              <a:t>=%22metacognition%22&amp;um=1&amp;ie=UTF-8&amp;ei=</a:t>
            </a:r>
            <a:r>
              <a:rPr lang="en-US" dirty="0" err="1" smtClean="0"/>
              <a:t>KzCkSdCnN-CbtweFjZXWBA&amp;sa</a:t>
            </a:r>
            <a:r>
              <a:rPr lang="en-US" dirty="0" smtClean="0"/>
              <a:t>=</a:t>
            </a:r>
            <a:r>
              <a:rPr lang="en-US" dirty="0" err="1" smtClean="0"/>
              <a:t>X&amp;oi</a:t>
            </a:r>
            <a:r>
              <a:rPr lang="en-US" dirty="0" smtClean="0"/>
              <a:t>=</a:t>
            </a:r>
            <a:r>
              <a:rPr lang="en-US" dirty="0" err="1" smtClean="0"/>
              <a:t>video_result_group&amp;resnum</a:t>
            </a:r>
            <a:r>
              <a:rPr lang="en-US" dirty="0" smtClean="0"/>
              <a:t>=4&amp;ct=title#</a:t>
            </a:r>
          </a:p>
          <a:p>
            <a:pPr lvl="1"/>
            <a:r>
              <a:rPr lang="en-US" dirty="0" smtClean="0">
                <a:hlinkClick r:id="rId7"/>
              </a:rPr>
              <a:t>http://metacognition.org/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9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3600" dirty="0"/>
              <a:t>4 “Pillars” of </a:t>
            </a:r>
            <a:r>
              <a:rPr lang="en-US" sz="3600" dirty="0" smtClean="0"/>
              <a:t>Assessment</a:t>
            </a:r>
          </a:p>
          <a:p>
            <a:pPr lvl="0"/>
            <a:r>
              <a:rPr lang="en-US" sz="3459" i="1" dirty="0" err="1" smtClean="0"/>
              <a:t>Metacognition</a:t>
            </a:r>
            <a:r>
              <a:rPr lang="en-US" sz="3459" i="1" dirty="0" smtClean="0"/>
              <a:t>&amp; Gifted Learners</a:t>
            </a:r>
            <a:r>
              <a:rPr lang="en-US" sz="3459" dirty="0" smtClean="0"/>
              <a:t>: </a:t>
            </a:r>
          </a:p>
          <a:p>
            <a:r>
              <a:rPr lang="en-US" sz="3027" dirty="0" err="1" smtClean="0"/>
              <a:t>Prufrock</a:t>
            </a:r>
            <a:r>
              <a:rPr lang="en-US" sz="3027" dirty="0" smtClean="0"/>
              <a:t> Blog: </a:t>
            </a:r>
            <a:r>
              <a:rPr lang="en-US" sz="3027" dirty="0" smtClean="0">
                <a:hlinkClick r:id="rId2"/>
              </a:rPr>
              <a:t>http://resources.prufrock.com/GiftedChildInformationBlog/tabid/57/articleType/ArticleView/articleId/174/Metacognition-and-Gifted-Children.aspx</a:t>
            </a:r>
            <a:endParaRPr lang="en-US" sz="3027" dirty="0" smtClean="0"/>
          </a:p>
          <a:p>
            <a:r>
              <a:rPr lang="en-US" sz="3027" dirty="0" err="1" smtClean="0">
                <a:hlinkClick r:id="rId3"/>
              </a:rPr>
              <a:t>Shepard</a:t>
            </a:r>
            <a:r>
              <a:rPr lang="en-US" sz="3027" dirty="0" smtClean="0">
                <a:hlinkClick r:id="rId3"/>
              </a:rPr>
              <a:t>&amp;</a:t>
            </a:r>
            <a:r>
              <a:rPr lang="en-US" sz="3027" dirty="0" err="1" smtClean="0">
                <a:hlinkClick r:id="rId3"/>
              </a:rPr>
              <a:t>Kanevsky</a:t>
            </a:r>
            <a:r>
              <a:rPr lang="en-US" sz="3027" dirty="0" smtClean="0">
                <a:hlinkClick r:id="rId3"/>
              </a:rPr>
              <a:t>: Grouping study</a:t>
            </a:r>
            <a:endParaRPr lang="en-US" sz="3027" dirty="0" smtClean="0"/>
          </a:p>
          <a:p>
            <a:r>
              <a:rPr lang="en-US" sz="3027" dirty="0" smtClean="0">
                <a:hlinkClick r:id="rId4"/>
              </a:rPr>
              <a:t>Munro: Metacognitive aspects of gifted learners</a:t>
            </a:r>
            <a:endParaRPr lang="en-US" sz="3027" dirty="0" smtClean="0"/>
          </a:p>
          <a:p>
            <a:r>
              <a:rPr lang="en-US" sz="3027" dirty="0" smtClean="0">
                <a:hlinkClick r:id="rId5"/>
              </a:rPr>
              <a:t>ERIC: Developing </a:t>
            </a:r>
            <a:r>
              <a:rPr lang="en-US" sz="3027" dirty="0" err="1" smtClean="0">
                <a:hlinkClick r:id="rId5"/>
              </a:rPr>
              <a:t>metacognition</a:t>
            </a:r>
            <a:endParaRPr lang="en-US" sz="3027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00BF9A"/>
                </a:solidFill>
              </a:rPr>
              <a:t>Assessment: Building a Framework</a:t>
            </a:r>
            <a:endParaRPr lang="en-US" sz="4000" dirty="0">
              <a:solidFill>
                <a:srgbClr val="00BF9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/>
              <a:t>4 “Pillars” of </a:t>
            </a:r>
            <a:r>
              <a:rPr lang="en-US" sz="3600" dirty="0" smtClean="0"/>
              <a:t>Assessment</a:t>
            </a:r>
          </a:p>
          <a:p>
            <a:pPr lvl="0"/>
            <a:r>
              <a:rPr lang="en-US" i="1" dirty="0" smtClean="0"/>
              <a:t>Peer </a:t>
            </a:r>
            <a:r>
              <a:rPr lang="en-US" i="1" dirty="0"/>
              <a:t>assessment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Inter</a:t>
            </a:r>
            <a:r>
              <a:rPr lang="en-US" dirty="0"/>
              <a:t>-personal </a:t>
            </a:r>
            <a:r>
              <a:rPr lang="en-US" dirty="0" smtClean="0"/>
              <a:t>framework: </a:t>
            </a:r>
            <a:r>
              <a:rPr lang="en-US" dirty="0"/>
              <a:t>individual learners’ working together = increased base of </a:t>
            </a:r>
            <a:r>
              <a:rPr lang="en-US" dirty="0" smtClean="0"/>
              <a:t>support</a:t>
            </a:r>
          </a:p>
          <a:p>
            <a:pPr lvl="1"/>
            <a:r>
              <a:rPr lang="en-US" dirty="0" smtClean="0"/>
              <a:t>Distributed </a:t>
            </a:r>
            <a:r>
              <a:rPr lang="en-US" dirty="0"/>
              <a:t>foundation for information </a:t>
            </a:r>
            <a:r>
              <a:rPr lang="en-US" dirty="0" smtClean="0"/>
              <a:t>acquisition = </a:t>
            </a:r>
            <a:r>
              <a:rPr lang="en-US" dirty="0"/>
              <a:t>increased frame of reference for decision-making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fld id="{9DBEA046-10B5-8B49-9345-11F4A6F1197A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6435714"/>
            <a:ext cx="1803400" cy="2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3498" y="6292835"/>
            <a:ext cx="439702" cy="42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580</Words>
  <Application>Microsoft Macintosh PowerPoint</Application>
  <PresentationFormat>On-screen Show (4:3)</PresentationFormat>
  <Paragraphs>134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Assessment: Building a Framework for Successful Learning  </vt:lpstr>
      <vt:lpstr>Assessment: Building a Framework</vt:lpstr>
      <vt:lpstr>Assessment: Building a Framework</vt:lpstr>
      <vt:lpstr>Assessment: Building a Framework</vt:lpstr>
      <vt:lpstr>Assessment: Building a Framework</vt:lpstr>
      <vt:lpstr>Assessment: Building a Framework</vt:lpstr>
      <vt:lpstr>Assessment: Building a Framework</vt:lpstr>
      <vt:lpstr>Assessment: Building a Framework</vt:lpstr>
      <vt:lpstr>Assessment: Building a Framework</vt:lpstr>
      <vt:lpstr>Assessment: Building a Framework</vt:lpstr>
      <vt:lpstr>Assessment: Building a Framework</vt:lpstr>
      <vt:lpstr>Assessment: Building a Framework</vt:lpstr>
      <vt:lpstr>Assessment: Building a Framework</vt:lpstr>
    </vt:vector>
  </TitlesOfParts>
  <Company>UNCW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Assessment: Building a Framework for Successful Learning  </dc:title>
  <dc:creator>Edward Caropreso</dc:creator>
  <cp:lastModifiedBy>ITSD</cp:lastModifiedBy>
  <cp:revision>90</cp:revision>
  <cp:lastPrinted>2009-02-25T16:32:24Z</cp:lastPrinted>
  <dcterms:created xsi:type="dcterms:W3CDTF">2009-02-25T16:31:33Z</dcterms:created>
  <dcterms:modified xsi:type="dcterms:W3CDTF">2009-02-26T21:22:39Z</dcterms:modified>
</cp:coreProperties>
</file>