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65" d="100"/>
          <a:sy n="65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FB0F9-9668-5648-AAF3-CF67A5EB7DFB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23941C5-C385-5443-AB6E-AD88C7DDE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FB0F9-9668-5648-AAF3-CF67A5EB7DFB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1C5-C385-5443-AB6E-AD88C7DDE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23941C5-C385-5443-AB6E-AD88C7DDE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FB0F9-9668-5648-AAF3-CF67A5EB7DFB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FB0F9-9668-5648-AAF3-CF67A5EB7DFB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23941C5-C385-5443-AB6E-AD88C7DDE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6BFB0F9-9668-5648-AAF3-CF67A5EB7DFB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41C5-C385-5443-AB6E-AD88C7DDE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FB0F9-9668-5648-AAF3-CF67A5EB7DFB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23941C5-C385-5443-AB6E-AD88C7DDE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FB0F9-9668-5648-AAF3-CF67A5EB7DFB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23941C5-C385-5443-AB6E-AD88C7DDE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FB0F9-9668-5648-AAF3-CF67A5EB7DFB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3941C5-C385-5443-AB6E-AD88C7DDE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23941C5-C385-5443-AB6E-AD88C7DDE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FB0F9-9668-5648-AAF3-CF67A5EB7DFB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23941C5-C385-5443-AB6E-AD88C7DDE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6BFB0F9-9668-5648-AAF3-CF67A5EB7DFB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6BFB0F9-9668-5648-AAF3-CF67A5EB7DFB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23941C5-C385-5443-AB6E-AD88C7DDE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lycemicindex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zinearticles.com/?id=855471&amp;opt=print" TargetMode="External"/><Relationship Id="rId2" Type="http://schemas.openxmlformats.org/officeDocument/2006/relationships/hyperlink" Target="http://www.organichealthyeating.com/healthy-eating-guideline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7772400" cy="2895600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2000" dirty="0" smtClean="0"/>
              <a:t>TEN Best ways to improve your memory:</a:t>
            </a:r>
          </a:p>
          <a:p>
            <a:pPr marL="342900" indent="-342900"/>
            <a:endParaRPr lang="en-US" sz="2000" dirty="0" smtClean="0"/>
          </a:p>
          <a:p>
            <a:pPr marL="342900" indent="-342900">
              <a:spcBef>
                <a:spcPts val="0"/>
              </a:spcBef>
            </a:pPr>
            <a:r>
              <a:rPr lang="en-US" sz="2000" i="1" dirty="0" smtClean="0"/>
              <a:t>Consume a balanced diet</a:t>
            </a:r>
          </a:p>
          <a:p>
            <a:pPr marL="342900" indent="-342900">
              <a:spcBef>
                <a:spcPts val="0"/>
              </a:spcBef>
            </a:pPr>
            <a:endParaRPr lang="en-US" sz="2000" dirty="0" smtClean="0"/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Or</a:t>
            </a:r>
          </a:p>
          <a:p>
            <a:pPr marL="342900" indent="-342900">
              <a:spcBef>
                <a:spcPts val="0"/>
              </a:spcBef>
            </a:pPr>
            <a:endParaRPr lang="en-US" sz="2000" dirty="0" smtClean="0"/>
          </a:p>
          <a:p>
            <a:pPr marL="342900" indent="-342900">
              <a:spcBef>
                <a:spcPts val="0"/>
              </a:spcBef>
            </a:pPr>
            <a:r>
              <a:rPr lang="en-US" sz="2000" dirty="0" smtClean="0"/>
              <a:t>You are what you eat (&amp; Drink)!</a:t>
            </a:r>
          </a:p>
          <a:p>
            <a:pPr marL="342900" indent="-34290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EDN 203</a:t>
            </a:r>
            <a:br>
              <a:rPr lang="en-US" dirty="0" smtClean="0"/>
            </a:br>
            <a:r>
              <a:rPr lang="en-US" dirty="0" smtClean="0"/>
              <a:t>Memory Development &amp; Training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686800" y="5943600"/>
            <a:ext cx="292608" cy="381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Consume a Balanced Diet: Brain Power or NOT!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34400" cy="4797552"/>
          </a:xfrm>
        </p:spPr>
        <p:txBody>
          <a:bodyPr/>
          <a:lstStyle/>
          <a:p>
            <a:r>
              <a:rPr lang="en-US" dirty="0" smtClean="0"/>
              <a:t>Eat a balanced breakfast!</a:t>
            </a:r>
          </a:p>
          <a:p>
            <a:pPr lvl="1"/>
            <a:r>
              <a:rPr lang="en-US" dirty="0" smtClean="0"/>
              <a:t>Eat breakfast!</a:t>
            </a:r>
          </a:p>
          <a:p>
            <a:r>
              <a:rPr lang="en-US" dirty="0" smtClean="0"/>
              <a:t>Eat more fruits &amp; veggies!</a:t>
            </a:r>
          </a:p>
          <a:p>
            <a:r>
              <a:rPr lang="en-US" dirty="0" smtClean="0"/>
              <a:t>Eat more complex, whole foods</a:t>
            </a:r>
          </a:p>
          <a:p>
            <a:pPr lvl="1"/>
            <a:r>
              <a:rPr lang="en-US" dirty="0" smtClean="0"/>
              <a:t>Whole grains; complex </a:t>
            </a:r>
            <a:r>
              <a:rPr lang="en-US" dirty="0" err="1" smtClean="0"/>
              <a:t>carbs</a:t>
            </a:r>
            <a:endParaRPr lang="en-US" dirty="0" smtClean="0"/>
          </a:p>
          <a:p>
            <a:r>
              <a:rPr lang="en-US" dirty="0" smtClean="0"/>
              <a:t>Eat the “right” fats</a:t>
            </a:r>
          </a:p>
          <a:p>
            <a:r>
              <a:rPr lang="en-US" dirty="0" smtClean="0"/>
              <a:t>Avoid foods that AREN’T!</a:t>
            </a:r>
          </a:p>
          <a:p>
            <a:r>
              <a:rPr lang="en-US" dirty="0" smtClean="0"/>
              <a:t>Hydrate!</a:t>
            </a:r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458200" y="5943600"/>
            <a:ext cx="377952" cy="381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Eat a balanced breakfast!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34400" cy="4873752"/>
          </a:xfrm>
        </p:spPr>
        <p:txBody>
          <a:bodyPr/>
          <a:lstStyle/>
          <a:p>
            <a:r>
              <a:rPr lang="en-US" dirty="0" smtClean="0"/>
              <a:t>Eat breakfast to replenish nutrients lost during sleep</a:t>
            </a:r>
          </a:p>
          <a:p>
            <a:r>
              <a:rPr lang="en-US" dirty="0" smtClean="0"/>
              <a:t>Limit (avoid?!) caffeine &amp; sugar on an empty stomach</a:t>
            </a:r>
          </a:p>
          <a:p>
            <a:r>
              <a:rPr lang="en-US" dirty="0" smtClean="0"/>
              <a:t>Eat a combination of foods: Protein, </a:t>
            </a:r>
            <a:r>
              <a:rPr lang="en-US" dirty="0" err="1" smtClean="0"/>
              <a:t>Carbs</a:t>
            </a:r>
            <a:r>
              <a:rPr lang="en-US" dirty="0" smtClean="0"/>
              <a:t>&amp; Fats</a:t>
            </a: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458200" y="5943600"/>
            <a:ext cx="521208" cy="4572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Eat more fruits &amp; veggies!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34400" cy="4797552"/>
          </a:xfrm>
        </p:spPr>
        <p:txBody>
          <a:bodyPr/>
          <a:lstStyle/>
          <a:p>
            <a:r>
              <a:rPr lang="en-US" dirty="0" smtClean="0"/>
              <a:t>Eat lots &amp; lots </a:t>
            </a:r>
          </a:p>
          <a:p>
            <a:r>
              <a:rPr lang="en-US" dirty="0" smtClean="0"/>
              <a:t>Don’t exclude protein</a:t>
            </a:r>
          </a:p>
          <a:p>
            <a:pPr lvl="1"/>
            <a:r>
              <a:rPr lang="en-US" dirty="0" smtClean="0"/>
              <a:t>Don’t eat too much protein (card deck size portion)</a:t>
            </a:r>
          </a:p>
          <a:p>
            <a:r>
              <a:rPr lang="en-US" dirty="0" smtClean="0"/>
              <a:t>Range of veggies provides the range of needed nutrients</a:t>
            </a:r>
          </a:p>
          <a:p>
            <a:pPr lvl="1"/>
            <a:r>
              <a:rPr lang="en-US" dirty="0" smtClean="0"/>
              <a:t>Green leafy&gt;</a:t>
            </a:r>
            <a:r>
              <a:rPr lang="en-US" dirty="0" err="1" smtClean="0"/>
              <a:t>Vit</a:t>
            </a:r>
            <a:r>
              <a:rPr lang="en-US" dirty="0" smtClean="0"/>
              <a:t> A</a:t>
            </a:r>
          </a:p>
          <a:p>
            <a:pPr lvl="1"/>
            <a:r>
              <a:rPr lang="en-US" dirty="0" smtClean="0"/>
              <a:t>Orange&gt;beta carotene</a:t>
            </a:r>
          </a:p>
          <a:p>
            <a:pPr lvl="1"/>
            <a:r>
              <a:rPr lang="en-US" dirty="0" smtClean="0"/>
              <a:t>Whole grains, raw nuts, unprocessed oils&gt;</a:t>
            </a:r>
            <a:r>
              <a:rPr lang="en-US" dirty="0" err="1" smtClean="0"/>
              <a:t>Vit</a:t>
            </a:r>
            <a:r>
              <a:rPr lang="en-US" dirty="0" smtClean="0"/>
              <a:t> E</a:t>
            </a:r>
          </a:p>
          <a:p>
            <a:pPr lvl="1"/>
            <a:r>
              <a:rPr lang="en-US" dirty="0" smtClean="0"/>
              <a:t>Citrus, green peppers, berries&gt;</a:t>
            </a:r>
            <a:r>
              <a:rPr lang="en-US" dirty="0" err="1" smtClean="0"/>
              <a:t>Vit</a:t>
            </a:r>
            <a:r>
              <a:rPr lang="en-US" dirty="0" smtClean="0"/>
              <a:t> C</a:t>
            </a: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458200" y="5943600"/>
            <a:ext cx="377952" cy="381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8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9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5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6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30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1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35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6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40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1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45" dur="25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6" dur="25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25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5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2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Eat more complex, whole foods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797552"/>
          </a:xfrm>
        </p:spPr>
        <p:txBody>
          <a:bodyPr/>
          <a:lstStyle/>
          <a:p>
            <a:r>
              <a:rPr lang="en-US" dirty="0" smtClean="0"/>
              <a:t>Eat enough</a:t>
            </a:r>
          </a:p>
          <a:p>
            <a:r>
              <a:rPr lang="en-US" dirty="0" smtClean="0"/>
              <a:t>Limit (avoid?!) simple, processed foods</a:t>
            </a:r>
          </a:p>
          <a:p>
            <a:r>
              <a:rPr lang="en-US" dirty="0" smtClean="0"/>
              <a:t>Slow, sustained conversion to glucose (“brain food”) provides sustained energy for brain functioning</a:t>
            </a:r>
          </a:p>
          <a:p>
            <a:r>
              <a:rPr lang="en-US" dirty="0" smtClean="0"/>
              <a:t>Use the </a:t>
            </a:r>
            <a:r>
              <a:rPr lang="en-US" dirty="0" err="1" smtClean="0">
                <a:hlinkClick r:id="rId2"/>
              </a:rPr>
              <a:t>glycemic</a:t>
            </a:r>
            <a:r>
              <a:rPr lang="en-US" dirty="0" smtClean="0">
                <a:hlinkClick r:id="rId2"/>
              </a:rPr>
              <a:t> index</a:t>
            </a:r>
            <a:endParaRPr lang="en-US" dirty="0" smtClean="0"/>
          </a:p>
          <a:p>
            <a:pPr lvl="1"/>
            <a:r>
              <a:rPr lang="en-US" dirty="0" smtClean="0"/>
              <a:t>Low index values&gt;Higher return</a:t>
            </a:r>
          </a:p>
          <a:p>
            <a:pPr lvl="1"/>
            <a:r>
              <a:rPr lang="en-US" dirty="0" smtClean="0"/>
              <a:t>High index values&gt;Lower return</a:t>
            </a:r>
            <a:endParaRPr lang="en-US" dirty="0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534400" y="5867400"/>
            <a:ext cx="445008" cy="4572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Eat the “right” fats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34400" cy="4949952"/>
          </a:xfrm>
        </p:spPr>
        <p:txBody>
          <a:bodyPr/>
          <a:lstStyle/>
          <a:p>
            <a:r>
              <a:rPr lang="en-US" dirty="0" smtClean="0"/>
              <a:t>Eat poly-unsaturated fats</a:t>
            </a:r>
          </a:p>
          <a:p>
            <a:pPr lvl="1"/>
            <a:r>
              <a:rPr lang="en-US" dirty="0" smtClean="0"/>
              <a:t>Seafood: Lots but not all (Albacore, haddock, salmon, mackerel, scallops)</a:t>
            </a:r>
          </a:p>
          <a:p>
            <a:pPr lvl="1"/>
            <a:r>
              <a:rPr lang="en-US" dirty="0" smtClean="0"/>
              <a:t>Broccoli, Spinach, Flaxseeds</a:t>
            </a:r>
          </a:p>
          <a:p>
            <a:r>
              <a:rPr lang="en-US" dirty="0" smtClean="0"/>
              <a:t>Limit (avoid?!) saturated fats</a:t>
            </a:r>
          </a:p>
          <a:p>
            <a:pPr lvl="1"/>
            <a:r>
              <a:rPr lang="en-US" dirty="0" smtClean="0"/>
              <a:t>Hard/firm at room temperature</a:t>
            </a:r>
          </a:p>
          <a:p>
            <a:pPr lvl="1"/>
            <a:r>
              <a:rPr lang="en-US" dirty="0" smtClean="0"/>
              <a:t>Butter, Whole milk/cheese, Lard, Yolks, Palm &amp; Coconut oil</a:t>
            </a: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458200" y="5791200"/>
            <a:ext cx="377952" cy="509016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3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4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9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3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4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Avoid foods that AREN’T!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34400" cy="4873752"/>
          </a:xfrm>
        </p:spPr>
        <p:txBody>
          <a:bodyPr/>
          <a:lstStyle/>
          <a:p>
            <a:r>
              <a:rPr lang="en-US" dirty="0" smtClean="0"/>
              <a:t>Limit (avoid?!) foods with little or no nutritional value</a:t>
            </a:r>
          </a:p>
          <a:p>
            <a:pPr lvl="1"/>
            <a:r>
              <a:rPr lang="en-US" dirty="0" smtClean="0"/>
              <a:t>Candy, cookies, other treats; chips, other salty snacks</a:t>
            </a:r>
          </a:p>
          <a:p>
            <a:r>
              <a:rPr lang="en-US" dirty="0" smtClean="0"/>
              <a:t>Sugar takes away energy &amp; nutrients; returns nothing</a:t>
            </a:r>
          </a:p>
          <a:p>
            <a:r>
              <a:rPr lang="en-US" dirty="0" smtClean="0"/>
              <a:t>Caffeine: Exceeding 250 mg/day has negative effects</a:t>
            </a:r>
            <a:endParaRPr lang="en-US" dirty="0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458200" y="5943600"/>
            <a:ext cx="377952" cy="4572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Hydrate your brain!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8737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Brains/bodies are mostly water </a:t>
            </a:r>
          </a:p>
          <a:p>
            <a:pPr lvl="1"/>
            <a:r>
              <a:rPr lang="en-US" dirty="0" smtClean="0"/>
              <a:t>Overall: 60%</a:t>
            </a:r>
          </a:p>
          <a:p>
            <a:pPr lvl="1"/>
            <a:r>
              <a:rPr lang="en-US" dirty="0" smtClean="0"/>
              <a:t>Brains: 75-78%</a:t>
            </a:r>
          </a:p>
          <a:p>
            <a:r>
              <a:rPr lang="en-US" dirty="0" smtClean="0"/>
              <a:t>Brains must be properly hydrated to properly function</a:t>
            </a:r>
          </a:p>
          <a:p>
            <a:r>
              <a:rPr lang="en-US" dirty="0" smtClean="0">
                <a:hlinkClick r:id="rId2"/>
              </a:rPr>
              <a:t>Not all liquids hydrate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How drinking habits affect dehydration</a:t>
            </a:r>
            <a:endParaRPr lang="en-US" dirty="0" smtClean="0"/>
          </a:p>
          <a:p>
            <a:r>
              <a:rPr lang="en-US" dirty="0" smtClean="0"/>
              <a:t>Dehydration has negative effects</a:t>
            </a:r>
          </a:p>
          <a:p>
            <a:pPr lvl="1"/>
            <a:r>
              <a:rPr lang="en-US" dirty="0" smtClean="0"/>
              <a:t>Unclear thinking</a:t>
            </a:r>
          </a:p>
          <a:p>
            <a:pPr lvl="1"/>
            <a:r>
              <a:rPr lang="en-US" dirty="0" smtClean="0"/>
              <a:t>Poor attention</a:t>
            </a:r>
          </a:p>
          <a:p>
            <a:pPr lvl="1"/>
            <a:r>
              <a:rPr lang="en-US" dirty="0" smtClean="0"/>
              <a:t>Disrupts STM functioning</a:t>
            </a:r>
          </a:p>
          <a:p>
            <a:r>
              <a:rPr lang="en-US" dirty="0" smtClean="0"/>
              <a:t>Minimum hydration for proper brain functioning</a:t>
            </a:r>
          </a:p>
          <a:p>
            <a:pPr lvl="1"/>
            <a:r>
              <a:rPr lang="en-US" dirty="0" smtClean="0"/>
              <a:t>1.5 Q/1.5 L (48-51 oz) per day</a:t>
            </a:r>
          </a:p>
          <a:p>
            <a:pPr lvl="1"/>
            <a:r>
              <a:rPr lang="en-US" dirty="0" smtClean="0"/>
              <a:t>High activity/max. replacement&gt;</a:t>
            </a:r>
            <a:r>
              <a:rPr lang="en-US" dirty="0" err="1" smtClean="0"/>
              <a:t>aprx</a:t>
            </a:r>
            <a:r>
              <a:rPr lang="en-US" dirty="0" smtClean="0"/>
              <a:t>. 1 L /hour (330 ml/20 </a:t>
            </a:r>
            <a:r>
              <a:rPr lang="en-US" dirty="0" err="1" smtClean="0"/>
              <a:t>mins</a:t>
            </a:r>
            <a:r>
              <a:rPr lang="en-US" dirty="0" smtClean="0"/>
              <a:t>)</a:t>
            </a:r>
          </a:p>
        </p:txBody>
      </p:sp>
      <p:sp>
        <p:nvSpPr>
          <p:cNvPr id="5" name="Action Button: Beginning 4">
            <a:hlinkClick r:id="" action="ppaction://hlinkshowjump?jump=firstslide" highlightClick="1"/>
          </p:cNvPr>
          <p:cNvSpPr/>
          <p:nvPr/>
        </p:nvSpPr>
        <p:spPr>
          <a:xfrm>
            <a:off x="8610600" y="6172200"/>
            <a:ext cx="225552" cy="228600"/>
          </a:xfrm>
          <a:prstGeom prst="actionButtonBeginning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7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7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9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1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0" dur="1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61" dur="1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" dur="1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1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2" dur="1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3" dur="1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" dur="1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1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1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83" dur="1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1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1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3" dur="1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2" dur="1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3" dur="1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1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1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4" dur="1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5" dur="1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1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1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3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4" dur="1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5" dur="1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1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1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3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4" dur="1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5" dur="1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6" dur="1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1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84</TotalTime>
  <Words>376</Words>
  <Application>Microsoft Macintosh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EDN 203 Memory Development &amp; Training </vt:lpstr>
      <vt:lpstr>Consume a Balanced Diet: Brain Power or NOT!</vt:lpstr>
      <vt:lpstr>Eat a balanced breakfast!</vt:lpstr>
      <vt:lpstr>Eat more fruits &amp; veggies!</vt:lpstr>
      <vt:lpstr>Eat more complex, whole foods</vt:lpstr>
      <vt:lpstr>Eat the “right” fats</vt:lpstr>
      <vt:lpstr>Avoid foods that AREN’T!</vt:lpstr>
      <vt:lpstr>Hydrate your brain!</vt:lpstr>
    </vt:vector>
  </TitlesOfParts>
  <Company>UNCW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EDN 203 Memory Development &amp; Training </dc:title>
  <dc:creator>Edward Caropreso</dc:creator>
  <cp:lastModifiedBy>ITSD</cp:lastModifiedBy>
  <cp:revision>38</cp:revision>
  <dcterms:created xsi:type="dcterms:W3CDTF">2009-08-24T21:03:27Z</dcterms:created>
  <dcterms:modified xsi:type="dcterms:W3CDTF">2009-08-25T12:11:08Z</dcterms:modified>
</cp:coreProperties>
</file>