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F189-C279-4D88-9699-F412A2966FB4}" type="datetimeFigureOut">
              <a:rPr lang="en-US" smtClean="0"/>
              <a:t>4/2/2009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AE58-2177-44B9-9640-70365AC86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F189-C279-4D88-9699-F412A2966FB4}" type="datetimeFigureOut">
              <a:rPr lang="en-US" smtClean="0"/>
              <a:t>4/2/2009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AE58-2177-44B9-9640-70365AC86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F189-C279-4D88-9699-F412A2966FB4}" type="datetimeFigureOut">
              <a:rPr lang="en-US" smtClean="0"/>
              <a:t>4/2/2009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AE58-2177-44B9-9640-70365AC86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F189-C279-4D88-9699-F412A2966FB4}" type="datetimeFigureOut">
              <a:rPr lang="en-US" smtClean="0"/>
              <a:t>4/2/2009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AE58-2177-44B9-9640-70365AC86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F189-C279-4D88-9699-F412A2966FB4}" type="datetimeFigureOut">
              <a:rPr lang="en-US" smtClean="0"/>
              <a:t>4/2/2009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AE58-2177-44B9-9640-70365AC86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F189-C279-4D88-9699-F412A2966FB4}" type="datetimeFigureOut">
              <a:rPr lang="en-US" smtClean="0"/>
              <a:t>4/2/2009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AE58-2177-44B9-9640-70365AC86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F189-C279-4D88-9699-F412A2966FB4}" type="datetimeFigureOut">
              <a:rPr lang="en-US" smtClean="0"/>
              <a:t>4/2/2009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AE58-2177-44B9-9640-70365AC86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F189-C279-4D88-9699-F412A2966FB4}" type="datetimeFigureOut">
              <a:rPr lang="en-US" smtClean="0"/>
              <a:t>4/2/2009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AE58-2177-44B9-9640-70365AC86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F189-C279-4D88-9699-F412A2966FB4}" type="datetimeFigureOut">
              <a:rPr lang="en-US" smtClean="0"/>
              <a:t>4/2/2009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AE58-2177-44B9-9640-70365AC86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F189-C279-4D88-9699-F412A2966FB4}" type="datetimeFigureOut">
              <a:rPr lang="en-US" smtClean="0"/>
              <a:t>4/2/2009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AE58-2177-44B9-9640-70365AC86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F189-C279-4D88-9699-F412A2966FB4}" type="datetimeFigureOut">
              <a:rPr lang="en-US" smtClean="0"/>
              <a:t>4/2/2009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AE58-2177-44B9-9640-70365AC86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AF189-C279-4D88-9699-F412A2966FB4}" type="datetimeFigureOut">
              <a:rPr lang="en-US" smtClean="0"/>
              <a:t>4/2/2009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5AE58-2177-44B9-9640-70365AC863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emur.duke.edu/animals/brown/redfronted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ase.com/ccraft/most_popular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Life Stages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Juvenile to Adulthood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of sexual maturation</a:t>
            </a:r>
          </a:p>
          <a:p>
            <a:pPr lvl="1"/>
            <a:r>
              <a:rPr lang="en-US" dirty="0" smtClean="0"/>
              <a:t>Sexually dimorphic species:  females mature faster</a:t>
            </a:r>
          </a:p>
          <a:p>
            <a:pPr lvl="1"/>
            <a:r>
              <a:rPr lang="en-US" dirty="0" smtClean="0"/>
              <a:t>Sexually </a:t>
            </a:r>
            <a:r>
              <a:rPr lang="en-US" dirty="0" err="1" smtClean="0"/>
              <a:t>monomorphic</a:t>
            </a:r>
            <a:r>
              <a:rPr lang="en-US" dirty="0" smtClean="0"/>
              <a:t> species:  more comparable</a:t>
            </a:r>
            <a:endParaRPr lang="en-US" dirty="0"/>
          </a:p>
        </p:txBody>
      </p:sp>
      <p:pic>
        <p:nvPicPr>
          <p:cNvPr id="7170" name="Picture 2" descr="http://pro.corbis.com/images/42-19879216.jpg?size=67&amp;uid=%7BEB5313C9-57EF-4A3F-9910-036FA3EA0118%7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505200"/>
            <a:ext cx="3886200" cy="262925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76400" y="6172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Orangutans</a:t>
            </a:r>
            <a:endParaRPr lang="en-US" dirty="0"/>
          </a:p>
        </p:txBody>
      </p:sp>
      <p:pic>
        <p:nvPicPr>
          <p:cNvPr id="7172" name="Picture 4" descr="Red-Fronted Lemur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505200"/>
            <a:ext cx="3333750" cy="22955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24400" y="61722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Female (l) and male (r) red-fronted lemur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Puberty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Arrested development</a:t>
            </a:r>
            <a:r>
              <a:rPr lang="en-US" dirty="0" smtClean="0"/>
              <a:t> of secondary sexual traits can occur</a:t>
            </a:r>
          </a:p>
          <a:p>
            <a:pPr lvl="1"/>
            <a:r>
              <a:rPr lang="en-US" dirty="0" smtClean="0"/>
              <a:t>Orangutans</a:t>
            </a:r>
          </a:p>
          <a:p>
            <a:pPr lvl="1"/>
            <a:r>
              <a:rPr lang="en-US" dirty="0" smtClean="0"/>
              <a:t>Mandrills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6146" name="Picture 2" descr="http://4.bp.blogspot.com/_-iN-28VxLQ4/R8RDLf68RvI/AAAAAAAABvM/JWzknLZF72k/s400/OrangUtanEPA_450x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4038600"/>
            <a:ext cx="3200400" cy="2344293"/>
          </a:xfrm>
          <a:prstGeom prst="rect">
            <a:avLst/>
          </a:prstGeom>
          <a:noFill/>
        </p:spPr>
      </p:pic>
      <p:pic>
        <p:nvPicPr>
          <p:cNvPr id="6148" name="Picture 4" descr="http://www.fas.harvard.edu/%7Egporang/images/rob_lookingatcame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981200"/>
            <a:ext cx="2971800" cy="2063278"/>
          </a:xfrm>
          <a:prstGeom prst="rect">
            <a:avLst/>
          </a:prstGeom>
          <a:noFill/>
        </p:spPr>
      </p:pic>
      <p:pic>
        <p:nvPicPr>
          <p:cNvPr id="6150" name="Picture 6" descr="http://static.flickr.com/45/109407174_f2ef654c3f_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267200"/>
            <a:ext cx="1752600" cy="2286000"/>
          </a:xfrm>
          <a:prstGeom prst="rect">
            <a:avLst/>
          </a:prstGeom>
          <a:noFill/>
        </p:spPr>
      </p:pic>
      <p:pic>
        <p:nvPicPr>
          <p:cNvPr id="6152" name="Picture 8" descr="http://www.rci.rutgers.edu/%7Epalombit/Mandrill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3581400"/>
            <a:ext cx="2209800" cy="3013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Adulthood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8915400" cy="5257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Reproductive lifespan</a:t>
            </a:r>
            <a:r>
              <a:rPr lang="en-US" dirty="0" smtClean="0"/>
              <a:t>:  </a:t>
            </a:r>
            <a:br>
              <a:rPr lang="en-US" dirty="0" smtClean="0"/>
            </a:br>
            <a:r>
              <a:rPr lang="en-US" dirty="0" smtClean="0"/>
              <a:t>puberty through death; </a:t>
            </a:r>
            <a:br>
              <a:rPr lang="en-US" dirty="0" smtClean="0"/>
            </a:br>
            <a:r>
              <a:rPr lang="en-US" dirty="0" smtClean="0"/>
              <a:t>reproductively active period</a:t>
            </a:r>
          </a:p>
          <a:p>
            <a:pPr lvl="1"/>
            <a:r>
              <a:rPr lang="en-US" dirty="0" smtClean="0"/>
              <a:t>Variation in mortality within and between species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Drought</a:t>
            </a:r>
            <a:r>
              <a:rPr lang="en-US" dirty="0" smtClean="0"/>
              <a:t>:</a:t>
            </a:r>
            <a:r>
              <a:rPr lang="en-US" dirty="0" smtClean="0">
                <a:solidFill>
                  <a:srgbClr val="00B050"/>
                </a:solidFill>
              </a:rPr>
              <a:t>  </a:t>
            </a:r>
            <a:r>
              <a:rPr lang="en-US" dirty="0" smtClean="0"/>
              <a:t>e.g., lactating ring-tailed lemur mothers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Infectious disease</a:t>
            </a:r>
            <a:r>
              <a:rPr lang="en-US" dirty="0" smtClean="0"/>
              <a:t>:  e.g., young, reproductively active Japanese macaques; less in older post reproductive females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Predation</a:t>
            </a:r>
            <a:r>
              <a:rPr lang="en-US" dirty="0" smtClean="0"/>
              <a:t>:  e.g., dispersing adult male yellow baboons; lower in males living in groups</a:t>
            </a:r>
          </a:p>
        </p:txBody>
      </p:sp>
      <p:pic>
        <p:nvPicPr>
          <p:cNvPr id="5122" name="Picture 2" descr="http://www.sheppardsoftware.com/content/animals/images/mammals/Apevsmonkey_prim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203700" cy="2614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Adulthood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229600" cy="4525963"/>
          </a:xfrm>
        </p:spPr>
        <p:txBody>
          <a:bodyPr/>
          <a:lstStyle/>
          <a:p>
            <a:r>
              <a:rPr lang="en-US" dirty="0" smtClean="0"/>
              <a:t>Effects of aging</a:t>
            </a:r>
          </a:p>
          <a:p>
            <a:pPr lvl="1"/>
            <a:r>
              <a:rPr lang="en-US" dirty="0" smtClean="0"/>
              <a:t>Females:  e.g., Milne-Edwards’ </a:t>
            </a:r>
            <a:r>
              <a:rPr lang="en-US" dirty="0" err="1" smtClean="0"/>
              <a:t>sifakas</a:t>
            </a:r>
            <a:endParaRPr lang="en-US" dirty="0" smtClean="0"/>
          </a:p>
          <a:p>
            <a:pPr lvl="2"/>
            <a:r>
              <a:rPr lang="en-US" dirty="0" smtClean="0"/>
              <a:t>Later births, lower infant survival</a:t>
            </a:r>
          </a:p>
          <a:p>
            <a:pPr lvl="2"/>
            <a:r>
              <a:rPr lang="en-US" dirty="0" smtClean="0"/>
              <a:t>Canine dental wear:  around age 18; lifespan ~late 20’s</a:t>
            </a:r>
          </a:p>
          <a:p>
            <a:pPr lvl="3"/>
            <a:r>
              <a:rPr lang="en-US" dirty="0" smtClean="0"/>
              <a:t>Affects food-getting and feeding infants</a:t>
            </a:r>
          </a:p>
        </p:txBody>
      </p:sp>
      <p:pic>
        <p:nvPicPr>
          <p:cNvPr id="4098" name="Picture 2" descr="http://www.wildlifeextra.com/images/Wright_Milne-Edwards_SArrigo-Nels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3276600"/>
            <a:ext cx="2428875" cy="3238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Adulthood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229600" cy="4525963"/>
          </a:xfrm>
        </p:spPr>
        <p:txBody>
          <a:bodyPr/>
          <a:lstStyle/>
          <a:p>
            <a:r>
              <a:rPr lang="en-US" dirty="0" smtClean="0"/>
              <a:t>Effects of aging</a:t>
            </a:r>
          </a:p>
          <a:p>
            <a:pPr lvl="1"/>
            <a:r>
              <a:rPr lang="en-US" dirty="0" smtClean="0"/>
              <a:t>Males:  competition is risky; behavior changes</a:t>
            </a:r>
          </a:p>
          <a:p>
            <a:pPr lvl="2"/>
            <a:r>
              <a:rPr lang="en-US" dirty="0" smtClean="0"/>
              <a:t>During their prime:  aggressive challengers toward other males </a:t>
            </a:r>
          </a:p>
          <a:p>
            <a:pPr lvl="2"/>
            <a:r>
              <a:rPr lang="en-US" dirty="0" smtClean="0"/>
              <a:t>As they age:  social benefactors toward females, allies of their sons, or transients who mate whenever they can </a:t>
            </a:r>
            <a:endParaRPr lang="en-US" dirty="0"/>
          </a:p>
          <a:p>
            <a:pPr lvl="2"/>
            <a:r>
              <a:rPr lang="en-US" dirty="0" smtClean="0"/>
              <a:t>Examples:  </a:t>
            </a:r>
            <a:br>
              <a:rPr lang="en-US" dirty="0" smtClean="0"/>
            </a:br>
            <a:r>
              <a:rPr lang="en-US" dirty="0" smtClean="0"/>
              <a:t>yellow and olive baboons</a:t>
            </a:r>
            <a:endParaRPr lang="en-US" dirty="0"/>
          </a:p>
        </p:txBody>
      </p:sp>
      <p:pic>
        <p:nvPicPr>
          <p:cNvPr id="3074" name="Picture 2" descr="http://pro.corbis.com/images/WK001055.jpg?size=67&amp;uid=%7B66A89E6C-4C11-4836-98D6-265BED41BEA1%7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2700" y="4167684"/>
            <a:ext cx="4051300" cy="26903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0" y="6019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Male and female yellow baboons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Life Histories and 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5715000" cy="5181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Income breeders</a:t>
            </a:r>
          </a:p>
          <a:p>
            <a:pPr lvl="1"/>
            <a:r>
              <a:rPr lang="en-US" dirty="0" smtClean="0"/>
              <a:t>Convert available resources into </a:t>
            </a:r>
            <a:br>
              <a:rPr lang="en-US" dirty="0" smtClean="0"/>
            </a:br>
            <a:r>
              <a:rPr lang="en-US" dirty="0" smtClean="0"/>
              <a:t>immediate reproductive effort </a:t>
            </a:r>
            <a:br>
              <a:rPr lang="en-US" dirty="0" smtClean="0"/>
            </a:br>
            <a:r>
              <a:rPr lang="en-US" dirty="0" smtClean="0"/>
              <a:t>(e.g., most lemurs)</a:t>
            </a:r>
          </a:p>
          <a:p>
            <a:pPr lvl="2"/>
            <a:r>
              <a:rPr lang="en-US" dirty="0" smtClean="0"/>
              <a:t>Faster life history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Capital breeders</a:t>
            </a:r>
          </a:p>
          <a:p>
            <a:pPr lvl="1"/>
            <a:r>
              <a:rPr lang="en-US" dirty="0" smtClean="0"/>
              <a:t>Store resources for future reproductive effort </a:t>
            </a:r>
            <a:br>
              <a:rPr lang="en-US" dirty="0" smtClean="0"/>
            </a:br>
            <a:r>
              <a:rPr lang="en-US" dirty="0" smtClean="0"/>
              <a:t>(e.g., </a:t>
            </a:r>
            <a:r>
              <a:rPr lang="en-US" dirty="0" err="1" smtClean="0"/>
              <a:t>sifaka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Slower life history</a:t>
            </a:r>
          </a:p>
        </p:txBody>
      </p:sp>
      <p:pic>
        <p:nvPicPr>
          <p:cNvPr id="2050" name="Picture 2" descr="Madagascar Anima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7776" y="838200"/>
            <a:ext cx="2816224" cy="217979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33800" y="1066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Western woolly lemurs</a:t>
            </a:r>
            <a:endParaRPr lang="en-US" dirty="0"/>
          </a:p>
        </p:txBody>
      </p:sp>
      <p:pic>
        <p:nvPicPr>
          <p:cNvPr id="2052" name="Picture 4" descr="http://www.stanford.edu/%7Esiegelr/madagascar/madagascar2007/IMG_6108%20sifaka%20mother%20and%20chil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271603"/>
            <a:ext cx="3352800" cy="358639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495800" y="6248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Sifakas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Review: Female and Male Relationships and Life Stages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Juvenile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Juvenile</a:t>
            </a:r>
            <a:r>
              <a:rPr lang="en-US" dirty="0" smtClean="0"/>
              <a:t>:  phase of life from weaning to the onset of puberty or sexual maturity</a:t>
            </a:r>
          </a:p>
          <a:p>
            <a:r>
              <a:rPr lang="en-US" dirty="0" smtClean="0"/>
              <a:t>“Phenotypic Limbo” phase</a:t>
            </a:r>
          </a:p>
          <a:p>
            <a:pPr lvl="1"/>
            <a:r>
              <a:rPr lang="en-US" dirty="0" smtClean="0"/>
              <a:t>Too old to be treated like infants</a:t>
            </a:r>
          </a:p>
          <a:p>
            <a:pPr lvl="1"/>
            <a:r>
              <a:rPr lang="en-US" dirty="0" smtClean="0"/>
              <a:t>Too small to behave like adults</a:t>
            </a:r>
          </a:p>
        </p:txBody>
      </p:sp>
      <p:pic>
        <p:nvPicPr>
          <p:cNvPr id="15362" name="Picture 2" descr="http://travelmalaysiaguide.com/images/Proboscis-Monk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3048000"/>
            <a:ext cx="2057400" cy="31051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05200" y="5486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Juvenile proboscis monkey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Juvenile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Likely to survive death of primary caregiver</a:t>
            </a:r>
          </a:p>
          <a:p>
            <a:r>
              <a:rPr lang="en-US" dirty="0" smtClean="0"/>
              <a:t>Vulnerable to starvation and predation due to small size</a:t>
            </a:r>
          </a:p>
          <a:p>
            <a:r>
              <a:rPr lang="en-US" dirty="0" smtClean="0"/>
              <a:t>Play declines</a:t>
            </a:r>
            <a:endParaRPr lang="en-US" dirty="0"/>
          </a:p>
        </p:txBody>
      </p:sp>
      <p:pic>
        <p:nvPicPr>
          <p:cNvPr id="14338" name="Picture 2" descr="http://imagecache.allposters.com/images/pic/NGSPOD/115105-FB%7ETwo-Juvenile-Japanese-Macaques-or-Snow-Monkeys-Play-in-the-Snow-Post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32766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Juvenile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Primates have longest juvenile periods for their body size than other mammals</a:t>
            </a:r>
          </a:p>
          <a:p>
            <a:r>
              <a:rPr lang="en-US" dirty="0" smtClean="0"/>
              <a:t>Why?  Hypotheses include:</a:t>
            </a:r>
          </a:p>
          <a:p>
            <a:pPr lvl="1"/>
            <a:r>
              <a:rPr lang="en-US" dirty="0" smtClean="0"/>
              <a:t>Primate social systems are complex</a:t>
            </a:r>
          </a:p>
          <a:p>
            <a:pPr lvl="1"/>
            <a:r>
              <a:rPr lang="en-US" dirty="0" smtClean="0"/>
              <a:t>Brains take longer to develop</a:t>
            </a:r>
          </a:p>
          <a:p>
            <a:pPr lvl="1"/>
            <a:r>
              <a:rPr lang="en-US" dirty="0" smtClean="0"/>
              <a:t>Growth patterns related to adult body size and age at first reproduction</a:t>
            </a:r>
            <a:endParaRPr lang="en-US" dirty="0"/>
          </a:p>
        </p:txBody>
      </p:sp>
      <p:pic>
        <p:nvPicPr>
          <p:cNvPr id="13314" name="Picture 2" descr="http://www.nature.com/neuro/journal/v5/n3/images/nn0302-190-F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1828" y="1600200"/>
            <a:ext cx="4084473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Juvenile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001000" cy="4525963"/>
          </a:xfrm>
        </p:spPr>
        <p:txBody>
          <a:bodyPr/>
          <a:lstStyle/>
          <a:p>
            <a:r>
              <a:rPr lang="en-US" dirty="0" smtClean="0"/>
              <a:t>Strategies for reducing risk of death</a:t>
            </a:r>
          </a:p>
          <a:p>
            <a:pPr lvl="1"/>
            <a:r>
              <a:rPr lang="en-US" dirty="0" smtClean="0"/>
              <a:t>Minimize juvenile period</a:t>
            </a:r>
          </a:p>
          <a:p>
            <a:pPr lvl="2"/>
            <a:r>
              <a:rPr lang="en-US" dirty="0" smtClean="0"/>
              <a:t>Grow fast</a:t>
            </a:r>
          </a:p>
          <a:p>
            <a:pPr lvl="3"/>
            <a:r>
              <a:rPr lang="en-US" dirty="0" smtClean="0"/>
              <a:t>Example:  lemurs</a:t>
            </a:r>
          </a:p>
          <a:p>
            <a:pPr lvl="4"/>
            <a:r>
              <a:rPr lang="en-US" dirty="0" smtClean="0"/>
              <a:t>High infant mortality</a:t>
            </a:r>
          </a:p>
          <a:p>
            <a:pPr lvl="4"/>
            <a:r>
              <a:rPr lang="en-US" dirty="0" smtClean="0"/>
              <a:t>Highly seasonal and unpredictable habitats</a:t>
            </a:r>
          </a:p>
          <a:p>
            <a:pPr lvl="4"/>
            <a:r>
              <a:rPr lang="en-US" dirty="0" smtClean="0"/>
              <a:t>Rapid growth is key to survival</a:t>
            </a:r>
          </a:p>
        </p:txBody>
      </p:sp>
      <p:pic>
        <p:nvPicPr>
          <p:cNvPr id="12290" name="Picture 2" descr="lemurs.jpg lemurs image by Katz27-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962400"/>
            <a:ext cx="3505200" cy="262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Juvenile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Strategies for reducing risk of death</a:t>
            </a:r>
          </a:p>
          <a:p>
            <a:pPr lvl="1"/>
            <a:r>
              <a:rPr lang="en-US" dirty="0" smtClean="0"/>
              <a:t>Maximize juvenile period</a:t>
            </a:r>
          </a:p>
          <a:p>
            <a:pPr lvl="2"/>
            <a:r>
              <a:rPr lang="en-US" dirty="0" smtClean="0"/>
              <a:t>Grow slowly</a:t>
            </a:r>
          </a:p>
          <a:p>
            <a:pPr lvl="3"/>
            <a:r>
              <a:rPr lang="en-US" dirty="0" smtClean="0"/>
              <a:t>Example:  anthropoids</a:t>
            </a:r>
          </a:p>
          <a:p>
            <a:pPr lvl="4"/>
            <a:r>
              <a:rPr lang="en-US" dirty="0" smtClean="0"/>
              <a:t>Reduced metabolic needs and less food required</a:t>
            </a:r>
          </a:p>
          <a:p>
            <a:pPr lvl="4"/>
            <a:r>
              <a:rPr lang="en-US" dirty="0" smtClean="0"/>
              <a:t>Sacrifice rapid growth to stay alive longer</a:t>
            </a:r>
          </a:p>
        </p:txBody>
      </p:sp>
      <p:pic>
        <p:nvPicPr>
          <p:cNvPr id="11268" name="Picture 4" descr="http://channel.nationalgeographic.com/staticfiles/NGC/StaticFiles/Images/Show/31xx/315x/3156_jungle-breakout-5_04700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0" y="4000500"/>
            <a:ext cx="447675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Juvenile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8229600" cy="4525963"/>
          </a:xfrm>
        </p:spPr>
        <p:txBody>
          <a:bodyPr/>
          <a:lstStyle/>
          <a:p>
            <a:r>
              <a:rPr lang="en-US" dirty="0" smtClean="0"/>
              <a:t>What juvenile primates do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Play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Learn</a:t>
            </a:r>
          </a:p>
          <a:p>
            <a:pPr lvl="2"/>
            <a:r>
              <a:rPr lang="en-US" dirty="0" smtClean="0"/>
              <a:t>Female chimps observe mothers “termite fishing”</a:t>
            </a:r>
          </a:p>
          <a:p>
            <a:pPr lvl="2"/>
            <a:r>
              <a:rPr lang="en-US" dirty="0" smtClean="0"/>
              <a:t>Male chimps learn later, play more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Gain experience</a:t>
            </a:r>
          </a:p>
          <a:p>
            <a:pPr lvl="2"/>
            <a:r>
              <a:rPr lang="en-US" dirty="0" smtClean="0"/>
              <a:t>Detecting predators</a:t>
            </a:r>
          </a:p>
          <a:p>
            <a:pPr lvl="2"/>
            <a:r>
              <a:rPr lang="en-US" dirty="0" smtClean="0"/>
              <a:t>Responding to alarms</a:t>
            </a:r>
          </a:p>
        </p:txBody>
      </p:sp>
      <p:pic>
        <p:nvPicPr>
          <p:cNvPr id="10244" name="Picture 4" descr="http://www.oregonzoo.org/Cards/Primates/images/chim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2750" y="4171950"/>
            <a:ext cx="2381250" cy="2686050"/>
          </a:xfrm>
          <a:prstGeom prst="rect">
            <a:avLst/>
          </a:prstGeom>
          <a:noFill/>
        </p:spPr>
      </p:pic>
      <p:pic>
        <p:nvPicPr>
          <p:cNvPr id="10246" name="Picture 6" descr="April 5 - 3:56 p.m.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99897" y="0"/>
            <a:ext cx="2344103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Juvenile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Play</a:t>
            </a:r>
          </a:p>
          <a:p>
            <a:pPr lvl="1"/>
            <a:r>
              <a:rPr lang="en-US" dirty="0" smtClean="0"/>
              <a:t>Develop and practice </a:t>
            </a:r>
            <a:br>
              <a:rPr lang="en-US" dirty="0" smtClean="0"/>
            </a:br>
            <a:r>
              <a:rPr lang="en-US" dirty="0" smtClean="0"/>
              <a:t>social and motor skills</a:t>
            </a:r>
          </a:p>
          <a:p>
            <a:pPr lvl="1"/>
            <a:r>
              <a:rPr lang="en-US" dirty="0" smtClean="0"/>
              <a:t>Rough contact games</a:t>
            </a:r>
          </a:p>
          <a:p>
            <a:pPr lvl="2"/>
            <a:r>
              <a:rPr lang="en-US" dirty="0" smtClean="0"/>
              <a:t>Hitting</a:t>
            </a:r>
          </a:p>
          <a:p>
            <a:pPr lvl="2"/>
            <a:r>
              <a:rPr lang="en-US" dirty="0" smtClean="0"/>
              <a:t>Biting</a:t>
            </a:r>
          </a:p>
          <a:p>
            <a:pPr lvl="2"/>
            <a:r>
              <a:rPr lang="en-US" dirty="0" smtClean="0"/>
              <a:t>Wrestling</a:t>
            </a:r>
          </a:p>
          <a:p>
            <a:pPr lvl="2">
              <a:buNone/>
            </a:pPr>
            <a:endParaRPr lang="en-US" dirty="0" smtClean="0"/>
          </a:p>
        </p:txBody>
      </p:sp>
      <p:pic>
        <p:nvPicPr>
          <p:cNvPr id="4" name="Picture 2" descr="http://newsimg.bbc.co.uk/media/images/44058000/jpg/_44058312_monkeys300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685800"/>
            <a:ext cx="2857500" cy="2857500"/>
          </a:xfrm>
          <a:prstGeom prst="rect">
            <a:avLst/>
          </a:prstGeom>
          <a:noFill/>
        </p:spPr>
      </p:pic>
      <p:pic>
        <p:nvPicPr>
          <p:cNvPr id="9218" name="Picture 2" descr="http://www.treehugger.com/lemurs-jump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962400"/>
            <a:ext cx="4457700" cy="2457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Juvenile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Social skills</a:t>
            </a:r>
          </a:p>
          <a:p>
            <a:pPr lvl="1"/>
            <a:r>
              <a:rPr lang="en-US" dirty="0" err="1" smtClean="0"/>
              <a:t>Matrilocal</a:t>
            </a:r>
            <a:r>
              <a:rPr lang="en-US" dirty="0" smtClean="0"/>
              <a:t> groups</a:t>
            </a:r>
          </a:p>
          <a:p>
            <a:pPr lvl="2"/>
            <a:r>
              <a:rPr lang="en-US" dirty="0" smtClean="0"/>
              <a:t>Females become more central; males peripheral</a:t>
            </a:r>
          </a:p>
          <a:p>
            <a:pPr lvl="1"/>
            <a:r>
              <a:rPr lang="en-US" dirty="0" smtClean="0"/>
              <a:t>Patrilocal groups</a:t>
            </a:r>
          </a:p>
          <a:p>
            <a:pPr lvl="2"/>
            <a:r>
              <a:rPr lang="en-US" dirty="0" smtClean="0"/>
              <a:t>Males shift their affiliations from mothers and peers to adult males</a:t>
            </a:r>
          </a:p>
          <a:p>
            <a:pPr lvl="3"/>
            <a:r>
              <a:rPr lang="en-US" dirty="0" smtClean="0"/>
              <a:t>Following</a:t>
            </a:r>
          </a:p>
          <a:p>
            <a:pPr lvl="3"/>
            <a:r>
              <a:rPr lang="en-US" dirty="0" smtClean="0"/>
              <a:t>Sitting nearby</a:t>
            </a:r>
          </a:p>
          <a:p>
            <a:pPr lvl="3"/>
            <a:r>
              <a:rPr lang="en-US" dirty="0" smtClean="0"/>
              <a:t>Embracing 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</p:txBody>
      </p:sp>
      <p:pic>
        <p:nvPicPr>
          <p:cNvPr id="8194" name="Picture 2" descr="http://www.uni-leipzig.de/profile/pbf4/Zyon5_bearbeit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4000500"/>
            <a:ext cx="3810000" cy="2857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19400" y="5867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Juvenile and adult male chimp eating nuts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382</Words>
  <Application>Microsoft Office PowerPoint</Application>
  <PresentationFormat>On-screen Show (4:3)</PresentationFormat>
  <Paragraphs>99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Life Stages</vt:lpstr>
      <vt:lpstr>Juvenile</vt:lpstr>
      <vt:lpstr>Juvenile</vt:lpstr>
      <vt:lpstr>Juvenile</vt:lpstr>
      <vt:lpstr>Juvenile</vt:lpstr>
      <vt:lpstr>Juvenile</vt:lpstr>
      <vt:lpstr>Juvenile</vt:lpstr>
      <vt:lpstr>Juvenile</vt:lpstr>
      <vt:lpstr>Juvenile</vt:lpstr>
      <vt:lpstr>Puberty</vt:lpstr>
      <vt:lpstr>Puberty</vt:lpstr>
      <vt:lpstr>Adulthood</vt:lpstr>
      <vt:lpstr>Adulthood</vt:lpstr>
      <vt:lpstr>Adulthood</vt:lpstr>
      <vt:lpstr>Life Histories and Populations</vt:lpstr>
      <vt:lpstr>The End</vt:lpstr>
    </vt:vector>
  </TitlesOfParts>
  <Company>UNCW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UNCW</dc:creator>
  <cp:lastModifiedBy>UNCW</cp:lastModifiedBy>
  <cp:revision>39</cp:revision>
  <dcterms:created xsi:type="dcterms:W3CDTF">2009-04-02T17:58:03Z</dcterms:created>
  <dcterms:modified xsi:type="dcterms:W3CDTF">2009-04-02T19:28:21Z</dcterms:modified>
</cp:coreProperties>
</file>