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9" r:id="rId4"/>
    <p:sldId id="258" r:id="rId5"/>
    <p:sldId id="260" r:id="rId6"/>
    <p:sldId id="261" r:id="rId7"/>
    <p:sldId id="262" r:id="rId8"/>
    <p:sldId id="263" r:id="rId9"/>
    <p:sldId id="264" r:id="rId10"/>
    <p:sldId id="266"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7249" autoAdjust="0"/>
  </p:normalViewPr>
  <p:slideViewPr>
    <p:cSldViewPr>
      <p:cViewPr varScale="1">
        <p:scale>
          <a:sx n="53" d="100"/>
          <a:sy n="53" d="100"/>
        </p:scale>
        <p:origin x="-40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EE1F51-2CC4-470B-BC1A-F9C4341179A0}" type="datetimeFigureOut">
              <a:rPr lang="en-US" smtClean="0"/>
              <a:t>11/2/2009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275C66-08E7-4927-945F-2FF3A7957F2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n.wikipedia.org/wiki/Prudence" TargetMode="External"/><Relationship Id="rId2" Type="http://schemas.openxmlformats.org/officeDocument/2006/relationships/slide" Target="../slides/slide15.xml"/><Relationship Id="rId1" Type="http://schemas.openxmlformats.org/officeDocument/2006/relationships/notesMaster" Target="../notesMasters/notesMaster1.xml"/><Relationship Id="rId5" Type="http://schemas.openxmlformats.org/officeDocument/2006/relationships/hyperlink" Target="http://en.wikipedia.org/wiki/Eudaimonia" TargetMode="External"/><Relationship Id="rId4" Type="http://schemas.openxmlformats.org/officeDocument/2006/relationships/hyperlink" Target="http://en.wikipedia.org/wiki/Scienc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Phronesis</a:t>
            </a:r>
            <a:r>
              <a:rPr lang="en-US" dirty="0" smtClean="0"/>
              <a:t> The virtue of practical thought, usually translated "</a:t>
            </a:r>
            <a:r>
              <a:rPr lang="en-US" b="1" dirty="0" smtClean="0"/>
              <a:t>practical wisdom</a:t>
            </a:r>
            <a:r>
              <a:rPr lang="en-US" dirty="0" smtClean="0"/>
              <a:t>", sometimes as "</a:t>
            </a:r>
            <a:r>
              <a:rPr lang="en-US" i="0" u="sng" dirty="0" smtClean="0">
                <a:hlinkClick r:id="rId3" tooltip="Prudence"/>
              </a:rPr>
              <a:t>prudence</a:t>
            </a:r>
            <a:r>
              <a:rPr lang="en-US" dirty="0" smtClean="0"/>
              <a:t>".  As opposed to </a:t>
            </a:r>
            <a:r>
              <a:rPr lang="en-US" dirty="0" err="1" smtClean="0"/>
              <a:t>sophia</a:t>
            </a:r>
            <a:r>
              <a:rPr lang="en-US" dirty="0" smtClean="0"/>
              <a:t>, wisdom, the </a:t>
            </a:r>
            <a:r>
              <a:rPr lang="en-US" dirty="0" err="1" smtClean="0"/>
              <a:t>the</a:t>
            </a:r>
            <a:r>
              <a:rPr lang="en-US" dirty="0" smtClean="0"/>
              <a:t> ability to think well about the nature of the world, to discern why the world is the way it is (this is sometimes equated with </a:t>
            </a:r>
            <a:r>
              <a:rPr lang="en-US" dirty="0" smtClean="0">
                <a:hlinkClick r:id="rId4" tooltip="Science"/>
              </a:rPr>
              <a:t>science</a:t>
            </a:r>
            <a:r>
              <a:rPr lang="en-US" dirty="0" smtClean="0"/>
              <a:t>); </a:t>
            </a:r>
            <a:r>
              <a:rPr lang="en-US" i="1" dirty="0" err="1" smtClean="0"/>
              <a:t>sophia</a:t>
            </a:r>
            <a:r>
              <a:rPr lang="en-US" dirty="0" smtClean="0"/>
              <a:t> involves deliberation concerning universal truths. </a:t>
            </a:r>
            <a:r>
              <a:rPr lang="en-US" i="1" dirty="0" err="1" smtClean="0"/>
              <a:t>Phronesis</a:t>
            </a:r>
            <a:r>
              <a:rPr lang="en-US" dirty="0" smtClean="0"/>
              <a:t> is the capability to consider the mode of action in order to deliver change, especially to enhance the quality of life. Aristotle says that </a:t>
            </a:r>
            <a:r>
              <a:rPr lang="en-US" i="1" dirty="0" err="1" smtClean="0"/>
              <a:t>phronesis</a:t>
            </a:r>
            <a:r>
              <a:rPr lang="en-US" dirty="0" smtClean="0"/>
              <a:t> is not simply a skill, however, as it involves not only the ability to decide how to achieve a certain end, but also the ability to reflect upon and determine that end (this latter point is denied by some commentators, who contend that Aristotle considers the desired end, </a:t>
            </a:r>
            <a:r>
              <a:rPr lang="en-US" i="1" dirty="0" err="1" smtClean="0">
                <a:hlinkClick r:id="rId5" tooltip="Eudaimonia"/>
              </a:rPr>
              <a:t>eudaimonia</a:t>
            </a:r>
            <a:r>
              <a:rPr lang="en-US" dirty="0" smtClean="0"/>
              <a:t>, to be given, such that </a:t>
            </a:r>
            <a:r>
              <a:rPr lang="en-US" i="1" dirty="0" err="1" smtClean="0"/>
              <a:t>phronesis</a:t>
            </a:r>
            <a:r>
              <a:rPr lang="en-US" dirty="0" smtClean="0"/>
              <a:t> is merely the ability to achieve that end).</a:t>
            </a:r>
          </a:p>
          <a:p>
            <a:endParaRPr lang="en-US" dirty="0" smtClean="0"/>
          </a:p>
          <a:p>
            <a:r>
              <a:rPr lang="en-US" i="1" dirty="0" err="1" smtClean="0"/>
              <a:t>Sophrosyn</a:t>
            </a:r>
            <a:r>
              <a:rPr lang="en-US" dirty="0" err="1" smtClean="0"/>
              <a:t>e</a:t>
            </a:r>
            <a:r>
              <a:rPr lang="en-US" baseline="0" dirty="0" smtClean="0"/>
              <a:t> </a:t>
            </a:r>
            <a:r>
              <a:rPr lang="en-US" dirty="0" smtClean="0"/>
              <a:t>Usually translated as "temperance," but it literally means "moral sanity," i.e., a personal stability and integrity that comes from the harmony of the appetites, passions, and reason.</a:t>
            </a:r>
            <a:endParaRPr lang="en-US" dirty="0"/>
          </a:p>
        </p:txBody>
      </p:sp>
      <p:sp>
        <p:nvSpPr>
          <p:cNvPr id="4" name="Slide Number Placeholder 3"/>
          <p:cNvSpPr>
            <a:spLocks noGrp="1"/>
          </p:cNvSpPr>
          <p:nvPr>
            <p:ph type="sldNum" sz="quarter" idx="10"/>
          </p:nvPr>
        </p:nvSpPr>
        <p:spPr/>
        <p:txBody>
          <a:bodyPr/>
          <a:lstStyle/>
          <a:p>
            <a:fld id="{0D275C66-08E7-4927-945F-2FF3A7957F23}" type="slidenum">
              <a:rPr lang="en-US" smtClean="0"/>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275C66-08E7-4927-945F-2FF3A7957F23}" type="slidenum">
              <a:rPr lang="en-US" smtClean="0"/>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B7F2298-19B0-43BA-8CD3-5BE08CDB4118}" type="datetimeFigureOut">
              <a:rPr lang="en-US" smtClean="0"/>
              <a:t>11/2/2009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CAD3FC1-7C10-443B-BA3A-1DA42DEACA89}"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7F2298-19B0-43BA-8CD3-5BE08CDB4118}" type="datetimeFigureOut">
              <a:rPr lang="en-US" smtClean="0"/>
              <a:t>11/2/2009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D3FC1-7C10-443B-BA3A-1DA42DEACA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7F2298-19B0-43BA-8CD3-5BE08CDB4118}" type="datetimeFigureOut">
              <a:rPr lang="en-US" smtClean="0"/>
              <a:t>11/2/2009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D3FC1-7C10-443B-BA3A-1DA42DEACA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7F2298-19B0-43BA-8CD3-5BE08CDB4118}" type="datetimeFigureOut">
              <a:rPr lang="en-US" smtClean="0"/>
              <a:t>11/2/2009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AD3FC1-7C10-443B-BA3A-1DA42DEACA89}"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B7F2298-19B0-43BA-8CD3-5BE08CDB4118}" type="datetimeFigureOut">
              <a:rPr lang="en-US" smtClean="0"/>
              <a:t>11/2/2009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CAD3FC1-7C10-443B-BA3A-1DA42DEACA8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B7F2298-19B0-43BA-8CD3-5BE08CDB4118}" type="datetimeFigureOut">
              <a:rPr lang="en-US" smtClean="0"/>
              <a:t>11/2/2009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AD3FC1-7C10-443B-BA3A-1DA42DEACA89}"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B7F2298-19B0-43BA-8CD3-5BE08CDB4118}" type="datetimeFigureOut">
              <a:rPr lang="en-US" smtClean="0"/>
              <a:t>11/2/2009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AD3FC1-7C10-443B-BA3A-1DA42DEACA89}"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7F2298-19B0-43BA-8CD3-5BE08CDB4118}" type="datetimeFigureOut">
              <a:rPr lang="en-US" smtClean="0"/>
              <a:t>11/2/2009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AD3FC1-7C10-443B-BA3A-1DA42DEACA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7F2298-19B0-43BA-8CD3-5BE08CDB4118}" type="datetimeFigureOut">
              <a:rPr lang="en-US" smtClean="0"/>
              <a:t>11/2/2009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AD3FC1-7C10-443B-BA3A-1DA42DEACA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7F2298-19B0-43BA-8CD3-5BE08CDB4118}" type="datetimeFigureOut">
              <a:rPr lang="en-US" smtClean="0"/>
              <a:t>11/2/2009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AD3FC1-7C10-443B-BA3A-1DA42DEACA89}"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7F2298-19B0-43BA-8CD3-5BE08CDB4118}" type="datetimeFigureOut">
              <a:rPr lang="en-US" smtClean="0"/>
              <a:t>11/2/2009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CAD3FC1-7C10-443B-BA3A-1DA42DEACA89}"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B7F2298-19B0-43BA-8CD3-5BE08CDB4118}" type="datetimeFigureOut">
              <a:rPr lang="en-US" smtClean="0"/>
              <a:t>11/2/2009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CAD3FC1-7C10-443B-BA3A-1DA42DEACA8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cas.sc.edu/phil/ergon/issue2/index.html" TargetMode="External"/><Relationship Id="rId2" Type="http://schemas.openxmlformats.org/officeDocument/2006/relationships/hyperlink" Target="http://www.cas.sc.edu/phil/ergon/issue1/index.html" TargetMode="External"/><Relationship Id="rId1" Type="http://schemas.openxmlformats.org/officeDocument/2006/relationships/slideLayout" Target="../slideLayouts/slideLayout2.xml"/><Relationship Id="rId4" Type="http://schemas.openxmlformats.org/officeDocument/2006/relationships/hyperlink" Target="http://www.cas.sc.edu/phil/ergon/index.html"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www.cas.sc.edu/phil/ergon/issue2/ergon002-maertens.pdf" TargetMode="External"/><Relationship Id="rId3" Type="http://schemas.openxmlformats.org/officeDocument/2006/relationships/hyperlink" Target="http://www.cas.sc.edu/phil/ergon/issue1/ergon001-junio.pdf" TargetMode="External"/><Relationship Id="rId7" Type="http://schemas.openxmlformats.org/officeDocument/2006/relationships/hyperlink" Target="http://www.cas.sc.edu/phil/ergon/issue2/ergon002-gorman.pdf" TargetMode="External"/><Relationship Id="rId2" Type="http://schemas.openxmlformats.org/officeDocument/2006/relationships/hyperlink" Target="http://www.cas.sc.edu/phil/ergon/issue1/ergon001-eustis.pdf" TargetMode="External"/><Relationship Id="rId1" Type="http://schemas.openxmlformats.org/officeDocument/2006/relationships/slideLayout" Target="../slideLayouts/slideLayout4.xml"/><Relationship Id="rId6" Type="http://schemas.openxmlformats.org/officeDocument/2006/relationships/hyperlink" Target="http://www.cas.sc.edu/phil/ergon/issue2/ergon002-gaul.pdf" TargetMode="External"/><Relationship Id="rId5" Type="http://schemas.openxmlformats.org/officeDocument/2006/relationships/hyperlink" Target="http://www.cas.sc.edu/phil/ergon/issue2/ergon002-cox.pdf" TargetMode="External"/><Relationship Id="rId4" Type="http://schemas.openxmlformats.org/officeDocument/2006/relationships/hyperlink" Target="http://www.cas.sc.edu/phil/ergon/issue1/ergon001-ristic.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www.class.uidaho.edu/ngier/309/greekterms.ht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glasscock.tamu.edu/agora/index.html" TargetMode="External"/><Relationship Id="rId2" Type="http://schemas.openxmlformats.org/officeDocument/2006/relationships/hyperlink" Target="http://glasscock.tamu.edu/agora/archives.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lasscock.tamu.edu/agora/papers.html" TargetMode="External"/><Relationship Id="rId2" Type="http://schemas.openxmlformats.org/officeDocument/2006/relationships/hyperlink" Target="http://glasscock.tamu.edu/agora/jennifersiepel@tamu.edu"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mailto:JenniferSiepel@tamu.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glasscock.tamu.edu/agora/summer03/Goyal.PDF" TargetMode="External"/><Relationship Id="rId7" Type="http://schemas.openxmlformats.org/officeDocument/2006/relationships/hyperlink" Target="http://glasscock.tamu.edu/agora/winter00/droege.pdf" TargetMode="External"/><Relationship Id="rId2" Type="http://schemas.openxmlformats.org/officeDocument/2006/relationships/hyperlink" Target="http://glasscock.tamu.edu/agora/summer03/Clouser.PDF" TargetMode="External"/><Relationship Id="rId1" Type="http://schemas.openxmlformats.org/officeDocument/2006/relationships/slideLayout" Target="../slideLayouts/slideLayout4.xml"/><Relationship Id="rId6" Type="http://schemas.openxmlformats.org/officeDocument/2006/relationships/hyperlink" Target="http://glasscock.tamu.edu/agora/winter00/sterling.pdf" TargetMode="External"/><Relationship Id="rId5" Type="http://schemas.openxmlformats.org/officeDocument/2006/relationships/hyperlink" Target="http://glasscock.tamu.edu/agora/winter00/torget.pdf" TargetMode="External"/><Relationship Id="rId4" Type="http://schemas.openxmlformats.org/officeDocument/2006/relationships/hyperlink" Target="http://glasscock.tamu.edu/agora/summer03/Buenting.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carleton.ca/philosophy/cusjp/v17/n2/kistler.html" TargetMode="External"/><Relationship Id="rId2" Type="http://schemas.openxmlformats.org/officeDocument/2006/relationships/hyperlink" Target="http://www.carleton.ca/philosophy/cusjp/v17/n2/" TargetMode="External"/><Relationship Id="rId1" Type="http://schemas.openxmlformats.org/officeDocument/2006/relationships/slideLayout" Target="../slideLayouts/slideLayout4.xml"/><Relationship Id="rId6" Type="http://schemas.openxmlformats.org/officeDocument/2006/relationships/hyperlink" Target="http://www.carleton.ca/philosophy/cusjp/callforpapers.html" TargetMode="External"/><Relationship Id="rId5" Type="http://schemas.openxmlformats.org/officeDocument/2006/relationships/hyperlink" Target="http://www.carleton.ca/philosophy/cusjp/v17/n2/jarmasz.html" TargetMode="External"/><Relationship Id="rId4" Type="http://schemas.openxmlformats.org/officeDocument/2006/relationships/hyperlink" Target="http://www.carleton.ca/philosophy/cusjp/v17/n2/beam.html"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www.yale.edu/ypr/index.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 Philosophy and Religion 300 Resource</a:t>
            </a:r>
          </a:p>
          <a:p>
            <a:r>
              <a:rPr lang="en-US" dirty="0" smtClean="0"/>
              <a:t>November 2, 2009</a:t>
            </a:r>
            <a:endParaRPr lang="en-US" dirty="0"/>
          </a:p>
        </p:txBody>
      </p:sp>
      <p:sp>
        <p:nvSpPr>
          <p:cNvPr id="2" name="Title 1"/>
          <p:cNvSpPr>
            <a:spLocks noGrp="1"/>
          </p:cNvSpPr>
          <p:nvPr>
            <p:ph type="ctrTitle"/>
          </p:nvPr>
        </p:nvSpPr>
        <p:spPr/>
        <p:txBody>
          <a:bodyPr/>
          <a:lstStyle/>
          <a:p>
            <a:r>
              <a:rPr smtClean="0"/>
              <a:t>Undergraduate Philosophy Journals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772400" cy="1143000"/>
          </a:xfrm>
        </p:spPr>
        <p:txBody>
          <a:bodyPr>
            <a:noAutofit/>
          </a:bodyPr>
          <a:lstStyle/>
          <a:p>
            <a:r>
              <a:rPr lang="en-US" sz="2000" dirty="0" smtClean="0"/>
              <a:t>The Yale</a:t>
            </a:r>
            <a:br>
              <a:rPr lang="en-US" sz="2000" dirty="0" smtClean="0"/>
            </a:br>
            <a:r>
              <a:rPr lang="en-US" sz="2000" dirty="0" smtClean="0"/>
              <a:t>PHILOSOPHY</a:t>
            </a:r>
            <a:r>
              <a:rPr lang="en-US" sz="2000" dirty="0" smtClean="0"/>
              <a:t/>
            </a:r>
            <a:br>
              <a:rPr lang="en-US" sz="2000" dirty="0" smtClean="0"/>
            </a:br>
            <a:r>
              <a:rPr lang="en-US" sz="2000" dirty="0" smtClean="0"/>
              <a:t>REVIEW</a:t>
            </a:r>
            <a:br>
              <a:rPr lang="en-US" sz="2000" dirty="0" smtClean="0"/>
            </a:br>
            <a:endParaRPr lang="en-US" sz="2000" dirty="0"/>
          </a:p>
        </p:txBody>
      </p:sp>
      <p:sp>
        <p:nvSpPr>
          <p:cNvPr id="2049" name="Rectangle 1"/>
          <p:cNvSpPr>
            <a:spLocks noChangeArrowheads="1"/>
          </p:cNvSpPr>
          <p:nvPr/>
        </p:nvSpPr>
        <p:spPr bwMode="auto">
          <a:xfrm>
            <a:off x="1219200" y="990600"/>
            <a:ext cx="7924800" cy="5299458"/>
          </a:xfrm>
          <a:prstGeom prst="rect">
            <a:avLst/>
          </a:prstGeom>
          <a:noFill/>
          <a:ln w="9525">
            <a:noFill/>
            <a:miter lim="800000"/>
            <a:headEnd/>
            <a:tailEnd/>
          </a:ln>
          <a:effectLst/>
        </p:spPr>
        <p:txBody>
          <a:bodyPr vert="horz" wrap="square" lIns="2380500" tIns="47610" rIns="1190250" bIns="17139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99CC"/>
                </a:solidFill>
                <a:effectLst/>
                <a:latin typeface="Verdana" pitchFamily="34" charset="0"/>
              </a:rPr>
              <a:t>submission guidelines</a:t>
            </a:r>
            <a:endParaRPr kumimoji="0" lang="en-US" sz="1600" b="1" i="0" u="none" strike="noStrike" cap="none" normalizeH="0" baseline="0" dirty="0" smtClean="0">
              <a:ln>
                <a:noFill/>
              </a:ln>
              <a:solidFill>
                <a:srgbClr val="333333"/>
              </a:solidFill>
              <a:effectLst/>
              <a:latin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Book Review and Interview Submission.</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If you are interested in writing a book review or an interview for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The Yale Philosophy Review</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please email the editors with a proposed book (published within the last twelve months) or interviewee. Final publication of book reviews and interviews is at the discretion of the Editors.</a:t>
            </a:r>
            <a:endParaRPr kumimoji="0" lang="en-U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Essay Submission.</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Papers should be 10-20 double-spaced pages in MLA format. Papers must be the original work of the author, with all sources and references properly cited.</a:t>
            </a:r>
            <a:endParaRPr kumimoji="0" lang="en-U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While we do not take previously published papers, we do accept simultaneous submissions, with the expectation that we will be informed immediately if the paper is being published elsewhere.</a:t>
            </a:r>
            <a:endParaRPr kumimoji="0" lang="en-U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Please include a cover page with the following information: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Name</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University or College</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Major or Degree</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Year of expected graduation</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Email</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Phone number</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and </a:t>
            </a:r>
            <a:r>
              <a:rPr kumimoji="0" lang="en-US" sz="1200" b="0"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Address</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r>
              <a:rPr kumimoji="0" lang="en-US" sz="1400" b="1"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Do not include any personal information on the paper itself.</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Please include a short (500 word max.) abstract at the beginning of your paper.</a:t>
            </a:r>
            <a:endParaRPr kumimoji="0" lang="en-US" sz="1200" b="0" i="0" u="none" strike="noStrike" cap="none" normalizeH="0" baseline="0" dirty="0" smtClean="0">
              <a:ln>
                <a:noFill/>
              </a:ln>
              <a:solidFill>
                <a:schemeClr val="tx1"/>
              </a:solidFill>
              <a:effectLst/>
              <a:latin typeface="Verdana"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1"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Deadline Information.</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All submissions for the 2009 issue must be received via e-mail by </a:t>
            </a:r>
            <a:r>
              <a:rPr kumimoji="0" lang="en-US" sz="1400" b="1"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February 14, 2009</a:t>
            </a:r>
            <a:r>
              <a:rPr kumimoji="0" lang="en-US" sz="12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 </a:t>
            </a:r>
            <a:endParaRPr kumimoji="0" lang="en-US" sz="36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066800"/>
            <a:ext cx="7924800" cy="5078313"/>
          </a:xfrm>
          <a:prstGeom prst="rect">
            <a:avLst/>
          </a:prstGeom>
        </p:spPr>
        <p:txBody>
          <a:bodyPr wrap="square">
            <a:spAutoFit/>
          </a:bodyPr>
          <a:lstStyle/>
          <a:p>
            <a:pPr>
              <a:buNone/>
            </a:pPr>
            <a:r>
              <a:rPr lang="en-US" b="1" dirty="0" smtClean="0"/>
              <a:t>The Surprise Examination Paradox: a Rejection of Quine, and Alternate Solutions</a:t>
            </a:r>
          </a:p>
          <a:p>
            <a:pPr>
              <a:buNone/>
            </a:pPr>
            <a:r>
              <a:rPr lang="en-US" dirty="0" smtClean="0"/>
              <a:t>MATTHEW J. KNAUFF, </a:t>
            </a:r>
            <a:r>
              <a:rPr lang="en-US" i="1" dirty="0" smtClean="0"/>
              <a:t>Princeton University</a:t>
            </a:r>
          </a:p>
          <a:p>
            <a:pPr>
              <a:buNone/>
            </a:pPr>
            <a:r>
              <a:rPr lang="en-US" b="1" dirty="0" smtClean="0"/>
              <a:t>Contemporary Moral Theory, Personal Commitments, and the Importance of Institutions</a:t>
            </a:r>
          </a:p>
          <a:p>
            <a:pPr>
              <a:buNone/>
            </a:pPr>
            <a:r>
              <a:rPr lang="en-US" dirty="0" smtClean="0"/>
              <a:t>GRAHAM RHYS GRIFFITHS, </a:t>
            </a:r>
            <a:r>
              <a:rPr lang="en-US" i="1" dirty="0" smtClean="0"/>
              <a:t>University of Washington</a:t>
            </a:r>
          </a:p>
          <a:p>
            <a:pPr>
              <a:buNone/>
            </a:pPr>
            <a:r>
              <a:rPr lang="en-US" b="1" dirty="0" smtClean="0"/>
              <a:t>Cognitive Impressions</a:t>
            </a:r>
          </a:p>
          <a:p>
            <a:pPr>
              <a:buNone/>
            </a:pPr>
            <a:r>
              <a:rPr lang="en-US" dirty="0" smtClean="0"/>
              <a:t>ANDREW WONG, </a:t>
            </a:r>
            <a:r>
              <a:rPr lang="en-US" i="1" dirty="0" smtClean="0"/>
              <a:t>Washington University in St. Louis</a:t>
            </a:r>
          </a:p>
          <a:p>
            <a:pPr>
              <a:buNone/>
            </a:pPr>
            <a:r>
              <a:rPr lang="en-US" b="1" dirty="0" smtClean="0"/>
              <a:t>Obligation, Rationality, and Right in Fichte’s </a:t>
            </a:r>
            <a:r>
              <a:rPr lang="pt-BR" b="1" i="1" dirty="0" smtClean="0"/>
              <a:t>Grundlag e de s Natur r e cht s</a:t>
            </a:r>
          </a:p>
          <a:p>
            <a:pPr>
              <a:buNone/>
            </a:pPr>
            <a:r>
              <a:rPr lang="en-US" dirty="0" smtClean="0"/>
              <a:t>MATTHEW SEAN PINES, </a:t>
            </a:r>
            <a:r>
              <a:rPr lang="en-US" i="1" dirty="0" smtClean="0"/>
              <a:t>Johns Hopkins University</a:t>
            </a:r>
          </a:p>
          <a:p>
            <a:pPr>
              <a:buNone/>
            </a:pPr>
            <a:r>
              <a:rPr lang="en-US" b="1" dirty="0" smtClean="0"/>
              <a:t>Problems with </a:t>
            </a:r>
            <a:r>
              <a:rPr lang="en-US" b="1" dirty="0" err="1" smtClean="0"/>
              <a:t>Gauker's</a:t>
            </a:r>
            <a:r>
              <a:rPr lang="en-US" b="1" dirty="0" smtClean="0"/>
              <a:t> Conditional Semantics</a:t>
            </a:r>
          </a:p>
          <a:p>
            <a:pPr>
              <a:buNone/>
            </a:pPr>
            <a:r>
              <a:rPr lang="en-US" dirty="0" smtClean="0"/>
              <a:t>MARK ALAN WILSON, </a:t>
            </a:r>
            <a:r>
              <a:rPr lang="en-US" i="1" dirty="0" smtClean="0"/>
              <a:t>University of Nevada, Las Vegas</a:t>
            </a:r>
          </a:p>
          <a:p>
            <a:pPr>
              <a:buNone/>
            </a:pPr>
            <a:r>
              <a:rPr lang="en-US" b="1" dirty="0" smtClean="0"/>
              <a:t>Interview with Stephen </a:t>
            </a:r>
            <a:r>
              <a:rPr lang="en-US" b="1" dirty="0" err="1" smtClean="0"/>
              <a:t>Darwall</a:t>
            </a:r>
            <a:r>
              <a:rPr lang="en-US" b="1" dirty="0" smtClean="0"/>
              <a:t>,</a:t>
            </a:r>
          </a:p>
          <a:p>
            <a:pPr>
              <a:buNone/>
            </a:pPr>
            <a:r>
              <a:rPr lang="en-US" b="1" dirty="0" smtClean="0"/>
              <a:t>University of Michigan</a:t>
            </a:r>
          </a:p>
          <a:p>
            <a:pPr>
              <a:buNone/>
            </a:pPr>
            <a:r>
              <a:rPr lang="en-US" dirty="0" smtClean="0"/>
              <a:t>MATTHEW NOAH SMITH, </a:t>
            </a:r>
            <a:r>
              <a:rPr lang="en-US" i="1" dirty="0" smtClean="0"/>
              <a:t>Yale University</a:t>
            </a:r>
          </a:p>
          <a:p>
            <a:pPr>
              <a:buNone/>
            </a:pPr>
            <a:r>
              <a:rPr lang="en-US" b="1" dirty="0" smtClean="0"/>
              <a:t>Interview with Nathan Salmon,</a:t>
            </a:r>
          </a:p>
          <a:p>
            <a:pPr>
              <a:buNone/>
            </a:pPr>
            <a:r>
              <a:rPr lang="en-US" b="1" dirty="0" smtClean="0"/>
              <a:t>University of California, Santa Barbara</a:t>
            </a:r>
          </a:p>
          <a:p>
            <a:pPr>
              <a:buNone/>
            </a:pPr>
            <a:r>
              <a:rPr lang="nl-NL" dirty="0" smtClean="0"/>
              <a:t>LESLIE F. WOLF, </a:t>
            </a:r>
            <a:r>
              <a:rPr lang="nl-NL" i="1" dirty="0" smtClean="0"/>
              <a:t>Yale University</a:t>
            </a:r>
            <a:endParaRPr lang="en-US" dirty="0"/>
          </a:p>
        </p:txBody>
      </p:sp>
      <p:sp>
        <p:nvSpPr>
          <p:cNvPr id="3" name="TextBox 2"/>
          <p:cNvSpPr txBox="1"/>
          <p:nvPr/>
        </p:nvSpPr>
        <p:spPr>
          <a:xfrm>
            <a:off x="685800" y="304800"/>
            <a:ext cx="7467600" cy="646331"/>
          </a:xfrm>
          <a:prstGeom prst="rect">
            <a:avLst/>
          </a:prstGeom>
          <a:noFill/>
        </p:spPr>
        <p:txBody>
          <a:bodyPr wrap="square" rtlCol="0">
            <a:spAutoFit/>
          </a:bodyPr>
          <a:lstStyle/>
          <a:p>
            <a:r>
              <a:rPr lang="en-US" i="1" dirty="0" smtClean="0"/>
              <a:t>An Undergraduate Publication</a:t>
            </a:r>
            <a:br>
              <a:rPr lang="en-US" i="1" dirty="0" smtClean="0"/>
            </a:br>
            <a:r>
              <a:rPr lang="en-US" dirty="0" smtClean="0"/>
              <a:t>ISSUE 4 | 2008</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a:buNone/>
            </a:pPr>
            <a:r>
              <a:rPr lang="en-US" b="1" dirty="0" smtClean="0"/>
              <a:t>ERGON THE STUDENT JOURNAL OF PHILOSOPHY</a:t>
            </a:r>
            <a:br>
              <a:rPr lang="en-US" b="1" dirty="0" smtClean="0"/>
            </a:br>
            <a:r>
              <a:rPr lang="en-US" b="1" dirty="0" smtClean="0"/>
              <a:t>AT THE UNIVERSITY OF SOUTH CAROLINA</a:t>
            </a:r>
            <a:r>
              <a:rPr lang="en-US" dirty="0" smtClean="0"/>
              <a:t> </a:t>
            </a:r>
            <a:br>
              <a:rPr lang="en-US" dirty="0" smtClean="0"/>
            </a:br>
            <a:r>
              <a:rPr lang="en-US" dirty="0" smtClean="0"/>
              <a:t> </a:t>
            </a:r>
            <a:br>
              <a:rPr lang="en-US" dirty="0" smtClean="0"/>
            </a:br>
            <a:r>
              <a:rPr lang="en-US" b="1" dirty="0" smtClean="0"/>
              <a:t>About:</a:t>
            </a:r>
            <a:r>
              <a:rPr lang="en-US" dirty="0" smtClean="0"/>
              <a:t> </a:t>
            </a:r>
            <a:r>
              <a:rPr lang="en-US" i="1" dirty="0" err="1" smtClean="0"/>
              <a:t>Ergon</a:t>
            </a:r>
            <a:r>
              <a:rPr lang="en-US" dirty="0" smtClean="0"/>
              <a:t> is an online journal of philosophy at the University of South Carolina, organized and administered by USC philosophy graduate students. </a:t>
            </a:r>
            <a:r>
              <a:rPr lang="en-US" i="1" dirty="0" err="1" smtClean="0"/>
              <a:t>Ergon</a:t>
            </a:r>
            <a:r>
              <a:rPr lang="en-US" dirty="0" smtClean="0"/>
              <a:t> accepts submissions from both undergraduate and graduate students. </a:t>
            </a:r>
            <a:r>
              <a:rPr lang="en-US" dirty="0" err="1" smtClean="0"/>
              <a:t>Ergon</a:t>
            </a:r>
            <a:r>
              <a:rPr lang="en-US" dirty="0" smtClean="0"/>
              <a:t> (</a:t>
            </a:r>
            <a:r>
              <a:rPr lang="en-US" dirty="0" err="1" smtClean="0"/>
              <a:t>ergon</a:t>
            </a:r>
            <a:r>
              <a:rPr lang="en-US" dirty="0" smtClean="0"/>
              <a:t>, "work" or "action") is committed to providing a forum for student work in all areas of philosophy. </a:t>
            </a:r>
            <a:br>
              <a:rPr lang="en-US" dirty="0" smtClean="0"/>
            </a:br>
            <a:r>
              <a:rPr lang="en-US" dirty="0" smtClean="0"/>
              <a:t> </a:t>
            </a:r>
            <a:br>
              <a:rPr lang="en-US" dirty="0" smtClean="0"/>
            </a:br>
            <a:r>
              <a:rPr lang="en-US" b="1" dirty="0" smtClean="0"/>
              <a:t>Issues:</a:t>
            </a:r>
            <a:r>
              <a:rPr lang="en-US" dirty="0" smtClean="0"/>
              <a:t> </a:t>
            </a:r>
            <a:br>
              <a:rPr lang="en-US" dirty="0" smtClean="0"/>
            </a:br>
            <a:r>
              <a:rPr lang="en-US" dirty="0" smtClean="0"/>
              <a:t>      </a:t>
            </a:r>
            <a:r>
              <a:rPr lang="en-US" dirty="0" smtClean="0">
                <a:hlinkClick r:id="rId2"/>
              </a:rPr>
              <a:t>Issue 1 (Fall 2003)</a:t>
            </a:r>
            <a:r>
              <a:rPr lang="en-US" dirty="0" smtClean="0"/>
              <a:t> </a:t>
            </a:r>
            <a:br>
              <a:rPr lang="en-US" dirty="0" smtClean="0"/>
            </a:br>
            <a:r>
              <a:rPr lang="en-US" dirty="0" smtClean="0"/>
              <a:t>      </a:t>
            </a:r>
            <a:r>
              <a:rPr lang="en-US" dirty="0" smtClean="0">
                <a:hlinkClick r:id="rId3"/>
              </a:rPr>
              <a:t>Issue 2 (Fall 2004)</a:t>
            </a:r>
            <a:r>
              <a:rPr lang="en-US" dirty="0" smtClean="0"/>
              <a:t> </a:t>
            </a:r>
            <a:br>
              <a:rPr lang="en-US" dirty="0" smtClean="0"/>
            </a:br>
            <a:endParaRPr lang="en-US" dirty="0"/>
          </a:p>
        </p:txBody>
      </p:sp>
      <p:sp>
        <p:nvSpPr>
          <p:cNvPr id="4" name="TextBox 3"/>
          <p:cNvSpPr txBox="1"/>
          <p:nvPr/>
        </p:nvSpPr>
        <p:spPr>
          <a:xfrm>
            <a:off x="914400" y="5867400"/>
            <a:ext cx="7086600" cy="369332"/>
          </a:xfrm>
          <a:prstGeom prst="rect">
            <a:avLst/>
          </a:prstGeom>
          <a:noFill/>
        </p:spPr>
        <p:txBody>
          <a:bodyPr wrap="square" rtlCol="0">
            <a:spAutoFit/>
          </a:bodyPr>
          <a:lstStyle/>
          <a:p>
            <a:r>
              <a:rPr lang="en-US" dirty="0" smtClean="0">
                <a:hlinkClick r:id="rId4"/>
              </a:rPr>
              <a:t>http://www.cas.sc.edu/phil/ergon/index.html</a:t>
            </a:r>
            <a:r>
              <a:rPr lang="en-US"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The Issues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ERGON ISSUE 1</a:t>
            </a:r>
            <a:br>
              <a:rPr lang="en-US" dirty="0" smtClean="0"/>
            </a:br>
            <a:r>
              <a:rPr lang="en-US" dirty="0" smtClean="0"/>
              <a:t>FALL 2003 </a:t>
            </a:r>
            <a:br>
              <a:rPr lang="en-US" dirty="0" smtClean="0"/>
            </a:br>
            <a:r>
              <a:rPr lang="en-US" dirty="0" smtClean="0"/>
              <a:t> </a:t>
            </a:r>
            <a:br>
              <a:rPr lang="en-US" dirty="0" smtClean="0"/>
            </a:br>
            <a:r>
              <a:rPr lang="en-US" dirty="0" smtClean="0">
                <a:hlinkClick r:id="rId2"/>
              </a:rPr>
              <a:t>Global Ethics: Sense or Nonsense?</a:t>
            </a:r>
            <a:r>
              <a:rPr lang="en-US" dirty="0" smtClean="0"/>
              <a:t> </a:t>
            </a:r>
            <a:br>
              <a:rPr lang="en-US" dirty="0" smtClean="0"/>
            </a:br>
            <a:r>
              <a:rPr lang="en-US" dirty="0" smtClean="0"/>
              <a:t>Jennifer Eustis (Dominican College, Ontario) </a:t>
            </a:r>
            <a:br>
              <a:rPr lang="en-US" dirty="0" smtClean="0"/>
            </a:br>
            <a:r>
              <a:rPr lang="en-US" dirty="0" smtClean="0"/>
              <a:t> </a:t>
            </a:r>
            <a:br>
              <a:rPr lang="en-US" dirty="0" smtClean="0"/>
            </a:br>
            <a:r>
              <a:rPr lang="en-US" dirty="0" smtClean="0">
                <a:hlinkClick r:id="rId3"/>
              </a:rPr>
              <a:t>"Who are You?" Action, </a:t>
            </a:r>
            <a:r>
              <a:rPr lang="en-US" dirty="0" err="1" smtClean="0">
                <a:hlinkClick r:id="rId3"/>
              </a:rPr>
              <a:t>Natality</a:t>
            </a:r>
            <a:r>
              <a:rPr lang="en-US" dirty="0" smtClean="0">
                <a:hlinkClick r:id="rId3"/>
              </a:rPr>
              <a:t>, and Identity in Hannah Arendt's The Human Condition</a:t>
            </a:r>
            <a:r>
              <a:rPr lang="en-US" dirty="0" smtClean="0"/>
              <a:t> </a:t>
            </a:r>
            <a:br>
              <a:rPr lang="en-US" dirty="0" smtClean="0"/>
            </a:br>
            <a:r>
              <a:rPr lang="en-US" dirty="0" err="1" smtClean="0"/>
              <a:t>Lani</a:t>
            </a:r>
            <a:r>
              <a:rPr lang="en-US" dirty="0" smtClean="0"/>
              <a:t> Mae Z. </a:t>
            </a:r>
            <a:r>
              <a:rPr lang="en-US" dirty="0" err="1" smtClean="0"/>
              <a:t>Junio</a:t>
            </a:r>
            <a:r>
              <a:rPr lang="en-US" dirty="0" smtClean="0"/>
              <a:t> (University of Navarre, Spain) </a:t>
            </a:r>
            <a:br>
              <a:rPr lang="en-US" dirty="0" smtClean="0"/>
            </a:br>
            <a:r>
              <a:rPr lang="en-US" dirty="0" smtClean="0"/>
              <a:t> </a:t>
            </a:r>
            <a:br>
              <a:rPr lang="en-US" dirty="0" smtClean="0"/>
            </a:br>
            <a:r>
              <a:rPr lang="en-US" dirty="0" smtClean="0">
                <a:hlinkClick r:id="rId4"/>
              </a:rPr>
              <a:t>Approaching Nietzsche in the 21st Century</a:t>
            </a:r>
            <a:r>
              <a:rPr lang="en-US" dirty="0" smtClean="0"/>
              <a:t> </a:t>
            </a:r>
            <a:br>
              <a:rPr lang="en-US" dirty="0" smtClean="0"/>
            </a:br>
            <a:r>
              <a:rPr lang="en-US" dirty="0" smtClean="0"/>
              <a:t>Nikola </a:t>
            </a:r>
            <a:r>
              <a:rPr lang="en-US" dirty="0" err="1" smtClean="0"/>
              <a:t>Ristic</a:t>
            </a:r>
            <a:r>
              <a:rPr lang="en-US" dirty="0" smtClean="0"/>
              <a:t> (University of South Carolina) </a:t>
            </a:r>
            <a:br>
              <a:rPr lang="en-US" dirty="0" smtClean="0"/>
            </a:br>
            <a:endParaRPr lang="en-US" dirty="0"/>
          </a:p>
        </p:txBody>
      </p:sp>
      <p:sp>
        <p:nvSpPr>
          <p:cNvPr id="7" name="Content Placeholder 6"/>
          <p:cNvSpPr>
            <a:spLocks noGrp="1"/>
          </p:cNvSpPr>
          <p:nvPr>
            <p:ph sz="quarter" idx="2"/>
          </p:nvPr>
        </p:nvSpPr>
        <p:spPr/>
        <p:txBody>
          <a:bodyPr>
            <a:normAutofit fontScale="70000" lnSpcReduction="20000"/>
          </a:bodyPr>
          <a:lstStyle/>
          <a:p>
            <a:r>
              <a:rPr lang="en-US" b="1" dirty="0" smtClean="0"/>
              <a:t>ERGON ISSUE 2</a:t>
            </a:r>
            <a:br>
              <a:rPr lang="en-US" b="1" dirty="0" smtClean="0"/>
            </a:br>
            <a:r>
              <a:rPr lang="en-US" b="1" dirty="0" smtClean="0"/>
              <a:t>FALL 2004</a:t>
            </a:r>
            <a:r>
              <a:rPr lang="en-US" dirty="0" smtClean="0"/>
              <a:t> </a:t>
            </a:r>
            <a:br>
              <a:rPr lang="en-US" dirty="0" smtClean="0"/>
            </a:br>
            <a:r>
              <a:rPr lang="en-US" dirty="0" smtClean="0"/>
              <a:t> </a:t>
            </a:r>
            <a:br>
              <a:rPr lang="en-US" dirty="0" smtClean="0"/>
            </a:br>
            <a:r>
              <a:rPr lang="en-US" dirty="0" smtClean="0">
                <a:hlinkClick r:id="rId5"/>
              </a:rPr>
              <a:t>The Limits of Toleration: Applying Rawls's Public Reason to Multicultural Rights</a:t>
            </a:r>
            <a:r>
              <a:rPr lang="en-US" dirty="0" smtClean="0"/>
              <a:t/>
            </a:r>
            <a:br>
              <a:rPr lang="en-US" dirty="0" smtClean="0"/>
            </a:br>
            <a:r>
              <a:rPr lang="en-US" dirty="0" smtClean="0"/>
              <a:t>Justin Cox </a:t>
            </a:r>
            <a:br>
              <a:rPr lang="en-US" dirty="0" smtClean="0"/>
            </a:br>
            <a:r>
              <a:rPr lang="en-US" dirty="0" smtClean="0"/>
              <a:t> </a:t>
            </a:r>
            <a:br>
              <a:rPr lang="en-US" dirty="0" smtClean="0"/>
            </a:br>
            <a:r>
              <a:rPr lang="en-US" dirty="0" smtClean="0">
                <a:hlinkClick r:id="rId6"/>
              </a:rPr>
              <a:t>Is Moore's Criticism of Idealism Uncharitable?</a:t>
            </a:r>
            <a:r>
              <a:rPr lang="en-US" dirty="0" smtClean="0"/>
              <a:t/>
            </a:r>
            <a:br>
              <a:rPr lang="en-US" dirty="0" smtClean="0"/>
            </a:br>
            <a:r>
              <a:rPr lang="en-US" dirty="0" smtClean="0"/>
              <a:t>Brett Gaul </a:t>
            </a:r>
            <a:br>
              <a:rPr lang="en-US" dirty="0" smtClean="0"/>
            </a:br>
            <a:r>
              <a:rPr lang="en-US" dirty="0" smtClean="0"/>
              <a:t> </a:t>
            </a:r>
            <a:br>
              <a:rPr lang="en-US" dirty="0" smtClean="0"/>
            </a:br>
            <a:r>
              <a:rPr lang="en-US" dirty="0" smtClean="0">
                <a:hlinkClick r:id="rId7"/>
              </a:rPr>
              <a:t>The Meaning of Plato's </a:t>
            </a:r>
            <a:r>
              <a:rPr lang="en-US" i="1" dirty="0" smtClean="0">
                <a:hlinkClick r:id="rId7"/>
              </a:rPr>
              <a:t>Ion</a:t>
            </a:r>
            <a:r>
              <a:rPr lang="en-US" dirty="0" smtClean="0"/>
              <a:t/>
            </a:r>
            <a:br>
              <a:rPr lang="en-US" dirty="0" smtClean="0"/>
            </a:br>
            <a:r>
              <a:rPr lang="en-US" dirty="0" smtClean="0"/>
              <a:t>Benjamin Gorman </a:t>
            </a:r>
            <a:br>
              <a:rPr lang="en-US" dirty="0" smtClean="0"/>
            </a:br>
            <a:r>
              <a:rPr lang="en-US" dirty="0" smtClean="0"/>
              <a:t> </a:t>
            </a:r>
            <a:br>
              <a:rPr lang="en-US" dirty="0" smtClean="0"/>
            </a:br>
            <a:r>
              <a:rPr lang="en-US" dirty="0" smtClean="0">
                <a:hlinkClick r:id="rId8"/>
              </a:rPr>
              <a:t>Conflict, Recognition, and the Development of Ethical Life in Hegel's </a:t>
            </a:r>
            <a:r>
              <a:rPr lang="en-US" i="1" dirty="0" smtClean="0">
                <a:hlinkClick r:id="rId8"/>
              </a:rPr>
              <a:t>Phenomenology of Spirit</a:t>
            </a:r>
            <a:r>
              <a:rPr lang="en-US" dirty="0" smtClean="0"/>
              <a:t/>
            </a:r>
            <a:br>
              <a:rPr lang="en-US" dirty="0" smtClean="0"/>
            </a:br>
            <a:r>
              <a:rPr lang="en-US" dirty="0" err="1" smtClean="0"/>
              <a:t>Eppo</a:t>
            </a:r>
            <a:r>
              <a:rPr lang="en-US" dirty="0" smtClean="0"/>
              <a:t> </a:t>
            </a:r>
            <a:r>
              <a:rPr lang="en-US" dirty="0" err="1" smtClean="0"/>
              <a:t>Maertens</a:t>
            </a:r>
            <a:r>
              <a:rPr lang="en-US" dirty="0" smtClean="0"/>
              <a:t> </a:t>
            </a:r>
            <a:br>
              <a:rPr lang="en-US" dirty="0" smtClean="0"/>
            </a:br>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8" name="Text Placeholder 7"/>
          <p:cNvSpPr>
            <a:spLocks noGrp="1"/>
          </p:cNvSpPr>
          <p:nvPr>
            <p:ph type="body" idx="1"/>
          </p:nvPr>
        </p:nvSpPr>
        <p:spPr/>
        <p:txBody>
          <a:bodyPr/>
          <a:lstStyle/>
          <a:p>
            <a:r>
              <a:rPr lang="en-US" dirty="0" smtClean="0"/>
              <a:t>Challenges</a:t>
            </a:r>
            <a:endParaRPr lang="en-US" dirty="0"/>
          </a:p>
        </p:txBody>
      </p:sp>
      <p:sp>
        <p:nvSpPr>
          <p:cNvPr id="9" name="Text Placeholder 8"/>
          <p:cNvSpPr>
            <a:spLocks noGrp="1"/>
          </p:cNvSpPr>
          <p:nvPr>
            <p:ph type="body" sz="half" idx="3"/>
          </p:nvPr>
        </p:nvSpPr>
        <p:spPr/>
        <p:txBody>
          <a:bodyPr/>
          <a:lstStyle/>
          <a:p>
            <a:r>
              <a:rPr lang="en-US" dirty="0" smtClean="0"/>
              <a:t>Criticisms and Responses</a:t>
            </a:r>
            <a:endParaRPr lang="en-US" dirty="0"/>
          </a:p>
        </p:txBody>
      </p:sp>
      <p:sp>
        <p:nvSpPr>
          <p:cNvPr id="3" name="Content Placeholder 2"/>
          <p:cNvSpPr>
            <a:spLocks noGrp="1"/>
          </p:cNvSpPr>
          <p:nvPr>
            <p:ph sz="half" idx="2"/>
          </p:nvPr>
        </p:nvSpPr>
        <p:spPr/>
        <p:txBody>
          <a:bodyPr>
            <a:normAutofit fontScale="85000" lnSpcReduction="20000"/>
          </a:bodyPr>
          <a:lstStyle/>
          <a:p>
            <a:pPr marL="514350" indent="-514350">
              <a:buFont typeface="+mj-lt"/>
              <a:buAutoNum type="arabicPeriod"/>
            </a:pPr>
            <a:r>
              <a:rPr lang="en-US" dirty="0" smtClean="0"/>
              <a:t>Most of the undergraduate journals begun in the late 1990’s or after 2000 no longer operate.</a:t>
            </a:r>
          </a:p>
          <a:p>
            <a:pPr marL="514350" indent="-514350">
              <a:buFont typeface="+mj-lt"/>
              <a:buAutoNum type="arabicPeriod"/>
            </a:pPr>
            <a:r>
              <a:rPr lang="en-US" dirty="0" smtClean="0"/>
              <a:t>There are very few undergraduate journals in general.</a:t>
            </a:r>
          </a:p>
          <a:p>
            <a:pPr marL="514350" indent="-514350">
              <a:buFont typeface="+mj-lt"/>
              <a:buAutoNum type="arabicPeriod"/>
            </a:pPr>
            <a:r>
              <a:rPr lang="en-US" dirty="0" smtClean="0"/>
              <a:t>Ongoing journals appear to have major funding and other resources.</a:t>
            </a:r>
          </a:p>
          <a:p>
            <a:pPr marL="514350" indent="-514350">
              <a:buFont typeface="+mj-lt"/>
              <a:buAutoNum type="arabicPeriod"/>
            </a:pPr>
            <a:r>
              <a:rPr lang="en-US" dirty="0" smtClean="0"/>
              <a:t>Graduate students and faculty act as editors, referees and business liaisons.</a:t>
            </a:r>
            <a:endParaRPr lang="en-US" dirty="0"/>
          </a:p>
        </p:txBody>
      </p:sp>
      <p:sp>
        <p:nvSpPr>
          <p:cNvPr id="10" name="Content Placeholder 9"/>
          <p:cNvSpPr>
            <a:spLocks noGrp="1"/>
          </p:cNvSpPr>
          <p:nvPr>
            <p:ph sz="half" idx="4"/>
          </p:nvPr>
        </p:nvSpPr>
        <p:spPr/>
        <p:txBody>
          <a:bodyPr>
            <a:normAutofit fontScale="77500" lnSpcReduction="20000"/>
          </a:bodyPr>
          <a:lstStyle/>
          <a:p>
            <a:r>
              <a:rPr lang="en-US" dirty="0" smtClean="0"/>
              <a:t>Unreasonable criteria for publication may bear responsibility.</a:t>
            </a:r>
          </a:p>
          <a:p>
            <a:r>
              <a:rPr lang="en-US" dirty="0" smtClean="0"/>
              <a:t>Editing and publishing professional quality journals are labor intensive tasks.  An editorial team, rather than a single individual is a better management strategy.</a:t>
            </a:r>
          </a:p>
          <a:p>
            <a:r>
              <a:rPr lang="en-US" dirty="0" smtClean="0"/>
              <a:t>Server space and editing tools have been requested.  Additionally, the UNCW Department of Philosophy and Religion agrees to host a venue for student work.</a:t>
            </a:r>
          </a:p>
          <a:p>
            <a:r>
              <a:rPr lang="en-US" dirty="0" smtClean="0"/>
              <a:t>Editing and refereeing is good experience for undergraduates too.</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to consider:</a:t>
            </a:r>
            <a:endParaRPr lang="en-US" dirty="0"/>
          </a:p>
        </p:txBody>
      </p:sp>
      <p:sp>
        <p:nvSpPr>
          <p:cNvPr id="3" name="Text Placeholder 2"/>
          <p:cNvSpPr>
            <a:spLocks noGrp="1"/>
          </p:cNvSpPr>
          <p:nvPr>
            <p:ph type="body" idx="1"/>
          </p:nvPr>
        </p:nvSpPr>
        <p:spPr/>
        <p:txBody>
          <a:bodyPr/>
          <a:lstStyle/>
          <a:p>
            <a:r>
              <a:rPr lang="en-US" dirty="0" smtClean="0"/>
              <a:t>Call for Papers:</a:t>
            </a:r>
            <a:endParaRPr lang="en-US" dirty="0"/>
          </a:p>
        </p:txBody>
      </p:sp>
      <p:sp>
        <p:nvSpPr>
          <p:cNvPr id="4" name="Text Placeholder 3"/>
          <p:cNvSpPr>
            <a:spLocks noGrp="1"/>
          </p:cNvSpPr>
          <p:nvPr>
            <p:ph type="body" sz="half" idx="3"/>
          </p:nvPr>
        </p:nvSpPr>
        <p:spPr/>
        <p:txBody>
          <a:bodyPr/>
          <a:lstStyle/>
          <a:p>
            <a:r>
              <a:rPr lang="en-US" dirty="0" smtClean="0"/>
              <a:t>Names:</a:t>
            </a:r>
            <a:endParaRPr lang="en-US" dirty="0"/>
          </a:p>
        </p:txBody>
      </p:sp>
      <p:sp>
        <p:nvSpPr>
          <p:cNvPr id="5" name="Content Placeholder 4"/>
          <p:cNvSpPr>
            <a:spLocks noGrp="1"/>
          </p:cNvSpPr>
          <p:nvPr>
            <p:ph sz="half" idx="2"/>
          </p:nvPr>
        </p:nvSpPr>
        <p:spPr/>
        <p:txBody>
          <a:bodyPr/>
          <a:lstStyle/>
          <a:p>
            <a:r>
              <a:rPr lang="en-US" dirty="0" smtClean="0"/>
              <a:t>Papers in any philosophical or other humanities topic with philosophical elements will be considered.</a:t>
            </a:r>
          </a:p>
          <a:p>
            <a:r>
              <a:rPr lang="en-US" dirty="0" smtClean="0"/>
              <a:t>Word length = 3,000 – 4,000/page length = 10-20 typewritten double-spaced pages</a:t>
            </a:r>
            <a:endParaRPr lang="en-US" dirty="0"/>
          </a:p>
        </p:txBody>
      </p:sp>
      <p:sp>
        <p:nvSpPr>
          <p:cNvPr id="6" name="Content Placeholder 5"/>
          <p:cNvSpPr>
            <a:spLocks noGrp="1"/>
          </p:cNvSpPr>
          <p:nvPr>
            <p:ph sz="half" idx="4"/>
          </p:nvPr>
        </p:nvSpPr>
        <p:spPr/>
        <p:txBody>
          <a:bodyPr>
            <a:normAutofit lnSpcReduction="10000"/>
          </a:bodyPr>
          <a:lstStyle/>
          <a:p>
            <a:r>
              <a:rPr lang="en-US" i="1" dirty="0" smtClean="0"/>
              <a:t>“Aunt Mary’s Kitchen Table Talks”</a:t>
            </a:r>
          </a:p>
          <a:p>
            <a:r>
              <a:rPr lang="en-US" i="1" dirty="0" smtClean="0"/>
              <a:t>“</a:t>
            </a:r>
            <a:r>
              <a:rPr lang="en-US" i="1" dirty="0" err="1" smtClean="0"/>
              <a:t>Logomania</a:t>
            </a:r>
            <a:r>
              <a:rPr lang="en-US" i="1" dirty="0" smtClean="0"/>
              <a:t>”</a:t>
            </a:r>
          </a:p>
          <a:p>
            <a:r>
              <a:rPr lang="en-US" i="1" dirty="0" smtClean="0"/>
              <a:t>“The </a:t>
            </a:r>
            <a:r>
              <a:rPr lang="en-US" i="1" dirty="0" err="1" smtClean="0"/>
              <a:t>Phronesist</a:t>
            </a:r>
            <a:r>
              <a:rPr lang="en-US" i="1" dirty="0" smtClean="0"/>
              <a:t>”</a:t>
            </a:r>
          </a:p>
          <a:p>
            <a:r>
              <a:rPr lang="en-US" i="1" dirty="0" smtClean="0"/>
              <a:t>“Psyche” </a:t>
            </a:r>
          </a:p>
          <a:p>
            <a:r>
              <a:rPr lang="en-US" i="1" dirty="0" smtClean="0"/>
              <a:t>“</a:t>
            </a:r>
            <a:r>
              <a:rPr lang="en-US" i="1" dirty="0" err="1" smtClean="0"/>
              <a:t>Sophrosyn</a:t>
            </a:r>
            <a:r>
              <a:rPr lang="en-US" dirty="0" err="1" smtClean="0"/>
              <a:t>e</a:t>
            </a:r>
            <a:r>
              <a:rPr lang="en-US" dirty="0" smtClean="0"/>
              <a:t>”</a:t>
            </a:r>
          </a:p>
          <a:p>
            <a:r>
              <a:rPr lang="en-US" i="1" dirty="0" smtClean="0"/>
              <a:t>See </a:t>
            </a:r>
            <a:r>
              <a:rPr lang="en-US" i="1" dirty="0" smtClean="0">
                <a:hlinkClick r:id="rId3"/>
              </a:rPr>
              <a:t>http://</a:t>
            </a:r>
            <a:r>
              <a:rPr lang="en-US" i="1" dirty="0" smtClean="0">
                <a:hlinkClick r:id="rId3"/>
              </a:rPr>
              <a:t>www.class.uidaho.edu/ngier/309/greekterms.htm</a:t>
            </a:r>
            <a:r>
              <a:rPr lang="en-US" i="1" dirty="0" smtClean="0"/>
              <a:t> </a:t>
            </a:r>
            <a:endParaRPr lang="en-US"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Copy editors</a:t>
            </a:r>
            <a:endParaRPr lang="en-US" dirty="0"/>
          </a:p>
        </p:txBody>
      </p:sp>
      <p:sp>
        <p:nvSpPr>
          <p:cNvPr id="4" name="Text Placeholder 3"/>
          <p:cNvSpPr>
            <a:spLocks noGrp="1"/>
          </p:cNvSpPr>
          <p:nvPr>
            <p:ph type="body" sz="half" idx="3"/>
          </p:nvPr>
        </p:nvSpPr>
        <p:spPr/>
        <p:txBody>
          <a:bodyPr/>
          <a:lstStyle/>
          <a:p>
            <a:r>
              <a:rPr lang="en-US" dirty="0" smtClean="0"/>
              <a:t>Editor in Chief</a:t>
            </a:r>
            <a:endParaRPr lang="en-US" dirty="0"/>
          </a:p>
        </p:txBody>
      </p:sp>
      <p:sp>
        <p:nvSpPr>
          <p:cNvPr id="5" name="Content Placeholder 4"/>
          <p:cNvSpPr>
            <a:spLocks noGrp="1"/>
          </p:cNvSpPr>
          <p:nvPr>
            <p:ph sz="half" idx="2"/>
          </p:nvPr>
        </p:nvSpPr>
        <p:spPr/>
        <p:txBody>
          <a:bodyPr/>
          <a:lstStyle/>
          <a:p>
            <a:r>
              <a:rPr lang="en-US" dirty="0" smtClean="0"/>
              <a:t>Every student in our course copy edits two papers.</a:t>
            </a:r>
          </a:p>
          <a:p>
            <a:pPr>
              <a:buNone/>
            </a:pPr>
            <a:endParaRPr lang="en-US" dirty="0"/>
          </a:p>
        </p:txBody>
      </p:sp>
      <p:sp>
        <p:nvSpPr>
          <p:cNvPr id="6" name="Content Placeholder 5"/>
          <p:cNvSpPr>
            <a:spLocks noGrp="1"/>
          </p:cNvSpPr>
          <p:nvPr>
            <p:ph sz="half" idx="4"/>
          </p:nvPr>
        </p:nvSpPr>
        <p:spPr/>
        <p:txBody>
          <a:bodyPr/>
          <a:lstStyle/>
          <a:p>
            <a:r>
              <a:rPr lang="en-US" dirty="0" smtClean="0"/>
              <a:t>Dr. 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Logistics, continued: Referee Process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Refereeing is not blind, but submitted drafts will not include names. The Editor will assign numbers that will be confidential and known only to authors.</a:t>
            </a:r>
          </a:p>
          <a:p>
            <a:r>
              <a:rPr lang="en-US" dirty="0" smtClean="0"/>
              <a:t>3-4 students referee each submission.  Editor assigns referees; names of referees are confidential.  Each referee has a number of his or her own.</a:t>
            </a:r>
          </a:p>
          <a:p>
            <a:r>
              <a:rPr lang="en-US" dirty="0" smtClean="0"/>
              <a:t>Each student referees 3-4 submissions. </a:t>
            </a:r>
            <a:endParaRPr lang="en-US" dirty="0"/>
          </a:p>
        </p:txBody>
      </p:sp>
      <p:sp>
        <p:nvSpPr>
          <p:cNvPr id="4" name="Content Placeholder 3"/>
          <p:cNvSpPr>
            <a:spLocks noGrp="1"/>
          </p:cNvSpPr>
          <p:nvPr>
            <p:ph sz="quarter" idx="2"/>
          </p:nvPr>
        </p:nvSpPr>
        <p:spPr>
          <a:xfrm>
            <a:off x="4953000" y="1981200"/>
            <a:ext cx="3749040" cy="4572000"/>
          </a:xfrm>
        </p:spPr>
        <p:txBody>
          <a:bodyPr>
            <a:normAutofit fontScale="92500" lnSpcReduction="20000"/>
          </a:bodyPr>
          <a:lstStyle/>
          <a:p>
            <a:r>
              <a:rPr lang="en-US" dirty="0" smtClean="0"/>
              <a:t>Referees mark papers and supply typewritten comments to the Editor.  Editor shares comments with authors.</a:t>
            </a:r>
          </a:p>
          <a:p>
            <a:r>
              <a:rPr lang="en-US" dirty="0" smtClean="0"/>
              <a:t> All referees respond to a common set of questions, to be determined by the class as a whole in consultation with the Editor.</a:t>
            </a:r>
          </a:p>
          <a:p>
            <a:r>
              <a:rPr lang="en-US" dirty="0" smtClean="0"/>
              <a:t>Referees submit reviews in a timely manner.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Publication Notes</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Journal will be published online with papers in pdf.  </a:t>
            </a:r>
          </a:p>
          <a:p>
            <a:r>
              <a:rPr lang="en-US" dirty="0" smtClean="0"/>
              <a:t>Journal Logo, graphics, and other embellishments may be chosen by a committee of students, or, by the class as a whole.</a:t>
            </a:r>
          </a:p>
          <a:p>
            <a:r>
              <a:rPr lang="en-US" dirty="0" smtClean="0"/>
              <a:t>Students with web writing talent are invited to participate in the technical publishing process.</a:t>
            </a:r>
            <a:endParaRPr lang="en-US" dirty="0"/>
          </a:p>
        </p:txBody>
      </p:sp>
      <p:sp>
        <p:nvSpPr>
          <p:cNvPr id="4" name="Content Placeholder 3"/>
          <p:cNvSpPr>
            <a:spLocks noGrp="1"/>
          </p:cNvSpPr>
          <p:nvPr>
            <p:ph sz="quarter" idx="2"/>
          </p:nvPr>
        </p:nvSpPr>
        <p:spPr/>
        <p:txBody>
          <a:bodyPr>
            <a:normAutofit fontScale="85000" lnSpcReduction="10000"/>
          </a:bodyPr>
          <a:lstStyle/>
          <a:p>
            <a:r>
              <a:rPr lang="en-US" dirty="0" smtClean="0"/>
              <a:t>A common format to all papers is desirable.</a:t>
            </a:r>
          </a:p>
          <a:p>
            <a:r>
              <a:rPr lang="en-US" dirty="0" smtClean="0"/>
              <a:t>Links in Bibliography but not otherwise permitted</a:t>
            </a:r>
          </a:p>
          <a:p>
            <a:r>
              <a:rPr lang="en-US" dirty="0" smtClean="0"/>
              <a:t>Graphics and other audio-visual additions will be possible, but since space, formatting or copyright may become issues, a student committee will determine how non-normal cases should be handled.</a:t>
            </a:r>
          </a:p>
          <a:p>
            <a:r>
              <a:rPr lang="en-US" dirty="0" smtClean="0"/>
              <a:t>“Normal” = patently reasonable size</a:t>
            </a:r>
            <a:r>
              <a:rPr lang="en-US" dirty="0" smtClean="0"/>
              <a:t> </a:t>
            </a:r>
            <a:r>
              <a:rPr lang="en-US" dirty="0" smtClean="0"/>
              <a:t>and content; relevant content; stable format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Notes, cont’d.</a:t>
            </a:r>
            <a:endParaRPr lang="en-US" dirty="0"/>
          </a:p>
        </p:txBody>
      </p:sp>
      <p:sp>
        <p:nvSpPr>
          <p:cNvPr id="3" name="Content Placeholder 2"/>
          <p:cNvSpPr>
            <a:spLocks noGrp="1"/>
          </p:cNvSpPr>
          <p:nvPr>
            <p:ph sz="quarter" idx="1"/>
          </p:nvPr>
        </p:nvSpPr>
        <p:spPr/>
        <p:txBody>
          <a:bodyPr/>
          <a:lstStyle/>
          <a:p>
            <a:r>
              <a:rPr lang="en-US" dirty="0" smtClean="0"/>
              <a:t>Bibliography and notes self-contained in each paper (not in endnotes for the entire volume)</a:t>
            </a:r>
          </a:p>
          <a:p>
            <a:r>
              <a:rPr lang="en-US" dirty="0" smtClean="0"/>
              <a:t>Introduction to volume?</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hlinkClick r:id="rId2"/>
              </a:rPr>
              <a:t>Agora</a:t>
            </a:r>
            <a:r>
              <a:rPr lang="en-US" dirty="0" smtClean="0"/>
              <a:t> , Texas A &amp; M University</a:t>
            </a:r>
          </a:p>
          <a:p>
            <a:pPr>
              <a:buNone/>
            </a:pPr>
            <a:r>
              <a:rPr lang="en-US" b="1" dirty="0" smtClean="0"/>
              <a:t>OUR MISSION:</a:t>
            </a:r>
            <a:r>
              <a:rPr lang="en-US" dirty="0" smtClean="0"/>
              <a:t/>
            </a:r>
            <a:br>
              <a:rPr lang="en-US" dirty="0" smtClean="0"/>
            </a:br>
            <a:r>
              <a:rPr lang="en-US" dirty="0" smtClean="0"/>
              <a:t>Agora aims to provide undergraduate researchers with the opportunity to publish their work and experience the valuable process of constructive review. Students are also given the chance to work for an online journal by participating in editorial decisions. These goals aid the general progress of undergraduate research by spotlighting the fact that post-graduate study is not the only venue for important inquiries in the humanities. Our mission is to make the journal consistently meet high standards of creative scholarship.</a:t>
            </a:r>
          </a:p>
          <a:p>
            <a:pPr>
              <a:buNone/>
            </a:pPr>
            <a:endParaRPr lang="en-US" dirty="0" smtClean="0"/>
          </a:p>
        </p:txBody>
      </p:sp>
      <p:sp>
        <p:nvSpPr>
          <p:cNvPr id="4" name="TextBox 3"/>
          <p:cNvSpPr txBox="1"/>
          <p:nvPr/>
        </p:nvSpPr>
        <p:spPr>
          <a:xfrm>
            <a:off x="1219200" y="6324600"/>
            <a:ext cx="6934200" cy="381000"/>
          </a:xfrm>
          <a:prstGeom prst="rect">
            <a:avLst/>
          </a:prstGeom>
          <a:noFill/>
        </p:spPr>
        <p:txBody>
          <a:bodyPr wrap="square" rtlCol="0">
            <a:spAutoFit/>
          </a:bodyPr>
          <a:lstStyle/>
          <a:p>
            <a:r>
              <a:rPr lang="en-US" dirty="0" smtClean="0">
                <a:hlinkClick r:id="rId3"/>
              </a:rPr>
              <a:t>http://glasscock.tamu.edu/agora/index.html</a:t>
            </a:r>
            <a:r>
              <a:rPr lang="en-US"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Dates to Consider</a:t>
            </a:r>
            <a:endParaRPr lang="en-US" dirty="0"/>
          </a:p>
        </p:txBody>
      </p:sp>
      <p:sp>
        <p:nvSpPr>
          <p:cNvPr id="3" name="Content Placeholder 2"/>
          <p:cNvSpPr>
            <a:spLocks noGrp="1"/>
          </p:cNvSpPr>
          <p:nvPr>
            <p:ph sz="quarter" idx="1"/>
          </p:nvPr>
        </p:nvSpPr>
        <p:spPr/>
        <p:txBody>
          <a:bodyPr/>
          <a:lstStyle/>
          <a:p>
            <a:r>
              <a:rPr lang="en-US" dirty="0" smtClean="0"/>
              <a:t>Final draft to Editor: November 9, 16, 23, 30?</a:t>
            </a:r>
          </a:p>
          <a:p>
            <a:r>
              <a:rPr lang="en-US" dirty="0" smtClean="0"/>
              <a:t>Editor to Referees: November ?</a:t>
            </a:r>
          </a:p>
          <a:p>
            <a:r>
              <a:rPr lang="en-US" dirty="0" smtClean="0"/>
              <a:t>Referees to Editor: November ?</a:t>
            </a:r>
          </a:p>
          <a:p>
            <a:r>
              <a:rPr lang="en-US" dirty="0" smtClean="0"/>
              <a:t>Editor to copy-editors: November ?</a:t>
            </a:r>
          </a:p>
          <a:p>
            <a:r>
              <a:rPr lang="en-US" dirty="0" smtClean="0"/>
              <a:t>Copy-editors to Editor: November ?</a:t>
            </a:r>
          </a:p>
          <a:p>
            <a:r>
              <a:rPr lang="en-US" dirty="0" smtClean="0"/>
              <a:t>Editor to authors</a:t>
            </a:r>
            <a:r>
              <a:rPr lang="en-US" smtClean="0"/>
              <a:t>: November? </a:t>
            </a:r>
            <a:endParaRPr lang="en-US" dirty="0" smtClean="0"/>
          </a:p>
          <a:p>
            <a:r>
              <a:rPr lang="en-US" dirty="0" smtClean="0"/>
              <a:t>Authors to Editor: November?</a:t>
            </a:r>
          </a:p>
          <a:p>
            <a:r>
              <a:rPr lang="en-US" dirty="0" smtClean="0"/>
              <a:t>Publication Event: December 7, 2009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772400" cy="1143000"/>
          </a:xfrm>
        </p:spPr>
        <p:txBody>
          <a:bodyPr>
            <a:normAutofit/>
          </a:bodyPr>
          <a:lstStyle/>
          <a:p>
            <a:r>
              <a:rPr lang="en-US" dirty="0" smtClean="0"/>
              <a:t>Name and identity are normative.</a:t>
            </a:r>
            <a:endParaRPr lang="en-US" dirty="0"/>
          </a:p>
        </p:txBody>
      </p:sp>
      <p:sp>
        <p:nvSpPr>
          <p:cNvPr id="3" name="Content Placeholder 2"/>
          <p:cNvSpPr>
            <a:spLocks noGrp="1"/>
          </p:cNvSpPr>
          <p:nvPr>
            <p:ph sz="quarter" idx="1"/>
          </p:nvPr>
        </p:nvSpPr>
        <p:spPr>
          <a:xfrm>
            <a:off x="838200" y="2286000"/>
            <a:ext cx="3749040" cy="4572000"/>
          </a:xfrm>
        </p:spPr>
        <p:txBody>
          <a:bodyPr>
            <a:normAutofit/>
          </a:bodyPr>
          <a:lstStyle/>
          <a:p>
            <a:r>
              <a:rPr lang="en-US" sz="2400" dirty="0" smtClean="0"/>
              <a:t>In Ancient Greece, philosophers gathered in the </a:t>
            </a:r>
            <a:r>
              <a:rPr lang="en-US" sz="2400" i="1" dirty="0" smtClean="0"/>
              <a:t>agora</a:t>
            </a:r>
            <a:r>
              <a:rPr lang="en-US" sz="2400" dirty="0" smtClean="0"/>
              <a:t> (or, marketplace) to exchange ideas and engage in debates. Agora, the online undergraduate journal of humanities at Texas A&amp;M University, also provides a forum for the lively discussion of scholarly topics.</a:t>
            </a:r>
            <a:endParaRPr lang="en-US" sz="2400" dirty="0"/>
          </a:p>
        </p:txBody>
      </p:sp>
      <p:sp>
        <p:nvSpPr>
          <p:cNvPr id="4" name="Content Placeholder 3"/>
          <p:cNvSpPr>
            <a:spLocks noGrp="1"/>
          </p:cNvSpPr>
          <p:nvPr>
            <p:ph sz="quarter" idx="2"/>
          </p:nvPr>
        </p:nvSpPr>
        <p:spPr>
          <a:xfrm>
            <a:off x="4800600" y="1447800"/>
            <a:ext cx="3749040" cy="4572000"/>
          </a:xfrm>
        </p:spPr>
        <p:txBody>
          <a:bodyPr>
            <a:normAutofit/>
          </a:bodyPr>
          <a:lstStyle/>
          <a:p>
            <a:r>
              <a:rPr lang="en-US" dirty="0" smtClean="0"/>
              <a:t>We </a:t>
            </a:r>
            <a:r>
              <a:rPr lang="en-US" sz="2400" dirty="0" smtClean="0"/>
              <a:t>hope</a:t>
            </a:r>
            <a:r>
              <a:rPr lang="en-US" dirty="0" smtClean="0"/>
              <a:t> it will be a marketplace of ideas worth coming to again and again. The picture located in the top corner of each page is a cutting from Rembrandt's painting, "The Scholar," signifying our interest in cultivating a new generation of scholars in the humanities</a:t>
            </a:r>
            <a:r>
              <a:rPr lang="en-US" dirty="0" smtClean="0"/>
              <a:t>.</a:t>
            </a:r>
            <a:endParaRPr lang="en-US" dirty="0"/>
          </a:p>
        </p:txBody>
      </p:sp>
      <p:pic>
        <p:nvPicPr>
          <p:cNvPr id="6" name="Picture 5" descr="logohome.jpg"/>
          <p:cNvPicPr>
            <a:picLocks noChangeAspect="1"/>
          </p:cNvPicPr>
          <p:nvPr/>
        </p:nvPicPr>
        <p:blipFill>
          <a:blip r:embed="rId2"/>
          <a:stretch>
            <a:fillRect/>
          </a:stretch>
        </p:blipFill>
        <p:spPr>
          <a:xfrm>
            <a:off x="1600200" y="990600"/>
            <a:ext cx="1905000" cy="12001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at </a:t>
            </a:r>
            <a:r>
              <a:rPr lang="en-US" i="1" dirty="0" smtClean="0"/>
              <a:t>Agora</a:t>
            </a:r>
            <a:endParaRPr lang="en-US" i="1" dirty="0"/>
          </a:p>
        </p:txBody>
      </p:sp>
      <p:sp>
        <p:nvSpPr>
          <p:cNvPr id="3" name="Content Placeholder 2"/>
          <p:cNvSpPr>
            <a:spLocks noGrp="1"/>
          </p:cNvSpPr>
          <p:nvPr>
            <p:ph sz="quarter" idx="1"/>
          </p:nvPr>
        </p:nvSpPr>
        <p:spPr/>
        <p:txBody>
          <a:bodyPr>
            <a:normAutofit lnSpcReduction="10000"/>
          </a:bodyPr>
          <a:lstStyle/>
          <a:p>
            <a:r>
              <a:rPr lang="en-US" b="1" dirty="0" smtClean="0"/>
              <a:t>STAFF OPENINGS:</a:t>
            </a:r>
            <a:r>
              <a:rPr lang="en-US" dirty="0" smtClean="0"/>
              <a:t/>
            </a:r>
            <a:br>
              <a:rPr lang="en-US" dirty="0" smtClean="0"/>
            </a:br>
            <a:r>
              <a:rPr lang="en-US" dirty="0" smtClean="0"/>
              <a:t>Gain valuable career experience by working for a refereed, online journal. Agora is currently accepting applications for the following volunteer positions:</a:t>
            </a:r>
            <a:br>
              <a:rPr lang="en-US" dirty="0" smtClean="0"/>
            </a:br>
            <a:endParaRPr lang="en-US" dirty="0" smtClean="0"/>
          </a:p>
          <a:p>
            <a:r>
              <a:rPr lang="en-US" i="1" dirty="0" smtClean="0"/>
              <a:t>Public Relations Managers.</a:t>
            </a:r>
            <a:r>
              <a:rPr lang="en-US" dirty="0" smtClean="0"/>
              <a:t> Job description: Write press releases and manage inquiries from media representatives. Create and distribute flyers advertising calls for papers or </a:t>
            </a:r>
            <a:r>
              <a:rPr lang="en-US" dirty="0" smtClean="0"/>
              <a:t>volunteers.</a:t>
            </a:r>
          </a:p>
          <a:p>
            <a:r>
              <a:rPr lang="en-US" i="1" dirty="0" smtClean="0"/>
              <a:t>Copy </a:t>
            </a:r>
            <a:r>
              <a:rPr lang="en-US" i="1" dirty="0" smtClean="0"/>
              <a:t>Editors.</a:t>
            </a:r>
            <a:r>
              <a:rPr lang="en-US" dirty="0" smtClean="0"/>
              <a:t> Job description: Edit, proofread and format submitted papers to be sent to referee panels. Proofread accepted papers for final publication.</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077200" cy="1143000"/>
          </a:xfrm>
        </p:spPr>
        <p:txBody>
          <a:bodyPr/>
          <a:lstStyle/>
          <a:p>
            <a:r>
              <a:rPr lang="en-US" dirty="0" smtClean="0"/>
              <a:t>Call for Papers</a:t>
            </a:r>
            <a:endParaRPr lang="en-US" dirty="0"/>
          </a:p>
        </p:txBody>
      </p:sp>
      <p:sp>
        <p:nvSpPr>
          <p:cNvPr id="3" name="Content Placeholder 2"/>
          <p:cNvSpPr>
            <a:spLocks noGrp="1"/>
          </p:cNvSpPr>
          <p:nvPr>
            <p:ph sz="quarter" idx="1"/>
          </p:nvPr>
        </p:nvSpPr>
        <p:spPr>
          <a:xfrm>
            <a:off x="381000" y="1219200"/>
            <a:ext cx="3124200" cy="5638800"/>
          </a:xfrm>
        </p:spPr>
        <p:txBody>
          <a:bodyPr>
            <a:normAutofit fontScale="77500" lnSpcReduction="20000"/>
          </a:bodyPr>
          <a:lstStyle/>
          <a:p>
            <a:r>
              <a:rPr lang="en-US" b="1" dirty="0" smtClean="0"/>
              <a:t>SUBMISSION GUIDELINES</a:t>
            </a:r>
            <a:r>
              <a:rPr lang="en-US" b="1" dirty="0" smtClean="0"/>
              <a:t>:</a:t>
            </a:r>
            <a:r>
              <a:rPr lang="en-US" dirty="0" smtClean="0"/>
              <a:t/>
            </a:r>
            <a:br>
              <a:rPr lang="en-US" dirty="0" smtClean="0"/>
            </a:br>
            <a:endParaRPr lang="en-US" dirty="0" smtClean="0"/>
          </a:p>
          <a:p>
            <a:r>
              <a:rPr lang="en-US" dirty="0" smtClean="0"/>
              <a:t>The deadline for submissions for the winter issue of Agora is </a:t>
            </a:r>
            <a:r>
              <a:rPr lang="en-US" b="1" dirty="0" smtClean="0"/>
              <a:t>October 23, 2004</a:t>
            </a:r>
            <a:r>
              <a:rPr lang="en-US" dirty="0" smtClean="0"/>
              <a:t>.</a:t>
            </a:r>
          </a:p>
          <a:p>
            <a:r>
              <a:rPr lang="en-US" dirty="0" smtClean="0"/>
              <a:t>Papers and reviews should be sent as an e-mail attachment to the editor-in-chief at </a:t>
            </a:r>
            <a:r>
              <a:rPr lang="en-US" dirty="0" smtClean="0">
                <a:hlinkClick r:id="rId2"/>
              </a:rPr>
              <a:t>JenniferSiepel@tamu.edu</a:t>
            </a:r>
            <a:r>
              <a:rPr lang="en-US" dirty="0" smtClean="0"/>
              <a:t>. Documents should be saved as text files or as Microsoft Word documents. Carefully read the </a:t>
            </a:r>
            <a:r>
              <a:rPr lang="en-US" dirty="0" smtClean="0">
                <a:hlinkClick r:id="rId3"/>
              </a:rPr>
              <a:t>format guidelines</a:t>
            </a:r>
            <a:r>
              <a:rPr lang="en-US" dirty="0" smtClean="0"/>
              <a:t> below before submitting. </a:t>
            </a:r>
            <a:r>
              <a:rPr lang="en-US" b="1" dirty="0" smtClean="0"/>
              <a:t>Failure to adhere to these guidelines could result in rejection.</a:t>
            </a:r>
            <a:endParaRPr lang="en-US" dirty="0" smtClean="0"/>
          </a:p>
          <a:p>
            <a:pPr>
              <a:buNone/>
            </a:pPr>
            <a:endParaRPr lang="en-US" dirty="0"/>
          </a:p>
        </p:txBody>
      </p:sp>
      <p:sp>
        <p:nvSpPr>
          <p:cNvPr id="4" name="Content Placeholder 3"/>
          <p:cNvSpPr>
            <a:spLocks noGrp="1"/>
          </p:cNvSpPr>
          <p:nvPr>
            <p:ph sz="quarter" idx="2"/>
          </p:nvPr>
        </p:nvSpPr>
        <p:spPr>
          <a:xfrm>
            <a:off x="3886200" y="304800"/>
            <a:ext cx="5025390" cy="6324600"/>
          </a:xfrm>
        </p:spPr>
        <p:txBody>
          <a:bodyPr>
            <a:noAutofit/>
          </a:bodyPr>
          <a:lstStyle/>
          <a:p>
            <a:r>
              <a:rPr lang="en-US" sz="1400" b="1" dirty="0" smtClean="0"/>
              <a:t>FORMAT GUIDELINES:</a:t>
            </a:r>
            <a:r>
              <a:rPr lang="en-US" sz="1400" dirty="0" smtClean="0"/>
              <a:t/>
            </a:r>
            <a:br>
              <a:rPr lang="en-US" sz="1400" dirty="0" smtClean="0"/>
            </a:br>
            <a:r>
              <a:rPr lang="en-US" sz="1400" dirty="0" smtClean="0"/>
              <a:t/>
            </a:r>
            <a:br>
              <a:rPr lang="en-US" sz="1400" dirty="0" smtClean="0"/>
            </a:br>
            <a:r>
              <a:rPr lang="en-US" sz="1400" i="1" dirty="0" smtClean="0"/>
              <a:t>Length.</a:t>
            </a:r>
            <a:r>
              <a:rPr lang="en-US" sz="1400" dirty="0" smtClean="0"/>
              <a:t> Papers must be between 4,000 and 8,000 words of text, excluding footnotes. Book reviews should be limited to 2,000 words of text</a:t>
            </a:r>
            <a:r>
              <a:rPr lang="en-US" sz="1400" dirty="0" smtClean="0"/>
              <a:t>.</a:t>
            </a:r>
            <a:r>
              <a:rPr lang="en-US" sz="1400" dirty="0" smtClean="0"/>
              <a:t/>
            </a:r>
            <a:br>
              <a:rPr lang="en-US" sz="1400" dirty="0" smtClean="0"/>
            </a:br>
            <a:r>
              <a:rPr lang="en-US" sz="1400" i="1" dirty="0" smtClean="0"/>
              <a:t>Footnotes and Citations.</a:t>
            </a:r>
            <a:r>
              <a:rPr lang="en-US" sz="1400" dirty="0" smtClean="0"/>
              <a:t> Citations must be submitted as footnotes. </a:t>
            </a:r>
            <a:r>
              <a:rPr lang="en-US" sz="1400" b="1" dirty="0" smtClean="0"/>
              <a:t>Please do not use parenthetical in-text citations.</a:t>
            </a:r>
            <a:r>
              <a:rPr lang="en-US" sz="1400" dirty="0" smtClean="0"/>
              <a:t> For the first reference to a work, include the full bibliographic citation in the footnote (author(s), title, place of publication, publishing company, copyright date). Footnotes referring to works cited in the immediately previous note should cite "Ibid." and the page number. Footnotes referring to works cited in previous notes should include the author's name, followed by "op. cit." and the page number. (Please note that book reviews may parenthetically cite page numbers from the book being reviewed.) Please consult the reference style in the current issue or contact us with further questions. Following these guidelines greatly increases a paper's chances of being reviewed. </a:t>
            </a:r>
            <a:br>
              <a:rPr lang="en-US" sz="1400" dirty="0" smtClean="0"/>
            </a:br>
            <a:r>
              <a:rPr lang="en-US" sz="1400" i="1" dirty="0" smtClean="0"/>
              <a:t>Spacing and Alignment.</a:t>
            </a:r>
            <a:r>
              <a:rPr lang="en-US" sz="1400" dirty="0" smtClean="0"/>
              <a:t> Papers should be double-spaced and justified. Please type only one space after each mark of punctuation, rather than two</a:t>
            </a:r>
            <a:r>
              <a:rPr lang="en-US" sz="1400" dirty="0" smtClean="0"/>
              <a:t>.</a:t>
            </a:r>
            <a:r>
              <a:rPr lang="en-US" sz="1400" dirty="0" smtClean="0"/>
              <a:t/>
            </a:r>
            <a:br>
              <a:rPr lang="en-US" sz="1400" dirty="0" smtClean="0"/>
            </a:br>
            <a:r>
              <a:rPr lang="en-US" sz="1400" i="1" dirty="0" smtClean="0"/>
              <a:t>Book reviews.</a:t>
            </a:r>
            <a:r>
              <a:rPr lang="en-US" sz="1400" dirty="0" smtClean="0"/>
              <a:t> Book reviews must be accompanied by a full bibliographic citation of the book being reviewed, including the author/editor, title, publication information, copyright date, number of pages, paperback/hardback edition, and listed retail price</a:t>
            </a:r>
            <a:r>
              <a:rPr lang="en-US" sz="1400" dirty="0" smtClean="0"/>
              <a:t>.</a:t>
            </a:r>
            <a:r>
              <a:rPr lang="en-US" sz="1400" dirty="0" smtClean="0"/>
              <a:t/>
            </a:r>
            <a:br>
              <a:rPr lang="en-US" sz="1400" dirty="0" smtClean="0"/>
            </a:br>
            <a:r>
              <a:rPr lang="en-US" sz="1400" i="1" dirty="0" smtClean="0"/>
              <a:t>Style.</a:t>
            </a:r>
            <a:r>
              <a:rPr lang="en-US" sz="1400" dirty="0" smtClean="0"/>
              <a:t> Authors are encouraged to follow a standard research style book, such as the </a:t>
            </a:r>
            <a:r>
              <a:rPr lang="en-US" sz="1400" i="1" dirty="0" smtClean="0"/>
              <a:t>MLA Style Manual and Guide to Scholarly Publishing</a:t>
            </a:r>
            <a:r>
              <a:rPr lang="en-US" sz="1400" dirty="0" smtClean="0"/>
              <a:t> or </a:t>
            </a:r>
            <a:r>
              <a:rPr lang="en-US" sz="1400" i="1" dirty="0" smtClean="0"/>
              <a:t>The Chicago Manual of Style</a:t>
            </a:r>
            <a:r>
              <a:rPr lang="en-US" sz="1400" dirty="0" smtClean="0"/>
              <a:t>.</a:t>
            </a:r>
            <a:br>
              <a:rPr lang="en-US" sz="1400" dirty="0" smtClean="0"/>
            </a:b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7696200" cy="884238"/>
          </a:xfrm>
        </p:spPr>
        <p:txBody>
          <a:bodyPr/>
          <a:lstStyle/>
          <a:p>
            <a:r>
              <a:rPr lang="en-US" dirty="0" smtClean="0"/>
              <a:t>Refereed:</a:t>
            </a:r>
            <a:endParaRPr lang="en-US" dirty="0"/>
          </a:p>
        </p:txBody>
      </p:sp>
      <p:sp>
        <p:nvSpPr>
          <p:cNvPr id="3" name="Content Placeholder 2"/>
          <p:cNvSpPr>
            <a:spLocks noGrp="1"/>
          </p:cNvSpPr>
          <p:nvPr>
            <p:ph sz="quarter" idx="1"/>
          </p:nvPr>
        </p:nvSpPr>
        <p:spPr>
          <a:xfrm>
            <a:off x="914400" y="2743200"/>
            <a:ext cx="7772400" cy="4572000"/>
          </a:xfrm>
        </p:spPr>
        <p:txBody>
          <a:bodyPr/>
          <a:lstStyle/>
          <a:p>
            <a:r>
              <a:rPr lang="en-US" dirty="0" smtClean="0"/>
              <a:t>Submissions to Agora are reviewed by two referees at Texas A&amp;M University. The journal is currently looking for faculty members and senior graduate students who would be willing to review a paper. Interested parties should contact the </a:t>
            </a:r>
            <a:r>
              <a:rPr lang="en-US" dirty="0" smtClean="0">
                <a:hlinkClick r:id="rId2"/>
              </a:rPr>
              <a:t>editor-in-chief</a:t>
            </a:r>
            <a:r>
              <a:rPr lang="en-US" dirty="0" smtClean="0"/>
              <a:t>.</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Volumes are unthemed:</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VOLUME 4, ISSUE 1 (Summer 2003)</a:t>
            </a:r>
          </a:p>
          <a:p>
            <a:r>
              <a:rPr lang="en-US" b="1" dirty="0" smtClean="0"/>
              <a:t>Volga Ethnic Relations from </a:t>
            </a:r>
            <a:r>
              <a:rPr lang="en-US" b="1" dirty="0" err="1" smtClean="0"/>
              <a:t>Ibn</a:t>
            </a:r>
            <a:r>
              <a:rPr lang="en-US" b="1" dirty="0" smtClean="0"/>
              <a:t> </a:t>
            </a:r>
            <a:r>
              <a:rPr lang="en-US" b="1" dirty="0" err="1" smtClean="0"/>
              <a:t>Fadlan's</a:t>
            </a:r>
            <a:r>
              <a:rPr lang="en-US" b="1" dirty="0" smtClean="0"/>
              <a:t> Perspective </a:t>
            </a:r>
            <a:r>
              <a:rPr lang="en-US" dirty="0" smtClean="0"/>
              <a:t/>
            </a:r>
            <a:br>
              <a:rPr lang="en-US" dirty="0" smtClean="0"/>
            </a:br>
            <a:r>
              <a:rPr lang="en-US" dirty="0" smtClean="0"/>
              <a:t>Melanie </a:t>
            </a:r>
            <a:r>
              <a:rPr lang="en-US" dirty="0" err="1" smtClean="0"/>
              <a:t>Clouser</a:t>
            </a:r>
            <a:r>
              <a:rPr lang="en-US" dirty="0" smtClean="0"/>
              <a:t/>
            </a:r>
            <a:br>
              <a:rPr lang="en-US" dirty="0" smtClean="0"/>
            </a:br>
            <a:r>
              <a:rPr lang="en-US" dirty="0" smtClean="0">
                <a:hlinkClick r:id="rId2"/>
              </a:rPr>
              <a:t>PDF</a:t>
            </a:r>
            <a:endParaRPr lang="en-US" dirty="0" smtClean="0"/>
          </a:p>
          <a:p>
            <a:r>
              <a:rPr lang="en-US" b="1" dirty="0" smtClean="0"/>
              <a:t>Nietzsche's </a:t>
            </a:r>
            <a:r>
              <a:rPr lang="en-US" b="1" u="sng" dirty="0" smtClean="0"/>
              <a:t>Thus Spoke Zarathustra</a:t>
            </a:r>
            <a:r>
              <a:rPr lang="en-US" dirty="0" smtClean="0"/>
              <a:t/>
            </a:r>
            <a:br>
              <a:rPr lang="en-US" dirty="0" smtClean="0"/>
            </a:br>
            <a:r>
              <a:rPr lang="en-US" dirty="0" err="1" smtClean="0"/>
              <a:t>Reena</a:t>
            </a:r>
            <a:r>
              <a:rPr lang="en-US" dirty="0" smtClean="0"/>
              <a:t> </a:t>
            </a:r>
            <a:r>
              <a:rPr lang="en-US" dirty="0" err="1" smtClean="0"/>
              <a:t>Goyal</a:t>
            </a:r>
            <a:r>
              <a:rPr lang="en-US" dirty="0" smtClean="0"/>
              <a:t/>
            </a:r>
            <a:br>
              <a:rPr lang="en-US" dirty="0" smtClean="0"/>
            </a:br>
            <a:r>
              <a:rPr lang="en-US" dirty="0" smtClean="0"/>
              <a:t>University of Toronto</a:t>
            </a:r>
            <a:br>
              <a:rPr lang="en-US" dirty="0" smtClean="0"/>
            </a:br>
            <a:r>
              <a:rPr lang="en-US" dirty="0" smtClean="0">
                <a:hlinkClick r:id="rId3"/>
              </a:rPr>
              <a:t>PDF</a:t>
            </a:r>
            <a:endParaRPr lang="en-US" dirty="0" smtClean="0"/>
          </a:p>
          <a:p>
            <a:r>
              <a:rPr lang="en-US" b="1" dirty="0" smtClean="0"/>
              <a:t>The Compatibility of Divine Foreknowledge and Predestination with Human Freedom in Medieval Philosophy</a:t>
            </a:r>
            <a:r>
              <a:rPr lang="en-US" dirty="0" smtClean="0"/>
              <a:t/>
            </a:r>
            <a:br>
              <a:rPr lang="en-US" dirty="0" smtClean="0"/>
            </a:br>
            <a:r>
              <a:rPr lang="en-US" dirty="0" smtClean="0"/>
              <a:t>Joel M. </a:t>
            </a:r>
            <a:r>
              <a:rPr lang="en-US" dirty="0" err="1" smtClean="0"/>
              <a:t>Buenting</a:t>
            </a:r>
            <a:r>
              <a:rPr lang="en-US" dirty="0" smtClean="0"/>
              <a:t/>
            </a:r>
            <a:br>
              <a:rPr lang="en-US" dirty="0" smtClean="0"/>
            </a:br>
            <a:r>
              <a:rPr lang="en-US" dirty="0" smtClean="0"/>
              <a:t>University of Victoria</a:t>
            </a:r>
            <a:br>
              <a:rPr lang="en-US" dirty="0" smtClean="0"/>
            </a:br>
            <a:r>
              <a:rPr lang="en-US" dirty="0" smtClean="0">
                <a:hlinkClick r:id="rId4"/>
              </a:rPr>
              <a:t>PDF</a:t>
            </a:r>
            <a:endParaRPr lang="en-US" dirty="0" smtClean="0"/>
          </a:p>
          <a:p>
            <a:endParaRPr lang="en-US" dirty="0"/>
          </a:p>
        </p:txBody>
      </p:sp>
      <p:sp>
        <p:nvSpPr>
          <p:cNvPr id="4" name="Content Placeholder 3"/>
          <p:cNvSpPr>
            <a:spLocks noGrp="1"/>
          </p:cNvSpPr>
          <p:nvPr>
            <p:ph sz="quarter" idx="2"/>
          </p:nvPr>
        </p:nvSpPr>
        <p:spPr/>
        <p:txBody>
          <a:bodyPr>
            <a:normAutofit fontScale="70000" lnSpcReduction="20000"/>
          </a:bodyPr>
          <a:lstStyle/>
          <a:p>
            <a:r>
              <a:rPr lang="en-US" dirty="0" smtClean="0"/>
              <a:t>VOLUME 1, ISSUE 2 (Winter 2000)</a:t>
            </a:r>
          </a:p>
          <a:p>
            <a:r>
              <a:rPr lang="en-US" b="1" dirty="0" smtClean="0"/>
              <a:t>Carpetbagger on the Brazos: The Texas Freedmen's Bureau in Robertson County</a:t>
            </a:r>
            <a:r>
              <a:rPr lang="en-US" dirty="0" smtClean="0"/>
              <a:t/>
            </a:r>
            <a:br>
              <a:rPr lang="en-US" dirty="0" smtClean="0"/>
            </a:br>
            <a:r>
              <a:rPr lang="en-US" dirty="0" smtClean="0"/>
              <a:t>Andrew J. </a:t>
            </a:r>
            <a:r>
              <a:rPr lang="en-US" dirty="0" err="1" smtClean="0"/>
              <a:t>Torget</a:t>
            </a:r>
            <a:r>
              <a:rPr lang="en-US" dirty="0" smtClean="0"/>
              <a:t/>
            </a:r>
            <a:br>
              <a:rPr lang="en-US" dirty="0" smtClean="0"/>
            </a:br>
            <a:r>
              <a:rPr lang="en-US" dirty="0" smtClean="0"/>
              <a:t>Texas A&amp;M University</a:t>
            </a:r>
            <a:br>
              <a:rPr lang="en-US" dirty="0" smtClean="0"/>
            </a:br>
            <a:r>
              <a:rPr lang="en-US" dirty="0" smtClean="0">
                <a:hlinkClick r:id="rId5"/>
              </a:rPr>
              <a:t>PDF</a:t>
            </a:r>
            <a:endParaRPr lang="en-US" dirty="0" smtClean="0"/>
          </a:p>
          <a:p>
            <a:r>
              <a:rPr lang="en-US" b="1" dirty="0" smtClean="0"/>
              <a:t>Identity in Language: An Exploration into the Social Implications of Linguistic Variation</a:t>
            </a:r>
            <a:r>
              <a:rPr lang="en-US" dirty="0" smtClean="0"/>
              <a:t/>
            </a:r>
            <a:br>
              <a:rPr lang="en-US" dirty="0" smtClean="0"/>
            </a:br>
            <a:r>
              <a:rPr lang="en-US" dirty="0" smtClean="0"/>
              <a:t>Polly Sterling</a:t>
            </a:r>
            <a:br>
              <a:rPr lang="en-US" dirty="0" smtClean="0"/>
            </a:br>
            <a:r>
              <a:rPr lang="en-US" dirty="0" smtClean="0"/>
              <a:t>Texas A&amp;M University</a:t>
            </a:r>
            <a:br>
              <a:rPr lang="en-US" dirty="0" smtClean="0"/>
            </a:br>
            <a:r>
              <a:rPr lang="en-US" dirty="0" smtClean="0">
                <a:hlinkClick r:id="rId6"/>
              </a:rPr>
              <a:t>PDF</a:t>
            </a:r>
            <a:endParaRPr lang="en-US" dirty="0" smtClean="0"/>
          </a:p>
          <a:p>
            <a:r>
              <a:rPr lang="en-US" b="1" dirty="0" smtClean="0"/>
              <a:t>Feminine Identity in Sophocles' </a:t>
            </a:r>
            <a:r>
              <a:rPr lang="en-US" b="1" i="1" dirty="0" err="1" smtClean="0"/>
              <a:t>Antigone</a:t>
            </a:r>
            <a:r>
              <a:rPr lang="en-US" dirty="0" smtClean="0"/>
              <a:t/>
            </a:r>
            <a:br>
              <a:rPr lang="en-US" dirty="0" smtClean="0"/>
            </a:br>
            <a:r>
              <a:rPr lang="en-US" dirty="0" smtClean="0"/>
              <a:t>Laura Bradshaw </a:t>
            </a:r>
            <a:r>
              <a:rPr lang="en-US" dirty="0" err="1" smtClean="0"/>
              <a:t>Droege</a:t>
            </a:r>
            <a:r>
              <a:rPr lang="en-US" dirty="0" smtClean="0"/>
              <a:t/>
            </a:r>
            <a:br>
              <a:rPr lang="en-US" dirty="0" smtClean="0"/>
            </a:br>
            <a:r>
              <a:rPr lang="en-US" dirty="0" smtClean="0"/>
              <a:t>University of Alabama-Huntsville</a:t>
            </a:r>
            <a:br>
              <a:rPr lang="en-US" dirty="0" smtClean="0"/>
            </a:br>
            <a:r>
              <a:rPr lang="en-US" dirty="0" smtClean="0">
                <a:hlinkClick r:id="rId7"/>
              </a:rPr>
              <a:t>PDF</a:t>
            </a:r>
            <a:r>
              <a:rPr lang="en-US" dirty="0" smtClean="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a:t>
            </a:r>
            <a:r>
              <a:rPr lang="en-US" b="1" dirty="0" smtClean="0"/>
              <a:t>Carleton University </a:t>
            </a:r>
            <a:br>
              <a:rPr lang="en-US" b="1" dirty="0" smtClean="0"/>
            </a:br>
            <a:r>
              <a:rPr lang="en-US" b="1" dirty="0" smtClean="0"/>
              <a:t>Student Journal of Philosophy </a:t>
            </a:r>
            <a:endParaRPr lang="en-US" dirty="0"/>
          </a:p>
        </p:txBody>
      </p:sp>
      <p:sp>
        <p:nvSpPr>
          <p:cNvPr id="3" name="Content Placeholder 2"/>
          <p:cNvSpPr>
            <a:spLocks noGrp="1"/>
          </p:cNvSpPr>
          <p:nvPr>
            <p:ph sz="quarter" idx="1"/>
          </p:nvPr>
        </p:nvSpPr>
        <p:spPr>
          <a:xfrm>
            <a:off x="4953000" y="1447800"/>
            <a:ext cx="3749040" cy="4572000"/>
          </a:xfrm>
        </p:spPr>
        <p:txBody>
          <a:bodyPr>
            <a:normAutofit fontScale="77500" lnSpcReduction="20000"/>
          </a:bodyPr>
          <a:lstStyle/>
          <a:p>
            <a:pPr>
              <a:buNone/>
            </a:pPr>
            <a:r>
              <a:rPr lang="en-US" b="1" dirty="0" smtClean="0">
                <a:hlinkClick r:id="rId2"/>
              </a:rPr>
              <a:t>Vol. 17, No. 2, Summer 1998</a:t>
            </a:r>
            <a:endParaRPr lang="en-US" b="1" dirty="0" smtClean="0"/>
          </a:p>
          <a:p>
            <a:pPr>
              <a:buNone/>
            </a:pPr>
            <a:r>
              <a:rPr lang="en-US" dirty="0" smtClean="0"/>
              <a:t>Edited by Michael </a:t>
            </a:r>
            <a:r>
              <a:rPr lang="en-US" dirty="0" err="1" smtClean="0"/>
              <a:t>Kocsis</a:t>
            </a:r>
            <a:r>
              <a:rPr lang="en-US" dirty="0" smtClean="0"/>
              <a:t>, </a:t>
            </a:r>
            <a:r>
              <a:rPr lang="en-US" dirty="0" err="1" smtClean="0"/>
              <a:t>AndreaCasciato</a:t>
            </a:r>
            <a:r>
              <a:rPr lang="en-US" dirty="0" smtClean="0"/>
              <a:t> </a:t>
            </a:r>
            <a:r>
              <a:rPr lang="en-US" dirty="0" smtClean="0"/>
              <a:t>and Mark Foster </a:t>
            </a:r>
            <a:endParaRPr lang="en-US" dirty="0" smtClean="0"/>
          </a:p>
          <a:p>
            <a:pPr>
              <a:buNone/>
            </a:pPr>
            <a:r>
              <a:rPr lang="en-US" b="1" dirty="0" smtClean="0"/>
              <a:t>Table </a:t>
            </a:r>
            <a:r>
              <a:rPr lang="en-US" b="1" dirty="0" smtClean="0"/>
              <a:t>of Contents:</a:t>
            </a:r>
            <a:r>
              <a:rPr lang="en-US" dirty="0" smtClean="0"/>
              <a:t> </a:t>
            </a:r>
          </a:p>
          <a:p>
            <a:r>
              <a:rPr lang="en-US" dirty="0" smtClean="0">
                <a:hlinkClick r:id="rId3"/>
              </a:rPr>
              <a:t>War in the Fields of Experience: Making Sense of Religious Empiricism</a:t>
            </a:r>
            <a:r>
              <a:rPr lang="en-US" dirty="0" smtClean="0"/>
              <a:t> </a:t>
            </a:r>
          </a:p>
          <a:p>
            <a:pPr>
              <a:buNone/>
            </a:pPr>
            <a:r>
              <a:rPr lang="en-US" dirty="0" smtClean="0"/>
              <a:t>Kenny </a:t>
            </a:r>
            <a:r>
              <a:rPr lang="en-US" dirty="0" err="1" smtClean="0"/>
              <a:t>Kistler</a:t>
            </a:r>
            <a:r>
              <a:rPr lang="en-US" dirty="0" smtClean="0"/>
              <a:t>, William </a:t>
            </a:r>
            <a:r>
              <a:rPr lang="en-US" dirty="0" smtClean="0"/>
              <a:t>Paterson University </a:t>
            </a:r>
            <a:r>
              <a:rPr lang="en-US" dirty="0" smtClean="0"/>
              <a:t>of New Jersey</a:t>
            </a:r>
          </a:p>
          <a:p>
            <a:r>
              <a:rPr lang="en-US" dirty="0" smtClean="0">
                <a:hlinkClick r:id="rId4"/>
              </a:rPr>
              <a:t>Sartre vs. Nietzsche: Will To Power, Platonism, and Pessimism</a:t>
            </a:r>
            <a:r>
              <a:rPr lang="en-US" dirty="0" smtClean="0"/>
              <a:t> </a:t>
            </a:r>
          </a:p>
          <a:p>
            <a:pPr>
              <a:buNone/>
            </a:pPr>
            <a:r>
              <a:rPr lang="en-US" dirty="0" smtClean="0"/>
              <a:t>Craig Beam, University of Waterloo</a:t>
            </a:r>
          </a:p>
          <a:p>
            <a:r>
              <a:rPr lang="en-US" dirty="0" smtClean="0">
                <a:hlinkClick r:id="rId5"/>
              </a:rPr>
              <a:t>The Impact of the Computer Model of the Mind on Cognitive Science</a:t>
            </a:r>
            <a:r>
              <a:rPr lang="en-US" dirty="0" smtClean="0"/>
              <a:t> </a:t>
            </a:r>
          </a:p>
          <a:p>
            <a:pPr>
              <a:buNone/>
            </a:pPr>
            <a:r>
              <a:rPr lang="en-US" dirty="0" err="1" smtClean="0"/>
              <a:t>Jerzy</a:t>
            </a:r>
            <a:r>
              <a:rPr lang="en-US" dirty="0" smtClean="0"/>
              <a:t> </a:t>
            </a:r>
            <a:r>
              <a:rPr lang="en-US" dirty="0" err="1" smtClean="0"/>
              <a:t>Jarmasz</a:t>
            </a:r>
            <a:r>
              <a:rPr lang="en-US" dirty="0" smtClean="0"/>
              <a:t>, Carleton University</a:t>
            </a:r>
          </a:p>
          <a:p>
            <a:pPr>
              <a:buNone/>
            </a:pPr>
            <a:endParaRPr lang="en-US" dirty="0"/>
          </a:p>
        </p:txBody>
      </p:sp>
      <p:sp>
        <p:nvSpPr>
          <p:cNvPr id="4" name="Content Placeholder 3"/>
          <p:cNvSpPr>
            <a:spLocks noGrp="1"/>
          </p:cNvSpPr>
          <p:nvPr>
            <p:ph sz="quarter" idx="2"/>
          </p:nvPr>
        </p:nvSpPr>
        <p:spPr>
          <a:xfrm>
            <a:off x="533400" y="1524000"/>
            <a:ext cx="4114800" cy="4800600"/>
          </a:xfrm>
        </p:spPr>
        <p:txBody>
          <a:bodyPr>
            <a:normAutofit fontScale="77500" lnSpcReduction="20000"/>
          </a:bodyPr>
          <a:lstStyle/>
          <a:p>
            <a:r>
              <a:rPr lang="en-US" b="1" dirty="0" smtClean="0"/>
              <a:t>Call for </a:t>
            </a:r>
            <a:r>
              <a:rPr lang="en-US" b="1" dirty="0" smtClean="0"/>
              <a:t>Papers</a:t>
            </a:r>
            <a:endParaRPr lang="en-US" dirty="0" smtClean="0"/>
          </a:p>
          <a:p>
            <a:r>
              <a:rPr lang="en-US" i="1" dirty="0" smtClean="0"/>
              <a:t>The Carleton University Student Journal of Philosophy</a:t>
            </a:r>
            <a:r>
              <a:rPr lang="en-US" dirty="0" smtClean="0"/>
              <a:t> publishes student papers on all topics of philosophical interest. It is designed to offer students their first opportunity to publish philosophical work, and to encourage excellence in student scholarship. Submissions are welcome from both undergraduate and graduate students. Faculty members are urged to encourage students to submit papers. Acceptance is determined by the editor(s), based mainly on the recommendation of faculty referees from Carleton University. </a:t>
            </a:r>
          </a:p>
        </p:txBody>
      </p:sp>
      <p:sp>
        <p:nvSpPr>
          <p:cNvPr id="5" name="TextBox 4"/>
          <p:cNvSpPr txBox="1"/>
          <p:nvPr/>
        </p:nvSpPr>
        <p:spPr>
          <a:xfrm>
            <a:off x="1752600" y="6172200"/>
            <a:ext cx="5562600" cy="381000"/>
          </a:xfrm>
          <a:prstGeom prst="rect">
            <a:avLst/>
          </a:prstGeom>
          <a:noFill/>
        </p:spPr>
        <p:txBody>
          <a:bodyPr wrap="square" rtlCol="0">
            <a:spAutoFit/>
          </a:bodyPr>
          <a:lstStyle/>
          <a:p>
            <a:r>
              <a:rPr lang="en-US" dirty="0" smtClean="0">
                <a:hlinkClick r:id="rId6"/>
              </a:rPr>
              <a:t>http://www.carleton.ca/philosophy/cusjp/callforpapers.html</a:t>
            </a:r>
            <a:r>
              <a:rPr lang="en-US"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Yale Philosophy Review</a:t>
            </a:r>
            <a:endParaRPr lang="en-US" dirty="0"/>
          </a:p>
        </p:txBody>
      </p:sp>
      <p:sp>
        <p:nvSpPr>
          <p:cNvPr id="3" name="Content Placeholder 2"/>
          <p:cNvSpPr>
            <a:spLocks noGrp="1"/>
          </p:cNvSpPr>
          <p:nvPr>
            <p:ph sz="quarter" idx="1"/>
          </p:nvPr>
        </p:nvSpPr>
        <p:spPr>
          <a:xfrm>
            <a:off x="914400" y="1828800"/>
            <a:ext cx="7772400" cy="3733800"/>
          </a:xfrm>
        </p:spPr>
        <p:txBody>
          <a:bodyPr/>
          <a:lstStyle/>
          <a:p>
            <a:pPr>
              <a:buNone/>
            </a:pPr>
            <a:r>
              <a:rPr lang="en-US" i="1" dirty="0" smtClean="0"/>
              <a:t>    The </a:t>
            </a:r>
            <a:r>
              <a:rPr lang="en-US" i="1" dirty="0" smtClean="0"/>
              <a:t>Yale Philosophy Review</a:t>
            </a:r>
            <a:r>
              <a:rPr lang="en-US" dirty="0" smtClean="0"/>
              <a:t> is an annual journal that showcases the best and most original of philosophic thought by </a:t>
            </a:r>
            <a:r>
              <a:rPr lang="en-US" b="1" dirty="0" smtClean="0"/>
              <a:t>undergraduate</a:t>
            </a:r>
            <a:r>
              <a:rPr lang="en-US" dirty="0" smtClean="0"/>
              <a:t> students, worldwide. The goal of the Review is to promote philosophic discourse of the highest standard, and to bring together a community of young philosophers in both the United States and abroad. Each issue contains a selection of essays on a broad range of philosophic topics, as well as book reviews and interviews of philosophic content. </a:t>
            </a:r>
          </a:p>
          <a:p>
            <a:endParaRPr lang="en-US" dirty="0"/>
          </a:p>
        </p:txBody>
      </p:sp>
      <p:sp>
        <p:nvSpPr>
          <p:cNvPr id="5" name="TextBox 4"/>
          <p:cNvSpPr txBox="1"/>
          <p:nvPr/>
        </p:nvSpPr>
        <p:spPr>
          <a:xfrm>
            <a:off x="990600" y="5867400"/>
            <a:ext cx="6705600" cy="369332"/>
          </a:xfrm>
          <a:prstGeom prst="rect">
            <a:avLst/>
          </a:prstGeom>
          <a:noFill/>
        </p:spPr>
        <p:txBody>
          <a:bodyPr wrap="square" rtlCol="0">
            <a:spAutoFit/>
          </a:bodyPr>
          <a:lstStyle/>
          <a:p>
            <a:r>
              <a:rPr lang="en-US" dirty="0" smtClean="0">
                <a:hlinkClick r:id="rId2"/>
              </a:rPr>
              <a:t>http://www.yale.edu/ypr/index.htm</a:t>
            </a: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4D160F"/>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118</TotalTime>
  <Words>1561</Words>
  <Application>Microsoft Office PowerPoint</Application>
  <PresentationFormat>On-screen Show (4:3)</PresentationFormat>
  <Paragraphs>134</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Equity</vt:lpstr>
      <vt:lpstr>Undergraduate Philosophy Journals</vt:lpstr>
      <vt:lpstr>Best Practices</vt:lpstr>
      <vt:lpstr>Name and identity are normative.</vt:lpstr>
      <vt:lpstr>Roles at Agora</vt:lpstr>
      <vt:lpstr>Call for Papers</vt:lpstr>
      <vt:lpstr>Refereed:</vt:lpstr>
      <vt:lpstr>Volumes are unthemed:</vt:lpstr>
      <vt:lpstr>The Carleton University  Student Journal of Philosophy </vt:lpstr>
      <vt:lpstr>Yale Philosophy Review</vt:lpstr>
      <vt:lpstr>The Yale PHILOSOPHY REVIEW </vt:lpstr>
      <vt:lpstr>Slide 11</vt:lpstr>
      <vt:lpstr>Slide 12</vt:lpstr>
      <vt:lpstr>The Issues</vt:lpstr>
      <vt:lpstr>Analysis</vt:lpstr>
      <vt:lpstr>Models to consider:</vt:lpstr>
      <vt:lpstr>Logistics</vt:lpstr>
      <vt:lpstr>Logistics, continued: Referee Process</vt:lpstr>
      <vt:lpstr>Publication Notes</vt:lpstr>
      <vt:lpstr>Notes, cont’d.</vt:lpstr>
      <vt:lpstr>Submission Dates to Consider</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Undergraduate Philosophy Journals</dc:title>
  <dc:creator>Patty Turrisi</dc:creator>
  <cp:lastModifiedBy>Patty Turrisi</cp:lastModifiedBy>
  <cp:revision>12</cp:revision>
  <dcterms:created xsi:type="dcterms:W3CDTF">2009-11-02T21:15:17Z</dcterms:created>
  <dcterms:modified xsi:type="dcterms:W3CDTF">2009-11-02T23:13:58Z</dcterms:modified>
</cp:coreProperties>
</file>