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0" r:id="rId26"/>
    <p:sldMasterId id="2147483712" r:id="rId27"/>
  </p:sldMasterIdLst>
  <p:notesMasterIdLst>
    <p:notesMasterId r:id="rId59"/>
  </p:notesMasterIdLst>
  <p:sldIdLst>
    <p:sldId id="257" r:id="rId28"/>
    <p:sldId id="258" r:id="rId29"/>
    <p:sldId id="285" r:id="rId30"/>
    <p:sldId id="284" r:id="rId31"/>
    <p:sldId id="287" r:id="rId32"/>
    <p:sldId id="261" r:id="rId33"/>
    <p:sldId id="286" r:id="rId34"/>
    <p:sldId id="259" r:id="rId35"/>
    <p:sldId id="260"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A40C1A"/>
    <a:srgbClr val="0082B0"/>
    <a:srgbClr val="FF3399"/>
    <a:srgbClr val="333300"/>
    <a:srgbClr val="000000"/>
    <a:srgbClr val="800080"/>
    <a:srgbClr val="D9B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C6569-7AA9-492F-8A5E-1FD23FB0D98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9AC6214-C513-42D9-A716-DAE27ED66901}">
      <dgm:prSet phldrT="[Text]"/>
      <dgm:spPr/>
      <dgm:t>
        <a:bodyPr/>
        <a:lstStyle/>
        <a:p>
          <a:r>
            <a:rPr lang="en-US" dirty="0" smtClean="0"/>
            <a:t>“Wise Warnings”</a:t>
          </a:r>
          <a:endParaRPr lang="en-US" dirty="0"/>
        </a:p>
      </dgm:t>
    </dgm:pt>
    <dgm:pt modelId="{ADAC4E48-8CA7-49C8-9D45-12031CCFD8CD}" type="parTrans" cxnId="{256549C6-11BF-4416-A84C-D652726072E8}">
      <dgm:prSet/>
      <dgm:spPr/>
      <dgm:t>
        <a:bodyPr/>
        <a:lstStyle/>
        <a:p>
          <a:endParaRPr lang="en-US"/>
        </a:p>
      </dgm:t>
    </dgm:pt>
    <dgm:pt modelId="{2837EEF7-43E3-49C5-BF31-A747562584B1}" type="sibTrans" cxnId="{256549C6-11BF-4416-A84C-D652726072E8}">
      <dgm:prSet/>
      <dgm:spPr/>
      <dgm:t>
        <a:bodyPr/>
        <a:lstStyle/>
        <a:p>
          <a:endParaRPr lang="en-US"/>
        </a:p>
      </dgm:t>
    </dgm:pt>
    <dgm:pt modelId="{1CB0730F-0682-4365-BBB1-76F27B656688}">
      <dgm:prSet phldrT="[Text]"/>
      <dgm:spPr/>
      <dgm:t>
        <a:bodyPr/>
        <a:lstStyle/>
        <a:p>
          <a:r>
            <a:rPr lang="en-US" dirty="0" smtClean="0"/>
            <a:t>Against Possessions, the external world</a:t>
          </a:r>
          <a:endParaRPr lang="en-US" dirty="0"/>
        </a:p>
      </dgm:t>
    </dgm:pt>
    <dgm:pt modelId="{150D8CEE-4D2C-4132-9C62-E8E6395DC995}" type="parTrans" cxnId="{B20BE00C-3EB2-45DA-B2BA-58662314E279}">
      <dgm:prSet/>
      <dgm:spPr/>
      <dgm:t>
        <a:bodyPr/>
        <a:lstStyle/>
        <a:p>
          <a:endParaRPr lang="en-US"/>
        </a:p>
      </dgm:t>
    </dgm:pt>
    <dgm:pt modelId="{10F8F497-3E78-43CE-9B96-44B19AB3C95D}" type="sibTrans" cxnId="{B20BE00C-3EB2-45DA-B2BA-58662314E279}">
      <dgm:prSet/>
      <dgm:spPr/>
      <dgm:t>
        <a:bodyPr/>
        <a:lstStyle/>
        <a:p>
          <a:endParaRPr lang="en-US"/>
        </a:p>
      </dgm:t>
    </dgm:pt>
    <dgm:pt modelId="{36947312-855D-4331-849A-4EBC7399E12E}">
      <dgm:prSet phldrT="[Text]"/>
      <dgm:spPr/>
      <dgm:t>
        <a:bodyPr/>
        <a:lstStyle/>
        <a:p>
          <a:r>
            <a:rPr lang="en-US" dirty="0" smtClean="0"/>
            <a:t>Virtues of minimalism, de-cluttering</a:t>
          </a:r>
          <a:endParaRPr lang="en-US" dirty="0"/>
        </a:p>
      </dgm:t>
    </dgm:pt>
    <dgm:pt modelId="{FA3F2A78-90AA-4502-A102-7B6297648AF9}" type="parTrans" cxnId="{2084B877-A93E-466C-A873-B7BC6CF1B4FC}">
      <dgm:prSet/>
      <dgm:spPr/>
      <dgm:t>
        <a:bodyPr/>
        <a:lstStyle/>
        <a:p>
          <a:endParaRPr lang="en-US"/>
        </a:p>
      </dgm:t>
    </dgm:pt>
    <dgm:pt modelId="{9CF92A08-E3B1-4A10-A42C-F9073F17E53A}" type="sibTrans" cxnId="{2084B877-A93E-466C-A873-B7BC6CF1B4FC}">
      <dgm:prSet/>
      <dgm:spPr/>
      <dgm:t>
        <a:bodyPr/>
        <a:lstStyle/>
        <a:p>
          <a:endParaRPr lang="en-US"/>
        </a:p>
      </dgm:t>
    </dgm:pt>
    <dgm:pt modelId="{78F963F7-5F6D-495B-8E9C-322DF5DBCFC0}">
      <dgm:prSet phldrT="[Text]"/>
      <dgm:spPr/>
      <dgm:t>
        <a:bodyPr/>
        <a:lstStyle/>
        <a:p>
          <a:r>
            <a:rPr lang="en-US" dirty="0" smtClean="0"/>
            <a:t>“Crude Acquisition”</a:t>
          </a:r>
          <a:endParaRPr lang="en-US" dirty="0"/>
        </a:p>
      </dgm:t>
    </dgm:pt>
    <dgm:pt modelId="{4EF947D1-FE3B-4C58-9AF2-1F950EE0A36E}" type="parTrans" cxnId="{6C344347-8ED2-48CF-B2D2-7F500C28B8D1}">
      <dgm:prSet/>
      <dgm:spPr/>
      <dgm:t>
        <a:bodyPr/>
        <a:lstStyle/>
        <a:p>
          <a:endParaRPr lang="en-US"/>
        </a:p>
      </dgm:t>
    </dgm:pt>
    <dgm:pt modelId="{5E383996-8949-4F18-A40C-3D8985E177D7}" type="sibTrans" cxnId="{6C344347-8ED2-48CF-B2D2-7F500C28B8D1}">
      <dgm:prSet/>
      <dgm:spPr/>
      <dgm:t>
        <a:bodyPr/>
        <a:lstStyle/>
        <a:p>
          <a:endParaRPr lang="en-US"/>
        </a:p>
      </dgm:t>
    </dgm:pt>
    <dgm:pt modelId="{A95D3B77-ACAA-4616-ACE6-49EF8D77F584}">
      <dgm:prSet phldrT="[Text]"/>
      <dgm:spPr/>
      <dgm:t>
        <a:bodyPr/>
        <a:lstStyle/>
        <a:p>
          <a:r>
            <a:rPr lang="en-US" dirty="0" smtClean="0"/>
            <a:t>Of useful natural objects and artifacts </a:t>
          </a:r>
          <a:endParaRPr lang="en-US" dirty="0"/>
        </a:p>
      </dgm:t>
    </dgm:pt>
    <dgm:pt modelId="{094383B6-AD57-4559-AB7C-5F0066141458}" type="parTrans" cxnId="{D0890CAE-BA37-4CAA-B261-66AB086E19C3}">
      <dgm:prSet/>
      <dgm:spPr/>
      <dgm:t>
        <a:bodyPr/>
        <a:lstStyle/>
        <a:p>
          <a:endParaRPr lang="en-US"/>
        </a:p>
      </dgm:t>
    </dgm:pt>
    <dgm:pt modelId="{97AC04E8-51C1-4C30-A6F8-036543F2C4F6}" type="sibTrans" cxnId="{D0890CAE-BA37-4CAA-B261-66AB086E19C3}">
      <dgm:prSet/>
      <dgm:spPr/>
      <dgm:t>
        <a:bodyPr/>
        <a:lstStyle/>
        <a:p>
          <a:endParaRPr lang="en-US"/>
        </a:p>
      </dgm:t>
    </dgm:pt>
    <dgm:pt modelId="{5C3D2E5E-0211-4336-9E71-8D24768845CB}">
      <dgm:prSet phldrT="[Text]"/>
      <dgm:spPr/>
      <dgm:t>
        <a:bodyPr/>
        <a:lstStyle/>
        <a:p>
          <a:r>
            <a:rPr lang="en-US" dirty="0" smtClean="0"/>
            <a:t>Rise of crafts, arts, the passion for retail, hoarding </a:t>
          </a:r>
          <a:endParaRPr lang="en-US" dirty="0"/>
        </a:p>
      </dgm:t>
    </dgm:pt>
    <dgm:pt modelId="{1A8BFBF4-B626-4C46-BD2F-D6EC45E93AC8}" type="parTrans" cxnId="{7722271D-2C12-40A8-85AE-F37B947E8DC4}">
      <dgm:prSet/>
      <dgm:spPr/>
      <dgm:t>
        <a:bodyPr/>
        <a:lstStyle/>
        <a:p>
          <a:endParaRPr lang="en-US"/>
        </a:p>
      </dgm:t>
    </dgm:pt>
    <dgm:pt modelId="{10DF8E37-C82A-473C-8FB6-B80D6A6923B5}" type="sibTrans" cxnId="{7722271D-2C12-40A8-85AE-F37B947E8DC4}">
      <dgm:prSet/>
      <dgm:spPr/>
      <dgm:t>
        <a:bodyPr/>
        <a:lstStyle/>
        <a:p>
          <a:endParaRPr lang="en-US"/>
        </a:p>
      </dgm:t>
    </dgm:pt>
    <dgm:pt modelId="{4157284B-88EE-456E-BEEC-47933F42CDD9}" type="pres">
      <dgm:prSet presAssocID="{0E0C6569-7AA9-492F-8A5E-1FD23FB0D98E}" presName="Name0" presStyleCnt="0">
        <dgm:presLayoutVars>
          <dgm:chPref val="3"/>
          <dgm:dir/>
          <dgm:animLvl val="lvl"/>
          <dgm:resizeHandles/>
        </dgm:presLayoutVars>
      </dgm:prSet>
      <dgm:spPr/>
    </dgm:pt>
    <dgm:pt modelId="{3B53EFF3-A1B1-4B07-A6E7-063B306A2D0D}" type="pres">
      <dgm:prSet presAssocID="{89AC6214-C513-42D9-A716-DAE27ED66901}" presName="horFlow" presStyleCnt="0"/>
      <dgm:spPr/>
    </dgm:pt>
    <dgm:pt modelId="{998FDABB-AD91-4321-A32C-10BE8BBB7C96}" type="pres">
      <dgm:prSet presAssocID="{89AC6214-C513-42D9-A716-DAE27ED66901}" presName="bigChev" presStyleLbl="node1" presStyleIdx="0" presStyleCnt="2"/>
      <dgm:spPr/>
      <dgm:t>
        <a:bodyPr/>
        <a:lstStyle/>
        <a:p>
          <a:endParaRPr lang="en-US"/>
        </a:p>
      </dgm:t>
    </dgm:pt>
    <dgm:pt modelId="{1BC579A0-9DDA-43F1-B143-B60E7B9BA534}" type="pres">
      <dgm:prSet presAssocID="{150D8CEE-4D2C-4132-9C62-E8E6395DC995}" presName="parTrans" presStyleCnt="0"/>
      <dgm:spPr/>
    </dgm:pt>
    <dgm:pt modelId="{BDF71069-A458-4B53-BF6D-C06B3049F052}" type="pres">
      <dgm:prSet presAssocID="{1CB0730F-0682-4365-BBB1-76F27B656688}" presName="node" presStyleLbl="alignAccFollowNode1" presStyleIdx="0" presStyleCnt="4" custScaleX="108482" custScaleY="112707">
        <dgm:presLayoutVars>
          <dgm:bulletEnabled val="1"/>
        </dgm:presLayoutVars>
      </dgm:prSet>
      <dgm:spPr/>
      <dgm:t>
        <a:bodyPr/>
        <a:lstStyle/>
        <a:p>
          <a:endParaRPr lang="en-US"/>
        </a:p>
      </dgm:t>
    </dgm:pt>
    <dgm:pt modelId="{071FF963-2DA8-4F85-8340-7CF4B1E36DD4}" type="pres">
      <dgm:prSet presAssocID="{10F8F497-3E78-43CE-9B96-44B19AB3C95D}" presName="sibTrans" presStyleCnt="0"/>
      <dgm:spPr/>
    </dgm:pt>
    <dgm:pt modelId="{4EBB3E5F-3D49-442D-AE21-1973C1C30297}" type="pres">
      <dgm:prSet presAssocID="{36947312-855D-4331-849A-4EBC7399E12E}" presName="node" presStyleLbl="alignAccFollowNode1" presStyleIdx="1" presStyleCnt="4">
        <dgm:presLayoutVars>
          <dgm:bulletEnabled val="1"/>
        </dgm:presLayoutVars>
      </dgm:prSet>
      <dgm:spPr/>
    </dgm:pt>
    <dgm:pt modelId="{E9E76545-E0D3-407C-BB6A-D32ACFBB9664}" type="pres">
      <dgm:prSet presAssocID="{89AC6214-C513-42D9-A716-DAE27ED66901}" presName="vSp" presStyleCnt="0"/>
      <dgm:spPr/>
    </dgm:pt>
    <dgm:pt modelId="{6D6A595C-C4BA-46CB-B59E-6828DCCD4D7C}" type="pres">
      <dgm:prSet presAssocID="{78F963F7-5F6D-495B-8E9C-322DF5DBCFC0}" presName="horFlow" presStyleCnt="0"/>
      <dgm:spPr/>
    </dgm:pt>
    <dgm:pt modelId="{30B15238-F51D-4380-80BD-8E161D6EAB0F}" type="pres">
      <dgm:prSet presAssocID="{78F963F7-5F6D-495B-8E9C-322DF5DBCFC0}" presName="bigChev" presStyleLbl="node1" presStyleIdx="1" presStyleCnt="2"/>
      <dgm:spPr/>
      <dgm:t>
        <a:bodyPr/>
        <a:lstStyle/>
        <a:p>
          <a:endParaRPr lang="en-US"/>
        </a:p>
      </dgm:t>
    </dgm:pt>
    <dgm:pt modelId="{A7E46105-C246-40A9-AF53-95A2BAC13DA2}" type="pres">
      <dgm:prSet presAssocID="{094383B6-AD57-4559-AB7C-5F0066141458}" presName="parTrans" presStyleCnt="0"/>
      <dgm:spPr/>
    </dgm:pt>
    <dgm:pt modelId="{3882984F-99B3-448C-B424-E173AE7EA9C9}" type="pres">
      <dgm:prSet presAssocID="{A95D3B77-ACAA-4616-ACE6-49EF8D77F584}" presName="node" presStyleLbl="alignAccFollowNode1" presStyleIdx="2" presStyleCnt="4" custScaleX="122655" custScaleY="134009" custLinFactNeighborX="15201" custLinFactNeighborY="2229">
        <dgm:presLayoutVars>
          <dgm:bulletEnabled val="1"/>
        </dgm:presLayoutVars>
      </dgm:prSet>
      <dgm:spPr/>
      <dgm:t>
        <a:bodyPr/>
        <a:lstStyle/>
        <a:p>
          <a:endParaRPr lang="en-US"/>
        </a:p>
      </dgm:t>
    </dgm:pt>
    <dgm:pt modelId="{212E49BF-EDBB-4EEC-A6DF-D34C6156254B}" type="pres">
      <dgm:prSet presAssocID="{97AC04E8-51C1-4C30-A6F8-036543F2C4F6}" presName="sibTrans" presStyleCnt="0"/>
      <dgm:spPr/>
    </dgm:pt>
    <dgm:pt modelId="{12013994-989F-4B6B-91A1-4EC17B3D9987}" type="pres">
      <dgm:prSet presAssocID="{5C3D2E5E-0211-4336-9E71-8D24768845CB}" presName="node" presStyleLbl="alignAccFollowNode1" presStyleIdx="3" presStyleCnt="4">
        <dgm:presLayoutVars>
          <dgm:bulletEnabled val="1"/>
        </dgm:presLayoutVars>
      </dgm:prSet>
      <dgm:spPr/>
      <dgm:t>
        <a:bodyPr/>
        <a:lstStyle/>
        <a:p>
          <a:endParaRPr lang="en-US"/>
        </a:p>
      </dgm:t>
    </dgm:pt>
  </dgm:ptLst>
  <dgm:cxnLst>
    <dgm:cxn modelId="{D4FF610E-070E-4B38-B9B1-EA1060ECB1AD}" type="presOf" srcId="{89AC6214-C513-42D9-A716-DAE27ED66901}" destId="{998FDABB-AD91-4321-A32C-10BE8BBB7C96}" srcOrd="0" destOrd="0" presId="urn:microsoft.com/office/officeart/2005/8/layout/lProcess3"/>
    <dgm:cxn modelId="{6C344347-8ED2-48CF-B2D2-7F500C28B8D1}" srcId="{0E0C6569-7AA9-492F-8A5E-1FD23FB0D98E}" destId="{78F963F7-5F6D-495B-8E9C-322DF5DBCFC0}" srcOrd="1" destOrd="0" parTransId="{4EF947D1-FE3B-4C58-9AF2-1F950EE0A36E}" sibTransId="{5E383996-8949-4F18-A40C-3D8985E177D7}"/>
    <dgm:cxn modelId="{933C552D-107C-4CB2-BEDB-A43154363593}" type="presOf" srcId="{5C3D2E5E-0211-4336-9E71-8D24768845CB}" destId="{12013994-989F-4B6B-91A1-4EC17B3D9987}" srcOrd="0" destOrd="0" presId="urn:microsoft.com/office/officeart/2005/8/layout/lProcess3"/>
    <dgm:cxn modelId="{2194D398-DBE0-41ED-B989-9623C72766FC}" type="presOf" srcId="{78F963F7-5F6D-495B-8E9C-322DF5DBCFC0}" destId="{30B15238-F51D-4380-80BD-8E161D6EAB0F}" srcOrd="0" destOrd="0" presId="urn:microsoft.com/office/officeart/2005/8/layout/lProcess3"/>
    <dgm:cxn modelId="{BE732245-A08A-49AD-BE90-123973A52CE7}" type="presOf" srcId="{1CB0730F-0682-4365-BBB1-76F27B656688}" destId="{BDF71069-A458-4B53-BF6D-C06B3049F052}" srcOrd="0" destOrd="0" presId="urn:microsoft.com/office/officeart/2005/8/layout/lProcess3"/>
    <dgm:cxn modelId="{2084B877-A93E-466C-A873-B7BC6CF1B4FC}" srcId="{89AC6214-C513-42D9-A716-DAE27ED66901}" destId="{36947312-855D-4331-849A-4EBC7399E12E}" srcOrd="1" destOrd="0" parTransId="{FA3F2A78-90AA-4502-A102-7B6297648AF9}" sibTransId="{9CF92A08-E3B1-4A10-A42C-F9073F17E53A}"/>
    <dgm:cxn modelId="{128E2E4E-5013-48FC-9FE2-05AC8A8A11C1}" type="presOf" srcId="{36947312-855D-4331-849A-4EBC7399E12E}" destId="{4EBB3E5F-3D49-442D-AE21-1973C1C30297}" srcOrd="0" destOrd="0" presId="urn:microsoft.com/office/officeart/2005/8/layout/lProcess3"/>
    <dgm:cxn modelId="{D0890CAE-BA37-4CAA-B261-66AB086E19C3}" srcId="{78F963F7-5F6D-495B-8E9C-322DF5DBCFC0}" destId="{A95D3B77-ACAA-4616-ACE6-49EF8D77F584}" srcOrd="0" destOrd="0" parTransId="{094383B6-AD57-4559-AB7C-5F0066141458}" sibTransId="{97AC04E8-51C1-4C30-A6F8-036543F2C4F6}"/>
    <dgm:cxn modelId="{701879FA-69EE-4183-8351-5281EDCB3C66}" type="presOf" srcId="{0E0C6569-7AA9-492F-8A5E-1FD23FB0D98E}" destId="{4157284B-88EE-456E-BEEC-47933F42CDD9}" srcOrd="0" destOrd="0" presId="urn:microsoft.com/office/officeart/2005/8/layout/lProcess3"/>
    <dgm:cxn modelId="{256549C6-11BF-4416-A84C-D652726072E8}" srcId="{0E0C6569-7AA9-492F-8A5E-1FD23FB0D98E}" destId="{89AC6214-C513-42D9-A716-DAE27ED66901}" srcOrd="0" destOrd="0" parTransId="{ADAC4E48-8CA7-49C8-9D45-12031CCFD8CD}" sibTransId="{2837EEF7-43E3-49C5-BF31-A747562584B1}"/>
    <dgm:cxn modelId="{B20BE00C-3EB2-45DA-B2BA-58662314E279}" srcId="{89AC6214-C513-42D9-A716-DAE27ED66901}" destId="{1CB0730F-0682-4365-BBB1-76F27B656688}" srcOrd="0" destOrd="0" parTransId="{150D8CEE-4D2C-4132-9C62-E8E6395DC995}" sibTransId="{10F8F497-3E78-43CE-9B96-44B19AB3C95D}"/>
    <dgm:cxn modelId="{18CF0CC6-0E4A-49EF-9FE9-DD1D0924517A}" type="presOf" srcId="{A95D3B77-ACAA-4616-ACE6-49EF8D77F584}" destId="{3882984F-99B3-448C-B424-E173AE7EA9C9}" srcOrd="0" destOrd="0" presId="urn:microsoft.com/office/officeart/2005/8/layout/lProcess3"/>
    <dgm:cxn modelId="{7722271D-2C12-40A8-85AE-F37B947E8DC4}" srcId="{78F963F7-5F6D-495B-8E9C-322DF5DBCFC0}" destId="{5C3D2E5E-0211-4336-9E71-8D24768845CB}" srcOrd="1" destOrd="0" parTransId="{1A8BFBF4-B626-4C46-BD2F-D6EC45E93AC8}" sibTransId="{10DF8E37-C82A-473C-8FB6-B80D6A6923B5}"/>
    <dgm:cxn modelId="{09C4E3DC-1B13-41DE-AEC7-5DE41965D4C8}" type="presParOf" srcId="{4157284B-88EE-456E-BEEC-47933F42CDD9}" destId="{3B53EFF3-A1B1-4B07-A6E7-063B306A2D0D}" srcOrd="0" destOrd="0" presId="urn:microsoft.com/office/officeart/2005/8/layout/lProcess3"/>
    <dgm:cxn modelId="{60895EB1-9C4F-4153-B105-1E26DAC72B34}" type="presParOf" srcId="{3B53EFF3-A1B1-4B07-A6E7-063B306A2D0D}" destId="{998FDABB-AD91-4321-A32C-10BE8BBB7C96}" srcOrd="0" destOrd="0" presId="urn:microsoft.com/office/officeart/2005/8/layout/lProcess3"/>
    <dgm:cxn modelId="{A17DE39E-97BE-46E0-89E9-9B102FC32DFA}" type="presParOf" srcId="{3B53EFF3-A1B1-4B07-A6E7-063B306A2D0D}" destId="{1BC579A0-9DDA-43F1-B143-B60E7B9BA534}" srcOrd="1" destOrd="0" presId="urn:microsoft.com/office/officeart/2005/8/layout/lProcess3"/>
    <dgm:cxn modelId="{F953D33C-2D82-4DB1-B538-34AD2BD3CDD0}" type="presParOf" srcId="{3B53EFF3-A1B1-4B07-A6E7-063B306A2D0D}" destId="{BDF71069-A458-4B53-BF6D-C06B3049F052}" srcOrd="2" destOrd="0" presId="urn:microsoft.com/office/officeart/2005/8/layout/lProcess3"/>
    <dgm:cxn modelId="{996CFE0F-1910-4D72-8CDD-1A012F006588}" type="presParOf" srcId="{3B53EFF3-A1B1-4B07-A6E7-063B306A2D0D}" destId="{071FF963-2DA8-4F85-8340-7CF4B1E36DD4}" srcOrd="3" destOrd="0" presId="urn:microsoft.com/office/officeart/2005/8/layout/lProcess3"/>
    <dgm:cxn modelId="{CE36AB9B-1B56-4C31-87C6-625CE6CAC460}" type="presParOf" srcId="{3B53EFF3-A1B1-4B07-A6E7-063B306A2D0D}" destId="{4EBB3E5F-3D49-442D-AE21-1973C1C30297}" srcOrd="4" destOrd="0" presId="urn:microsoft.com/office/officeart/2005/8/layout/lProcess3"/>
    <dgm:cxn modelId="{3D7A1847-54AC-47F0-B6FE-3E059AE5150A}" type="presParOf" srcId="{4157284B-88EE-456E-BEEC-47933F42CDD9}" destId="{E9E76545-E0D3-407C-BB6A-D32ACFBB9664}" srcOrd="1" destOrd="0" presId="urn:microsoft.com/office/officeart/2005/8/layout/lProcess3"/>
    <dgm:cxn modelId="{2C2D3FCD-6E88-4716-A034-5A1DDB007D59}" type="presParOf" srcId="{4157284B-88EE-456E-BEEC-47933F42CDD9}" destId="{6D6A595C-C4BA-46CB-B59E-6828DCCD4D7C}" srcOrd="2" destOrd="0" presId="urn:microsoft.com/office/officeart/2005/8/layout/lProcess3"/>
    <dgm:cxn modelId="{4D1EE3F9-13B3-4AD5-A526-A134D9EC2C5C}" type="presParOf" srcId="{6D6A595C-C4BA-46CB-B59E-6828DCCD4D7C}" destId="{30B15238-F51D-4380-80BD-8E161D6EAB0F}" srcOrd="0" destOrd="0" presId="urn:microsoft.com/office/officeart/2005/8/layout/lProcess3"/>
    <dgm:cxn modelId="{AE38DC52-D4CD-4472-90F6-61007D500934}" type="presParOf" srcId="{6D6A595C-C4BA-46CB-B59E-6828DCCD4D7C}" destId="{A7E46105-C246-40A9-AF53-95A2BAC13DA2}" srcOrd="1" destOrd="0" presId="urn:microsoft.com/office/officeart/2005/8/layout/lProcess3"/>
    <dgm:cxn modelId="{E6AE7FC7-17E8-424C-B754-0E1749D1770D}" type="presParOf" srcId="{6D6A595C-C4BA-46CB-B59E-6828DCCD4D7C}" destId="{3882984F-99B3-448C-B424-E173AE7EA9C9}" srcOrd="2" destOrd="0" presId="urn:microsoft.com/office/officeart/2005/8/layout/lProcess3"/>
    <dgm:cxn modelId="{D076199C-9C4B-4E3A-8BC3-C56DCC32FF9A}" type="presParOf" srcId="{6D6A595C-C4BA-46CB-B59E-6828DCCD4D7C}" destId="{212E49BF-EDBB-4EEC-A6DF-D34C6156254B}" srcOrd="3" destOrd="0" presId="urn:microsoft.com/office/officeart/2005/8/layout/lProcess3"/>
    <dgm:cxn modelId="{F1825CA4-57C1-4D64-8896-12CF6B68D3D7}" type="presParOf" srcId="{6D6A595C-C4BA-46CB-B59E-6828DCCD4D7C}" destId="{12013994-989F-4B6B-91A1-4EC17B3D998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FDABB-AD91-4321-A32C-10BE8BBB7C96}">
      <dsp:nvSpPr>
        <dsp:cNvPr id="0" name=""/>
        <dsp:cNvSpPr/>
      </dsp:nvSpPr>
      <dsp:spPr>
        <a:xfrm>
          <a:off x="633" y="295841"/>
          <a:ext cx="2811065" cy="1124426"/>
        </a:xfrm>
        <a:prstGeom prst="chevron">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n-US" sz="2600" kern="1200" dirty="0" smtClean="0"/>
            <a:t>“Wise Warnings”</a:t>
          </a:r>
          <a:endParaRPr lang="en-US" sz="2600" kern="1200" dirty="0"/>
        </a:p>
      </dsp:txBody>
      <dsp:txXfrm>
        <a:off x="562846" y="295841"/>
        <a:ext cx="1686639" cy="1124426"/>
      </dsp:txXfrm>
    </dsp:sp>
    <dsp:sp modelId="{BDF71069-A458-4B53-BF6D-C06B3049F052}">
      <dsp:nvSpPr>
        <dsp:cNvPr id="0" name=""/>
        <dsp:cNvSpPr/>
      </dsp:nvSpPr>
      <dsp:spPr>
        <a:xfrm>
          <a:off x="2446260" y="332122"/>
          <a:ext cx="2531085" cy="1051864"/>
        </a:xfrm>
        <a:prstGeom prst="chevron">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Against Possessions, the external world</a:t>
          </a:r>
          <a:endParaRPr lang="en-US" sz="1700" kern="1200" dirty="0"/>
        </a:p>
      </dsp:txBody>
      <dsp:txXfrm>
        <a:off x="2972192" y="332122"/>
        <a:ext cx="1479221" cy="1051864"/>
      </dsp:txXfrm>
    </dsp:sp>
    <dsp:sp modelId="{4EBB3E5F-3D49-442D-AE21-1973C1C30297}">
      <dsp:nvSpPr>
        <dsp:cNvPr id="0" name=""/>
        <dsp:cNvSpPr/>
      </dsp:nvSpPr>
      <dsp:spPr>
        <a:xfrm>
          <a:off x="4650699" y="391417"/>
          <a:ext cx="2333184" cy="933273"/>
        </a:xfrm>
        <a:prstGeom prst="chevron">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Virtues of minimalism, de-cluttering</a:t>
          </a:r>
          <a:endParaRPr lang="en-US" sz="1700" kern="1200" dirty="0"/>
        </a:p>
      </dsp:txBody>
      <dsp:txXfrm>
        <a:off x="5117336" y="391417"/>
        <a:ext cx="1399911" cy="933273"/>
      </dsp:txXfrm>
    </dsp:sp>
    <dsp:sp modelId="{30B15238-F51D-4380-80BD-8E161D6EAB0F}">
      <dsp:nvSpPr>
        <dsp:cNvPr id="0" name=""/>
        <dsp:cNvSpPr/>
      </dsp:nvSpPr>
      <dsp:spPr>
        <a:xfrm>
          <a:off x="633" y="1640809"/>
          <a:ext cx="2811065" cy="1124426"/>
        </a:xfrm>
        <a:prstGeom prst="chevron">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n-US" sz="2600" kern="1200" dirty="0" smtClean="0"/>
            <a:t>“Crude Acquisition”</a:t>
          </a:r>
          <a:endParaRPr lang="en-US" sz="2600" kern="1200" dirty="0"/>
        </a:p>
      </dsp:txBody>
      <dsp:txXfrm>
        <a:off x="562846" y="1640809"/>
        <a:ext cx="1686639" cy="1124426"/>
      </dsp:txXfrm>
    </dsp:sp>
    <dsp:sp modelId="{3882984F-99B3-448C-B424-E173AE7EA9C9}">
      <dsp:nvSpPr>
        <dsp:cNvPr id="0" name=""/>
        <dsp:cNvSpPr/>
      </dsp:nvSpPr>
      <dsp:spPr>
        <a:xfrm>
          <a:off x="2495913" y="1598490"/>
          <a:ext cx="2861767" cy="1250670"/>
        </a:xfrm>
        <a:prstGeom prst="chevron">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Of useful natural objects and artifacts </a:t>
          </a:r>
          <a:endParaRPr lang="en-US" sz="1700" kern="1200" dirty="0"/>
        </a:p>
      </dsp:txBody>
      <dsp:txXfrm>
        <a:off x="3121248" y="1598490"/>
        <a:ext cx="1611097" cy="1250670"/>
      </dsp:txXfrm>
    </dsp:sp>
    <dsp:sp modelId="{12013994-989F-4B6B-91A1-4EC17B3D9987}">
      <dsp:nvSpPr>
        <dsp:cNvPr id="0" name=""/>
        <dsp:cNvSpPr/>
      </dsp:nvSpPr>
      <dsp:spPr>
        <a:xfrm>
          <a:off x="4981382" y="1736386"/>
          <a:ext cx="2333184" cy="933273"/>
        </a:xfrm>
        <a:prstGeom prst="chevron">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Rise of crafts, arts, the passion for retail, hoarding </a:t>
          </a:r>
          <a:endParaRPr lang="en-US" sz="1700" kern="1200" dirty="0"/>
        </a:p>
      </dsp:txBody>
      <dsp:txXfrm>
        <a:off x="5448019" y="1736386"/>
        <a:ext cx="1399911" cy="9332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2CAC8-85EB-46EF-B138-2D38F90B0D87}" type="datetimeFigureOut">
              <a:rPr lang="en-US" smtClean="0"/>
              <a:t>11/11/2011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5C327-DD42-44A5-A7B2-FA9FDAE51F9C}" type="slidenum">
              <a:rPr lang="en-US" smtClean="0"/>
              <a:t>‹#›</a:t>
            </a:fld>
            <a:endParaRPr lang="en-US"/>
          </a:p>
        </p:txBody>
      </p:sp>
    </p:spTree>
    <p:extLst>
      <p:ext uri="{BB962C8B-B14F-4D97-AF65-F5344CB8AC3E}">
        <p14:creationId xmlns:p14="http://schemas.microsoft.com/office/powerpoint/2010/main" val="396291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6" Type="http://schemas.openxmlformats.org/officeDocument/2006/relationships/hyperlink" Target="http://en.wikipedia.org/wiki/Recent_African_origin_of_modern_humans" TargetMode="External"/><Relationship Id="rId117" Type="http://schemas.openxmlformats.org/officeDocument/2006/relationships/hyperlink" Target="http://en.wikipedia.org/wiki/Timeline_of_ancient_history" TargetMode="External"/><Relationship Id="rId21" Type="http://schemas.openxmlformats.org/officeDocument/2006/relationships/hyperlink" Target="http://en.wikipedia.org/wiki/Eemian_Stage" TargetMode="External"/><Relationship Id="rId42" Type="http://schemas.openxmlformats.org/officeDocument/2006/relationships/hyperlink" Target="http://en.wikipedia.org/wiki/Upper_Paleolithic" TargetMode="External"/><Relationship Id="rId47" Type="http://schemas.openxmlformats.org/officeDocument/2006/relationships/hyperlink" Target="http://en.wikipedia.org/wiki/Aurignacian" TargetMode="External"/><Relationship Id="rId63" Type="http://schemas.openxmlformats.org/officeDocument/2006/relationships/hyperlink" Target="http://en.wikipedia.org/wiki/Timeline_of_the_Stone_Age#cite_note-4" TargetMode="External"/><Relationship Id="rId68" Type="http://schemas.openxmlformats.org/officeDocument/2006/relationships/hyperlink" Target="http://en.wikipedia.org/wiki/Chatelperronian" TargetMode="External"/><Relationship Id="rId84" Type="http://schemas.openxmlformats.org/officeDocument/2006/relationships/hyperlink" Target="http://en.wikipedia.org/wiki/8th_millennium_BC" TargetMode="External"/><Relationship Id="rId89" Type="http://schemas.openxmlformats.org/officeDocument/2006/relationships/hyperlink" Target="http://en.wikipedia.org/wiki/Cave_bear" TargetMode="External"/><Relationship Id="rId112" Type="http://schemas.openxmlformats.org/officeDocument/2006/relationships/hyperlink" Target="http://en.wikipedia.org/wiki/5th_millennium_BC" TargetMode="External"/><Relationship Id="rId16" Type="http://schemas.openxmlformats.org/officeDocument/2006/relationships/hyperlink" Target="http://en.wikipedia.org/w/index.php?title=Timeline_of_the_Stone_Age&amp;action=edit&amp;section=2" TargetMode="External"/><Relationship Id="rId107" Type="http://schemas.openxmlformats.org/officeDocument/2006/relationships/hyperlink" Target="http://en.wikipedia.org/wiki/Anatolia" TargetMode="External"/><Relationship Id="rId11" Type="http://schemas.openxmlformats.org/officeDocument/2006/relationships/hyperlink" Target="http://en.wikipedia.org/wiki/Earth's_magnetic_field" TargetMode="External"/><Relationship Id="rId24" Type="http://schemas.openxmlformats.org/officeDocument/2006/relationships/hyperlink" Target="http://en.wikipedia.org/wiki/Toba_catastrophe_theory" TargetMode="External"/><Relationship Id="rId32" Type="http://schemas.openxmlformats.org/officeDocument/2006/relationships/hyperlink" Target="http://en.wikipedia.org/wiki/Timeline_of_the_Stone_Age#cite_note-traces-1" TargetMode="External"/><Relationship Id="rId37" Type="http://schemas.openxmlformats.org/officeDocument/2006/relationships/hyperlink" Target="http://en.wikipedia.org/wiki/Siberia" TargetMode="External"/><Relationship Id="rId40" Type="http://schemas.openxmlformats.org/officeDocument/2006/relationships/hyperlink" Target="http://en.wikipedia.org/wiki/Later_Stone_Age" TargetMode="External"/><Relationship Id="rId45" Type="http://schemas.openxmlformats.org/officeDocument/2006/relationships/hyperlink" Target="http://en.wikipedia.org/wiki/Paleolithic_art" TargetMode="External"/><Relationship Id="rId53" Type="http://schemas.openxmlformats.org/officeDocument/2006/relationships/hyperlink" Target="http://en.wikipedia.org/wiki/France" TargetMode="External"/><Relationship Id="rId58" Type="http://schemas.openxmlformats.org/officeDocument/2006/relationships/hyperlink" Target="http://en.wikipedia.org/wiki/Models_of_migration_to_the_New_World" TargetMode="External"/><Relationship Id="rId66" Type="http://schemas.openxmlformats.org/officeDocument/2006/relationships/hyperlink" Target="http://en.wikipedia.org/w/index.php?title=Timeline_of_the_Stone_Age&amp;action=edit&amp;section=4" TargetMode="External"/><Relationship Id="rId74" Type="http://schemas.openxmlformats.org/officeDocument/2006/relationships/hyperlink" Target="http://en.wikipedia.org/wiki/Sahara" TargetMode="External"/><Relationship Id="rId79" Type="http://schemas.openxmlformats.org/officeDocument/2006/relationships/hyperlink" Target="http://en.wikipedia.org/wiki/Denmark" TargetMode="External"/><Relationship Id="rId87" Type="http://schemas.openxmlformats.org/officeDocument/2006/relationships/hyperlink" Target="http://en.wikipedia.org/wiki/Woolly_rhinoceros" TargetMode="External"/><Relationship Id="rId102" Type="http://schemas.openxmlformats.org/officeDocument/2006/relationships/hyperlink" Target="http://en.wikipedia.org/wiki/Timeline_of_the_Stone_Age#cite_note-8" TargetMode="External"/><Relationship Id="rId110" Type="http://schemas.openxmlformats.org/officeDocument/2006/relationships/hyperlink" Target="http://en.wikipedia.org/wiki/Copper_Age" TargetMode="External"/><Relationship Id="rId115" Type="http://schemas.openxmlformats.org/officeDocument/2006/relationships/hyperlink" Target="http://en.wikipedia.org/wiki/4th_millennium_BC" TargetMode="External"/><Relationship Id="rId5" Type="http://schemas.openxmlformats.org/officeDocument/2006/relationships/hyperlink" Target="http://en.wikipedia.org/wiki/Quaternary" TargetMode="External"/><Relationship Id="rId61" Type="http://schemas.openxmlformats.org/officeDocument/2006/relationships/hyperlink" Target="http://en.wikipedia.org/wiki/Moravia" TargetMode="External"/><Relationship Id="rId82" Type="http://schemas.openxmlformats.org/officeDocument/2006/relationships/hyperlink" Target="http://en.wikipedia.org/wiki/9th_millennium_BC" TargetMode="External"/><Relationship Id="rId90" Type="http://schemas.openxmlformats.org/officeDocument/2006/relationships/hyperlink" Target="http://en.wikipedia.org/wiki/Cave_lion" TargetMode="External"/><Relationship Id="rId95" Type="http://schemas.openxmlformats.org/officeDocument/2006/relationships/hyperlink" Target="http://en.wikipedia.org/wiki/Iraq" TargetMode="External"/><Relationship Id="rId19" Type="http://schemas.openxmlformats.org/officeDocument/2006/relationships/hyperlink" Target="http://en.wikipedia.org/wiki/Africa" TargetMode="External"/><Relationship Id="rId14" Type="http://schemas.openxmlformats.org/officeDocument/2006/relationships/hyperlink" Target="http://en.wikipedia.org/wiki/Wolf" TargetMode="External"/><Relationship Id="rId22" Type="http://schemas.openxmlformats.org/officeDocument/2006/relationships/hyperlink" Target="http://en.wikipedia.org/wiki/Dog" TargetMode="External"/><Relationship Id="rId27" Type="http://schemas.openxmlformats.org/officeDocument/2006/relationships/hyperlink" Target="http://en.wikipedia.org/wiki/Haplogroup_N_(mtDNA)" TargetMode="External"/><Relationship Id="rId30" Type="http://schemas.openxmlformats.org/officeDocument/2006/relationships/hyperlink" Target="http://en.wikipedia.org/wiki/Near_East" TargetMode="External"/><Relationship Id="rId35" Type="http://schemas.openxmlformats.org/officeDocument/2006/relationships/hyperlink" Target="http://en.wikipedia.org/wiki/Japan" TargetMode="External"/><Relationship Id="rId43" Type="http://schemas.openxmlformats.org/officeDocument/2006/relationships/hyperlink" Target="http://en.wikipedia.org/wiki/Cro-Magnon" TargetMode="External"/><Relationship Id="rId48" Type="http://schemas.openxmlformats.org/officeDocument/2006/relationships/hyperlink" Target="http://en.wikipedia.org/wiki/Cave_paintings" TargetMode="External"/><Relationship Id="rId56" Type="http://schemas.openxmlformats.org/officeDocument/2006/relationships/hyperlink" Target="http://en.wikipedia.org/wiki/Timeline_of_the_Stone_Age#cite_note-3" TargetMode="External"/><Relationship Id="rId64" Type="http://schemas.openxmlformats.org/officeDocument/2006/relationships/hyperlink" Target="http://en.wikipedia.org/wiki/Tally_stick" TargetMode="External"/><Relationship Id="rId69" Type="http://schemas.openxmlformats.org/officeDocument/2006/relationships/hyperlink" Target="http://en.wikipedia.org/wiki/Timeline_of_the_Stone_Age#cite_note-5" TargetMode="External"/><Relationship Id="rId77" Type="http://schemas.openxmlformats.org/officeDocument/2006/relationships/hyperlink" Target="http://en.wikipedia.org/wiki/10th_millennium_BC" TargetMode="External"/><Relationship Id="rId100" Type="http://schemas.openxmlformats.org/officeDocument/2006/relationships/hyperlink" Target="http://en.wikipedia.org/wiki/Soup" TargetMode="External"/><Relationship Id="rId105" Type="http://schemas.openxmlformats.org/officeDocument/2006/relationships/hyperlink" Target="http://en.wikipedia.org/wiki/Timeline_of_the_Stone_Age#cite_note-10" TargetMode="External"/><Relationship Id="rId113" Type="http://schemas.openxmlformats.org/officeDocument/2006/relationships/hyperlink" Target="http://en.wikipedia.org/wiki/Wheel" TargetMode="External"/><Relationship Id="rId8" Type="http://schemas.openxmlformats.org/officeDocument/2006/relationships/hyperlink" Target="http://en.wikipedia.org/wiki/Sabre-toothed_cat" TargetMode="External"/><Relationship Id="rId51" Type="http://schemas.openxmlformats.org/officeDocument/2006/relationships/hyperlink" Target="http://en.wikipedia.org/wiki/Reindeer" TargetMode="External"/><Relationship Id="rId72" Type="http://schemas.openxmlformats.org/officeDocument/2006/relationships/hyperlink" Target="http://en.wikipedia.org/wiki/Spain" TargetMode="External"/><Relationship Id="rId80" Type="http://schemas.openxmlformats.org/officeDocument/2006/relationships/hyperlink" Target="http://en.wikipedia.org/wiki/Sweden" TargetMode="External"/><Relationship Id="rId85" Type="http://schemas.openxmlformats.org/officeDocument/2006/relationships/hyperlink" Target="http://en.wikipedia.org/wiki/Quaternary_extinction_event" TargetMode="External"/><Relationship Id="rId93" Type="http://schemas.openxmlformats.org/officeDocument/2006/relationships/hyperlink" Target="http://en.wikipedia.org/wiki/Neolithic_revolution" TargetMode="External"/><Relationship Id="rId98" Type="http://schemas.openxmlformats.org/officeDocument/2006/relationships/hyperlink" Target="http://en.wikipedia.org/wiki/Beer" TargetMode="External"/><Relationship Id="rId3" Type="http://schemas.openxmlformats.org/officeDocument/2006/relationships/hyperlink" Target="http://en.wikipedia.org/wiki/Lower_Paleolithic" TargetMode="External"/><Relationship Id="rId12" Type="http://schemas.openxmlformats.org/officeDocument/2006/relationships/hyperlink" Target="http://en.wikipedia.org/wiki/Human_migration" TargetMode="External"/><Relationship Id="rId17" Type="http://schemas.openxmlformats.org/officeDocument/2006/relationships/hyperlink" Target="http://en.wikipedia.org/wiki/Middle_Paleolithic" TargetMode="External"/><Relationship Id="rId25" Type="http://schemas.openxmlformats.org/officeDocument/2006/relationships/hyperlink" Target="http://en.wikipedia.org/wiki/Timeline_of_the_Stone_Age#cite_note-0" TargetMode="External"/><Relationship Id="rId33" Type="http://schemas.openxmlformats.org/officeDocument/2006/relationships/hyperlink" Target="http://en.wikipedia.org/wiki/India" TargetMode="External"/><Relationship Id="rId38" Type="http://schemas.openxmlformats.org/officeDocument/2006/relationships/hyperlink" Target="http://en.wikipedia.org/wiki/Alaska" TargetMode="External"/><Relationship Id="rId46" Type="http://schemas.openxmlformats.org/officeDocument/2006/relationships/hyperlink" Target="http://en.wikipedia.org/wiki/Venus_of_Hohle_Fels" TargetMode="External"/><Relationship Id="rId59" Type="http://schemas.openxmlformats.org/officeDocument/2006/relationships/hyperlink" Target="http://en.wikipedia.org/wiki/Mammoth" TargetMode="External"/><Relationship Id="rId67" Type="http://schemas.openxmlformats.org/officeDocument/2006/relationships/hyperlink" Target="http://en.wikipedia.org/wiki/Mesolithic" TargetMode="External"/><Relationship Id="rId103" Type="http://schemas.openxmlformats.org/officeDocument/2006/relationships/hyperlink" Target="http://en.wikipedia.org/wiki/Plow" TargetMode="External"/><Relationship Id="rId108" Type="http://schemas.openxmlformats.org/officeDocument/2006/relationships/hyperlink" Target="http://en.wikipedia.org/wiki/Jiahu" TargetMode="External"/><Relationship Id="rId116" Type="http://schemas.openxmlformats.org/officeDocument/2006/relationships/hyperlink" Target="http://en.wikipedia.org/wiki/Fertile_crescent" TargetMode="External"/><Relationship Id="rId20" Type="http://schemas.openxmlformats.org/officeDocument/2006/relationships/hyperlink" Target="http://en.wikipedia.org/wiki/Mitochondrial_Eve" TargetMode="External"/><Relationship Id="rId41" Type="http://schemas.openxmlformats.org/officeDocument/2006/relationships/hyperlink" Target="http://en.wikipedia.org/w/index.php?title=Timeline_of_the_Stone_Age&amp;action=edit&amp;section=3" TargetMode="External"/><Relationship Id="rId54" Type="http://schemas.openxmlformats.org/officeDocument/2006/relationships/hyperlink" Target="http://en.wikipedia.org/wiki/Timeline_of_the_Stone_Age#cite_note-2" TargetMode="External"/><Relationship Id="rId62" Type="http://schemas.openxmlformats.org/officeDocument/2006/relationships/hyperlink" Target="http://en.wikipedia.org/wiki/Czech_Republic" TargetMode="External"/><Relationship Id="rId70" Type="http://schemas.openxmlformats.org/officeDocument/2006/relationships/hyperlink" Target="http://en.wikipedia.org/w/index.php?title=Kebara&amp;action=edit&amp;redlink=1" TargetMode="External"/><Relationship Id="rId75" Type="http://schemas.openxmlformats.org/officeDocument/2006/relationships/hyperlink" Target="http://en.wikipedia.org/wiki/Aquifer" TargetMode="External"/><Relationship Id="rId83" Type="http://schemas.openxmlformats.org/officeDocument/2006/relationships/hyperlink" Target="http://en.wikipedia.org/wiki/Jericho" TargetMode="External"/><Relationship Id="rId88" Type="http://schemas.openxmlformats.org/officeDocument/2006/relationships/hyperlink" Target="http://en.wikipedia.org/wiki/Irish_elk" TargetMode="External"/><Relationship Id="rId91" Type="http://schemas.openxmlformats.org/officeDocument/2006/relationships/hyperlink" Target="http://en.wikipedia.org/w/index.php?title=Timeline_of_the_Stone_Age&amp;action=edit&amp;section=5" TargetMode="External"/><Relationship Id="rId96" Type="http://schemas.openxmlformats.org/officeDocument/2006/relationships/hyperlink" Target="http://en.wikipedia.org/wiki/Barley" TargetMode="External"/><Relationship Id="rId111" Type="http://schemas.openxmlformats.org/officeDocument/2006/relationships/hyperlink" Target="http://en.wikipedia.org/wiki/Plo%C4%8Dnik" TargetMode="External"/><Relationship Id="rId1" Type="http://schemas.openxmlformats.org/officeDocument/2006/relationships/notesMaster" Target="../notesMasters/notesMaster1.xml"/><Relationship Id="rId6" Type="http://schemas.openxmlformats.org/officeDocument/2006/relationships/hyperlink" Target="http://en.wikipedia.org/wiki/Homo_(genus)" TargetMode="External"/><Relationship Id="rId15" Type="http://schemas.openxmlformats.org/officeDocument/2006/relationships/hyperlink" Target="http://en.wikipedia.org/wiki/Middle_Stone_Age" TargetMode="External"/><Relationship Id="rId23" Type="http://schemas.openxmlformats.org/officeDocument/2006/relationships/hyperlink" Target="http://en.wikipedia.org/wiki/Y-chromosomal_Adam" TargetMode="External"/><Relationship Id="rId28" Type="http://schemas.openxmlformats.org/officeDocument/2006/relationships/hyperlink" Target="http://en.wikipedia.org/wiki/Haplogroup_C_(mtDNA)" TargetMode="External"/><Relationship Id="rId36" Type="http://schemas.openxmlformats.org/officeDocument/2006/relationships/hyperlink" Target="http://en.wikipedia.org/wiki/China" TargetMode="External"/><Relationship Id="rId49" Type="http://schemas.openxmlformats.org/officeDocument/2006/relationships/hyperlink" Target="http://en.wikipedia.org/wiki/Haplogroup_X_(mtDNA)" TargetMode="External"/><Relationship Id="rId57" Type="http://schemas.openxmlformats.org/officeDocument/2006/relationships/hyperlink" Target="http://en.wikipedia.org/wiki/Gravettian" TargetMode="External"/><Relationship Id="rId106" Type="http://schemas.openxmlformats.org/officeDocument/2006/relationships/hyperlink" Target="http://en.wikipedia.org/wiki/%C3%87atal_H%C3%B6y%C3%BCk" TargetMode="External"/><Relationship Id="rId114" Type="http://schemas.openxmlformats.org/officeDocument/2006/relationships/hyperlink" Target="http://en.wikipedia.org/wiki/Proto-writing" TargetMode="External"/><Relationship Id="rId10" Type="http://schemas.openxmlformats.org/officeDocument/2006/relationships/hyperlink" Target="http://en.wikipedia.org/wiki/Homo_erectus" TargetMode="External"/><Relationship Id="rId31" Type="http://schemas.openxmlformats.org/officeDocument/2006/relationships/hyperlink" Target="http://en.wikipedia.org/wiki/Haplogroup_B_(mtDNA)" TargetMode="External"/><Relationship Id="rId44" Type="http://schemas.openxmlformats.org/officeDocument/2006/relationships/hyperlink" Target="http://en.wikipedia.org/wiki/Europe" TargetMode="External"/><Relationship Id="rId52" Type="http://schemas.openxmlformats.org/officeDocument/2006/relationships/hyperlink" Target="http://en.wikipedia.org/wiki/Vezere_Valley" TargetMode="External"/><Relationship Id="rId60" Type="http://schemas.openxmlformats.org/officeDocument/2006/relationships/hyperlink" Target="http://en.wikipedia.org/wiki/Dolni_Vestonice" TargetMode="External"/><Relationship Id="rId65" Type="http://schemas.openxmlformats.org/officeDocument/2006/relationships/hyperlink" Target="http://en.wikipedia.org/wiki/Ishango_Bone" TargetMode="External"/><Relationship Id="rId73" Type="http://schemas.openxmlformats.org/officeDocument/2006/relationships/hyperlink" Target="http://en.wikipedia.org/wiki/Timeline_of_the_Stone_Age#cite_note-6" TargetMode="External"/><Relationship Id="rId78" Type="http://schemas.openxmlformats.org/officeDocument/2006/relationships/hyperlink" Target="http://en.wikipedia.org/wiki/Ice_age" TargetMode="External"/><Relationship Id="rId81" Type="http://schemas.openxmlformats.org/officeDocument/2006/relationships/hyperlink" Target="http://en.wikipedia.org/wiki/Holocene" TargetMode="External"/><Relationship Id="rId86" Type="http://schemas.openxmlformats.org/officeDocument/2006/relationships/hyperlink" Target="http://en.wikipedia.org/wiki/Megatherium" TargetMode="External"/><Relationship Id="rId94" Type="http://schemas.openxmlformats.org/officeDocument/2006/relationships/hyperlink" Target="http://en.wikipedia.org/wiki/Mesopotamia" TargetMode="External"/><Relationship Id="rId99" Type="http://schemas.openxmlformats.org/officeDocument/2006/relationships/hyperlink" Target="http://en.wikipedia.org/wiki/Gruel" TargetMode="External"/><Relationship Id="rId101" Type="http://schemas.openxmlformats.org/officeDocument/2006/relationships/hyperlink" Target="http://en.wikipedia.org/wiki/Bread" TargetMode="External"/><Relationship Id="rId4" Type="http://schemas.openxmlformats.org/officeDocument/2006/relationships/hyperlink" Target="http://en.wikipedia.org/wiki/Pleistocene" TargetMode="External"/><Relationship Id="rId9" Type="http://schemas.openxmlformats.org/officeDocument/2006/relationships/hyperlink" Target="http://en.wikipedia.org/wiki/Fire" TargetMode="External"/><Relationship Id="rId13" Type="http://schemas.openxmlformats.org/officeDocument/2006/relationships/hyperlink" Target="http://en.wikipedia.org/wiki/Homo_sapiens" TargetMode="External"/><Relationship Id="rId18" Type="http://schemas.openxmlformats.org/officeDocument/2006/relationships/hyperlink" Target="http://en.wikipedia.org/wiki/Homo_neanderthalensis" TargetMode="External"/><Relationship Id="rId39" Type="http://schemas.openxmlformats.org/officeDocument/2006/relationships/hyperlink" Target="http://en.wikipedia.org/wiki/North_America" TargetMode="External"/><Relationship Id="rId109" Type="http://schemas.openxmlformats.org/officeDocument/2006/relationships/hyperlink" Target="http://en.wikipedia.org/wiki/6th_millennium_BC" TargetMode="External"/><Relationship Id="rId34" Type="http://schemas.openxmlformats.org/officeDocument/2006/relationships/hyperlink" Target="http://en.wikipedia.org/wiki/Australia" TargetMode="External"/><Relationship Id="rId50" Type="http://schemas.openxmlformats.org/officeDocument/2006/relationships/hyperlink" Target="http://en.wikipedia.org/wiki/Haplogroup_I_(mtDNA)" TargetMode="External"/><Relationship Id="rId55" Type="http://schemas.openxmlformats.org/officeDocument/2006/relationships/hyperlink" Target="http://en.wikipedia.org/wiki/Asia" TargetMode="External"/><Relationship Id="rId76" Type="http://schemas.openxmlformats.org/officeDocument/2006/relationships/hyperlink" Target="http://en.wikipedia.org/wiki/Timeline_of_the_Stone_Age#cite_note-7" TargetMode="External"/><Relationship Id="rId97" Type="http://schemas.openxmlformats.org/officeDocument/2006/relationships/hyperlink" Target="http://en.wikipedia.org/wiki/Wheat" TargetMode="External"/><Relationship Id="rId104" Type="http://schemas.openxmlformats.org/officeDocument/2006/relationships/hyperlink" Target="http://en.wikipedia.org/wiki/Timeline_of_the_Stone_Age#cite_note-9" TargetMode="External"/><Relationship Id="rId7" Type="http://schemas.openxmlformats.org/officeDocument/2006/relationships/hyperlink" Target="http://en.wikipedia.org/wiki/Smilodon" TargetMode="External"/><Relationship Id="rId71" Type="http://schemas.openxmlformats.org/officeDocument/2006/relationships/hyperlink" Target="http://en.wikipedia.org/wiki/Wisent" TargetMode="External"/><Relationship Id="rId92" Type="http://schemas.openxmlformats.org/officeDocument/2006/relationships/hyperlink" Target="http://en.wikipedia.org/wiki/Neolithic" TargetMode="External"/><Relationship Id="rId2" Type="http://schemas.openxmlformats.org/officeDocument/2006/relationships/slide" Target="../slides/slide8.xml"/><Relationship Id="rId29" Type="http://schemas.openxmlformats.org/officeDocument/2006/relationships/hyperlink" Target="http://en.wikipedia.org/wiki/Haplogroup_A_(mtDN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t>
            </a:r>
            <a:r>
              <a:rPr lang="en-US" b="1" dirty="0" err="1" smtClean="0"/>
              <a:t>Lower</a:t>
            </a:r>
            <a:r>
              <a:rPr lang="en-US" b="1" dirty="0" smtClean="0"/>
              <a:t> Paleolithic</a:t>
            </a:r>
          </a:p>
          <a:p>
            <a:r>
              <a:rPr lang="en-US" dirty="0" smtClean="0"/>
              <a:t>Main article: </a:t>
            </a:r>
            <a:r>
              <a:rPr lang="en-US" dirty="0" smtClean="0">
                <a:hlinkClick r:id="rId3" tooltip="Lower Paleolithic"/>
              </a:rPr>
              <a:t>Lower Paleolithic</a:t>
            </a:r>
            <a:endParaRPr lang="en-US" dirty="0" smtClean="0"/>
          </a:p>
          <a:p>
            <a:r>
              <a:rPr lang="en-US" dirty="0" smtClean="0"/>
              <a:t>2.5 million years ago: start of the </a:t>
            </a:r>
            <a:r>
              <a:rPr lang="en-US" dirty="0" smtClean="0">
                <a:hlinkClick r:id="rId4" tooltip="Pleistocene"/>
              </a:rPr>
              <a:t>Pleistocene</a:t>
            </a:r>
            <a:r>
              <a:rPr lang="en-US" dirty="0" smtClean="0"/>
              <a:t> epoch and the current </a:t>
            </a:r>
            <a:r>
              <a:rPr lang="en-US" dirty="0" smtClean="0">
                <a:hlinkClick r:id="rId5" tooltip="Quaternary"/>
              </a:rPr>
              <a:t>Quaternary</a:t>
            </a:r>
            <a:r>
              <a:rPr lang="en-US" dirty="0" smtClean="0"/>
              <a:t> period; emergence of the </a:t>
            </a:r>
            <a:r>
              <a:rPr lang="en-US" dirty="0" smtClean="0">
                <a:hlinkClick r:id="rId6" tooltip="Homo (genus)"/>
              </a:rPr>
              <a:t>genus </a:t>
            </a:r>
            <a:r>
              <a:rPr lang="en-US" i="1" dirty="0" smtClean="0">
                <a:hlinkClick r:id="rId6" tooltip="Homo (genus)"/>
              </a:rPr>
              <a:t>Homo</a:t>
            </a:r>
            <a:r>
              <a:rPr lang="en-US" dirty="0" smtClean="0"/>
              <a:t>. </a:t>
            </a:r>
            <a:r>
              <a:rPr lang="en-US" dirty="0" smtClean="0">
                <a:hlinkClick r:id="rId7" tooltip="Smilodon"/>
              </a:rPr>
              <a:t>Smilodon</a:t>
            </a:r>
            <a:r>
              <a:rPr lang="en-US" dirty="0" smtClean="0"/>
              <a:t>, the best known of the </a:t>
            </a:r>
            <a:r>
              <a:rPr lang="en-US" dirty="0" smtClean="0">
                <a:hlinkClick r:id="rId8" tooltip="Sabre-toothed cat"/>
              </a:rPr>
              <a:t>sabre-toothed cats</a:t>
            </a:r>
            <a:r>
              <a:rPr lang="en-US" dirty="0" smtClean="0"/>
              <a:t>, appears.</a:t>
            </a:r>
          </a:p>
          <a:p>
            <a:r>
              <a:rPr lang="en-US" dirty="0" smtClean="0"/>
              <a:t>1.5 million years ago: earliest possible evidence of the controlled use of </a:t>
            </a:r>
            <a:r>
              <a:rPr lang="en-US" dirty="0" smtClean="0">
                <a:hlinkClick r:id="rId9" tooltip="Fire"/>
              </a:rPr>
              <a:t>fire</a:t>
            </a:r>
            <a:r>
              <a:rPr lang="en-US" dirty="0" smtClean="0"/>
              <a:t> by </a:t>
            </a:r>
            <a:r>
              <a:rPr lang="en-US" i="1" dirty="0" smtClean="0">
                <a:hlinkClick r:id="rId10" tooltip="Homo erectus"/>
              </a:rPr>
              <a:t>Homo erectus</a:t>
            </a:r>
            <a:endParaRPr lang="en-US" dirty="0" smtClean="0"/>
          </a:p>
          <a:p>
            <a:r>
              <a:rPr lang="en-US" dirty="0" smtClean="0"/>
              <a:t>790,000 years ago: earliest demonstrable evidence of the controlled use of </a:t>
            </a:r>
            <a:r>
              <a:rPr lang="en-US" dirty="0" smtClean="0">
                <a:hlinkClick r:id="rId9" tooltip="Fire"/>
              </a:rPr>
              <a:t>fire</a:t>
            </a:r>
            <a:r>
              <a:rPr lang="en-US" dirty="0" smtClean="0"/>
              <a:t> by </a:t>
            </a:r>
            <a:r>
              <a:rPr lang="en-US" i="1" dirty="0" smtClean="0">
                <a:hlinkClick r:id="rId10" tooltip="Homo erectus"/>
              </a:rPr>
              <a:t>Homo erectus</a:t>
            </a:r>
            <a:endParaRPr lang="en-US" dirty="0" smtClean="0"/>
          </a:p>
          <a:p>
            <a:r>
              <a:rPr lang="en-US" dirty="0" smtClean="0"/>
              <a:t>700,000 years ago: last reversal of the </a:t>
            </a:r>
            <a:r>
              <a:rPr lang="en-US" dirty="0" smtClean="0">
                <a:hlinkClick r:id="rId11" tooltip="Earth's magnetic field"/>
              </a:rPr>
              <a:t>earth's magnetic field</a:t>
            </a:r>
            <a:endParaRPr lang="en-US" dirty="0" smtClean="0"/>
          </a:p>
          <a:p>
            <a:r>
              <a:rPr lang="en-US" dirty="0" smtClean="0"/>
              <a:t>500,000 years ago: </a:t>
            </a:r>
            <a:r>
              <a:rPr lang="en-US" dirty="0" smtClean="0">
                <a:hlinkClick r:id="rId12" tooltip="Human migration"/>
              </a:rPr>
              <a:t>colonisation of Eurasia</a:t>
            </a:r>
            <a:r>
              <a:rPr lang="en-US" dirty="0" smtClean="0"/>
              <a:t> by </a:t>
            </a:r>
            <a:r>
              <a:rPr lang="en-US" i="1" dirty="0" smtClean="0">
                <a:hlinkClick r:id="rId10" tooltip="Homo erectus"/>
              </a:rPr>
              <a:t>Homo erectus</a:t>
            </a:r>
            <a:endParaRPr lang="en-US" dirty="0" smtClean="0"/>
          </a:p>
          <a:p>
            <a:r>
              <a:rPr lang="en-US" dirty="0" smtClean="0"/>
              <a:t>300,000 years ago: </a:t>
            </a:r>
            <a:r>
              <a:rPr lang="en-US" i="1" dirty="0" smtClean="0">
                <a:hlinkClick r:id="rId13" tooltip="Homo sapiens"/>
              </a:rPr>
              <a:t>Homo sapiens</a:t>
            </a:r>
            <a:r>
              <a:rPr lang="en-US" dirty="0" smtClean="0"/>
              <a:t> separated from </a:t>
            </a:r>
            <a:r>
              <a:rPr lang="en-US" i="1" dirty="0" smtClean="0">
                <a:hlinkClick r:id="rId10" tooltip="Homo erectus"/>
              </a:rPr>
              <a:t>Homo erectus</a:t>
            </a:r>
            <a:r>
              <a:rPr lang="en-US" dirty="0" smtClean="0"/>
              <a:t>. Approximate age of </a:t>
            </a:r>
            <a:r>
              <a:rPr lang="en-US" i="1" dirty="0" smtClean="0">
                <a:hlinkClick r:id="rId14" tooltip="Wolf"/>
              </a:rPr>
              <a:t>Canis lupus</a:t>
            </a:r>
            <a:r>
              <a:rPr lang="en-US" dirty="0" smtClean="0"/>
              <a:t>. </a:t>
            </a:r>
            <a:r>
              <a:rPr lang="en-US" dirty="0" smtClean="0">
                <a:hlinkClick r:id="rId15" tooltip="Middle Stone Age"/>
              </a:rPr>
              <a:t>Middle Stone Age</a:t>
            </a:r>
            <a:r>
              <a:rPr lang="en-US" dirty="0" smtClean="0"/>
              <a:t> begins in Africa.</a:t>
            </a:r>
          </a:p>
          <a:p>
            <a:r>
              <a:rPr lang="en-US" b="1" dirty="0" smtClean="0"/>
              <a:t>[</a:t>
            </a:r>
            <a:r>
              <a:rPr lang="en-US" b="1" dirty="0" smtClean="0">
                <a:hlinkClick r:id="rId16" tooltip="Edit section: Middle Paleolithic"/>
              </a:rPr>
              <a:t>edit</a:t>
            </a:r>
            <a:r>
              <a:rPr lang="en-US" b="1" dirty="0" smtClean="0"/>
              <a:t>] Middle Paleolithic</a:t>
            </a:r>
          </a:p>
          <a:p>
            <a:r>
              <a:rPr lang="en-US" dirty="0" smtClean="0"/>
              <a:t>Main article: </a:t>
            </a:r>
            <a:r>
              <a:rPr lang="en-US" dirty="0" smtClean="0">
                <a:hlinkClick r:id="rId17" tooltip="Middle Paleolithic"/>
              </a:rPr>
              <a:t>Middle Paleolithic</a:t>
            </a:r>
            <a:endParaRPr lang="en-US" dirty="0" smtClean="0"/>
          </a:p>
          <a:p>
            <a:r>
              <a:rPr lang="en-US" dirty="0" smtClean="0"/>
              <a:t>250,000 years ago: appearance of </a:t>
            </a:r>
            <a:r>
              <a:rPr lang="en-US" i="1" dirty="0" smtClean="0">
                <a:hlinkClick r:id="rId18" tooltip="Homo neanderthalensis"/>
              </a:rPr>
              <a:t>Homo neanderthalensis</a:t>
            </a:r>
            <a:endParaRPr lang="en-US" dirty="0" smtClean="0"/>
          </a:p>
          <a:p>
            <a:r>
              <a:rPr lang="en-US" dirty="0" smtClean="0"/>
              <a:t>200,000 years ago: appearance of </a:t>
            </a:r>
            <a:r>
              <a:rPr lang="en-US" i="1" dirty="0" smtClean="0">
                <a:hlinkClick r:id="rId13" tooltip="Homo sapiens"/>
              </a:rPr>
              <a:t>Homo sapiens</a:t>
            </a:r>
            <a:r>
              <a:rPr lang="en-US" dirty="0" smtClean="0"/>
              <a:t> in </a:t>
            </a:r>
            <a:r>
              <a:rPr lang="en-US" dirty="0" smtClean="0">
                <a:hlinkClick r:id="rId19" tooltip="Africa"/>
              </a:rPr>
              <a:t>Africa</a:t>
            </a:r>
            <a:endParaRPr lang="en-US" dirty="0" smtClean="0"/>
          </a:p>
          <a:p>
            <a:r>
              <a:rPr lang="en-US" dirty="0" smtClean="0"/>
              <a:t>150,000 years ago: time of </a:t>
            </a:r>
            <a:r>
              <a:rPr lang="en-US" dirty="0" smtClean="0">
                <a:hlinkClick r:id="rId20" tooltip="Mitochondrial Eve"/>
              </a:rPr>
              <a:t>mitochondrial Eve</a:t>
            </a:r>
            <a:endParaRPr lang="en-US" dirty="0" smtClean="0"/>
          </a:p>
          <a:p>
            <a:r>
              <a:rPr lang="en-US" dirty="0" smtClean="0"/>
              <a:t>125,000 years ago: peak of the </a:t>
            </a:r>
            <a:r>
              <a:rPr lang="en-US" dirty="0" smtClean="0">
                <a:hlinkClick r:id="rId21" tooltip="Eemian Stage"/>
              </a:rPr>
              <a:t>Eemian Stage</a:t>
            </a:r>
            <a:r>
              <a:rPr lang="en-US" dirty="0" smtClean="0"/>
              <a:t> interglacial</a:t>
            </a:r>
          </a:p>
          <a:p>
            <a:r>
              <a:rPr lang="en-US" dirty="0" smtClean="0"/>
              <a:t>100,000 years ago: earliest estimate for the domestication of </a:t>
            </a:r>
            <a:r>
              <a:rPr lang="en-US" dirty="0" smtClean="0">
                <a:hlinkClick r:id="rId22" tooltip="Dog"/>
              </a:rPr>
              <a:t>dogs</a:t>
            </a:r>
            <a:endParaRPr lang="en-US" dirty="0" smtClean="0"/>
          </a:p>
          <a:p>
            <a:r>
              <a:rPr lang="en-US" dirty="0" smtClean="0"/>
              <a:t>90,000 years ago: time of </a:t>
            </a:r>
            <a:r>
              <a:rPr lang="en-US" dirty="0" smtClean="0">
                <a:hlinkClick r:id="rId23" tooltip="Y-chromosomal Adam"/>
              </a:rPr>
              <a:t>Y-chromosomal Adam</a:t>
            </a:r>
            <a:endParaRPr lang="en-US" dirty="0" smtClean="0"/>
          </a:p>
          <a:p>
            <a:r>
              <a:rPr lang="en-US" dirty="0" smtClean="0"/>
              <a:t>c. 75,000 years ago: </a:t>
            </a:r>
            <a:r>
              <a:rPr lang="en-US" dirty="0" smtClean="0">
                <a:hlinkClick r:id="rId24" tooltip="Toba catastrophe theory"/>
              </a:rPr>
              <a:t>Toba Volcano</a:t>
            </a:r>
            <a:r>
              <a:rPr lang="en-US" dirty="0" smtClean="0"/>
              <a:t> </a:t>
            </a:r>
            <a:r>
              <a:rPr lang="en-US" dirty="0" err="1" smtClean="0"/>
              <a:t>supereruption</a:t>
            </a:r>
            <a:r>
              <a:rPr lang="en-US" dirty="0" smtClean="0"/>
              <a:t>.</a:t>
            </a:r>
            <a:r>
              <a:rPr lang="en-US" baseline="30000" dirty="0" smtClean="0">
                <a:hlinkClick r:id="rId25"/>
              </a:rPr>
              <a:t>[1]</a:t>
            </a:r>
            <a:endParaRPr lang="en-US" dirty="0" smtClean="0"/>
          </a:p>
          <a:p>
            <a:r>
              <a:rPr lang="en-US" dirty="0" smtClean="0"/>
              <a:t>60,000 years ago: </a:t>
            </a:r>
            <a:r>
              <a:rPr lang="en-US" dirty="0" smtClean="0">
                <a:hlinkClick r:id="rId26" tooltip="Recent African origin of modern humans"/>
              </a:rPr>
              <a:t>out of Africa</a:t>
            </a:r>
            <a:r>
              <a:rPr lang="en-US" dirty="0" smtClean="0"/>
              <a:t> migration of modern humans; approximate age of </a:t>
            </a:r>
            <a:r>
              <a:rPr lang="en-US" dirty="0" smtClean="0">
                <a:hlinkClick r:id="rId27" tooltip="Haplogroup N (mtDNA)"/>
              </a:rPr>
              <a:t>Haplogroup N (mtDNA)</a:t>
            </a:r>
            <a:r>
              <a:rPr lang="en-US" dirty="0" smtClean="0"/>
              <a:t>, </a:t>
            </a:r>
            <a:r>
              <a:rPr lang="en-US" dirty="0" smtClean="0">
                <a:hlinkClick r:id="rId28" tooltip="Haplogroup C (mtDNA)"/>
              </a:rPr>
              <a:t>Haplogroup C (mtDNA)</a:t>
            </a:r>
            <a:r>
              <a:rPr lang="en-US" dirty="0" smtClean="0"/>
              <a:t> and </a:t>
            </a:r>
            <a:r>
              <a:rPr lang="en-US" dirty="0" smtClean="0">
                <a:hlinkClick r:id="rId29" tooltip="Haplogroup A (mtDNA)"/>
              </a:rPr>
              <a:t>Haplogroup A (mtDNA)</a:t>
            </a:r>
            <a:endParaRPr lang="en-US" dirty="0" smtClean="0"/>
          </a:p>
          <a:p>
            <a:r>
              <a:rPr lang="en-US" dirty="0" smtClean="0"/>
              <a:t>50,000 years ago: Modern humans spread from </a:t>
            </a:r>
            <a:r>
              <a:rPr lang="en-US" dirty="0" smtClean="0">
                <a:hlinkClick r:id="rId19" tooltip="Africa"/>
              </a:rPr>
              <a:t>Africa</a:t>
            </a:r>
            <a:r>
              <a:rPr lang="en-US" dirty="0" smtClean="0"/>
              <a:t> to the </a:t>
            </a:r>
            <a:r>
              <a:rPr lang="en-US" dirty="0" smtClean="0">
                <a:hlinkClick r:id="rId30" tooltip="Near East"/>
              </a:rPr>
              <a:t>Near East</a:t>
            </a:r>
            <a:r>
              <a:rPr lang="en-US" dirty="0" smtClean="0"/>
              <a:t>; age of </a:t>
            </a:r>
            <a:r>
              <a:rPr lang="en-US" dirty="0" smtClean="0">
                <a:hlinkClick r:id="rId31" tooltip="Haplogroup B (mtDNA)"/>
              </a:rPr>
              <a:t>Haplogroup B (mtDNA)</a:t>
            </a:r>
            <a:r>
              <a:rPr lang="en-US" baseline="30000" dirty="0" smtClean="0">
                <a:hlinkClick r:id="rId32"/>
              </a:rPr>
              <a:t>[2]</a:t>
            </a:r>
            <a:r>
              <a:rPr lang="en-US" dirty="0" smtClean="0"/>
              <a:t> In the next millennia, these human group's descendants move on to southern </a:t>
            </a:r>
            <a:r>
              <a:rPr lang="en-US" dirty="0" smtClean="0">
                <a:hlinkClick r:id="rId33" tooltip="India"/>
              </a:rPr>
              <a:t>India</a:t>
            </a:r>
            <a:r>
              <a:rPr lang="en-US" dirty="0" smtClean="0"/>
              <a:t>, the Malay islands, </a:t>
            </a:r>
            <a:r>
              <a:rPr lang="en-US" dirty="0" smtClean="0">
                <a:hlinkClick r:id="rId34" tooltip="Australia"/>
              </a:rPr>
              <a:t>Australia</a:t>
            </a:r>
            <a:r>
              <a:rPr lang="en-US" dirty="0" smtClean="0"/>
              <a:t>, </a:t>
            </a:r>
            <a:r>
              <a:rPr lang="en-US" dirty="0" smtClean="0">
                <a:hlinkClick r:id="rId35" tooltip="Japan"/>
              </a:rPr>
              <a:t>Japan</a:t>
            </a:r>
            <a:r>
              <a:rPr lang="en-US" dirty="0" smtClean="0"/>
              <a:t>, </a:t>
            </a:r>
            <a:r>
              <a:rPr lang="en-US" dirty="0" smtClean="0">
                <a:hlinkClick r:id="rId36" tooltip="China"/>
              </a:rPr>
              <a:t>China</a:t>
            </a:r>
            <a:r>
              <a:rPr lang="en-US" dirty="0" smtClean="0"/>
              <a:t>, </a:t>
            </a:r>
            <a:r>
              <a:rPr lang="en-US" dirty="0" smtClean="0">
                <a:hlinkClick r:id="rId37" tooltip="Siberia"/>
              </a:rPr>
              <a:t>Siberia</a:t>
            </a:r>
            <a:r>
              <a:rPr lang="en-US" dirty="0" smtClean="0"/>
              <a:t>, </a:t>
            </a:r>
            <a:r>
              <a:rPr lang="en-US" dirty="0" smtClean="0">
                <a:hlinkClick r:id="rId38" tooltip="Alaska"/>
              </a:rPr>
              <a:t>Alaska</a:t>
            </a:r>
            <a:r>
              <a:rPr lang="en-US" dirty="0" smtClean="0"/>
              <a:t>, and the northwestern coast of </a:t>
            </a:r>
            <a:r>
              <a:rPr lang="en-US" dirty="0" smtClean="0">
                <a:hlinkClick r:id="rId39" tooltip="North America"/>
              </a:rPr>
              <a:t>North America</a:t>
            </a:r>
            <a:r>
              <a:rPr lang="en-US" dirty="0" smtClean="0"/>
              <a:t>.</a:t>
            </a:r>
            <a:r>
              <a:rPr lang="en-US" baseline="30000" dirty="0" smtClean="0">
                <a:hlinkClick r:id="rId32"/>
              </a:rPr>
              <a:t>[2]</a:t>
            </a:r>
            <a:r>
              <a:rPr lang="en-US" dirty="0" smtClean="0"/>
              <a:t> </a:t>
            </a:r>
            <a:r>
              <a:rPr lang="en-US" dirty="0" smtClean="0">
                <a:hlinkClick r:id="rId40" tooltip="Later Stone Age"/>
              </a:rPr>
              <a:t>Later Stone Age</a:t>
            </a:r>
            <a:r>
              <a:rPr lang="en-US" dirty="0" smtClean="0"/>
              <a:t> begins in Africa.</a:t>
            </a:r>
          </a:p>
          <a:p>
            <a:r>
              <a:rPr lang="en-US" b="1" dirty="0" smtClean="0"/>
              <a:t>[</a:t>
            </a:r>
            <a:r>
              <a:rPr lang="en-US" b="1" dirty="0" smtClean="0">
                <a:hlinkClick r:id="rId41" tooltip="Edit section: Upper Paleolithic"/>
              </a:rPr>
              <a:t>edit</a:t>
            </a:r>
            <a:r>
              <a:rPr lang="en-US" b="1" dirty="0" smtClean="0"/>
              <a:t>] Upper Paleolithic</a:t>
            </a:r>
          </a:p>
          <a:p>
            <a:r>
              <a:rPr lang="en-US" dirty="0" smtClean="0"/>
              <a:t>Main article: </a:t>
            </a:r>
            <a:r>
              <a:rPr lang="en-US" dirty="0" smtClean="0">
                <a:hlinkClick r:id="rId42" tooltip="Upper Paleolithic"/>
              </a:rPr>
              <a:t>Upper Paleolithic</a:t>
            </a:r>
            <a:endParaRPr lang="en-US" dirty="0" smtClean="0"/>
          </a:p>
          <a:p>
            <a:r>
              <a:rPr lang="en-US" dirty="0" smtClean="0"/>
              <a:t>40,000 years ago: </a:t>
            </a:r>
            <a:r>
              <a:rPr lang="en-US" dirty="0" smtClean="0">
                <a:hlinkClick r:id="rId43" tooltip="Cro-Magnon"/>
              </a:rPr>
              <a:t>Cro-Magnon</a:t>
            </a:r>
            <a:r>
              <a:rPr lang="en-US" dirty="0" smtClean="0"/>
              <a:t> </a:t>
            </a:r>
            <a:r>
              <a:rPr lang="en-US" dirty="0" err="1" smtClean="0"/>
              <a:t>colonisation</a:t>
            </a:r>
            <a:r>
              <a:rPr lang="en-US" dirty="0" smtClean="0"/>
              <a:t> of </a:t>
            </a:r>
            <a:r>
              <a:rPr lang="en-US" dirty="0" smtClean="0">
                <a:hlinkClick r:id="rId44" tooltip="Europe"/>
              </a:rPr>
              <a:t>Europe</a:t>
            </a:r>
            <a:endParaRPr lang="en-US" dirty="0" smtClean="0"/>
          </a:p>
          <a:p>
            <a:r>
              <a:rPr lang="en-US" dirty="0" smtClean="0"/>
              <a:t>35 000 years ago: oldest known </a:t>
            </a:r>
            <a:r>
              <a:rPr lang="en-US" dirty="0" smtClean="0">
                <a:hlinkClick r:id="rId45" tooltip="Paleolithic art"/>
              </a:rPr>
              <a:t>figurative art</a:t>
            </a:r>
            <a:r>
              <a:rPr lang="en-US" dirty="0" smtClean="0"/>
              <a:t> (</a:t>
            </a:r>
            <a:r>
              <a:rPr lang="en-US" dirty="0" smtClean="0">
                <a:hlinkClick r:id="rId46" tooltip="Venus of Hohle Fels"/>
              </a:rPr>
              <a:t>Venus of Hohle Fels</a:t>
            </a:r>
            <a:r>
              <a:rPr lang="en-US" dirty="0" smtClean="0"/>
              <a:t>), age of the </a:t>
            </a:r>
            <a:r>
              <a:rPr lang="en-US" dirty="0" smtClean="0">
                <a:hlinkClick r:id="rId47" tooltip="Aurignacian"/>
              </a:rPr>
              <a:t>Aurignacian</a:t>
            </a:r>
            <a:r>
              <a:rPr lang="en-US" dirty="0" smtClean="0"/>
              <a:t> culture</a:t>
            </a:r>
          </a:p>
          <a:p>
            <a:r>
              <a:rPr lang="en-US" dirty="0" smtClean="0"/>
              <a:t>c. 32,000 years ago: </a:t>
            </a:r>
            <a:r>
              <a:rPr lang="en-US" dirty="0" smtClean="0">
                <a:hlinkClick r:id="rId47" tooltip="Aurignacian"/>
              </a:rPr>
              <a:t>Aurignacian</a:t>
            </a:r>
            <a:r>
              <a:rPr lang="en-US" dirty="0" smtClean="0"/>
              <a:t> culture begins in Europe.</a:t>
            </a:r>
          </a:p>
          <a:p>
            <a:r>
              <a:rPr lang="en-US" dirty="0" smtClean="0"/>
              <a:t>31,000 years ago: oldest known </a:t>
            </a:r>
            <a:r>
              <a:rPr lang="en-US" dirty="0" smtClean="0">
                <a:hlinkClick r:id="rId48" tooltip="Cave paintings"/>
              </a:rPr>
              <a:t>cave paintings</a:t>
            </a:r>
            <a:endParaRPr lang="en-US" dirty="0" smtClean="0"/>
          </a:p>
          <a:p>
            <a:r>
              <a:rPr lang="en-US" dirty="0" smtClean="0"/>
              <a:t>30,000 years ago: approximate age of </a:t>
            </a:r>
            <a:r>
              <a:rPr lang="en-US" dirty="0" smtClean="0">
                <a:hlinkClick r:id="rId49" tooltip="Haplogroup X (mtDNA)"/>
              </a:rPr>
              <a:t>Haplogroup X (mtDNA)</a:t>
            </a:r>
            <a:r>
              <a:rPr lang="en-US" dirty="0" smtClean="0"/>
              <a:t> and </a:t>
            </a:r>
            <a:r>
              <a:rPr lang="en-US" dirty="0" smtClean="0">
                <a:hlinkClick r:id="rId50" tooltip="Haplogroup I (mtDNA)"/>
              </a:rPr>
              <a:t>Haplogroup I (mtDNA)</a:t>
            </a:r>
            <a:r>
              <a:rPr lang="en-US" dirty="0" smtClean="0"/>
              <a:t>. A herd of </a:t>
            </a:r>
            <a:r>
              <a:rPr lang="en-US" dirty="0" smtClean="0">
                <a:hlinkClick r:id="rId51" tooltip="Reindeer"/>
              </a:rPr>
              <a:t>reindeer</a:t>
            </a:r>
            <a:r>
              <a:rPr lang="en-US" dirty="0" smtClean="0"/>
              <a:t> is slaughtered and butchered by humans in the </a:t>
            </a:r>
            <a:r>
              <a:rPr lang="en-US" dirty="0" smtClean="0">
                <a:hlinkClick r:id="rId52" tooltip="Vezere Valley"/>
              </a:rPr>
              <a:t>Vezere Valley</a:t>
            </a:r>
            <a:r>
              <a:rPr lang="en-US" dirty="0" smtClean="0"/>
              <a:t> in what is today </a:t>
            </a:r>
            <a:r>
              <a:rPr lang="en-US" dirty="0" smtClean="0">
                <a:hlinkClick r:id="rId53" tooltip="France"/>
              </a:rPr>
              <a:t>France</a:t>
            </a:r>
            <a:r>
              <a:rPr lang="en-US" dirty="0" smtClean="0"/>
              <a:t>.</a:t>
            </a:r>
            <a:r>
              <a:rPr lang="en-US" baseline="30000" dirty="0" smtClean="0">
                <a:hlinkClick r:id="rId54"/>
              </a:rPr>
              <a:t>[3]</a:t>
            </a:r>
            <a:endParaRPr lang="en-US" dirty="0" smtClean="0"/>
          </a:p>
          <a:p>
            <a:r>
              <a:rPr lang="en-US" dirty="0" smtClean="0"/>
              <a:t>29,000 years ago: extinction of </a:t>
            </a:r>
            <a:r>
              <a:rPr lang="en-US" i="1" dirty="0" smtClean="0">
                <a:hlinkClick r:id="rId18" tooltip="Homo neanderthalensis"/>
              </a:rPr>
              <a:t>Homo neanderthalensis</a:t>
            </a:r>
            <a:r>
              <a:rPr lang="en-US" dirty="0" smtClean="0"/>
              <a:t>.</a:t>
            </a:r>
          </a:p>
          <a:p>
            <a:r>
              <a:rPr lang="en-US" dirty="0" smtClean="0"/>
              <a:t>c. 28,500 years ago: New Guinea is populated by colonists from </a:t>
            </a:r>
            <a:r>
              <a:rPr lang="en-US" dirty="0" smtClean="0">
                <a:hlinkClick r:id="rId55" tooltip="Asia"/>
              </a:rPr>
              <a:t>Asia</a:t>
            </a:r>
            <a:r>
              <a:rPr lang="en-US" dirty="0" smtClean="0"/>
              <a:t> or </a:t>
            </a:r>
            <a:r>
              <a:rPr lang="en-US" dirty="0" smtClean="0">
                <a:hlinkClick r:id="rId34" tooltip="Australia"/>
              </a:rPr>
              <a:t>Australia</a:t>
            </a:r>
            <a:r>
              <a:rPr lang="en-US" dirty="0" smtClean="0"/>
              <a:t>.</a:t>
            </a:r>
            <a:r>
              <a:rPr lang="en-US" baseline="30000" dirty="0" smtClean="0">
                <a:hlinkClick r:id="rId56"/>
              </a:rPr>
              <a:t>[4]</a:t>
            </a:r>
            <a:endParaRPr lang="en-US" dirty="0" smtClean="0"/>
          </a:p>
          <a:p>
            <a:r>
              <a:rPr lang="en-US" dirty="0" smtClean="0"/>
              <a:t>c. 28,000-20,000 years ago: </a:t>
            </a:r>
            <a:r>
              <a:rPr lang="en-US" dirty="0" smtClean="0">
                <a:hlinkClick r:id="rId57" tooltip="Gravettian"/>
              </a:rPr>
              <a:t>Gravettian</a:t>
            </a:r>
            <a:r>
              <a:rPr lang="en-US" dirty="0" smtClean="0"/>
              <a:t> period in Europe. Harpoons, needles, and saws invented.</a:t>
            </a:r>
          </a:p>
          <a:p>
            <a:r>
              <a:rPr lang="en-US" dirty="0" smtClean="0"/>
              <a:t>c. 26,000 years ago: Women around the world use fibers to make baby-carriers, clothes, bags, baskets, and nets.</a:t>
            </a:r>
          </a:p>
          <a:p>
            <a:r>
              <a:rPr lang="en-US" dirty="0" smtClean="0"/>
              <a:t>25,000 years ago: first </a:t>
            </a:r>
            <a:r>
              <a:rPr lang="en-US" dirty="0" smtClean="0">
                <a:hlinkClick r:id="rId58" tooltip="Models of migration to the New World"/>
              </a:rPr>
              <a:t>colonisation of North America</a:t>
            </a:r>
            <a:r>
              <a:rPr lang="en-US" dirty="0" smtClean="0"/>
              <a:t>. A hamlet consisting of huts built of rocks and of </a:t>
            </a:r>
            <a:r>
              <a:rPr lang="en-US" dirty="0" smtClean="0">
                <a:hlinkClick r:id="rId59" tooltip="Mammoth"/>
              </a:rPr>
              <a:t>mammoth</a:t>
            </a:r>
            <a:r>
              <a:rPr lang="en-US" dirty="0" smtClean="0"/>
              <a:t> bones is founded in what is now </a:t>
            </a:r>
            <a:r>
              <a:rPr lang="en-US" dirty="0" smtClean="0">
                <a:hlinkClick r:id="rId60" tooltip="Dolni Vestonice"/>
              </a:rPr>
              <a:t>Dolni Vestonice</a:t>
            </a:r>
            <a:r>
              <a:rPr lang="en-US" dirty="0" smtClean="0"/>
              <a:t> in </a:t>
            </a:r>
            <a:r>
              <a:rPr lang="en-US" dirty="0" smtClean="0">
                <a:hlinkClick r:id="rId61" tooltip="Moravia"/>
              </a:rPr>
              <a:t>Moravia</a:t>
            </a:r>
            <a:r>
              <a:rPr lang="en-US" dirty="0" smtClean="0"/>
              <a:t> in the </a:t>
            </a:r>
            <a:r>
              <a:rPr lang="en-US" dirty="0" smtClean="0">
                <a:hlinkClick r:id="rId62" tooltip="Czech Republic"/>
              </a:rPr>
              <a:t>Czech Republic</a:t>
            </a:r>
            <a:r>
              <a:rPr lang="en-US" dirty="0" smtClean="0"/>
              <a:t>. This is the oldest human permanent settlement that has yet been found by archaeologists.</a:t>
            </a:r>
            <a:r>
              <a:rPr lang="en-US" baseline="30000" dirty="0" smtClean="0">
                <a:hlinkClick r:id="rId63"/>
              </a:rPr>
              <a:t>[5]</a:t>
            </a:r>
            <a:endParaRPr lang="en-US" dirty="0" smtClean="0"/>
          </a:p>
          <a:p>
            <a:r>
              <a:rPr lang="en-US" dirty="0" smtClean="0"/>
              <a:t>22,000 years ago: the oldest known </a:t>
            </a:r>
            <a:r>
              <a:rPr lang="en-US" dirty="0" smtClean="0">
                <a:hlinkClick r:id="rId64" tooltip="Tally stick"/>
              </a:rPr>
              <a:t>tally stick</a:t>
            </a:r>
            <a:r>
              <a:rPr lang="en-US" dirty="0" smtClean="0"/>
              <a:t> (the </a:t>
            </a:r>
            <a:r>
              <a:rPr lang="en-US" dirty="0" smtClean="0">
                <a:hlinkClick r:id="rId65" tooltip="Ishango Bone"/>
              </a:rPr>
              <a:t>Ishango Bone</a:t>
            </a:r>
            <a:r>
              <a:rPr lang="en-US" dirty="0" smtClean="0"/>
              <a:t>)</a:t>
            </a:r>
          </a:p>
          <a:p>
            <a:r>
              <a:rPr lang="en-US" b="1" dirty="0" smtClean="0"/>
              <a:t>[</a:t>
            </a:r>
            <a:r>
              <a:rPr lang="en-US" b="1" dirty="0" smtClean="0">
                <a:hlinkClick r:id="rId66" tooltip="Edit section: Mesolithic"/>
              </a:rPr>
              <a:t>edit</a:t>
            </a:r>
            <a:r>
              <a:rPr lang="en-US" b="1" dirty="0" smtClean="0"/>
              <a:t>] Mesolithic</a:t>
            </a:r>
          </a:p>
          <a:p>
            <a:r>
              <a:rPr lang="en-US" dirty="0" smtClean="0"/>
              <a:t>Main article: </a:t>
            </a:r>
            <a:r>
              <a:rPr lang="en-US" dirty="0" smtClean="0">
                <a:hlinkClick r:id="rId67" tooltip="Mesolithic"/>
              </a:rPr>
              <a:t>Mesolithic</a:t>
            </a:r>
            <a:endParaRPr lang="en-US" dirty="0" smtClean="0"/>
          </a:p>
          <a:p>
            <a:r>
              <a:rPr lang="en-US" dirty="0" smtClean="0"/>
              <a:t>c. 20,000 years ago: </a:t>
            </a:r>
            <a:r>
              <a:rPr lang="en-US" dirty="0" smtClean="0">
                <a:hlinkClick r:id="rId68" tooltip="Chatelperronian"/>
              </a:rPr>
              <a:t>Chatelperronian</a:t>
            </a:r>
            <a:r>
              <a:rPr lang="en-US" dirty="0" smtClean="0"/>
              <a:t> culture in France.</a:t>
            </a:r>
            <a:r>
              <a:rPr lang="en-US" baseline="30000" dirty="0" smtClean="0">
                <a:hlinkClick r:id="rId69"/>
              </a:rPr>
              <a:t>[6]</a:t>
            </a:r>
            <a:r>
              <a:rPr lang="en-US" dirty="0" smtClean="0"/>
              <a:t> </a:t>
            </a:r>
            <a:r>
              <a:rPr lang="en-US" dirty="0" smtClean="0">
                <a:hlinkClick r:id="rId70" tooltip="Kebara (page does not exist)"/>
              </a:rPr>
              <a:t>Kebara</a:t>
            </a:r>
            <a:r>
              <a:rPr lang="en-US" dirty="0" smtClean="0"/>
              <a:t> culture in the Levant.</a:t>
            </a:r>
          </a:p>
          <a:p>
            <a:r>
              <a:rPr lang="en-US" dirty="0" smtClean="0"/>
              <a:t>c. 16,000 years ago: </a:t>
            </a:r>
            <a:r>
              <a:rPr lang="en-US" dirty="0" smtClean="0">
                <a:hlinkClick r:id="rId71" tooltip="Wisent"/>
              </a:rPr>
              <a:t>Wisent</a:t>
            </a:r>
            <a:r>
              <a:rPr lang="en-US" dirty="0" smtClean="0"/>
              <a:t> sculpted in clay deep inside the cave now known as Le </a:t>
            </a:r>
            <a:r>
              <a:rPr lang="en-US" dirty="0" err="1" smtClean="0"/>
              <a:t>Tuc</a:t>
            </a:r>
            <a:r>
              <a:rPr lang="en-US" dirty="0" smtClean="0"/>
              <a:t> </a:t>
            </a:r>
            <a:r>
              <a:rPr lang="en-US" dirty="0" err="1" smtClean="0"/>
              <a:t>d'Audoubert</a:t>
            </a:r>
            <a:r>
              <a:rPr lang="en-US" dirty="0" smtClean="0"/>
              <a:t> in the French Pyrenees near what is now the border of </a:t>
            </a:r>
            <a:r>
              <a:rPr lang="en-US" dirty="0" smtClean="0">
                <a:hlinkClick r:id="rId72" tooltip="Spain"/>
              </a:rPr>
              <a:t>Spain</a:t>
            </a:r>
            <a:r>
              <a:rPr lang="en-US" dirty="0" smtClean="0"/>
              <a:t>.</a:t>
            </a:r>
            <a:r>
              <a:rPr lang="en-US" baseline="30000" dirty="0" smtClean="0">
                <a:hlinkClick r:id="rId73"/>
              </a:rPr>
              <a:t>[7]</a:t>
            </a:r>
            <a:endParaRPr lang="en-US" dirty="0" smtClean="0"/>
          </a:p>
          <a:p>
            <a:r>
              <a:rPr lang="en-US" dirty="0" smtClean="0"/>
              <a:t>c. 14,800 years ago: The Humid Period begins in North Africa. The region that would later become the </a:t>
            </a:r>
            <a:r>
              <a:rPr lang="en-US" dirty="0" smtClean="0">
                <a:hlinkClick r:id="rId74" tooltip="Sahara"/>
              </a:rPr>
              <a:t>Sahara</a:t>
            </a:r>
            <a:r>
              <a:rPr lang="en-US" dirty="0" smtClean="0"/>
              <a:t> is wet and fertile, and the </a:t>
            </a:r>
            <a:r>
              <a:rPr lang="en-US" dirty="0" smtClean="0">
                <a:hlinkClick r:id="rId75" tooltip="Aquifer"/>
              </a:rPr>
              <a:t>Aquifers</a:t>
            </a:r>
            <a:r>
              <a:rPr lang="en-US" dirty="0" smtClean="0"/>
              <a:t> are full.</a:t>
            </a:r>
            <a:r>
              <a:rPr lang="en-US" baseline="30000" dirty="0" smtClean="0">
                <a:hlinkClick r:id="rId76"/>
              </a:rPr>
              <a:t>[8]</a:t>
            </a:r>
            <a:endParaRPr lang="en-US" dirty="0" smtClean="0"/>
          </a:p>
          <a:p>
            <a:r>
              <a:rPr lang="en-US" dirty="0" smtClean="0"/>
              <a:t>12,000 years ago (</a:t>
            </a:r>
            <a:r>
              <a:rPr lang="en-US" dirty="0" smtClean="0">
                <a:hlinkClick r:id="rId77" tooltip="10th millennium BC"/>
              </a:rPr>
              <a:t>10,000 BC</a:t>
            </a:r>
            <a:r>
              <a:rPr lang="en-US" dirty="0" smtClean="0"/>
              <a:t>): </a:t>
            </a:r>
            <a:r>
              <a:rPr lang="en-US" dirty="0" smtClean="0">
                <a:hlinkClick r:id="rId78" tooltip="Ice age"/>
              </a:rPr>
              <a:t>Land ice</a:t>
            </a:r>
            <a:r>
              <a:rPr lang="en-US" dirty="0" smtClean="0"/>
              <a:t> leaves </a:t>
            </a:r>
            <a:r>
              <a:rPr lang="en-US" dirty="0" smtClean="0">
                <a:hlinkClick r:id="rId79" tooltip="Denmark"/>
              </a:rPr>
              <a:t>Denmark</a:t>
            </a:r>
            <a:r>
              <a:rPr lang="en-US" dirty="0" smtClean="0"/>
              <a:t> and southern </a:t>
            </a:r>
            <a:r>
              <a:rPr lang="en-US" dirty="0" smtClean="0">
                <a:hlinkClick r:id="rId80" tooltip="Sweden"/>
              </a:rPr>
              <a:t>Sweden</a:t>
            </a:r>
            <a:r>
              <a:rPr lang="en-US" dirty="0" smtClean="0"/>
              <a:t>; start of the current </a:t>
            </a:r>
            <a:r>
              <a:rPr lang="en-US" dirty="0" smtClean="0">
                <a:hlinkClick r:id="rId81" tooltip="Holocene"/>
              </a:rPr>
              <a:t>Holocene</a:t>
            </a:r>
            <a:r>
              <a:rPr lang="en-US" dirty="0" smtClean="0"/>
              <a:t> epoch.</a:t>
            </a:r>
          </a:p>
          <a:p>
            <a:r>
              <a:rPr lang="en-US" dirty="0" smtClean="0"/>
              <a:t>11,000 years ago (</a:t>
            </a:r>
            <a:r>
              <a:rPr lang="en-US" dirty="0" smtClean="0">
                <a:hlinkClick r:id="rId82" tooltip="9th millennium BC"/>
              </a:rPr>
              <a:t>9000 BC</a:t>
            </a:r>
            <a:r>
              <a:rPr lang="en-US" dirty="0" smtClean="0"/>
              <a:t>): Emergence of </a:t>
            </a:r>
            <a:r>
              <a:rPr lang="en-US" dirty="0" smtClean="0">
                <a:hlinkClick r:id="rId83" tooltip="Jericho"/>
              </a:rPr>
              <a:t>Jericho</a:t>
            </a:r>
            <a:r>
              <a:rPr lang="en-US" dirty="0" smtClean="0"/>
              <a:t>, which is now one of the oldest continuously inhabited cities in the world.</a:t>
            </a:r>
          </a:p>
          <a:p>
            <a:r>
              <a:rPr lang="en-US" dirty="0" smtClean="0"/>
              <a:t>10,000 years ago (</a:t>
            </a:r>
            <a:r>
              <a:rPr lang="en-US" dirty="0" smtClean="0">
                <a:hlinkClick r:id="rId84" tooltip="8th millennium BC"/>
              </a:rPr>
              <a:t>8000 BC</a:t>
            </a:r>
            <a:r>
              <a:rPr lang="en-US" dirty="0" smtClean="0"/>
              <a:t>): The </a:t>
            </a:r>
            <a:r>
              <a:rPr lang="en-US" dirty="0" smtClean="0">
                <a:hlinkClick r:id="rId85" tooltip="Quaternary extinction event"/>
              </a:rPr>
              <a:t>Quaternary extinction event</a:t>
            </a:r>
            <a:r>
              <a:rPr lang="en-US" dirty="0" smtClean="0"/>
              <a:t>. Many of the ice age </a:t>
            </a:r>
            <a:r>
              <a:rPr lang="en-US" dirty="0" err="1" smtClean="0"/>
              <a:t>megafauna</a:t>
            </a:r>
            <a:r>
              <a:rPr lang="en-US" dirty="0" smtClean="0"/>
              <a:t> go extinct, including the </a:t>
            </a:r>
            <a:r>
              <a:rPr lang="en-US" dirty="0" smtClean="0">
                <a:hlinkClick r:id="rId86" tooltip="Megatherium"/>
              </a:rPr>
              <a:t>megatherium</a:t>
            </a:r>
            <a:r>
              <a:rPr lang="en-US" dirty="0" smtClean="0"/>
              <a:t>, </a:t>
            </a:r>
            <a:r>
              <a:rPr lang="en-US" dirty="0" smtClean="0">
                <a:hlinkClick r:id="rId87" tooltip="Woolly rhinoceros"/>
              </a:rPr>
              <a:t>woolly rhinoceros</a:t>
            </a:r>
            <a:r>
              <a:rPr lang="en-US" dirty="0" smtClean="0"/>
              <a:t>, </a:t>
            </a:r>
            <a:r>
              <a:rPr lang="en-US" dirty="0" smtClean="0">
                <a:hlinkClick r:id="rId88" tooltip="Irish elk"/>
              </a:rPr>
              <a:t>Irish elk</a:t>
            </a:r>
            <a:r>
              <a:rPr lang="en-US" dirty="0" smtClean="0"/>
              <a:t>, </a:t>
            </a:r>
            <a:r>
              <a:rPr lang="en-US" dirty="0" smtClean="0">
                <a:hlinkClick r:id="rId89" tooltip="Cave bear"/>
              </a:rPr>
              <a:t>cave bear</a:t>
            </a:r>
            <a:r>
              <a:rPr lang="en-US" dirty="0" smtClean="0"/>
              <a:t>, </a:t>
            </a:r>
            <a:r>
              <a:rPr lang="en-US" dirty="0" smtClean="0">
                <a:hlinkClick r:id="rId90" tooltip="Cave lion"/>
              </a:rPr>
              <a:t>cave lion</a:t>
            </a:r>
            <a:r>
              <a:rPr lang="en-US" dirty="0" smtClean="0"/>
              <a:t>, and the last of the </a:t>
            </a:r>
            <a:r>
              <a:rPr lang="en-US" dirty="0" smtClean="0">
                <a:hlinkClick r:id="rId8" tooltip="Sabre-toothed cat"/>
              </a:rPr>
              <a:t>sabre-toothed cats</a:t>
            </a:r>
            <a:r>
              <a:rPr lang="en-US" dirty="0" smtClean="0"/>
              <a:t>. The </a:t>
            </a:r>
            <a:r>
              <a:rPr lang="en-US" dirty="0" smtClean="0">
                <a:hlinkClick r:id="rId59" tooltip="Mammoth"/>
              </a:rPr>
              <a:t>mammoth</a:t>
            </a:r>
            <a:r>
              <a:rPr lang="en-US" dirty="0" smtClean="0"/>
              <a:t> goes extinct in Eurasia and North America, but is preserved in small island populations until ~1650 BC.</a:t>
            </a:r>
          </a:p>
          <a:p>
            <a:r>
              <a:rPr lang="en-US" b="1" dirty="0" smtClean="0"/>
              <a:t>[</a:t>
            </a:r>
            <a:r>
              <a:rPr lang="en-US" b="1" dirty="0" smtClean="0">
                <a:hlinkClick r:id="rId91" tooltip="Edit section: Neolithic"/>
              </a:rPr>
              <a:t>edit</a:t>
            </a:r>
            <a:r>
              <a:rPr lang="en-US" b="1" dirty="0" smtClean="0"/>
              <a:t>] Neolithic</a:t>
            </a:r>
          </a:p>
          <a:p>
            <a:r>
              <a:rPr lang="en-US" dirty="0" smtClean="0"/>
              <a:t>Main articles: </a:t>
            </a:r>
            <a:r>
              <a:rPr lang="en-US" dirty="0" smtClean="0">
                <a:hlinkClick r:id="rId92" tooltip="Neolithic"/>
              </a:rPr>
              <a:t>Neolithic</a:t>
            </a:r>
            <a:r>
              <a:rPr lang="en-US" dirty="0" smtClean="0"/>
              <a:t> and </a:t>
            </a:r>
            <a:r>
              <a:rPr lang="en-US" dirty="0" smtClean="0">
                <a:hlinkClick r:id="rId93" tooltip="Neolithic revolution"/>
              </a:rPr>
              <a:t>Neolithic revolution</a:t>
            </a:r>
            <a:endParaRPr lang="en-US" dirty="0" smtClean="0"/>
          </a:p>
          <a:p>
            <a:r>
              <a:rPr lang="en-US" dirty="0" smtClean="0"/>
              <a:t>9,000-10,000 years ago (</a:t>
            </a:r>
            <a:r>
              <a:rPr lang="en-US" dirty="0" smtClean="0">
                <a:hlinkClick r:id="rId84" tooltip="8th millennium BC"/>
              </a:rPr>
              <a:t>7-8000 BC</a:t>
            </a:r>
            <a:r>
              <a:rPr lang="en-US" dirty="0" smtClean="0"/>
              <a:t>): In northern </a:t>
            </a:r>
            <a:r>
              <a:rPr lang="en-US" dirty="0" smtClean="0">
                <a:hlinkClick r:id="rId94" tooltip="Mesopotamia"/>
              </a:rPr>
              <a:t>Mesopotamia</a:t>
            </a:r>
            <a:r>
              <a:rPr lang="en-US" dirty="0" smtClean="0"/>
              <a:t>, now northern </a:t>
            </a:r>
            <a:r>
              <a:rPr lang="en-US" dirty="0" smtClean="0">
                <a:hlinkClick r:id="rId95" tooltip="Iraq"/>
              </a:rPr>
              <a:t>Iraq</a:t>
            </a:r>
            <a:r>
              <a:rPr lang="en-US" dirty="0" smtClean="0"/>
              <a:t>, cultivation of </a:t>
            </a:r>
            <a:r>
              <a:rPr lang="en-US" dirty="0" smtClean="0">
                <a:hlinkClick r:id="rId96" tooltip="Barley"/>
              </a:rPr>
              <a:t>barley</a:t>
            </a:r>
            <a:r>
              <a:rPr lang="en-US" dirty="0" smtClean="0"/>
              <a:t> and </a:t>
            </a:r>
            <a:r>
              <a:rPr lang="en-US" dirty="0" smtClean="0">
                <a:hlinkClick r:id="rId97" tooltip="Wheat"/>
              </a:rPr>
              <a:t>wheat</a:t>
            </a:r>
            <a:r>
              <a:rPr lang="en-US" dirty="0" smtClean="0"/>
              <a:t> begins. At first they are used for </a:t>
            </a:r>
            <a:r>
              <a:rPr lang="en-US" dirty="0" smtClean="0">
                <a:hlinkClick r:id="rId98" tooltip="Beer"/>
              </a:rPr>
              <a:t>beer</a:t>
            </a:r>
            <a:r>
              <a:rPr lang="en-US" dirty="0" smtClean="0"/>
              <a:t>, </a:t>
            </a:r>
            <a:r>
              <a:rPr lang="en-US" dirty="0" smtClean="0">
                <a:hlinkClick r:id="rId99" tooltip="Gruel"/>
              </a:rPr>
              <a:t>gruel</a:t>
            </a:r>
            <a:r>
              <a:rPr lang="en-US" dirty="0" smtClean="0"/>
              <a:t>, and </a:t>
            </a:r>
            <a:r>
              <a:rPr lang="en-US" dirty="0" smtClean="0">
                <a:hlinkClick r:id="rId100" tooltip="Soup"/>
              </a:rPr>
              <a:t>soup</a:t>
            </a:r>
            <a:r>
              <a:rPr lang="en-US" dirty="0" smtClean="0"/>
              <a:t>, eventually for </a:t>
            </a:r>
            <a:r>
              <a:rPr lang="en-US" dirty="0" smtClean="0">
                <a:hlinkClick r:id="rId101" tooltip="Bread"/>
              </a:rPr>
              <a:t>bread</a:t>
            </a:r>
            <a:r>
              <a:rPr lang="en-US" dirty="0" smtClean="0"/>
              <a:t>.</a:t>
            </a:r>
            <a:r>
              <a:rPr lang="en-US" baseline="30000" dirty="0" smtClean="0">
                <a:hlinkClick r:id="rId102"/>
              </a:rPr>
              <a:t>[9]</a:t>
            </a:r>
            <a:r>
              <a:rPr lang="en-US" dirty="0" smtClean="0"/>
              <a:t> In early agriculture at this time, the Planting stick is used, but it is replaced by a primitive </a:t>
            </a:r>
            <a:r>
              <a:rPr lang="en-US" dirty="0" smtClean="0">
                <a:hlinkClick r:id="rId103" tooltip="Plow"/>
              </a:rPr>
              <a:t>Plow</a:t>
            </a:r>
            <a:r>
              <a:rPr lang="en-US" dirty="0" smtClean="0"/>
              <a:t> in subsequent centuries.</a:t>
            </a:r>
            <a:r>
              <a:rPr lang="en-US" baseline="30000" dirty="0" smtClean="0">
                <a:hlinkClick r:id="rId104"/>
              </a:rPr>
              <a:t>[10]</a:t>
            </a:r>
            <a:r>
              <a:rPr lang="en-US" dirty="0" smtClean="0"/>
              <a:t> Around this time, a round stone tower, now preserved to about 8.5 meters high and 8.5 meters in diameter is built in </a:t>
            </a:r>
            <a:r>
              <a:rPr lang="en-US" dirty="0" smtClean="0">
                <a:hlinkClick r:id="rId83" tooltip="Jericho"/>
              </a:rPr>
              <a:t>Jericho</a:t>
            </a:r>
            <a:r>
              <a:rPr lang="en-US" dirty="0" smtClean="0"/>
              <a:t>.</a:t>
            </a:r>
            <a:r>
              <a:rPr lang="en-US" baseline="30000" dirty="0" smtClean="0">
                <a:hlinkClick r:id="rId105"/>
              </a:rPr>
              <a:t>[11]</a:t>
            </a:r>
            <a:endParaRPr lang="en-US" dirty="0" smtClean="0"/>
          </a:p>
          <a:p>
            <a:r>
              <a:rPr lang="en-US" dirty="0" smtClean="0"/>
              <a:t>9,500 years ago (7500 BC): </a:t>
            </a:r>
            <a:r>
              <a:rPr lang="en-US" dirty="0" smtClean="0">
                <a:hlinkClick r:id="rId106" tooltip="Çatal Höyük"/>
              </a:rPr>
              <a:t>Çatal Höyük</a:t>
            </a:r>
            <a:r>
              <a:rPr lang="en-US" dirty="0" smtClean="0"/>
              <a:t> urban settlement founded in </a:t>
            </a:r>
            <a:r>
              <a:rPr lang="en-US" dirty="0" smtClean="0">
                <a:hlinkClick r:id="rId107" tooltip="Anatolia"/>
              </a:rPr>
              <a:t>Anatolia</a:t>
            </a:r>
            <a:endParaRPr lang="en-US" dirty="0" smtClean="0"/>
          </a:p>
          <a:p>
            <a:r>
              <a:rPr lang="en-US" dirty="0" smtClean="0"/>
              <a:t>9,000 years ago (7000 BC): </a:t>
            </a:r>
            <a:r>
              <a:rPr lang="en-US" dirty="0" smtClean="0">
                <a:hlinkClick r:id="rId108" tooltip="Jiahu"/>
              </a:rPr>
              <a:t>Jiahu</a:t>
            </a:r>
            <a:r>
              <a:rPr lang="en-US" dirty="0" smtClean="0"/>
              <a:t> culture began in </a:t>
            </a:r>
            <a:r>
              <a:rPr lang="en-US" dirty="0" smtClean="0">
                <a:hlinkClick r:id="rId36" tooltip="China"/>
              </a:rPr>
              <a:t>China</a:t>
            </a:r>
            <a:endParaRPr lang="en-US" dirty="0" smtClean="0"/>
          </a:p>
          <a:p>
            <a:r>
              <a:rPr lang="en-US" dirty="0" smtClean="0"/>
              <a:t>7,500 years ago (</a:t>
            </a:r>
            <a:r>
              <a:rPr lang="en-US" dirty="0" smtClean="0">
                <a:hlinkClick r:id="rId109" tooltip="6th millennium BC"/>
              </a:rPr>
              <a:t>5500 BC</a:t>
            </a:r>
            <a:r>
              <a:rPr lang="en-US" dirty="0" smtClean="0"/>
              <a:t>): </a:t>
            </a:r>
            <a:r>
              <a:rPr lang="en-US" dirty="0" smtClean="0">
                <a:hlinkClick r:id="rId110" tooltip="Copper Age"/>
              </a:rPr>
              <a:t>Copper smelting</a:t>
            </a:r>
            <a:r>
              <a:rPr lang="en-US" dirty="0" smtClean="0"/>
              <a:t> in evidence in </a:t>
            </a:r>
            <a:r>
              <a:rPr lang="en-US" dirty="0" smtClean="0">
                <a:hlinkClick r:id="rId111" tooltip="Pločnik"/>
              </a:rPr>
              <a:t>Pločnik</a:t>
            </a:r>
            <a:r>
              <a:rPr lang="en-US" dirty="0" smtClean="0"/>
              <a:t> and other locations.</a:t>
            </a:r>
          </a:p>
          <a:p>
            <a:r>
              <a:rPr lang="en-US" dirty="0" smtClean="0"/>
              <a:t>7,000 years ago (</a:t>
            </a:r>
            <a:r>
              <a:rPr lang="en-US" dirty="0" smtClean="0">
                <a:hlinkClick r:id="rId112" tooltip="5th millennium BC"/>
              </a:rPr>
              <a:t>5000 BC</a:t>
            </a:r>
            <a:r>
              <a:rPr lang="en-US" dirty="0" smtClean="0"/>
              <a:t>): late Neolithic civilizations, invention of the </a:t>
            </a:r>
            <a:r>
              <a:rPr lang="en-US" dirty="0" smtClean="0">
                <a:hlinkClick r:id="rId113" tooltip="Wheel"/>
              </a:rPr>
              <a:t>wheel</a:t>
            </a:r>
            <a:r>
              <a:rPr lang="en-US" dirty="0" smtClean="0"/>
              <a:t> and spread of </a:t>
            </a:r>
            <a:r>
              <a:rPr lang="en-US" dirty="0" smtClean="0">
                <a:hlinkClick r:id="rId114" tooltip="Proto-writing"/>
              </a:rPr>
              <a:t>proto-writing</a:t>
            </a:r>
            <a:r>
              <a:rPr lang="en-US" dirty="0" smtClean="0"/>
              <a:t>.</a:t>
            </a:r>
          </a:p>
          <a:p>
            <a:r>
              <a:rPr lang="en-US" dirty="0" smtClean="0"/>
              <a:t>6,000 years ago (</a:t>
            </a:r>
            <a:r>
              <a:rPr lang="en-US" dirty="0" smtClean="0">
                <a:hlinkClick r:id="rId115" tooltip="4th millennium BC"/>
              </a:rPr>
              <a:t>4000 BC</a:t>
            </a:r>
            <a:r>
              <a:rPr lang="en-US" dirty="0" smtClean="0"/>
              <a:t>): Civilizations develop in the </a:t>
            </a:r>
            <a:r>
              <a:rPr lang="en-US" dirty="0" smtClean="0">
                <a:hlinkClick r:id="rId94" tooltip="Mesopotamia"/>
              </a:rPr>
              <a:t>Mesopotamia</a:t>
            </a:r>
            <a:r>
              <a:rPr lang="en-US" dirty="0" smtClean="0"/>
              <a:t>/</a:t>
            </a:r>
            <a:r>
              <a:rPr lang="en-US" dirty="0" smtClean="0">
                <a:hlinkClick r:id="rId116" tooltip="Fertile crescent"/>
              </a:rPr>
              <a:t>Fertile crescent</a:t>
            </a:r>
            <a:r>
              <a:rPr lang="en-US" dirty="0" smtClean="0"/>
              <a:t> region (around the location of modern day </a:t>
            </a:r>
            <a:r>
              <a:rPr lang="en-US" dirty="0" smtClean="0">
                <a:hlinkClick r:id="rId95" tooltip="Iraq"/>
              </a:rPr>
              <a:t>Iraq</a:t>
            </a:r>
            <a:r>
              <a:rPr lang="en-US" dirty="0" smtClean="0"/>
              <a:t>).</a:t>
            </a:r>
          </a:p>
          <a:p>
            <a:r>
              <a:rPr lang="en-US" dirty="0" smtClean="0"/>
              <a:t>For later events, see </a:t>
            </a:r>
            <a:r>
              <a:rPr lang="en-US" dirty="0" smtClean="0">
                <a:hlinkClick r:id="rId117" tooltip="Timeline of ancient history"/>
              </a:rPr>
              <a:t>Timeline of ancient history</a:t>
            </a:r>
            <a:r>
              <a:rPr lang="en-US" dirty="0" smtClean="0"/>
              <a:t>.</a:t>
            </a:r>
          </a:p>
        </p:txBody>
      </p:sp>
      <p:sp>
        <p:nvSpPr>
          <p:cNvPr id="4" name="Slide Number Placeholder 3"/>
          <p:cNvSpPr>
            <a:spLocks noGrp="1"/>
          </p:cNvSpPr>
          <p:nvPr>
            <p:ph type="sldNum" sz="quarter" idx="10"/>
          </p:nvPr>
        </p:nvSpPr>
        <p:spPr/>
        <p:txBody>
          <a:bodyPr/>
          <a:lstStyle/>
          <a:p>
            <a:fld id="{1C47E016-1178-4142-A3DE-126684C626B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4002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dirty="0">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4F81BD">
                  <a:lumMod val="60000"/>
                  <a:lumOff val="40000"/>
                </a:srgbClr>
              </a:solidFill>
            </a:endParaRPr>
          </a:p>
        </p:txBody>
      </p:sp>
      <p:sp>
        <p:nvSpPr>
          <p:cNvPr id="9" name="Slide Number Placeholder 8"/>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4F81BD">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4F81BD">
                    <a:lumMod val="60000"/>
                    <a:lumOff val="40000"/>
                  </a:srgbClr>
                </a:solidFill>
              </a:rPr>
              <a:pPr/>
              <a:t>11/11/2011</a:t>
            </a:fld>
            <a:endParaRPr lang="en-US">
              <a:solidFill>
                <a:srgbClr val="4F81B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4F81BD">
                    <a:lumMod val="60000"/>
                    <a:lumOff val="40000"/>
                  </a:srgbClr>
                </a:solidFill>
              </a:rPr>
              <a:pPr/>
              <a:t>‹#›</a:t>
            </a:fld>
            <a:endParaRPr lang="en-US">
              <a:solidFill>
                <a:srgbClr val="4F81BD">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83"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8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95"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97"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9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701"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713"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6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4F81BD">
                    <a:lumMod val="60000"/>
                    <a:lumOff val="40000"/>
                  </a:srgbClr>
                </a:solidFill>
              </a:rPr>
              <a:pPr/>
              <a:t>11/11/2011</a:t>
            </a:fld>
            <a:endParaRPr lang="en-US" dirty="0">
              <a:solidFill>
                <a:srgbClr val="4F81BD">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4F81BD">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urrisip@uncw.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turrisip/Pictures/lithic.jpg"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turrisip/Pictures/upright2handed.jpg"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microsoft.com/office/2007/relationships/hdphoto" Target="../media/hdphoto10.wdp"/><Relationship Id="rId18" Type="http://schemas.openxmlformats.org/officeDocument/2006/relationships/image" Target="../media/image28.jpeg"/><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25.jpeg"/><Relationship Id="rId17" Type="http://schemas.microsoft.com/office/2007/relationships/hdphoto" Target="../media/hdphoto12.wdp"/><Relationship Id="rId2" Type="http://schemas.openxmlformats.org/officeDocument/2006/relationships/image" Target="../media/image20.jpeg"/><Relationship Id="rId16" Type="http://schemas.openxmlformats.org/officeDocument/2006/relationships/image" Target="../media/image27.jpeg"/><Relationship Id="rId1" Type="http://schemas.openxmlformats.org/officeDocument/2006/relationships/slideLayout" Target="../slideLayouts/slideLayout15.xml"/><Relationship Id="rId6" Type="http://schemas.openxmlformats.org/officeDocument/2006/relationships/image" Target="../media/image22.jpe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11.wdp"/><Relationship Id="rId10" Type="http://schemas.openxmlformats.org/officeDocument/2006/relationships/image" Target="../media/image24.jpeg"/><Relationship Id="rId4" Type="http://schemas.openxmlformats.org/officeDocument/2006/relationships/image" Target="../media/image21.jpeg"/><Relationship Id="rId9" Type="http://schemas.microsoft.com/office/2007/relationships/hdphoto" Target="../media/hdphoto8.wdp"/><Relationship Id="rId1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classics.mit.edu/Plato/republic.10.ix.html"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Science_of_Mind_magazine" TargetMode="External"/><Relationship Id="rId2" Type="http://schemas.openxmlformats.org/officeDocument/2006/relationships/hyperlink" Target="http://en.wikipedia.org/wiki/Reader's_Digest" TargetMode="External"/><Relationship Id="rId1" Type="http://schemas.openxmlformats.org/officeDocument/2006/relationships/slideLayout" Target="../slideLayouts/slideLayout25.xml"/><Relationship Id="rId5" Type="http://schemas.openxmlformats.org/officeDocument/2006/relationships/hyperlink" Target="http://thinkexist.com/quotation/four_steps_to_achievement-plan_purposefully/329811.html" TargetMode="External"/><Relationship Id="rId4" Type="http://schemas.openxmlformats.org/officeDocument/2006/relationships/hyperlink" Target="http://en.wikipedia.org/wiki/Fort_Worth_Star-Telegra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center-for-nonverbal-studies.or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file://localhost/Users/turrisip/Pictures/lowerpaleo.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n>
                  <a:solidFill>
                    <a:srgbClr val="FF3399"/>
                  </a:solidFill>
                </a:ln>
                <a:solidFill>
                  <a:srgbClr val="C00000"/>
                </a:solidFill>
              </a:rPr>
              <a:t>The </a:t>
            </a:r>
            <a:r>
              <a:rPr lang="en-US" dirty="0" smtClean="0">
                <a:ln>
                  <a:solidFill>
                    <a:srgbClr val="FF3399"/>
                  </a:solidFill>
                </a:ln>
                <a:solidFill>
                  <a:srgbClr val="C00000"/>
                </a:solidFill>
              </a:rPr>
              <a:t>lives of artifacts: How we are engaged and the consequences of engagement</a:t>
            </a:r>
            <a:endParaRPr lang="en-US" dirty="0">
              <a:ln>
                <a:solidFill>
                  <a:srgbClr val="FF3399"/>
                </a:solidFill>
              </a:ln>
              <a:solidFill>
                <a:srgbClr val="C00000"/>
              </a:solidFill>
            </a:endParaRPr>
          </a:p>
        </p:txBody>
      </p:sp>
      <p:sp>
        <p:nvSpPr>
          <p:cNvPr id="3" name="Subtitle 2"/>
          <p:cNvSpPr>
            <a:spLocks noGrp="1"/>
          </p:cNvSpPr>
          <p:nvPr>
            <p:ph type="subTitle" idx="1"/>
          </p:nvPr>
        </p:nvSpPr>
        <p:spPr>
          <a:xfrm>
            <a:off x="1371600" y="3429000"/>
            <a:ext cx="6400800" cy="1752600"/>
          </a:xfrm>
        </p:spPr>
        <p:txBody>
          <a:bodyPr>
            <a:noAutofit/>
          </a:bodyPr>
          <a:lstStyle/>
          <a:p>
            <a:r>
              <a:rPr lang="en-US" sz="2400" dirty="0" smtClean="0">
                <a:ln>
                  <a:solidFill>
                    <a:srgbClr val="000099"/>
                  </a:solidFill>
                </a:ln>
                <a:solidFill>
                  <a:srgbClr val="A40C1A"/>
                </a:solidFill>
              </a:rPr>
              <a:t>Patricia Turrisi	</a:t>
            </a:r>
            <a:r>
              <a:rPr lang="en-US" sz="2400" dirty="0" smtClean="0">
                <a:ln>
                  <a:solidFill>
                    <a:srgbClr val="000099"/>
                  </a:solidFill>
                </a:ln>
                <a:solidFill>
                  <a:srgbClr val="A40C1A"/>
                </a:solidFill>
              </a:rPr>
              <a:t>College Day</a:t>
            </a:r>
            <a:r>
              <a:rPr lang="en-US" sz="2400" dirty="0">
                <a:ln>
                  <a:solidFill>
                    <a:srgbClr val="000099"/>
                  </a:solidFill>
                </a:ln>
                <a:solidFill>
                  <a:srgbClr val="A40C1A"/>
                </a:solidFill>
              </a:rPr>
              <a:t> </a:t>
            </a:r>
            <a:r>
              <a:rPr lang="en-US" sz="2400" dirty="0" smtClean="0">
                <a:ln>
                  <a:solidFill>
                    <a:srgbClr val="000099"/>
                  </a:solidFill>
                </a:ln>
                <a:solidFill>
                  <a:srgbClr val="A40C1A"/>
                </a:solidFill>
              </a:rPr>
              <a:t>  </a:t>
            </a:r>
            <a:r>
              <a:rPr lang="en-US" sz="2400" dirty="0" smtClean="0">
                <a:ln>
                  <a:solidFill>
                    <a:srgbClr val="000099"/>
                  </a:solidFill>
                </a:ln>
                <a:solidFill>
                  <a:srgbClr val="A40C1A"/>
                </a:solidFill>
              </a:rPr>
              <a:t>November 12, 2011</a:t>
            </a:r>
          </a:p>
          <a:p>
            <a:r>
              <a:rPr lang="en-US" sz="2400" dirty="0" smtClean="0">
                <a:ln>
                  <a:solidFill>
                    <a:srgbClr val="000099"/>
                  </a:solidFill>
                </a:ln>
                <a:solidFill>
                  <a:srgbClr val="A40C1A"/>
                </a:solidFill>
                <a:hlinkClick r:id="rId2"/>
              </a:rPr>
              <a:t>turrisip@uncw.edu</a:t>
            </a:r>
            <a:endParaRPr lang="en-US" sz="2400" dirty="0" smtClean="0">
              <a:ln>
                <a:solidFill>
                  <a:srgbClr val="000099"/>
                </a:solidFill>
              </a:ln>
              <a:solidFill>
                <a:srgbClr val="A40C1A"/>
              </a:solidFill>
            </a:endParaRPr>
          </a:p>
          <a:p>
            <a:pPr>
              <a:lnSpc>
                <a:spcPct val="100000"/>
              </a:lnSpc>
            </a:pPr>
            <a:r>
              <a:rPr lang="en-US" dirty="0" smtClean="0">
                <a:ln>
                  <a:solidFill>
                    <a:srgbClr val="000099"/>
                  </a:solidFill>
                </a:ln>
                <a:solidFill>
                  <a:srgbClr val="A40C1A"/>
                </a:solidFill>
              </a:rPr>
              <a:t>Associate Professor of Philosophy</a:t>
            </a:r>
          </a:p>
          <a:p>
            <a:pPr>
              <a:lnSpc>
                <a:spcPct val="100000"/>
              </a:lnSpc>
            </a:pPr>
            <a:r>
              <a:rPr lang="en-US" dirty="0" smtClean="0">
                <a:ln>
                  <a:solidFill>
                    <a:srgbClr val="000099"/>
                  </a:solidFill>
                </a:ln>
                <a:solidFill>
                  <a:srgbClr val="A40C1A"/>
                </a:solidFill>
              </a:rPr>
              <a:t>Director, Graduate Liberal Studies</a:t>
            </a:r>
            <a:endParaRPr lang="en-US" dirty="0">
              <a:ln>
                <a:solidFill>
                  <a:srgbClr val="000099"/>
                </a:solidFill>
              </a:ln>
              <a:solidFill>
                <a:srgbClr val="A40C1A"/>
              </a:solidFill>
            </a:endParaRPr>
          </a:p>
        </p:txBody>
      </p:sp>
    </p:spTree>
    <p:extLst>
      <p:ext uri="{BB962C8B-B14F-4D97-AF65-F5344CB8AC3E}">
        <p14:creationId xmlns:p14="http://schemas.microsoft.com/office/powerpoint/2010/main" val="1924855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required</a:t>
            </a:r>
            <a:endParaRPr lang="en-US" dirty="0"/>
          </a:p>
        </p:txBody>
      </p:sp>
      <p:sp>
        <p:nvSpPr>
          <p:cNvPr id="3" name="Content Placeholder 2"/>
          <p:cNvSpPr>
            <a:spLocks noGrp="1"/>
          </p:cNvSpPr>
          <p:nvPr>
            <p:ph idx="1"/>
          </p:nvPr>
        </p:nvSpPr>
        <p:spPr>
          <a:xfrm>
            <a:off x="838200" y="2209800"/>
            <a:ext cx="7391399" cy="3048001"/>
          </a:xfrm>
        </p:spPr>
        <p:txBody>
          <a:bodyPr>
            <a:noAutofit/>
          </a:bodyPr>
          <a:lstStyle/>
          <a:p>
            <a:pPr marL="285750" indent="-285750">
              <a:buBlip>
                <a:blip r:embed="rId2"/>
              </a:buBlip>
            </a:pPr>
            <a:r>
              <a:rPr lang="en-US" sz="2000" dirty="0" smtClean="0"/>
              <a:t>Hands </a:t>
            </a:r>
            <a:r>
              <a:rPr lang="en-US" sz="2000" dirty="0" smtClean="0"/>
              <a:t>(opposable thumb</a:t>
            </a:r>
            <a:r>
              <a:rPr lang="en-US" sz="2000" dirty="0">
                <a:sym typeface="Wingdings 2"/>
              </a:rPr>
              <a:t> </a:t>
            </a:r>
            <a:r>
              <a:rPr lang="en-US" sz="2000" dirty="0" smtClean="0">
                <a:sym typeface="Wingdings 2"/>
              </a:rPr>
              <a:t>        </a:t>
            </a:r>
            <a:r>
              <a:rPr lang="en-US" sz="2000" dirty="0" smtClean="0"/>
              <a:t>power grip         </a:t>
            </a:r>
            <a:r>
              <a:rPr lang="en-US" sz="2000" dirty="0" smtClean="0">
                <a:sym typeface="Wingdings 2"/>
              </a:rPr>
              <a:t>handedness</a:t>
            </a:r>
            <a:r>
              <a:rPr lang="en-US" sz="2000" dirty="0" smtClean="0"/>
              <a:t>)</a:t>
            </a:r>
            <a:endParaRPr lang="en-US" sz="2000" dirty="0" smtClean="0"/>
          </a:p>
          <a:p>
            <a:pPr marL="285750" indent="-285750">
              <a:buBlip>
                <a:blip r:embed="rId2"/>
              </a:buBlip>
            </a:pPr>
            <a:r>
              <a:rPr lang="en-US" sz="2000" dirty="0" smtClean="0"/>
              <a:t>Upright posture, eyes forward </a:t>
            </a:r>
          </a:p>
          <a:p>
            <a:pPr marL="285750" indent="-285750">
              <a:buBlip>
                <a:blip r:embed="rId2"/>
              </a:buBlip>
            </a:pPr>
            <a:r>
              <a:rPr lang="en-US" sz="2000" dirty="0" smtClean="0"/>
              <a:t>Binocular three-dimensional </a:t>
            </a:r>
            <a:r>
              <a:rPr lang="en-US" sz="2000" dirty="0" smtClean="0"/>
              <a:t>vision</a:t>
            </a:r>
          </a:p>
          <a:p>
            <a:pPr marL="285750" indent="-285750">
              <a:buBlip>
                <a:blip r:embed="rId2"/>
              </a:buBlip>
            </a:pPr>
            <a:r>
              <a:rPr lang="en-US" sz="2000" dirty="0" smtClean="0"/>
              <a:t>Ability to rotate, reverse, inverse objects mentally</a:t>
            </a:r>
          </a:p>
          <a:p>
            <a:pPr marL="285750" indent="-285750">
              <a:lnSpc>
                <a:spcPct val="100000"/>
              </a:lnSpc>
              <a:buBlip>
                <a:blip r:embed="rId2"/>
              </a:buBlip>
            </a:pPr>
            <a:r>
              <a:rPr lang="en-US" sz="2000" dirty="0" smtClean="0"/>
              <a:t>Time and space travel in the abstract: ability to make inferences about entities, relationships, principles not immediately present to direct experience</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406126"/>
            <a:ext cx="448250" cy="2714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406126"/>
            <a:ext cx="448250" cy="271462"/>
          </a:xfrm>
          <a:prstGeom prst="rect">
            <a:avLst/>
          </a:prstGeom>
        </p:spPr>
      </p:pic>
    </p:spTree>
    <p:extLst>
      <p:ext uri="{BB962C8B-B14F-4D97-AF65-F5344CB8AC3E}">
        <p14:creationId xmlns:p14="http://schemas.microsoft.com/office/powerpoint/2010/main" val="1131560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thing-using mind.</a:t>
            </a:r>
            <a:endParaRPr lang="en-US" dirty="0"/>
          </a:p>
        </p:txBody>
      </p:sp>
      <p:sp>
        <p:nvSpPr>
          <p:cNvPr id="4" name="Text Placeholder 3"/>
          <p:cNvSpPr>
            <a:spLocks noGrp="1"/>
          </p:cNvSpPr>
          <p:nvPr>
            <p:ph type="body" idx="1"/>
          </p:nvPr>
        </p:nvSpPr>
        <p:spPr/>
        <p:txBody>
          <a:bodyPr/>
          <a:lstStyle/>
          <a:p>
            <a:r>
              <a:rPr lang="en-US" sz="3200" dirty="0"/>
              <a:t>Before </a:t>
            </a:r>
            <a:r>
              <a:rPr lang="en-US" sz="3200" dirty="0" smtClean="0"/>
              <a:t>tools</a:t>
            </a:r>
            <a:r>
              <a:rPr lang="en-US" sz="3200" dirty="0" smtClean="0"/>
              <a:t>, there was </a:t>
            </a:r>
            <a:endParaRPr lang="en-US" sz="3200" dirty="0"/>
          </a:p>
          <a:p>
            <a:endParaRPr lang="en-US" dirty="0"/>
          </a:p>
        </p:txBody>
      </p:sp>
    </p:spTree>
    <p:extLst>
      <p:ext uri="{BB962C8B-B14F-4D97-AF65-F5344CB8AC3E}">
        <p14:creationId xmlns:p14="http://schemas.microsoft.com/office/powerpoint/2010/main" val="355429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98459" y="1048893"/>
            <a:ext cx="3488989" cy="599440"/>
          </a:xfrm>
        </p:spPr>
        <p:txBody>
          <a:bodyPr/>
          <a:lstStyle/>
          <a:p>
            <a:r>
              <a:rPr lang="en-US" dirty="0" err="1" smtClean="0"/>
              <a:t>Liths</a:t>
            </a:r>
            <a:r>
              <a:rPr lang="en-US" dirty="0" smtClean="0"/>
              <a:t>: raw materials from which tools are made</a:t>
            </a:r>
            <a:endParaRPr lang="en-US" dirty="0"/>
          </a:p>
        </p:txBody>
      </p:sp>
      <p:pic>
        <p:nvPicPr>
          <p:cNvPr id="13" name="lithic.jpg" descr="/Users/turrisip/Pictures/lithic.jpg"/>
          <p:cNvPicPr>
            <a:picLocks noGrp="1" noChangeAspect="1"/>
          </p:cNvPicPr>
          <p:nvPr>
            <p:ph type="pic" idx="1"/>
          </p:nvPr>
        </p:nvPicPr>
        <p:blipFill>
          <a:blip r:embed="rId2" r:link="rId3" cstate="email">
            <a:extLst>
              <a:ext uri="{28A0092B-C50C-407E-A947-70E740481C1C}">
                <a14:useLocalDpi xmlns:a14="http://schemas.microsoft.com/office/drawing/2010/main" val="0"/>
              </a:ext>
            </a:extLst>
          </a:blip>
          <a:srcRect l="14385" r="14385"/>
          <a:stretch>
            <a:fillRect/>
          </a:stretch>
        </p:blipFill>
        <p:spPr/>
      </p:pic>
      <p:sp>
        <p:nvSpPr>
          <p:cNvPr id="12" name="Text Placeholder 11"/>
          <p:cNvSpPr>
            <a:spLocks noGrp="1"/>
          </p:cNvSpPr>
          <p:nvPr>
            <p:ph type="body" sz="half" idx="2"/>
          </p:nvPr>
        </p:nvSpPr>
        <p:spPr>
          <a:xfrm>
            <a:off x="4495800" y="1654802"/>
            <a:ext cx="3722563" cy="3234565"/>
          </a:xfrm>
        </p:spPr>
        <p:txBody>
          <a:bodyPr>
            <a:noAutofit/>
          </a:bodyPr>
          <a:lstStyle/>
          <a:p>
            <a:pPr>
              <a:lnSpc>
                <a:spcPct val="100000"/>
              </a:lnSpc>
            </a:pPr>
            <a:r>
              <a:rPr lang="en-US" sz="2000" dirty="0">
                <a:latin typeface="Arial Narrow"/>
                <a:cs typeface="Arial Narrow"/>
              </a:rPr>
              <a:t>When an artifact is made of a type of lithic that is not available in the region where it was found or created, we can make some interesting deductions such as the tool maker might have traveled a great distance to acquire the lithic to make the artifact, the artifact might have been made by another tool maker and traded to the final owner of the tool or the lithic itself, might have been traded to the final owner who then in turn, made the </a:t>
            </a:r>
            <a:r>
              <a:rPr lang="en-US" sz="2000" dirty="0" smtClean="0">
                <a:latin typeface="Arial Narrow"/>
                <a:cs typeface="Arial Narrow"/>
              </a:rPr>
              <a:t>tool.</a:t>
            </a:r>
            <a:endParaRPr lang="en-US" sz="2000" dirty="0">
              <a:latin typeface="Arial Narrow"/>
              <a:cs typeface="Arial Narrow"/>
            </a:endParaRPr>
          </a:p>
        </p:txBody>
      </p:sp>
      <p:sp>
        <p:nvSpPr>
          <p:cNvPr id="14" name="TextBox 13"/>
          <p:cNvSpPr txBox="1"/>
          <p:nvPr/>
        </p:nvSpPr>
        <p:spPr>
          <a:xfrm>
            <a:off x="1152794" y="4948340"/>
            <a:ext cx="3488988" cy="584776"/>
          </a:xfrm>
          <a:prstGeom prst="rect">
            <a:avLst/>
          </a:prstGeom>
          <a:noFill/>
        </p:spPr>
        <p:txBody>
          <a:bodyPr wrap="square" rtlCol="0">
            <a:spAutoFit/>
          </a:bodyPr>
          <a:lstStyle/>
          <a:p>
            <a:r>
              <a:rPr lang="en-US" sz="1600" dirty="0">
                <a:solidFill>
                  <a:prstClr val="black"/>
                </a:solidFill>
              </a:rPr>
              <a:t>This </a:t>
            </a:r>
            <a:r>
              <a:rPr lang="en-US" sz="1600" dirty="0">
                <a:solidFill>
                  <a:prstClr val="black"/>
                </a:solidFill>
              </a:rPr>
              <a:t>is a thick cross-sectional slice of a </a:t>
            </a:r>
            <a:endParaRPr lang="en-US" sz="1600" dirty="0">
              <a:solidFill>
                <a:prstClr val="black"/>
              </a:solidFill>
            </a:endParaRPr>
          </a:p>
          <a:p>
            <a:r>
              <a:rPr lang="en-US" sz="1600" dirty="0">
                <a:solidFill>
                  <a:prstClr val="black"/>
                </a:solidFill>
              </a:rPr>
              <a:t>natural </a:t>
            </a:r>
            <a:r>
              <a:rPr lang="en-US" sz="1600" dirty="0">
                <a:solidFill>
                  <a:prstClr val="black"/>
                </a:solidFill>
              </a:rPr>
              <a:t>large </a:t>
            </a:r>
            <a:r>
              <a:rPr lang="en-US" sz="1600" dirty="0">
                <a:solidFill>
                  <a:prstClr val="black"/>
                </a:solidFill>
              </a:rPr>
              <a:t>nodule of green jasper. </a:t>
            </a:r>
            <a:endParaRPr lang="en-US" sz="1600" dirty="0">
              <a:solidFill>
                <a:prstClr val="black"/>
              </a:solidFill>
            </a:endParaRPr>
          </a:p>
        </p:txBody>
      </p:sp>
      <p:sp>
        <p:nvSpPr>
          <p:cNvPr id="15" name="TextBox 14"/>
          <p:cNvSpPr txBox="1"/>
          <p:nvPr/>
        </p:nvSpPr>
        <p:spPr>
          <a:xfrm>
            <a:off x="1246633" y="1525313"/>
            <a:ext cx="3574983" cy="369332"/>
          </a:xfrm>
          <a:prstGeom prst="rect">
            <a:avLst/>
          </a:prstGeom>
          <a:noFill/>
        </p:spPr>
        <p:txBody>
          <a:bodyPr wrap="square" rtlCol="0">
            <a:spAutoFit/>
          </a:bodyPr>
          <a:lstStyle/>
          <a:p>
            <a:r>
              <a:rPr lang="en-US" dirty="0" err="1">
                <a:solidFill>
                  <a:prstClr val="black"/>
                </a:solidFill>
              </a:rPr>
              <a:t>Tenerean</a:t>
            </a:r>
            <a:r>
              <a:rPr lang="en-US" dirty="0">
                <a:solidFill>
                  <a:prstClr val="black"/>
                </a:solidFill>
              </a:rPr>
              <a:t> </a:t>
            </a:r>
            <a:r>
              <a:rPr lang="en-US" dirty="0">
                <a:solidFill>
                  <a:prstClr val="black"/>
                </a:solidFill>
              </a:rPr>
              <a:t>African Neolithic </a:t>
            </a:r>
            <a:r>
              <a:rPr lang="en-US" dirty="0">
                <a:solidFill>
                  <a:prstClr val="black"/>
                </a:solidFill>
              </a:rPr>
              <a:t>Period</a:t>
            </a:r>
            <a:endParaRPr lang="en-US" dirty="0">
              <a:solidFill>
                <a:prstClr val="black"/>
              </a:solidFill>
            </a:endParaRPr>
          </a:p>
        </p:txBody>
      </p:sp>
    </p:spTree>
    <p:extLst>
      <p:ext uri="{BB962C8B-B14F-4D97-AF65-F5344CB8AC3E}">
        <p14:creationId xmlns:p14="http://schemas.microsoft.com/office/powerpoint/2010/main" val="3573112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1400" y="1435100"/>
            <a:ext cx="6997700" cy="685800"/>
          </a:xfrm>
        </p:spPr>
        <p:txBody>
          <a:bodyPr>
            <a:normAutofit fontScale="90000"/>
          </a:bodyPr>
          <a:lstStyle/>
          <a:p>
            <a:r>
              <a:rPr lang="en-US" b="1" i="1" spc="0" dirty="0" smtClean="0">
                <a:ln>
                  <a:solidFill>
                    <a:srgbClr val="000099"/>
                  </a:solidFill>
                </a:ln>
                <a:solidFill>
                  <a:srgbClr val="FF3399"/>
                </a:solidFill>
              </a:rPr>
              <a:t>we</a:t>
            </a:r>
            <a:r>
              <a:rPr lang="en-US" dirty="0" smtClean="0">
                <a:ln>
                  <a:solidFill>
                    <a:srgbClr val="000099"/>
                  </a:solidFill>
                </a:ln>
                <a:solidFill>
                  <a:srgbClr val="FF3399"/>
                </a:solidFill>
              </a:rPr>
              <a:t> are the technology that </a:t>
            </a:r>
            <a:r>
              <a:rPr lang="en-US" dirty="0" smtClean="0">
                <a:ln>
                  <a:solidFill>
                    <a:srgbClr val="000099"/>
                  </a:solidFill>
                </a:ln>
                <a:solidFill>
                  <a:srgbClr val="FF3399"/>
                </a:solidFill>
              </a:rPr>
              <a:t>evolved. </a:t>
            </a:r>
            <a:endParaRPr lang="en-US" dirty="0">
              <a:ln>
                <a:solidFill>
                  <a:srgbClr val="000099"/>
                </a:solidFill>
              </a:ln>
              <a:solidFill>
                <a:srgbClr val="FF3399"/>
              </a:solidFill>
            </a:endParaRPr>
          </a:p>
        </p:txBody>
      </p:sp>
      <p:pic>
        <p:nvPicPr>
          <p:cNvPr id="13" name="upright2handed.jpg" descr="/Users/turrisip/Pictures/upright2handed.jpg"/>
          <p:cNvPicPr>
            <a:picLocks noGrp="1" noChangeAspect="1"/>
          </p:cNvPicPr>
          <p:nvPr>
            <p:ph idx="1"/>
          </p:nvPr>
        </p:nvPicPr>
        <p:blipFill>
          <a:blip r:embed="rId2" r:link="rId3">
            <a:extLst>
              <a:ext uri="{28A0092B-C50C-407E-A947-70E740481C1C}">
                <a14:useLocalDpi xmlns:a14="http://schemas.microsoft.com/office/drawing/2010/main" val="0"/>
              </a:ext>
            </a:extLst>
          </a:blip>
          <a:srcRect t="18213" b="18213"/>
          <a:stretch>
            <a:fillRect/>
          </a:stretch>
        </p:blipFill>
        <p:spPr/>
      </p:pic>
    </p:spTree>
    <p:extLst>
      <p:ext uri="{BB962C8B-B14F-4D97-AF65-F5344CB8AC3E}">
        <p14:creationId xmlns:p14="http://schemas.microsoft.com/office/powerpoint/2010/main" val="391108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066800" y="2362200"/>
            <a:ext cx="3124200" cy="3124200"/>
          </a:xfrm>
        </p:spPr>
        <p:txBody>
          <a:bodyPr/>
          <a:lstStyle/>
          <a:p>
            <a:pPr>
              <a:buBlip>
                <a:blip r:embed="rId2"/>
              </a:buBlip>
            </a:pPr>
            <a:r>
              <a:rPr lang="en-US" sz="2000" dirty="0" smtClean="0"/>
              <a:t>Strictly speaking, our specialization is not physical.</a:t>
            </a:r>
          </a:p>
          <a:p>
            <a:pPr>
              <a:buBlip>
                <a:blip r:embed="rId2"/>
              </a:buBlip>
            </a:pPr>
            <a:r>
              <a:rPr lang="en-US" sz="2000" dirty="0" smtClean="0"/>
              <a:t>Nor is it fixed.</a:t>
            </a:r>
          </a:p>
          <a:p>
            <a:pPr>
              <a:buBlip>
                <a:blip r:embed="rId2"/>
              </a:buBlip>
            </a:pPr>
            <a:r>
              <a:rPr lang="en-US" sz="2000" dirty="0" smtClean="0"/>
              <a:t>We </a:t>
            </a:r>
            <a:r>
              <a:rPr lang="en-US" sz="2000" dirty="0" smtClean="0"/>
              <a:t>are </a:t>
            </a:r>
            <a:r>
              <a:rPr lang="en-US" sz="2000" dirty="0"/>
              <a:t>an </a:t>
            </a:r>
            <a:r>
              <a:rPr lang="en-US" sz="2000" dirty="0" smtClean="0"/>
              <a:t>entrepreneurial species </a:t>
            </a:r>
            <a:r>
              <a:rPr lang="en-US" sz="2000" dirty="0"/>
              <a:t>who </a:t>
            </a:r>
            <a:r>
              <a:rPr lang="en-US" sz="2000" dirty="0" smtClean="0"/>
              <a:t>re-purposes opportunistically.</a:t>
            </a:r>
            <a:endParaRPr lang="en-US" sz="2000" dirty="0" smtClean="0"/>
          </a:p>
          <a:p>
            <a:endParaRPr lang="en-US" dirty="0"/>
          </a:p>
        </p:txBody>
      </p:sp>
      <p:sp>
        <p:nvSpPr>
          <p:cNvPr id="4" name="Title 3"/>
          <p:cNvSpPr>
            <a:spLocks noGrp="1"/>
          </p:cNvSpPr>
          <p:nvPr>
            <p:ph type="title"/>
          </p:nvPr>
        </p:nvSpPr>
        <p:spPr>
          <a:xfrm>
            <a:off x="1371600" y="1358900"/>
            <a:ext cx="6400800" cy="685800"/>
          </a:xfrm>
        </p:spPr>
        <p:txBody>
          <a:bodyPr>
            <a:noAutofit/>
          </a:bodyPr>
          <a:lstStyle/>
          <a:p>
            <a:r>
              <a:rPr lang="en-US" sz="2800" dirty="0" smtClean="0">
                <a:ln w="28575">
                  <a:solidFill>
                    <a:schemeClr val="tx1"/>
                  </a:solidFill>
                </a:ln>
                <a:solidFill>
                  <a:srgbClr val="FF0000"/>
                </a:solidFill>
              </a:rPr>
              <a:t>Characterizing our unique “specialization”</a:t>
            </a:r>
            <a:endParaRPr lang="en-US" sz="2800" dirty="0">
              <a:ln w="28575">
                <a:solidFill>
                  <a:schemeClr val="tx1"/>
                </a:solidFill>
              </a:ln>
              <a:solidFill>
                <a:srgbClr val="FF0000"/>
              </a:solidFill>
            </a:endParaRPr>
          </a:p>
        </p:txBody>
      </p:sp>
      <p:sp>
        <p:nvSpPr>
          <p:cNvPr id="6" name="Content Placeholder 5"/>
          <p:cNvSpPr>
            <a:spLocks noGrp="1"/>
          </p:cNvSpPr>
          <p:nvPr>
            <p:ph sz="quarter" idx="14"/>
          </p:nvPr>
        </p:nvSpPr>
        <p:spPr>
          <a:xfrm>
            <a:off x="4876800" y="2286000"/>
            <a:ext cx="3286125" cy="3124200"/>
          </a:xfrm>
        </p:spPr>
        <p:txBody>
          <a:bodyPr>
            <a:noAutofit/>
          </a:bodyPr>
          <a:lstStyle/>
          <a:p>
            <a:pPr indent="0">
              <a:buNone/>
            </a:pPr>
            <a:r>
              <a:rPr lang="en-US" sz="2400" dirty="0" smtClean="0"/>
              <a:t>We are </a:t>
            </a:r>
            <a:r>
              <a:rPr lang="en-US" sz="2400" i="1" dirty="0" smtClean="0"/>
              <a:t>constructed</a:t>
            </a:r>
            <a:r>
              <a:rPr lang="en-US" sz="2400" dirty="0" smtClean="0"/>
              <a:t> </a:t>
            </a:r>
            <a:r>
              <a:rPr lang="en-US" sz="2400" dirty="0" smtClean="0"/>
              <a:t>to seize, grasp, handle, examine, carry, gather, collect, sort, categorize, store for another time, manipulate and enjoy . . . OBJECTS.</a:t>
            </a:r>
            <a:endParaRPr lang="en-US" sz="2400" dirty="0"/>
          </a:p>
        </p:txBody>
      </p:sp>
    </p:spTree>
    <p:extLst>
      <p:ext uri="{BB962C8B-B14F-4D97-AF65-F5344CB8AC3E}">
        <p14:creationId xmlns:p14="http://schemas.microsoft.com/office/powerpoint/2010/main" val="286676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1409700"/>
            <a:ext cx="6791324" cy="685800"/>
          </a:xfrm>
        </p:spPr>
        <p:txBody>
          <a:bodyPr>
            <a:noAutofit/>
          </a:bodyPr>
          <a:lstStyle/>
          <a:p>
            <a:r>
              <a:rPr lang="en-US" sz="2800" dirty="0" smtClean="0"/>
              <a:t>Human beings and their </a:t>
            </a:r>
            <a:r>
              <a:rPr lang="en-US" sz="2800" dirty="0" smtClean="0"/>
              <a:t>artifacts</a:t>
            </a:r>
            <a:endParaRPr lang="en-US" sz="2800" dirty="0"/>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81201" y="2143364"/>
            <a:ext cx="5181600" cy="3598936"/>
          </a:xfrm>
        </p:spPr>
      </p:pic>
    </p:spTree>
    <p:extLst>
      <p:ext uri="{BB962C8B-B14F-4D97-AF65-F5344CB8AC3E}">
        <p14:creationId xmlns:p14="http://schemas.microsoft.com/office/powerpoint/2010/main" val="260461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67000" y="1066800"/>
            <a:ext cx="3724274" cy="46800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98419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95400"/>
            <a:ext cx="5562600" cy="41505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79826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92288"/>
            <a:ext cx="6995367" cy="4644923"/>
          </a:xfrm>
          <a:prstGeom prst="ellipse">
            <a:avLst/>
          </a:prstGeom>
          <a:ln>
            <a:noFill/>
          </a:ln>
          <a:effectLst>
            <a:softEdge rad="112500"/>
          </a:effectLst>
        </p:spPr>
      </p:pic>
    </p:spTree>
    <p:extLst>
      <p:ext uri="{BB962C8B-B14F-4D97-AF65-F5344CB8AC3E}">
        <p14:creationId xmlns:p14="http://schemas.microsoft.com/office/powerpoint/2010/main" val="2857728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92197" y="1114424"/>
            <a:ext cx="2415118" cy="1552576"/>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92197" y="2667000"/>
            <a:ext cx="2391307" cy="1864224"/>
          </a:xfrm>
          <a:prstGeom prst="rect">
            <a:avLst/>
          </a:prstGeom>
        </p:spPr>
      </p:pic>
      <p:pic>
        <p:nvPicPr>
          <p:cNvPr id="9" name="Picture 8"/>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3446999" y="1114424"/>
            <a:ext cx="2271713" cy="1622652"/>
          </a:xfrm>
          <a:prstGeom prst="rect">
            <a:avLst/>
          </a:prstGeom>
        </p:spPr>
      </p:pic>
      <p:pic>
        <p:nvPicPr>
          <p:cNvPr id="11" name="Picture 10"/>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3356668" y="2737077"/>
            <a:ext cx="2422100" cy="1794148"/>
          </a:xfrm>
          <a:prstGeom prst="rect">
            <a:avLst/>
          </a:prstGeom>
        </p:spPr>
      </p:pic>
      <p:pic>
        <p:nvPicPr>
          <p:cNvPr id="12" name="Picture 11"/>
          <p:cNvPicPr>
            <a:picLocks noChangeAspect="1"/>
          </p:cNvPicPr>
          <p:nvPr/>
        </p:nvPicPr>
        <p:blipFill>
          <a:blip r:embed="rId10" cstate="email">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5718712" y="2759501"/>
            <a:ext cx="2219325" cy="1726142"/>
          </a:xfrm>
          <a:prstGeom prst="rect">
            <a:avLst/>
          </a:prstGeom>
        </p:spPr>
      </p:pic>
      <p:pic>
        <p:nvPicPr>
          <p:cNvPr id="14" name="Picture 13"/>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5571074" y="1016112"/>
            <a:ext cx="2514600" cy="1819275"/>
          </a:xfrm>
          <a:prstGeom prst="rect">
            <a:avLst/>
          </a:prstGeom>
        </p:spPr>
      </p:pic>
      <p:pic>
        <p:nvPicPr>
          <p:cNvPr id="15" name="Picture 14"/>
          <p:cNvPicPr>
            <a:picLocks noChangeAspect="1"/>
          </p:cNvPicPr>
          <p:nvPr/>
        </p:nvPicPr>
        <p:blipFill>
          <a:blip r:embed="rId14" cstate="email">
            <a:extLst>
              <a:ext uri="{BEBA8EAE-BF5A-486C-A8C5-ECC9F3942E4B}">
                <a14:imgProps xmlns:a14="http://schemas.microsoft.com/office/drawing/2010/main">
                  <a14:imgLayer r:embed="rId1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17342" y="4664950"/>
            <a:ext cx="1320107" cy="985003"/>
          </a:xfrm>
          <a:prstGeom prst="rect">
            <a:avLst/>
          </a:prstGeom>
        </p:spPr>
      </p:pic>
      <p:pic>
        <p:nvPicPr>
          <p:cNvPr id="16" name="Picture 15"/>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66074" y="4617702"/>
            <a:ext cx="1905000" cy="1079500"/>
          </a:xfrm>
          <a:prstGeom prst="rect">
            <a:avLst/>
          </a:prstGeom>
        </p:spPr>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988318" y="4664949"/>
            <a:ext cx="1320107" cy="985003"/>
          </a:xfrm>
          <a:prstGeom prst="rect">
            <a:avLst/>
          </a:prstGeom>
        </p:spPr>
      </p:pic>
    </p:spTree>
    <p:extLst>
      <p:ext uri="{BB962C8B-B14F-4D97-AF65-F5344CB8AC3E}">
        <p14:creationId xmlns:p14="http://schemas.microsoft.com/office/powerpoint/2010/main" val="215848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61" y="1240228"/>
            <a:ext cx="7625867" cy="685800"/>
          </a:xfrm>
        </p:spPr>
        <p:txBody>
          <a:bodyPr>
            <a:normAutofit/>
          </a:bodyPr>
          <a:lstStyle/>
          <a:p>
            <a:r>
              <a:rPr lang="en-US" sz="3200" dirty="0" smtClean="0"/>
              <a:t>Selected Sources</a:t>
            </a:r>
            <a:endParaRPr lang="en-US" sz="3200" dirty="0"/>
          </a:p>
        </p:txBody>
      </p:sp>
      <p:sp>
        <p:nvSpPr>
          <p:cNvPr id="3" name="Content Placeholder 2"/>
          <p:cNvSpPr>
            <a:spLocks noGrp="1"/>
          </p:cNvSpPr>
          <p:nvPr>
            <p:ph idx="1"/>
          </p:nvPr>
        </p:nvSpPr>
        <p:spPr>
          <a:xfrm>
            <a:off x="1371600" y="2133600"/>
            <a:ext cx="6400800" cy="3048001"/>
          </a:xfrm>
        </p:spPr>
        <p:txBody>
          <a:bodyPr>
            <a:noAutofit/>
          </a:bodyPr>
          <a:lstStyle/>
          <a:p>
            <a:pPr marL="342900" indent="-342900">
              <a:lnSpc>
                <a:spcPct val="100000"/>
              </a:lnSpc>
              <a:buBlip>
                <a:blip r:embed="rId2"/>
              </a:buBlip>
            </a:pPr>
            <a:r>
              <a:rPr lang="en-US" sz="2000" dirty="0" smtClean="0"/>
              <a:t>Jean </a:t>
            </a:r>
            <a:r>
              <a:rPr lang="en-US" sz="2000" dirty="0" err="1" smtClean="0"/>
              <a:t>Baudrillard</a:t>
            </a:r>
            <a:r>
              <a:rPr lang="en-US" sz="2000" dirty="0" smtClean="0"/>
              <a:t>, tr., James Benedict, THE SYSTEM OF OBJECTS. Verso, London and New York, 1996.</a:t>
            </a:r>
            <a:endParaRPr lang="en-US" sz="2000" dirty="0" smtClean="0"/>
          </a:p>
          <a:p>
            <a:pPr marL="342900" indent="-342900">
              <a:lnSpc>
                <a:spcPct val="100000"/>
              </a:lnSpc>
              <a:buBlip>
                <a:blip r:embed="rId2"/>
              </a:buBlip>
            </a:pPr>
            <a:r>
              <a:rPr lang="en-US" sz="2000" dirty="0" smtClean="0"/>
              <a:t>F</a:t>
            </a:r>
            <a:r>
              <a:rPr lang="en-US" sz="2000" dirty="0"/>
              <a:t>. T. </a:t>
            </a:r>
            <a:r>
              <a:rPr lang="en-US" sz="2000" dirty="0" smtClean="0"/>
              <a:t>Evans, “</a:t>
            </a:r>
            <a:r>
              <a:rPr lang="en-US" sz="2000" dirty="0"/>
              <a:t>Two </a:t>
            </a:r>
            <a:r>
              <a:rPr lang="en-US" sz="2000" dirty="0"/>
              <a:t>Legs, Thing Using and Talking: The Origins of the Creative Engineering </a:t>
            </a:r>
            <a:r>
              <a:rPr lang="en-US" sz="2000" dirty="0" smtClean="0"/>
              <a:t>Mind.”</a:t>
            </a:r>
            <a:r>
              <a:rPr lang="en-US" sz="2000" dirty="0" smtClean="0"/>
              <a:t> </a:t>
            </a:r>
            <a:r>
              <a:rPr lang="en-US" sz="2000" dirty="0" smtClean="0"/>
              <a:t>Journal </a:t>
            </a:r>
            <a:r>
              <a:rPr lang="en-US" sz="2000" dirty="0"/>
              <a:t>AI &amp; Society </a:t>
            </a:r>
            <a:r>
              <a:rPr lang="en-US" sz="2000" dirty="0" smtClean="0"/>
              <a:t>Volume </a:t>
            </a:r>
            <a:r>
              <a:rPr lang="en-US" sz="2000" dirty="0"/>
              <a:t>12 Issue 3, Jul. </a:t>
            </a:r>
            <a:r>
              <a:rPr lang="en-US" sz="2000" dirty="0" smtClean="0"/>
              <a:t>1998, Springer-</a:t>
            </a:r>
            <a:r>
              <a:rPr lang="en-US" sz="2000" dirty="0" err="1" smtClean="0"/>
              <a:t>Verlag</a:t>
            </a:r>
            <a:r>
              <a:rPr lang="en-US" sz="2000" dirty="0" smtClean="0"/>
              <a:t> </a:t>
            </a:r>
            <a:r>
              <a:rPr lang="en-US" sz="2000" dirty="0"/>
              <a:t>London, </a:t>
            </a:r>
            <a:r>
              <a:rPr lang="en-US" sz="2000" dirty="0" smtClean="0"/>
              <a:t>UK.</a:t>
            </a:r>
            <a:endParaRPr lang="en-US" sz="2000" dirty="0" smtClean="0"/>
          </a:p>
          <a:p>
            <a:pPr marL="342900" indent="-342900">
              <a:lnSpc>
                <a:spcPct val="100000"/>
              </a:lnSpc>
              <a:buBlip>
                <a:blip r:embed="rId2"/>
              </a:buBlip>
            </a:pPr>
            <a:r>
              <a:rPr lang="en-US" sz="2000" dirty="0" smtClean="0"/>
              <a:t>Sherry </a:t>
            </a:r>
            <a:r>
              <a:rPr lang="en-US" sz="2000" dirty="0" err="1" smtClean="0"/>
              <a:t>Turkle</a:t>
            </a:r>
            <a:r>
              <a:rPr lang="en-US" sz="2000" dirty="0" smtClean="0"/>
              <a:t>, ed., EVOCATIVE OBJECTS: Things We Think With. MIT Press, 2007.</a:t>
            </a:r>
          </a:p>
          <a:p>
            <a:pPr marL="342900" indent="-342900">
              <a:lnSpc>
                <a:spcPct val="100000"/>
              </a:lnSpc>
              <a:buBlip>
                <a:blip r:embed="rId2"/>
              </a:buBlip>
            </a:pPr>
            <a:r>
              <a:rPr lang="en-US" sz="2000" dirty="0" err="1" smtClean="0"/>
              <a:t>Mihaly</a:t>
            </a:r>
            <a:r>
              <a:rPr lang="en-US" sz="2000" dirty="0" smtClean="0"/>
              <a:t> </a:t>
            </a:r>
            <a:r>
              <a:rPr lang="en-US" sz="2000" dirty="0" err="1" smtClean="0"/>
              <a:t>Csikszentmihalyi</a:t>
            </a:r>
            <a:r>
              <a:rPr lang="en-US" sz="2000" dirty="0" smtClean="0"/>
              <a:t> and Eugene </a:t>
            </a:r>
            <a:r>
              <a:rPr lang="en-US" sz="2000" dirty="0" err="1" smtClean="0"/>
              <a:t>Rochberg-Halton</a:t>
            </a:r>
            <a:r>
              <a:rPr lang="en-US" sz="2000" dirty="0" smtClean="0"/>
              <a:t>, THE MEANING OF THINGS: Domestic Symbols and the Self. Cambridge University Press, 2002</a:t>
            </a:r>
            <a:endParaRPr lang="en-US" sz="2000" dirty="0" smtClean="0"/>
          </a:p>
          <a:p>
            <a:pPr indent="0">
              <a:lnSpc>
                <a:spcPct val="100000"/>
              </a:lnSpc>
              <a:buNone/>
            </a:pPr>
            <a:endParaRPr lang="en-US" sz="2000" dirty="0"/>
          </a:p>
          <a:p>
            <a:pPr indent="0">
              <a:lnSpc>
                <a:spcPct val="100000"/>
              </a:lnSpc>
              <a:buNone/>
            </a:pPr>
            <a:endParaRPr lang="en-US" sz="2000" dirty="0"/>
          </a:p>
        </p:txBody>
      </p:sp>
    </p:spTree>
    <p:extLst>
      <p:ext uri="{BB962C8B-B14F-4D97-AF65-F5344CB8AC3E}">
        <p14:creationId xmlns:p14="http://schemas.microsoft.com/office/powerpoint/2010/main" val="3415526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984" y="1219200"/>
            <a:ext cx="6706016" cy="4462549"/>
          </a:xfrm>
          <a:prstGeom prst="rect">
            <a:avLst/>
          </a:prstGeom>
        </p:spPr>
      </p:pic>
    </p:spTree>
    <p:extLst>
      <p:ext uri="{BB962C8B-B14F-4D97-AF65-F5344CB8AC3E}">
        <p14:creationId xmlns:p14="http://schemas.microsoft.com/office/powerpoint/2010/main" val="3253414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Ecclesiastes 8</a:t>
            </a:r>
            <a:endParaRPr lang="en-US" dirty="0"/>
          </a:p>
        </p:txBody>
      </p:sp>
      <p:sp>
        <p:nvSpPr>
          <p:cNvPr id="8" name="Content Placeholder 7"/>
          <p:cNvSpPr>
            <a:spLocks noGrp="1"/>
          </p:cNvSpPr>
          <p:nvPr>
            <p:ph idx="1"/>
          </p:nvPr>
        </p:nvSpPr>
        <p:spPr>
          <a:xfrm>
            <a:off x="1054100" y="2247900"/>
            <a:ext cx="6997700" cy="3048001"/>
          </a:xfrm>
        </p:spPr>
        <p:txBody>
          <a:bodyPr>
            <a:normAutofit fontScale="92500"/>
          </a:bodyPr>
          <a:lstStyle/>
          <a:p>
            <a:pPr indent="0">
              <a:lnSpc>
                <a:spcPct val="120000"/>
              </a:lnSpc>
              <a:buNone/>
            </a:pPr>
            <a:r>
              <a:rPr lang="en-US" sz="2000" dirty="0" err="1" smtClean="0"/>
              <a:t>Qoheleth</a:t>
            </a:r>
            <a:r>
              <a:rPr lang="en-US" sz="2000" dirty="0" smtClean="0"/>
              <a:t>, son of David: </a:t>
            </a:r>
            <a:r>
              <a:rPr lang="en-US" sz="2000" i="1" dirty="0" smtClean="0"/>
              <a:t>I amassed silver and gold, the treasures of kings and provinces, </a:t>
            </a:r>
            <a:r>
              <a:rPr lang="en-US" sz="2000" i="1" dirty="0" err="1" smtClean="0"/>
              <a:t>aquired</a:t>
            </a:r>
            <a:r>
              <a:rPr lang="en-US" sz="2000" i="1" dirty="0" smtClean="0"/>
              <a:t> singers men and women, and every human luxury, chest upon chest of it.  So I grew great, greater than anyone in Jerusalem before me, nor did my wisdom leave me.  I denied my eyes nothing that they desired, refused my heart no pleasure, for I found all my hard work a pleasure.  Such was the return for all my efforts.  I then reflected on all that my hands had achieved and all the effort I had put into its achieving.  </a:t>
            </a:r>
            <a:r>
              <a:rPr lang="en-US" sz="2400" b="1" i="1" dirty="0" smtClean="0">
                <a:solidFill>
                  <a:srgbClr val="C00000"/>
                </a:solidFill>
              </a:rPr>
              <a:t>What futility it all was.  What chasing after the wind! There is nothing to be gained under the sun.</a:t>
            </a:r>
            <a:endParaRPr lang="en-US" sz="2400" b="1" i="1" dirty="0">
              <a:solidFill>
                <a:srgbClr val="C00000"/>
              </a:solidFill>
            </a:endParaRPr>
          </a:p>
        </p:txBody>
      </p:sp>
    </p:spTree>
    <p:extLst>
      <p:ext uri="{BB962C8B-B14F-4D97-AF65-F5344CB8AC3E}">
        <p14:creationId xmlns:p14="http://schemas.microsoft.com/office/powerpoint/2010/main" val="2919538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89000" y="2146300"/>
            <a:ext cx="3124200" cy="2946400"/>
          </a:xfrm>
        </p:spPr>
        <p:txBody>
          <a:bodyPr>
            <a:noAutofit/>
          </a:bodyPr>
          <a:lstStyle/>
          <a:p>
            <a:pPr indent="0">
              <a:lnSpc>
                <a:spcPct val="100000"/>
              </a:lnSpc>
              <a:buNone/>
            </a:pPr>
            <a:r>
              <a:rPr lang="en-US" sz="2400" b="1" i="1" dirty="0" smtClean="0">
                <a:solidFill>
                  <a:srgbClr val="C00000"/>
                </a:solidFill>
              </a:rPr>
              <a:t>Watch and be on your guard against avarice of any kind, for life does not consist in possessions even when someone has more </a:t>
            </a:r>
          </a:p>
          <a:p>
            <a:pPr indent="0">
              <a:lnSpc>
                <a:spcPct val="100000"/>
              </a:lnSpc>
              <a:buNone/>
            </a:pPr>
            <a:r>
              <a:rPr lang="en-US" sz="2400" b="1" i="1" dirty="0" smtClean="0">
                <a:solidFill>
                  <a:srgbClr val="C00000"/>
                </a:solidFill>
              </a:rPr>
              <a:t>than he needs.</a:t>
            </a:r>
            <a:endParaRPr lang="en-US" sz="2400" b="1" i="1" dirty="0">
              <a:solidFill>
                <a:srgbClr val="C00000"/>
              </a:solidFill>
            </a:endParaRPr>
          </a:p>
        </p:txBody>
      </p:sp>
      <p:sp>
        <p:nvSpPr>
          <p:cNvPr id="3" name="Title 2"/>
          <p:cNvSpPr>
            <a:spLocks noGrp="1"/>
          </p:cNvSpPr>
          <p:nvPr>
            <p:ph type="title"/>
          </p:nvPr>
        </p:nvSpPr>
        <p:spPr/>
        <p:txBody>
          <a:bodyPr/>
          <a:lstStyle/>
          <a:p>
            <a:r>
              <a:rPr lang="en-US" dirty="0" smtClean="0"/>
              <a:t>Luke 12:13-16</a:t>
            </a:r>
            <a:endParaRPr lang="en-US" dirty="0"/>
          </a:p>
        </p:txBody>
      </p:sp>
      <p:sp>
        <p:nvSpPr>
          <p:cNvPr id="4" name="Content Placeholder 3"/>
          <p:cNvSpPr>
            <a:spLocks noGrp="1"/>
          </p:cNvSpPr>
          <p:nvPr>
            <p:ph sz="quarter" idx="14"/>
          </p:nvPr>
        </p:nvSpPr>
        <p:spPr>
          <a:xfrm>
            <a:off x="4216400" y="2438400"/>
            <a:ext cx="4279900" cy="3124200"/>
          </a:xfrm>
        </p:spPr>
        <p:txBody>
          <a:bodyPr>
            <a:normAutofit fontScale="92500" lnSpcReduction="10000"/>
          </a:bodyPr>
          <a:lstStyle/>
          <a:p>
            <a:pPr indent="0">
              <a:lnSpc>
                <a:spcPct val="90000"/>
              </a:lnSpc>
              <a:buNone/>
            </a:pPr>
            <a:r>
              <a:rPr lang="en-US" dirty="0" smtClean="0"/>
              <a:t>A farmer decided to tear down his barn and build a larger one to hold all his crops.</a:t>
            </a:r>
          </a:p>
          <a:p>
            <a:pPr indent="0">
              <a:lnSpc>
                <a:spcPct val="120000"/>
              </a:lnSpc>
              <a:buNone/>
            </a:pPr>
            <a:r>
              <a:rPr lang="en-US" sz="2100" i="1" dirty="0" smtClean="0"/>
              <a:t>And I will say to my soul, “My soul, you have plenty of good things laid by for many years to come.  Take things easy, eat, drink and have a good time.” But God said to him, “Fool, this very night, the demand will be made for your soul, and this hoard of yours, whose will it be then?  So it is when someone stores up treasure for himself instead of becoming rich in the sight of God”</a:t>
            </a:r>
            <a:endParaRPr lang="en-US" sz="2100" i="1" dirty="0"/>
          </a:p>
        </p:txBody>
      </p:sp>
    </p:spTree>
    <p:extLst>
      <p:ext uri="{BB962C8B-B14F-4D97-AF65-F5344CB8AC3E}">
        <p14:creationId xmlns:p14="http://schemas.microsoft.com/office/powerpoint/2010/main" val="1134302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17600" y="2438400"/>
            <a:ext cx="3124200" cy="3124200"/>
          </a:xfrm>
        </p:spPr>
        <p:txBody>
          <a:bodyPr>
            <a:normAutofit fontScale="92500"/>
          </a:bodyPr>
          <a:lstStyle/>
          <a:p>
            <a:pPr indent="0">
              <a:buNone/>
            </a:pPr>
            <a:r>
              <a:rPr lang="en-US" sz="2400" b="1" i="1" dirty="0">
                <a:solidFill>
                  <a:srgbClr val="C00000"/>
                </a:solidFill>
              </a:rPr>
              <a:t>Do not store </a:t>
            </a:r>
            <a:r>
              <a:rPr lang="en-US" sz="2400" b="1" i="1" dirty="0" smtClean="0">
                <a:solidFill>
                  <a:srgbClr val="C00000"/>
                </a:solidFill>
              </a:rPr>
              <a:t>treasures up </a:t>
            </a:r>
            <a:r>
              <a:rPr lang="en-US" sz="2400" b="1" i="1" dirty="0">
                <a:solidFill>
                  <a:srgbClr val="C00000"/>
                </a:solidFill>
              </a:rPr>
              <a:t>for </a:t>
            </a:r>
            <a:r>
              <a:rPr lang="en-US" sz="2400" b="1" i="1" dirty="0" smtClean="0">
                <a:solidFill>
                  <a:srgbClr val="C00000"/>
                </a:solidFill>
              </a:rPr>
              <a:t>yourselves on </a:t>
            </a:r>
            <a:r>
              <a:rPr lang="en-US" sz="2400" b="1" i="1" dirty="0">
                <a:solidFill>
                  <a:srgbClr val="C00000"/>
                </a:solidFill>
              </a:rPr>
              <a:t>earth</a:t>
            </a:r>
            <a:r>
              <a:rPr lang="en-US" sz="2400" i="1" dirty="0"/>
              <a:t>, where moth </a:t>
            </a:r>
            <a:r>
              <a:rPr lang="en-US" sz="2400" i="1" dirty="0" smtClean="0"/>
              <a:t>and woodworm destroy them, and </a:t>
            </a:r>
            <a:r>
              <a:rPr lang="en-US" sz="2400" i="1" dirty="0"/>
              <a:t>thieves </a:t>
            </a:r>
            <a:r>
              <a:rPr lang="en-US" sz="2400" i="1" dirty="0" smtClean="0"/>
              <a:t>can break </a:t>
            </a:r>
            <a:r>
              <a:rPr lang="en-US" sz="2400" i="1" dirty="0"/>
              <a:t>in and steal</a:t>
            </a:r>
            <a:r>
              <a:rPr lang="en-US" sz="2400" i="1" dirty="0" smtClean="0"/>
              <a:t>. </a:t>
            </a:r>
            <a:endParaRPr lang="en-US" sz="2400" dirty="0"/>
          </a:p>
        </p:txBody>
      </p:sp>
      <p:sp>
        <p:nvSpPr>
          <p:cNvPr id="3" name="Title 2"/>
          <p:cNvSpPr>
            <a:spLocks noGrp="1"/>
          </p:cNvSpPr>
          <p:nvPr>
            <p:ph type="title"/>
          </p:nvPr>
        </p:nvSpPr>
        <p:spPr/>
        <p:txBody>
          <a:bodyPr/>
          <a:lstStyle/>
          <a:p>
            <a:r>
              <a:rPr lang="en-US" dirty="0" smtClean="0"/>
              <a:t>Matthew 6:19-20</a:t>
            </a:r>
            <a:endParaRPr lang="en-US" dirty="0"/>
          </a:p>
        </p:txBody>
      </p:sp>
      <p:sp>
        <p:nvSpPr>
          <p:cNvPr id="4" name="Content Placeholder 3"/>
          <p:cNvSpPr>
            <a:spLocks noGrp="1"/>
          </p:cNvSpPr>
          <p:nvPr>
            <p:ph sz="quarter" idx="14"/>
          </p:nvPr>
        </p:nvSpPr>
        <p:spPr>
          <a:xfrm>
            <a:off x="4648200" y="2438400"/>
            <a:ext cx="3403600" cy="3124200"/>
          </a:xfrm>
        </p:spPr>
        <p:txBody>
          <a:bodyPr>
            <a:noAutofit/>
          </a:bodyPr>
          <a:lstStyle/>
          <a:p>
            <a:pPr indent="0">
              <a:lnSpc>
                <a:spcPct val="110000"/>
              </a:lnSpc>
              <a:buNone/>
            </a:pPr>
            <a:r>
              <a:rPr lang="en-US" sz="2400" i="1" dirty="0"/>
              <a:t>But store up treasures for yourselves in heaven, where neither moth nor woodworm destroys them, and thieves cannot break in and steal</a:t>
            </a:r>
            <a:r>
              <a:rPr lang="en-US" sz="2400" dirty="0"/>
              <a:t>.</a:t>
            </a:r>
          </a:p>
          <a:p>
            <a:pPr indent="0">
              <a:lnSpc>
                <a:spcPct val="110000"/>
              </a:lnSpc>
              <a:buNone/>
            </a:pPr>
            <a:r>
              <a:rPr lang="en-US" sz="2400" i="1" dirty="0" smtClean="0"/>
              <a:t>For wherever your treasure is, there will your heart be too.</a:t>
            </a:r>
            <a:endParaRPr lang="en-US" sz="2400" i="1" dirty="0"/>
          </a:p>
        </p:txBody>
      </p:sp>
    </p:spTree>
    <p:extLst>
      <p:ext uri="{BB962C8B-B14F-4D97-AF65-F5344CB8AC3E}">
        <p14:creationId xmlns:p14="http://schemas.microsoft.com/office/powerpoint/2010/main" val="853314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Plato on Tyrants</a:t>
            </a:r>
            <a:endParaRPr lang="en-US" dirty="0"/>
          </a:p>
        </p:txBody>
      </p:sp>
      <p:sp>
        <p:nvSpPr>
          <p:cNvPr id="2" name="Content Placeholder 1"/>
          <p:cNvSpPr>
            <a:spLocks noGrp="1"/>
          </p:cNvSpPr>
          <p:nvPr>
            <p:ph idx="1"/>
          </p:nvPr>
        </p:nvSpPr>
        <p:spPr/>
        <p:txBody>
          <a:bodyPr>
            <a:normAutofit/>
          </a:bodyPr>
          <a:lstStyle/>
          <a:p>
            <a:pPr indent="0">
              <a:buNone/>
            </a:pPr>
            <a:r>
              <a:rPr lang="en-US" dirty="0">
                <a:hlinkClick r:id="rId2"/>
              </a:rPr>
              <a:t>http://classics.mit.edu/Plato/republic.10.</a:t>
            </a:r>
            <a:r>
              <a:rPr lang="en-US" dirty="0" smtClean="0">
                <a:hlinkClick r:id="rId2"/>
              </a:rPr>
              <a:t>ix.html</a:t>
            </a:r>
            <a:r>
              <a:rPr lang="en-US" dirty="0" smtClean="0"/>
              <a:t> </a:t>
            </a:r>
          </a:p>
          <a:p>
            <a:pPr indent="0">
              <a:buNone/>
            </a:pPr>
            <a:r>
              <a:rPr lang="en-US" b="1" dirty="0" smtClean="0">
                <a:solidFill>
                  <a:srgbClr val="C00000"/>
                </a:solidFill>
              </a:rPr>
              <a:t>Then</a:t>
            </a:r>
            <a:r>
              <a:rPr lang="en-US" b="1" dirty="0">
                <a:solidFill>
                  <a:srgbClr val="C00000"/>
                </a:solidFill>
              </a:rPr>
              <a:t>, in general, those kinds of things which are in the service of the body have less of truth and essence than those which are in the service of the soul? </a:t>
            </a:r>
          </a:p>
        </p:txBody>
      </p:sp>
    </p:spTree>
    <p:extLst>
      <p:ext uri="{BB962C8B-B14F-4D97-AF65-F5344CB8AC3E}">
        <p14:creationId xmlns:p14="http://schemas.microsoft.com/office/powerpoint/2010/main" val="529718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9799" y="952500"/>
            <a:ext cx="7451725" cy="5078313"/>
          </a:xfrm>
          <a:prstGeom prst="rect">
            <a:avLst/>
          </a:prstGeom>
          <a:noFill/>
        </p:spPr>
        <p:txBody>
          <a:bodyPr wrap="square" rtlCol="0">
            <a:spAutoFit/>
          </a:bodyPr>
          <a:lstStyle/>
          <a:p>
            <a:r>
              <a:rPr lang="en-US" sz="1600" dirty="0">
                <a:solidFill>
                  <a:prstClr val="black"/>
                </a:solidFill>
              </a:rPr>
              <a:t>And if there be a pleasure in being filled with that which is according to nature, that which is more really filled with more real being will more really and truly enjoy true pleasure; whereas </a:t>
            </a:r>
            <a:r>
              <a:rPr lang="en-US" sz="1600" b="1" dirty="0">
                <a:solidFill>
                  <a:prstClr val="black"/>
                </a:solidFill>
              </a:rPr>
              <a:t>that which participates in less real being will be less truly and surely satisfied, and will participate in an illusory and less real pleasure</a:t>
            </a:r>
            <a:r>
              <a:rPr lang="en-US" sz="1600" dirty="0">
                <a:solidFill>
                  <a:prstClr val="black"/>
                </a:solidFill>
              </a:rPr>
              <a:t>?</a:t>
            </a:r>
          </a:p>
          <a:p>
            <a:r>
              <a:rPr lang="en-US" sz="2000" dirty="0">
                <a:solidFill>
                  <a:prstClr val="black"/>
                </a:solidFill>
              </a:rPr>
              <a:t>Those then who know not wisdom and virtue, and are </a:t>
            </a:r>
            <a:r>
              <a:rPr lang="en-US" sz="2000" b="1" dirty="0">
                <a:solidFill>
                  <a:prstClr val="black"/>
                </a:solidFill>
              </a:rPr>
              <a:t>always busy with gluttony and sensuality</a:t>
            </a:r>
            <a:r>
              <a:rPr lang="en-US" sz="2000" dirty="0">
                <a:solidFill>
                  <a:prstClr val="black"/>
                </a:solidFill>
              </a:rPr>
              <a:t>, go down and up again as far as the mean; and in this region </a:t>
            </a:r>
            <a:r>
              <a:rPr lang="en-US" sz="2000" i="1" dirty="0">
                <a:solidFill>
                  <a:prstClr val="black"/>
                </a:solidFill>
              </a:rPr>
              <a:t>they move at random throughout life</a:t>
            </a:r>
            <a:r>
              <a:rPr lang="en-US" sz="2000" dirty="0">
                <a:solidFill>
                  <a:prstClr val="black"/>
                </a:solidFill>
              </a:rPr>
              <a:t>, but they never pass into the true upper world; thither they neither look, nor do they ever find their way, neither are they truly filled with true being, nor do they taste of pure and abiding pleasure. </a:t>
            </a:r>
            <a:r>
              <a:rPr lang="en-US" sz="2000" b="1" i="1" dirty="0">
                <a:solidFill>
                  <a:srgbClr val="C00000"/>
                </a:solidFill>
              </a:rPr>
              <a:t>Like cattle, with their eyes always looking down and their heads stooping to the earth, that is, to the dining-table, they fatten and feed and breed, and, in their excessive love of these delights, they kick and butt at one another with horns and hoofs which are made of iron; and they kill one another by reason of their insatiable lust.</a:t>
            </a:r>
            <a:r>
              <a:rPr lang="en-US" sz="2000" b="1" dirty="0">
                <a:solidFill>
                  <a:srgbClr val="C00000"/>
                </a:solidFill>
              </a:rPr>
              <a:t> </a:t>
            </a:r>
            <a:r>
              <a:rPr lang="en-US" sz="2000" dirty="0">
                <a:solidFill>
                  <a:prstClr val="black"/>
                </a:solidFill>
              </a:rPr>
              <a:t>For they fill themselves with that which is not substantial, and the part of themselves which they fill is also unsubstantial and incontinent. </a:t>
            </a:r>
          </a:p>
        </p:txBody>
      </p:sp>
    </p:spTree>
    <p:extLst>
      <p:ext uri="{BB962C8B-B14F-4D97-AF65-F5344CB8AC3E}">
        <p14:creationId xmlns:p14="http://schemas.microsoft.com/office/powerpoint/2010/main" val="3974723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270000" y="1955800"/>
            <a:ext cx="6705600" cy="3048000"/>
          </a:xfrm>
        </p:spPr>
        <p:txBody>
          <a:bodyPr>
            <a:normAutofit/>
          </a:bodyPr>
          <a:lstStyle/>
          <a:p>
            <a:pPr indent="0">
              <a:buNone/>
            </a:pPr>
            <a:r>
              <a:rPr lang="en-US" sz="2400" i="1" dirty="0">
                <a:solidFill>
                  <a:srgbClr val="C00000"/>
                </a:solidFill>
              </a:rPr>
              <a:t>And why are </a:t>
            </a:r>
            <a:r>
              <a:rPr lang="en-US" sz="2400" b="1" i="1" dirty="0">
                <a:solidFill>
                  <a:srgbClr val="C00000"/>
                </a:solidFill>
              </a:rPr>
              <a:t>mean employments and manual arts a </a:t>
            </a:r>
            <a:r>
              <a:rPr lang="en-US" sz="2400" b="1" i="1" dirty="0" smtClean="0">
                <a:solidFill>
                  <a:srgbClr val="C00000"/>
                </a:solidFill>
              </a:rPr>
              <a:t>reproach</a:t>
            </a:r>
            <a:r>
              <a:rPr lang="en-US" sz="2400" i="1" dirty="0" smtClean="0">
                <a:solidFill>
                  <a:srgbClr val="C00000"/>
                </a:solidFill>
              </a:rPr>
              <a:t>?  </a:t>
            </a:r>
            <a:r>
              <a:rPr lang="en-US" sz="2400" i="1" dirty="0"/>
              <a:t>Only because they imply a natural weakness of the higher principle; the individual is unable to control the creatures within him, but has to court them, and his great study is how to flatter </a:t>
            </a:r>
            <a:r>
              <a:rPr lang="en-US" sz="2400" i="1" dirty="0" smtClean="0"/>
              <a:t>them.</a:t>
            </a:r>
            <a:endParaRPr lang="en-US" sz="2400" i="1" dirty="0"/>
          </a:p>
        </p:txBody>
      </p:sp>
    </p:spTree>
    <p:extLst>
      <p:ext uri="{BB962C8B-B14F-4D97-AF65-F5344CB8AC3E}">
        <p14:creationId xmlns:p14="http://schemas.microsoft.com/office/powerpoint/2010/main" val="1439819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7275" y="1295400"/>
            <a:ext cx="7086600" cy="685800"/>
          </a:xfrm>
        </p:spPr>
        <p:txBody>
          <a:bodyPr>
            <a:normAutofit fontScale="90000"/>
          </a:bodyPr>
          <a:lstStyle/>
          <a:p>
            <a:r>
              <a:rPr lang="en-US" sz="2200" b="1" dirty="0" smtClean="0"/>
              <a:t>discourse </a:t>
            </a:r>
            <a:r>
              <a:rPr lang="en-US" sz="2200" b="1" dirty="0"/>
              <a:t>on the Nature of </a:t>
            </a:r>
            <a:r>
              <a:rPr lang="en-US" sz="2200" b="1" dirty="0" smtClean="0"/>
              <a:t>Inequality   1754</a:t>
            </a:r>
            <a:r>
              <a:rPr lang="en-US" sz="2200" b="1" dirty="0"/>
              <a:t/>
            </a:r>
            <a:br>
              <a:rPr lang="en-US" sz="2200" b="1" dirty="0"/>
            </a:br>
            <a:r>
              <a:rPr lang="en-US" sz="2200" dirty="0" smtClean="0"/>
              <a:t>Jean-Jacques Rousseau</a:t>
            </a:r>
            <a:endParaRPr lang="en-US" sz="2200" dirty="0"/>
          </a:p>
        </p:txBody>
      </p:sp>
      <p:sp>
        <p:nvSpPr>
          <p:cNvPr id="4" name="Content Placeholder 3"/>
          <p:cNvSpPr>
            <a:spLocks noGrp="1"/>
          </p:cNvSpPr>
          <p:nvPr>
            <p:ph idx="1"/>
          </p:nvPr>
        </p:nvSpPr>
        <p:spPr>
          <a:xfrm>
            <a:off x="1057275" y="2247900"/>
            <a:ext cx="7086600" cy="3333752"/>
          </a:xfrm>
        </p:spPr>
        <p:txBody>
          <a:bodyPr>
            <a:noAutofit/>
          </a:bodyPr>
          <a:lstStyle/>
          <a:p>
            <a:pPr indent="0">
              <a:lnSpc>
                <a:spcPct val="100000"/>
              </a:lnSpc>
              <a:buNone/>
            </a:pPr>
            <a:r>
              <a:rPr lang="en-US" sz="1600" dirty="0"/>
              <a:t>But even if nature really affected, in the distribution of her gifts, that partiality which is imputed to her, what advantage would the greatest of her </a:t>
            </a:r>
            <a:r>
              <a:rPr lang="en-US" sz="1600" dirty="0" err="1"/>
              <a:t>favourites</a:t>
            </a:r>
            <a:r>
              <a:rPr lang="en-US" sz="1600" dirty="0"/>
              <a:t> derive from it, to the detriment of others, in a state that admits of hardly any kind of relation between them? </a:t>
            </a:r>
            <a:r>
              <a:rPr lang="en-US" sz="1600" dirty="0" smtClean="0"/>
              <a:t>I </a:t>
            </a:r>
            <a:r>
              <a:rPr lang="en-US" sz="1600" dirty="0"/>
              <a:t>hear it constantly repeated that, in such a state, the strong would oppress the weak; but what is here meant by oppression? Some, it is said, would violently domineer over others, who would groan under a servile submission to their caprices. This indeed is exactly what I observe to be the case among us; </a:t>
            </a:r>
            <a:r>
              <a:rPr lang="en-US" b="1" dirty="0"/>
              <a:t>but I do not see how it can be inferred of men in a state of nature, who could not easily be brought to conceive what we mean by dominion and servitude. One man, it is true, might seize the fruits which another had gathered, the game he had killed, or the cave he had chosen for shelter; </a:t>
            </a:r>
            <a:r>
              <a:rPr lang="en-US" b="1" dirty="0">
                <a:solidFill>
                  <a:srgbClr val="C00000"/>
                </a:solidFill>
              </a:rPr>
              <a:t>but how would he ever be able to exact obedience, and what ties of dependence could there be among men without possessions? </a:t>
            </a:r>
            <a:r>
              <a:rPr lang="en-US" b="1" dirty="0" smtClean="0">
                <a:solidFill>
                  <a:srgbClr val="C00000"/>
                </a:solidFill>
              </a:rPr>
              <a:t>  </a:t>
            </a:r>
          </a:p>
        </p:txBody>
      </p:sp>
    </p:spTree>
    <p:extLst>
      <p:ext uri="{BB962C8B-B14F-4D97-AF65-F5344CB8AC3E}">
        <p14:creationId xmlns:p14="http://schemas.microsoft.com/office/powerpoint/2010/main" val="1006624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Rene Descartes, </a:t>
            </a:r>
            <a:r>
              <a:rPr lang="en-US" sz="2200" i="1" dirty="0" smtClean="0"/>
              <a:t>meditations on first philosophy</a:t>
            </a:r>
            <a:endParaRPr lang="en-US" sz="2200" i="1" dirty="0"/>
          </a:p>
        </p:txBody>
      </p:sp>
      <p:sp>
        <p:nvSpPr>
          <p:cNvPr id="3" name="Content Placeholder 2"/>
          <p:cNvSpPr>
            <a:spLocks noGrp="1"/>
          </p:cNvSpPr>
          <p:nvPr>
            <p:ph idx="1"/>
          </p:nvPr>
        </p:nvSpPr>
        <p:spPr>
          <a:xfrm>
            <a:off x="962024" y="2133600"/>
            <a:ext cx="7219951" cy="3048001"/>
          </a:xfrm>
        </p:spPr>
        <p:txBody>
          <a:bodyPr>
            <a:noAutofit/>
          </a:bodyPr>
          <a:lstStyle/>
          <a:p>
            <a:pPr indent="0">
              <a:lnSpc>
                <a:spcPct val="100000"/>
              </a:lnSpc>
              <a:buNone/>
            </a:pPr>
            <a:r>
              <a:rPr lang="en-US" dirty="0">
                <a:latin typeface="Arial Narrow" pitchFamily="34" charset="0"/>
              </a:rPr>
              <a:t>But it may be said, perhaps, that, although the senses occasionally mislead us respecting minute objects, and such as are so far removed from us as to be beyond the reach of close observation, </a:t>
            </a:r>
            <a:r>
              <a:rPr lang="en-US" b="1" dirty="0">
                <a:latin typeface="Arial Narrow" pitchFamily="34" charset="0"/>
              </a:rPr>
              <a:t>there are yet many other of their </a:t>
            </a:r>
            <a:r>
              <a:rPr lang="en-US" b="1" dirty="0" err="1">
                <a:latin typeface="Arial Narrow" pitchFamily="34" charset="0"/>
              </a:rPr>
              <a:t>informations</a:t>
            </a:r>
            <a:r>
              <a:rPr lang="en-US" b="1" dirty="0">
                <a:latin typeface="Arial Narrow" pitchFamily="34" charset="0"/>
              </a:rPr>
              <a:t> (presentations</a:t>
            </a:r>
            <a:r>
              <a:rPr lang="en-US" b="1" dirty="0" smtClean="0">
                <a:latin typeface="Arial Narrow" pitchFamily="34" charset="0"/>
              </a:rPr>
              <a:t>) </a:t>
            </a:r>
            <a:r>
              <a:rPr lang="en-US" b="1" dirty="0">
                <a:latin typeface="Arial Narrow" pitchFamily="34" charset="0"/>
              </a:rPr>
              <a:t>of the truth of which it is manifestly impossible to doubt; </a:t>
            </a:r>
            <a:r>
              <a:rPr lang="en-US" b="1" dirty="0">
                <a:solidFill>
                  <a:srgbClr val="C00000"/>
                </a:solidFill>
                <a:latin typeface="Arial Narrow" pitchFamily="34" charset="0"/>
              </a:rPr>
              <a:t>as for example, that I am in this place, seated by the fire, clothed in a winter dressing gown, that I hold in my hands this piece of paper, with other intimations of the same nature.</a:t>
            </a:r>
            <a:r>
              <a:rPr lang="en-US" dirty="0">
                <a:latin typeface="Arial Narrow" pitchFamily="34" charset="0"/>
              </a:rPr>
              <a:t> But how could I deny that I possess these hands and this body, and withal escape being classed with persons in a state of insanity, whose brains are so disordered and clouded by dark bilious vapors as to cause them pertinaciously to assert that they are monarchs when they are in the greatest poverty; or clothed [in gold] and purple when destitute of any covering; or that their head is made of clay, their body of glass, or that they are gourds? I should certainly be not less insane than they, were I to regulate my procedure according to examples so extravagant</a:t>
            </a:r>
            <a:r>
              <a:rPr lang="en-US" dirty="0" smtClean="0">
                <a:latin typeface="Arial Narrow" pitchFamily="34" charset="0"/>
              </a:rPr>
              <a:t>.</a:t>
            </a:r>
            <a:endParaRPr lang="en-US" dirty="0">
              <a:latin typeface="Arial Narrow" pitchFamily="34" charset="0"/>
            </a:endParaRPr>
          </a:p>
        </p:txBody>
      </p:sp>
    </p:spTree>
    <p:extLst>
      <p:ext uri="{BB962C8B-B14F-4D97-AF65-F5344CB8AC3E}">
        <p14:creationId xmlns:p14="http://schemas.microsoft.com/office/powerpoint/2010/main" val="3239330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38275"/>
            <a:ext cx="6400800" cy="685800"/>
          </a:xfrm>
        </p:spPr>
        <p:txBody>
          <a:bodyPr>
            <a:noAutofit/>
          </a:bodyPr>
          <a:lstStyle/>
          <a:p>
            <a:r>
              <a:rPr lang="en-US" sz="2800" dirty="0" smtClean="0"/>
              <a:t>Contemporary Conventional wisdom</a:t>
            </a:r>
            <a:endParaRPr lang="en-US" sz="2800" dirty="0"/>
          </a:p>
        </p:txBody>
      </p:sp>
      <p:sp>
        <p:nvSpPr>
          <p:cNvPr id="3" name="Content Placeholder 2"/>
          <p:cNvSpPr>
            <a:spLocks noGrp="1"/>
          </p:cNvSpPr>
          <p:nvPr>
            <p:ph idx="1"/>
          </p:nvPr>
        </p:nvSpPr>
        <p:spPr>
          <a:xfrm>
            <a:off x="838200" y="2209800"/>
            <a:ext cx="7543800" cy="3657600"/>
          </a:xfrm>
        </p:spPr>
        <p:txBody>
          <a:bodyPr>
            <a:normAutofit fontScale="32500" lnSpcReduction="20000"/>
          </a:bodyPr>
          <a:lstStyle/>
          <a:p>
            <a:pPr indent="0">
              <a:lnSpc>
                <a:spcPct val="120000"/>
              </a:lnSpc>
              <a:buNone/>
            </a:pPr>
            <a:r>
              <a:rPr lang="en-US" sz="7000" b="1" dirty="0"/>
              <a:t>“Greatness is not found in </a:t>
            </a:r>
            <a:r>
              <a:rPr lang="en-US" sz="7000" b="1" dirty="0">
                <a:solidFill>
                  <a:srgbClr val="C00000"/>
                </a:solidFill>
              </a:rPr>
              <a:t>possessions</a:t>
            </a:r>
            <a:r>
              <a:rPr lang="en-US" sz="7000" b="1" dirty="0"/>
              <a:t>, power, position, or prestige. It is discovered in goodness, humility, service, and character.”</a:t>
            </a:r>
          </a:p>
          <a:p>
            <a:pPr indent="0">
              <a:buNone/>
            </a:pPr>
            <a:endParaRPr lang="en-US" b="1" dirty="0" smtClean="0"/>
          </a:p>
          <a:p>
            <a:pPr indent="0">
              <a:buNone/>
            </a:pPr>
            <a:r>
              <a:rPr lang="en-US" sz="3100" b="1" dirty="0" smtClean="0"/>
              <a:t>William </a:t>
            </a:r>
            <a:r>
              <a:rPr lang="en-US" sz="3100" b="1" dirty="0"/>
              <a:t>Arthur Ward</a:t>
            </a:r>
            <a:r>
              <a:rPr lang="en-US" sz="3100" dirty="0"/>
              <a:t> (1921–1994</a:t>
            </a:r>
            <a:r>
              <a:rPr lang="en-US" sz="3100" dirty="0" smtClean="0"/>
              <a:t>),</a:t>
            </a:r>
            <a:r>
              <a:rPr lang="en-US" sz="3100" baseline="30000" dirty="0" smtClean="0"/>
              <a:t> </a:t>
            </a:r>
            <a:r>
              <a:rPr lang="en-US" sz="3100" dirty="0" smtClean="0"/>
              <a:t>author </a:t>
            </a:r>
            <a:r>
              <a:rPr lang="en-US" sz="3100" dirty="0"/>
              <a:t>of </a:t>
            </a:r>
            <a:r>
              <a:rPr lang="en-US" sz="3100" i="1" dirty="0"/>
              <a:t>Fountains of Faith</a:t>
            </a:r>
            <a:r>
              <a:rPr lang="en-US" sz="3100" dirty="0"/>
              <a:t>, is one of America's most quoted writers of inspirational maxims.</a:t>
            </a:r>
          </a:p>
          <a:p>
            <a:pPr indent="0">
              <a:buNone/>
            </a:pPr>
            <a:r>
              <a:rPr lang="en-US" sz="3100" dirty="0"/>
              <a:t>More than 100 articles, poems and meditations written by Ward have been published in such magazines as </a:t>
            </a:r>
            <a:r>
              <a:rPr lang="en-US" sz="3100" i="1" dirty="0">
                <a:hlinkClick r:id="rId2" action="ppaction://hlinkfile" tooltip="Reader's Digest"/>
              </a:rPr>
              <a:t>Reader's Digest</a:t>
            </a:r>
            <a:r>
              <a:rPr lang="en-US" sz="3100" dirty="0"/>
              <a:t>, </a:t>
            </a:r>
            <a:r>
              <a:rPr lang="en-US" sz="3100" i="1" dirty="0"/>
              <a:t>This Week</a:t>
            </a:r>
            <a:r>
              <a:rPr lang="en-US" sz="3100" dirty="0"/>
              <a:t>, </a:t>
            </a:r>
            <a:r>
              <a:rPr lang="en-US" sz="3100" i="1" dirty="0"/>
              <a:t>The Upper Room</a:t>
            </a:r>
            <a:r>
              <a:rPr lang="en-US" sz="3100" dirty="0"/>
              <a:t>, </a:t>
            </a:r>
            <a:r>
              <a:rPr lang="en-US" sz="3100" i="1" dirty="0"/>
              <a:t>Together</a:t>
            </a:r>
            <a:r>
              <a:rPr lang="en-US" sz="3100" dirty="0"/>
              <a:t>, </a:t>
            </a:r>
            <a:r>
              <a:rPr lang="en-US" sz="3100" i="1" dirty="0"/>
              <a:t>The Christian Advocate</a:t>
            </a:r>
            <a:r>
              <a:rPr lang="en-US" sz="3100" dirty="0"/>
              <a:t>, </a:t>
            </a:r>
            <a:r>
              <a:rPr lang="en-US" sz="3100" i="1" dirty="0"/>
              <a:t>The Adult Student</a:t>
            </a:r>
            <a:r>
              <a:rPr lang="en-US" sz="3100" dirty="0"/>
              <a:t>, </a:t>
            </a:r>
            <a:r>
              <a:rPr lang="en-US" sz="3100" i="1" dirty="0"/>
              <a:t>The Adult Teacher</a:t>
            </a:r>
            <a:r>
              <a:rPr lang="en-US" sz="3100" dirty="0"/>
              <a:t>, </a:t>
            </a:r>
            <a:r>
              <a:rPr lang="en-US" sz="3100" i="1" dirty="0"/>
              <a:t>The Christian Home</a:t>
            </a:r>
            <a:r>
              <a:rPr lang="en-US" sz="3100" dirty="0"/>
              <a:t>, </a:t>
            </a:r>
            <a:r>
              <a:rPr lang="en-US" sz="3100" i="1" dirty="0"/>
              <a:t>The Phi Delta </a:t>
            </a:r>
            <a:r>
              <a:rPr lang="en-US" sz="3100" i="1" dirty="0" err="1"/>
              <a:t>Kappan</a:t>
            </a:r>
            <a:r>
              <a:rPr lang="en-US" sz="3100" dirty="0"/>
              <a:t>, </a:t>
            </a:r>
            <a:r>
              <a:rPr lang="en-US" sz="3100" i="1" dirty="0">
                <a:hlinkClick r:id="rId3" action="ppaction://hlinkfile" tooltip="Science of Mind magazine"/>
              </a:rPr>
              <a:t>Science of Mind</a:t>
            </a:r>
            <a:r>
              <a:rPr lang="en-US" sz="3100" dirty="0"/>
              <a:t>, </a:t>
            </a:r>
            <a:r>
              <a:rPr lang="en-US" sz="3100" i="1" dirty="0"/>
              <a:t>The Methodist Layman</a:t>
            </a:r>
            <a:r>
              <a:rPr lang="en-US" sz="3100" dirty="0"/>
              <a:t>, </a:t>
            </a:r>
            <a:r>
              <a:rPr lang="en-US" sz="3100" i="1" dirty="0"/>
              <a:t>Sunshine</a:t>
            </a:r>
            <a:r>
              <a:rPr lang="en-US" sz="3100" dirty="0"/>
              <a:t>, and </a:t>
            </a:r>
            <a:r>
              <a:rPr lang="en-US" sz="3100" i="1" dirty="0"/>
              <a:t>Ideals</a:t>
            </a:r>
            <a:r>
              <a:rPr lang="en-US" sz="3100" dirty="0"/>
              <a:t>.</a:t>
            </a:r>
          </a:p>
          <a:p>
            <a:pPr indent="0">
              <a:buNone/>
            </a:pPr>
            <a:r>
              <a:rPr lang="en-US" sz="3100" dirty="0"/>
              <a:t>His column </a:t>
            </a:r>
            <a:r>
              <a:rPr lang="en-US" sz="3100" i="1" dirty="0"/>
              <a:t>Pertinent Proverbs</a:t>
            </a:r>
            <a:r>
              <a:rPr lang="en-US" sz="3100" dirty="0"/>
              <a:t> has been featured in the </a:t>
            </a:r>
            <a:r>
              <a:rPr lang="en-US" sz="3100" i="1" dirty="0">
                <a:hlinkClick r:id="rId4" action="ppaction://hlinkfile" tooltip="Fort Worth Star-Telegram"/>
              </a:rPr>
              <a:t>Fort Worth Star-Telegram</a:t>
            </a:r>
            <a:r>
              <a:rPr lang="en-US" sz="3100" dirty="0"/>
              <a:t> and in numerous service club publications throughout the United States and abroad. He is one of the most frequently quoted writers in the pages of Quote, the international weekly digest for public speakers</a:t>
            </a:r>
            <a:r>
              <a:rPr lang="en-US" sz="3100" dirty="0" smtClean="0"/>
              <a:t>.</a:t>
            </a:r>
          </a:p>
          <a:p>
            <a:pPr indent="0">
              <a:buNone/>
            </a:pPr>
            <a:r>
              <a:rPr lang="en-US" sz="6200" b="1" dirty="0"/>
              <a:t>“</a:t>
            </a:r>
            <a:r>
              <a:rPr lang="en-US" sz="6200" b="1" dirty="0">
                <a:solidFill>
                  <a:srgbClr val="002060"/>
                </a:solidFill>
                <a:hlinkClick r:id="rId5" action="ppaction://hlinkfile"/>
              </a:rPr>
              <a:t>Four steps to achievement: Plan purposefully. Prepare prayerfully. Proceed positively. Pursue persistently</a:t>
            </a:r>
            <a:r>
              <a:rPr lang="en-US" sz="6200" b="1" dirty="0">
                <a:hlinkClick r:id="rId5" action="ppaction://hlinkfile"/>
              </a:rPr>
              <a:t>.</a:t>
            </a:r>
            <a:r>
              <a:rPr lang="en-US" sz="6200" b="1" dirty="0"/>
              <a:t>”</a:t>
            </a:r>
          </a:p>
          <a:p>
            <a:pPr indent="0">
              <a:buNone/>
            </a:pPr>
            <a:endParaRPr lang="en-US" dirty="0"/>
          </a:p>
        </p:txBody>
      </p:sp>
    </p:spTree>
    <p:extLst>
      <p:ext uri="{BB962C8B-B14F-4D97-AF65-F5344CB8AC3E}">
        <p14:creationId xmlns:p14="http://schemas.microsoft.com/office/powerpoint/2010/main" val="296779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524000"/>
            <a:ext cx="2819400" cy="599440"/>
          </a:xfrm>
        </p:spPr>
        <p:txBody>
          <a:bodyPr/>
          <a:lstStyle/>
          <a:p>
            <a:r>
              <a:rPr lang="en-US" sz="2800" b="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Human Progress I</a:t>
            </a:r>
            <a:endParaRPr lang="en-US" sz="2800" b="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386" b="3386"/>
          <a:stretch>
            <a:fillRect/>
          </a:stretch>
        </p:blipFill>
        <p:spPr>
          <a:xfrm>
            <a:off x="1143000" y="1295400"/>
            <a:ext cx="4191000" cy="4191000"/>
          </a:xfrm>
        </p:spPr>
      </p:pic>
      <p:sp>
        <p:nvSpPr>
          <p:cNvPr id="4" name="Text Placeholder 3"/>
          <p:cNvSpPr>
            <a:spLocks noGrp="1"/>
          </p:cNvSpPr>
          <p:nvPr>
            <p:ph type="body" sz="half" idx="2"/>
          </p:nvPr>
        </p:nvSpPr>
        <p:spPr>
          <a:xfrm>
            <a:off x="5257800" y="2209799"/>
            <a:ext cx="2819400" cy="3462159"/>
          </a:xfrm>
        </p:spPr>
        <p:txBody>
          <a:bodyPr>
            <a:normAutofit fontScale="4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Bipedalism and Upright Posture</a:t>
            </a:r>
          </a:p>
          <a:p>
            <a:r>
              <a:rPr lang="en-US" sz="5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Opposable Thumb</a:t>
            </a:r>
          </a:p>
          <a:p>
            <a:r>
              <a:rPr lang="en-US" sz="5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Big Brain</a:t>
            </a:r>
          </a:p>
          <a:p>
            <a:r>
              <a:rPr lang="en-US" sz="5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Homo </a:t>
            </a:r>
            <a:r>
              <a:rPr lang="en-US" sz="51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faber</a:t>
            </a:r>
            <a:endParaRPr lang="en-US" sz="5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6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Then, Us</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371600" y="5302627"/>
            <a:ext cx="4572000" cy="369332"/>
          </a:xfrm>
          <a:prstGeom prst="rect">
            <a:avLst/>
          </a:prstGeom>
          <a:noFill/>
        </p:spPr>
        <p:txBody>
          <a:bodyPr wrap="square" rtlCol="0">
            <a:spAutoFit/>
          </a:bodyPr>
          <a:lstStyle/>
          <a:p>
            <a:r>
              <a:rPr lang="en-US" dirty="0" smtClean="0"/>
              <a:t>Richard Leakey, </a:t>
            </a:r>
            <a:r>
              <a:rPr lang="en-US" i="1" dirty="0" smtClean="0"/>
              <a:t>The Origin of Humankind</a:t>
            </a:r>
            <a:endParaRPr lang="en-US" i="1" dirty="0"/>
          </a:p>
        </p:txBody>
      </p:sp>
    </p:spTree>
    <p:extLst>
      <p:ext uri="{BB962C8B-B14F-4D97-AF65-F5344CB8AC3E}">
        <p14:creationId xmlns:p14="http://schemas.microsoft.com/office/powerpoint/2010/main" val="1590997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09675"/>
            <a:ext cx="6553200" cy="771525"/>
          </a:xfrm>
        </p:spPr>
        <p:txBody>
          <a:bodyPr>
            <a:noAutofit/>
          </a:bodyPr>
          <a:lstStyle/>
          <a:p>
            <a:r>
              <a:rPr lang="en-US" sz="2400" b="1" dirty="0" smtClean="0"/>
              <a:t>The </a:t>
            </a:r>
            <a:r>
              <a:rPr lang="en-US" sz="2400" b="1" dirty="0" smtClean="0"/>
              <a:t>fortunes </a:t>
            </a:r>
            <a:r>
              <a:rPr lang="en-US" sz="2400" b="1" dirty="0" smtClean="0"/>
              <a:t>of Object </a:t>
            </a:r>
            <a:r>
              <a:rPr lang="en-US" sz="2400" b="1" dirty="0" smtClean="0"/>
              <a:t>fancy in the First World</a:t>
            </a:r>
            <a:endParaRPr lang="en-US"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0134175"/>
              </p:ext>
            </p:extLst>
          </p:nvPr>
        </p:nvGraphicFramePr>
        <p:xfrm>
          <a:off x="914400" y="2286000"/>
          <a:ext cx="73152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118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engagement with artifacts</a:t>
            </a:r>
            <a:endParaRPr lang="en-US" dirty="0"/>
          </a:p>
        </p:txBody>
      </p:sp>
      <p:pic>
        <p:nvPicPr>
          <p:cNvPr id="4" name="Content Placeholder 3"/>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10234" r="10234"/>
          <a:stretch>
            <a:fillRect/>
          </a:stretch>
        </p:blipFill>
        <p:spPr>
          <a:xfrm>
            <a:off x="1219200" y="1524000"/>
            <a:ext cx="3657600" cy="3657600"/>
          </a:xfrm>
        </p:spPr>
      </p:pic>
      <p:sp>
        <p:nvSpPr>
          <p:cNvPr id="5" name="Text Placeholder 4"/>
          <p:cNvSpPr>
            <a:spLocks noGrp="1"/>
          </p:cNvSpPr>
          <p:nvPr>
            <p:ph type="body" sz="half" idx="2"/>
          </p:nvPr>
        </p:nvSpPr>
        <p:spPr/>
        <p:txBody>
          <a:bodyPr>
            <a:normAutofit/>
          </a:bodyPr>
          <a:lstStyle/>
          <a:p>
            <a:pPr marL="342900" indent="-342900" algn="l">
              <a:buAutoNum type="arabicPeriod"/>
            </a:pPr>
            <a:endParaRPr lang="en-US" dirty="0"/>
          </a:p>
        </p:txBody>
      </p:sp>
    </p:spTree>
    <p:extLst>
      <p:ext uri="{BB962C8B-B14F-4D97-AF65-F5344CB8AC3E}">
        <p14:creationId xmlns:p14="http://schemas.microsoft.com/office/powerpoint/2010/main" val="399104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14400"/>
            <a:ext cx="3276600" cy="599440"/>
          </a:xfrm>
        </p:spPr>
        <p:txBody>
          <a:bodyPr/>
          <a:lstStyle/>
          <a:p>
            <a:r>
              <a:rPr lang="en-US" sz="2800" b="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Human Progress II</a:t>
            </a:r>
            <a:endParaRPr lang="en-US" sz="2800" b="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4137" r="14137"/>
          <a:stretch>
            <a:fillRect/>
          </a:stretch>
        </p:blipFill>
        <p:spPr>
          <a:xfrm>
            <a:off x="1451361" y="1447800"/>
            <a:ext cx="2971800" cy="2971800"/>
          </a:xfrm>
        </p:spPr>
      </p:pic>
      <p:sp>
        <p:nvSpPr>
          <p:cNvPr id="4" name="Text Placeholder 3"/>
          <p:cNvSpPr>
            <a:spLocks noGrp="1"/>
          </p:cNvSpPr>
          <p:nvPr>
            <p:ph type="body" sz="half" idx="2"/>
          </p:nvPr>
        </p:nvSpPr>
        <p:spPr>
          <a:xfrm>
            <a:off x="4114800" y="1447800"/>
            <a:ext cx="4191000" cy="4191000"/>
          </a:xfrm>
        </p:spPr>
        <p:txBody>
          <a:bodyPr>
            <a:normAutofit fontScale="62500" lnSpcReduction="20000"/>
          </a:bodyPr>
          <a:lstStyle/>
          <a:p>
            <a:pPr>
              <a:lnSpc>
                <a:spcPct val="120000"/>
              </a:lnSpc>
            </a:pPr>
            <a:r>
              <a:rPr lang="en-US" sz="1900" b="1" dirty="0" smtClean="0"/>
              <a:t>Upright Posture</a:t>
            </a:r>
          </a:p>
          <a:p>
            <a:pPr>
              <a:lnSpc>
                <a:spcPct val="120000"/>
              </a:lnSpc>
            </a:pPr>
            <a:r>
              <a:rPr lang="en-US" sz="29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Big Brain/Hands at Eye Level</a:t>
            </a:r>
          </a:p>
          <a:p>
            <a:pPr>
              <a:lnSpc>
                <a:spcPct val="120000"/>
              </a:lnSpc>
            </a:pPr>
            <a:r>
              <a:rPr lang="en-US" sz="2600" b="1" dirty="0" smtClean="0">
                <a:ln>
                  <a:solidFill>
                    <a:srgbClr val="000000"/>
                  </a:solidFill>
                </a:ln>
                <a:solidFill>
                  <a:srgbClr val="FF0000"/>
                </a:solidFill>
              </a:rPr>
              <a:t>Object Fancy</a:t>
            </a:r>
          </a:p>
          <a:p>
            <a:pPr>
              <a:lnSpc>
                <a:spcPct val="120000"/>
              </a:lnSpc>
            </a:pPr>
            <a:r>
              <a:rPr lang="en-US" sz="26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Stone Tools/Migrations </a:t>
            </a:r>
          </a:p>
          <a:p>
            <a:pPr>
              <a:lnSpc>
                <a:spcPct val="120000"/>
              </a:lnSpc>
            </a:pPr>
            <a:r>
              <a:rPr lang="en-US" sz="2900" dirty="0" smtClean="0">
                <a:ln>
                  <a:solidFill>
                    <a:srgbClr val="000000"/>
                  </a:solidFill>
                </a:ln>
                <a:solidFill>
                  <a:srgbClr val="C00000"/>
                </a:solidFill>
              </a:rPr>
              <a:t>Carnivorous Habit</a:t>
            </a:r>
          </a:p>
          <a:p>
            <a:pPr>
              <a:lnSpc>
                <a:spcPct val="120000"/>
              </a:lnSpc>
            </a:pPr>
            <a:r>
              <a:rPr lang="en-US" sz="1900" b="1" dirty="0" smtClean="0"/>
              <a:t>Fire</a:t>
            </a:r>
          </a:p>
          <a:p>
            <a:pPr>
              <a:lnSpc>
                <a:spcPct val="120000"/>
              </a:lnSpc>
            </a:pPr>
            <a:r>
              <a:rPr lang="en-US" sz="2900" b="1" dirty="0" smtClean="0"/>
              <a:t>Art </a:t>
            </a:r>
            <a:r>
              <a:rPr lang="en-US" sz="1900" b="1" dirty="0" smtClean="0"/>
              <a:t>   </a:t>
            </a:r>
            <a:r>
              <a:rPr lang="en-US" sz="3800" b="1" dirty="0" smtClean="0">
                <a:ln>
                  <a:solidFill>
                    <a:srgbClr val="800080"/>
                  </a:solidFill>
                </a:ln>
                <a:solidFill>
                  <a:srgbClr val="FF0000"/>
                </a:solidFill>
              </a:rPr>
              <a:t>Object Fancy</a:t>
            </a:r>
            <a:endParaRPr lang="en-US" sz="3200" b="1" dirty="0" smtClean="0">
              <a:ln>
                <a:solidFill>
                  <a:srgbClr val="800080"/>
                </a:solidFill>
              </a:ln>
            </a:endParaRPr>
          </a:p>
          <a:p>
            <a:pPr>
              <a:lnSpc>
                <a:spcPct val="120000"/>
              </a:lnSpc>
            </a:pPr>
            <a:r>
              <a:rPr lang="en-US" sz="2600" b="1" dirty="0" smtClean="0"/>
              <a:t>Cooking and Agriculture</a:t>
            </a:r>
          </a:p>
          <a:p>
            <a:pPr>
              <a:lnSpc>
                <a:spcPct val="120000"/>
              </a:lnSpc>
            </a:pPr>
            <a:r>
              <a:rPr lang="en-US" sz="3800" dirty="0" smtClean="0">
                <a:ln>
                  <a:solidFill>
                    <a:srgbClr val="000099"/>
                  </a:solidFill>
                </a:ln>
                <a:solidFill>
                  <a:srgbClr val="C00000"/>
                </a:solidFill>
              </a:rPr>
              <a:t>Inner Life/Selves/Opposition to the External World</a:t>
            </a:r>
            <a:endParaRPr lang="en-US" sz="2900" dirty="0" smtClean="0">
              <a:ln>
                <a:solidFill>
                  <a:srgbClr val="000099"/>
                </a:solidFill>
              </a:ln>
              <a:solidFill>
                <a:srgbClr val="C00000"/>
              </a:solidFill>
            </a:endParaRPr>
          </a:p>
          <a:p>
            <a:pPr>
              <a:lnSpc>
                <a:spcPct val="120000"/>
              </a:lnSpc>
            </a:pPr>
            <a:r>
              <a:rPr lang="en-US" sz="2600" b="1" dirty="0" smtClean="0"/>
              <a:t>Industry	Technology  </a:t>
            </a:r>
          </a:p>
          <a:p>
            <a:pPr>
              <a:lnSpc>
                <a:spcPct val="120000"/>
              </a:lnSpc>
            </a:pPr>
            <a:r>
              <a:rPr lang="en-US" sz="5100" b="1" dirty="0" smtClean="0">
                <a:ln>
                  <a:solidFill>
                    <a:srgbClr val="333300"/>
                  </a:solidFill>
                </a:ln>
                <a:solidFill>
                  <a:srgbClr val="FF0000"/>
                </a:solidFill>
              </a:rPr>
              <a:t>Object </a:t>
            </a:r>
            <a:r>
              <a:rPr lang="en-US" sz="5100" b="1" dirty="0">
                <a:ln>
                  <a:solidFill>
                    <a:srgbClr val="333300"/>
                  </a:solidFill>
                </a:ln>
                <a:solidFill>
                  <a:srgbClr val="FF0000"/>
                </a:solidFill>
              </a:rPr>
              <a:t>Fancy</a:t>
            </a:r>
          </a:p>
          <a:p>
            <a:pPr>
              <a:lnSpc>
                <a:spcPct val="120000"/>
              </a:lnSpc>
            </a:pPr>
            <a:endParaRPr lang="en-US" sz="1900" b="1" dirty="0" smtClean="0"/>
          </a:p>
          <a:p>
            <a:pPr>
              <a:lnSpc>
                <a:spcPct val="120000"/>
              </a:lnSpc>
            </a:pPr>
            <a:endParaRPr lang="en-US" dirty="0"/>
          </a:p>
        </p:txBody>
      </p:sp>
      <p:sp>
        <p:nvSpPr>
          <p:cNvPr id="11" name="Rectangle 10"/>
          <p:cNvSpPr/>
          <p:nvPr/>
        </p:nvSpPr>
        <p:spPr>
          <a:xfrm>
            <a:off x="2133599" y="3429000"/>
            <a:ext cx="2785929" cy="2160591"/>
          </a:xfrm>
          <a:prstGeom prst="rect">
            <a:avLst/>
          </a:prstGeom>
        </p:spPr>
        <p:txBody>
          <a:bodyPr wrap="square">
            <a:spAutoFit/>
          </a:bodyPr>
          <a:lstStyle/>
          <a:p>
            <a:pPr lvl="0">
              <a:lnSpc>
                <a:spcPct val="120000"/>
              </a:lnSpc>
            </a:pPr>
            <a:r>
              <a:rPr lang="en-US" sz="2800" b="1" dirty="0">
                <a:ln>
                  <a:solidFill>
                    <a:srgbClr val="333300"/>
                  </a:solidFill>
                </a:ln>
                <a:solidFill>
                  <a:srgbClr val="FF0000"/>
                </a:solidFill>
              </a:rPr>
              <a:t>Full on engagement with artifacts and</a:t>
            </a:r>
            <a:endParaRPr lang="en-US" sz="2800" b="1" dirty="0">
              <a:ln>
                <a:solidFill>
                  <a:srgbClr val="333300"/>
                </a:solidFill>
              </a:ln>
              <a:solidFill>
                <a:srgbClr val="FF0000"/>
              </a:solidFill>
            </a:endParaRPr>
          </a:p>
        </p:txBody>
      </p:sp>
    </p:spTree>
    <p:extLst>
      <p:ext uri="{BB962C8B-B14F-4D97-AF65-F5344CB8AC3E}">
        <p14:creationId xmlns:p14="http://schemas.microsoft.com/office/powerpoint/2010/main" val="2437335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an artifact?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6689" y="2438400"/>
            <a:ext cx="3990622" cy="3048000"/>
          </a:xfrm>
        </p:spPr>
      </p:pic>
    </p:spTree>
    <p:extLst>
      <p:ext uri="{BB962C8B-B14F-4D97-AF65-F5344CB8AC3E}">
        <p14:creationId xmlns:p14="http://schemas.microsoft.com/office/powerpoint/2010/main" val="2444970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a:solidFill>
              <a:srgbClr val="000000"/>
            </a:solidFill>
          </a:ln>
        </p:spPr>
        <p:txBody>
          <a:bodyPr>
            <a:normAutofit/>
          </a:bodyPr>
          <a:lstStyle/>
          <a:p>
            <a:r>
              <a:rPr lang="en-US" sz="2800" b="1" dirty="0" smtClean="0">
                <a:ln>
                  <a:solidFill>
                    <a:srgbClr val="333300"/>
                  </a:solidFill>
                </a:ln>
                <a:solidFill>
                  <a:srgbClr val="C00000"/>
                </a:solidFill>
              </a:rPr>
              <a:t>What is “object fancy”?</a:t>
            </a:r>
            <a:endParaRPr lang="en-US" sz="2800" b="1" dirty="0">
              <a:ln>
                <a:solidFill>
                  <a:srgbClr val="333300"/>
                </a:solidFill>
              </a:ln>
              <a:solidFill>
                <a:srgbClr val="C00000"/>
              </a:solidFill>
            </a:endParaRPr>
          </a:p>
        </p:txBody>
      </p:sp>
      <p:sp>
        <p:nvSpPr>
          <p:cNvPr id="8" name="Content Placeholder 7"/>
          <p:cNvSpPr>
            <a:spLocks noGrp="1"/>
          </p:cNvSpPr>
          <p:nvPr>
            <p:ph idx="1"/>
          </p:nvPr>
        </p:nvSpPr>
        <p:spPr>
          <a:xfrm>
            <a:off x="1295400" y="2133600"/>
            <a:ext cx="6858000" cy="3505200"/>
          </a:xfrm>
        </p:spPr>
        <p:txBody>
          <a:bodyPr>
            <a:normAutofit fontScale="92500" lnSpcReduction="20000"/>
          </a:bodyPr>
          <a:lstStyle/>
          <a:p>
            <a:pPr indent="0">
              <a:buNone/>
            </a:pPr>
            <a:r>
              <a:rPr lang="en-US" sz="2400" b="1" dirty="0" smtClean="0"/>
              <a:t>1. </a:t>
            </a:r>
            <a:r>
              <a:rPr lang="en-US" sz="2400" dirty="0" smtClean="0"/>
              <a:t>The </a:t>
            </a:r>
            <a:r>
              <a:rPr lang="en-US" sz="2400" dirty="0"/>
              <a:t>desire to pick up, handle, and hold a material object, especially a </a:t>
            </a:r>
            <a:r>
              <a:rPr lang="en-US" sz="2400" b="1" dirty="0"/>
              <a:t>consumer product</a:t>
            </a:r>
            <a:r>
              <a:rPr lang="en-US" sz="2400" dirty="0"/>
              <a:t> of elegant design. </a:t>
            </a:r>
            <a:endParaRPr lang="en-US" sz="2400" dirty="0" smtClean="0"/>
          </a:p>
          <a:p>
            <a:pPr indent="0">
              <a:buNone/>
            </a:pPr>
            <a:r>
              <a:rPr lang="en-US" sz="2400" b="1" dirty="0" smtClean="0"/>
              <a:t>2</a:t>
            </a:r>
            <a:r>
              <a:rPr lang="en-US" sz="2400" b="1" dirty="0"/>
              <a:t>.</a:t>
            </a:r>
            <a:r>
              <a:rPr lang="en-US" sz="2400" dirty="0"/>
              <a:t> The urge to touch, own, arrange, collect, display, or talk about a manufactured human artifact. </a:t>
            </a:r>
            <a:endParaRPr lang="en-US" sz="2400" dirty="0" smtClean="0"/>
          </a:p>
          <a:p>
            <a:pPr indent="0">
              <a:buNone/>
            </a:pPr>
            <a:r>
              <a:rPr lang="en-US" sz="2400" b="1" dirty="0" smtClean="0"/>
              <a:t>3</a:t>
            </a:r>
            <a:r>
              <a:rPr lang="en-US" sz="2400" b="1" dirty="0"/>
              <a:t>.</a:t>
            </a:r>
            <a:r>
              <a:rPr lang="en-US" sz="2400" dirty="0"/>
              <a:t> The motivation for compulsive </a:t>
            </a:r>
            <a:r>
              <a:rPr lang="en-US" sz="2400" b="1" dirty="0"/>
              <a:t>shopping</a:t>
            </a:r>
            <a:r>
              <a:rPr lang="en-US" sz="2400" dirty="0" smtClean="0"/>
              <a:t>.</a:t>
            </a:r>
          </a:p>
          <a:p>
            <a:pPr indent="0">
              <a:buNone/>
            </a:pPr>
            <a:r>
              <a:rPr lang="en-US" sz="2400" i="1" dirty="0" smtClean="0"/>
              <a:t>Center for </a:t>
            </a:r>
            <a:r>
              <a:rPr lang="en-US" sz="2400" i="1" dirty="0"/>
              <a:t>Non-Verbal Studies </a:t>
            </a:r>
            <a:r>
              <a:rPr lang="en-US" sz="2400" dirty="0">
                <a:hlinkClick r:id="rId2"/>
              </a:rPr>
              <a:t>http://center-for-nonverbal-studies.org</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349282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7973" y="1295400"/>
            <a:ext cx="7848600" cy="685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From cicadas to cheese puffs</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Content Placeholder 7"/>
          <p:cNvPicPr>
            <a:picLocks noGrp="1" noChangeAspect="1"/>
          </p:cNvPicPr>
          <p:nvPr>
            <p:ph sz="quarter" idx="14"/>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91200" y="2362200"/>
            <a:ext cx="2362200" cy="2952750"/>
          </a:xfrm>
        </p:spPr>
      </p:pic>
      <p:pic>
        <p:nvPicPr>
          <p:cNvPr id="5" name="Picture Placeholder 4"/>
          <p:cNvPicPr>
            <a:picLocks noGrp="1" noChangeAspect="1"/>
          </p:cNvPicPr>
          <p:nvPr>
            <p:ph sz="quarter" idx="13"/>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076373" y="2362200"/>
            <a:ext cx="2971800" cy="2971800"/>
          </a:xfr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2660" b="96809" l="0" r="992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914400" y="2209800"/>
            <a:ext cx="3647873" cy="3124200"/>
          </a:xfrm>
          <a:prstGeom prst="rect">
            <a:avLst/>
          </a:prstGeom>
        </p:spPr>
      </p:pic>
    </p:spTree>
    <p:extLst>
      <p:ext uri="{BB962C8B-B14F-4D97-AF65-F5344CB8AC3E}">
        <p14:creationId xmlns:p14="http://schemas.microsoft.com/office/powerpoint/2010/main" val="1204106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376680"/>
            <a:ext cx="2819400" cy="599440"/>
          </a:xfrm>
        </p:spPr>
        <p:txBody>
          <a:bodyPr/>
          <a:lstStyle/>
          <a:p>
            <a:r>
              <a:rPr lang="en-US" dirty="0" smtClean="0"/>
              <a:t>Homo </a:t>
            </a:r>
            <a:r>
              <a:rPr lang="en-US" dirty="0" err="1" smtClean="0"/>
              <a:t>habilis</a:t>
            </a:r>
            <a:r>
              <a:rPr lang="en-US" dirty="0" smtClean="0"/>
              <a:t> (2.5mya)</a:t>
            </a:r>
            <a:endParaRPr lang="en-US" dirty="0"/>
          </a:p>
        </p:txBody>
      </p:sp>
      <p:pic>
        <p:nvPicPr>
          <p:cNvPr id="5" name="lowerpaleo.jpg" descr="/Users/turrisip/Pictures/lowerpaleo.jpg"/>
          <p:cNvPicPr>
            <a:picLocks noGrp="1" noChangeAspect="1"/>
          </p:cNvPicPr>
          <p:nvPr>
            <p:ph type="pic" idx="1"/>
          </p:nvPr>
        </p:nvPicPr>
        <p:blipFill>
          <a:blip r:embed="rId3" r:link="rId4" cstate="email">
            <a:extLst>
              <a:ext uri="{28A0092B-C50C-407E-A947-70E740481C1C}">
                <a14:useLocalDpi xmlns:a14="http://schemas.microsoft.com/office/drawing/2010/main" val="0"/>
              </a:ext>
            </a:extLst>
          </a:blip>
          <a:srcRect t="3778" b="3778"/>
          <a:stretch>
            <a:fillRect/>
          </a:stretch>
        </p:blipFill>
        <p:spPr/>
      </p:pic>
      <p:sp>
        <p:nvSpPr>
          <p:cNvPr id="4" name="Text Placeholder 3"/>
          <p:cNvSpPr>
            <a:spLocks noGrp="1"/>
          </p:cNvSpPr>
          <p:nvPr>
            <p:ph type="body" sz="half" idx="2"/>
          </p:nvPr>
        </p:nvSpPr>
        <p:spPr>
          <a:xfrm>
            <a:off x="4752379" y="2001520"/>
            <a:ext cx="3250906" cy="2875280"/>
          </a:xfrm>
        </p:spPr>
        <p:txBody>
          <a:bodyPr>
            <a:noAutofit/>
          </a:bodyPr>
          <a:lstStyle/>
          <a:p>
            <a:r>
              <a:rPr lang="en-US" sz="2000" dirty="0" smtClean="0"/>
              <a:t>And others . . .</a:t>
            </a:r>
          </a:p>
          <a:p>
            <a:r>
              <a:rPr lang="en-US" sz="2000" dirty="0" smtClean="0"/>
              <a:t>Homo Sapiens (250,000 YA)</a:t>
            </a:r>
          </a:p>
          <a:p>
            <a:r>
              <a:rPr lang="en-US" sz="2000" dirty="0" smtClean="0"/>
              <a:t>Homo Sapiens Sapiens</a:t>
            </a:r>
          </a:p>
          <a:p>
            <a:r>
              <a:rPr lang="en-US" sz="2000" dirty="0" smtClean="0"/>
              <a:t>Homo </a:t>
            </a:r>
            <a:r>
              <a:rPr lang="en-US" sz="2000" dirty="0" smtClean="0"/>
              <a:t>Faber</a:t>
            </a:r>
            <a:endParaRPr lang="en-US" sz="2000" dirty="0" smtClean="0"/>
          </a:p>
          <a:p>
            <a:r>
              <a:rPr lang="en-US" sz="2000" dirty="0" smtClean="0"/>
              <a:t>Homo </a:t>
            </a:r>
            <a:r>
              <a:rPr lang="en-US" sz="2000" dirty="0" err="1" smtClean="0"/>
              <a:t>Bricoleur</a:t>
            </a:r>
            <a:r>
              <a:rPr lang="en-US" sz="2000" dirty="0" smtClean="0"/>
              <a:t>/Homo </a:t>
            </a:r>
            <a:r>
              <a:rPr lang="en-US" sz="2000" dirty="0" err="1" smtClean="0"/>
              <a:t>Opportunus</a:t>
            </a:r>
            <a:r>
              <a:rPr lang="en-US" sz="2000" dirty="0" smtClean="0"/>
              <a:t> (10,000BP)</a:t>
            </a:r>
            <a:endParaRPr lang="en-US" sz="2000" dirty="0"/>
          </a:p>
        </p:txBody>
      </p:sp>
    </p:spTree>
    <p:extLst>
      <p:ext uri="{BB962C8B-B14F-4D97-AF65-F5344CB8AC3E}">
        <p14:creationId xmlns:p14="http://schemas.microsoft.com/office/powerpoint/2010/main" val="140417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2787785" y="2474408"/>
            <a:ext cx="5416450" cy="3131706"/>
          </a:xfrm>
        </p:spPr>
        <p:txBody>
          <a:bodyPr>
            <a:noAutofit/>
          </a:bodyPr>
          <a:lstStyle/>
          <a:p>
            <a:pPr>
              <a:lnSpc>
                <a:spcPct val="100000"/>
              </a:lnSpc>
            </a:pPr>
            <a:r>
              <a:rPr lang="en-US" sz="1600" dirty="0" smtClean="0">
                <a:latin typeface="Arial"/>
                <a:cs typeface="Arial"/>
              </a:rPr>
              <a:t>Where found: </a:t>
            </a:r>
            <a:r>
              <a:rPr lang="en-US" sz="1600" dirty="0" err="1" smtClean="0">
                <a:latin typeface="Arial"/>
                <a:cs typeface="Arial"/>
              </a:rPr>
              <a:t>Hadar</a:t>
            </a:r>
            <a:r>
              <a:rPr lang="en-US" sz="1600" dirty="0" smtClean="0">
                <a:latin typeface="Arial"/>
                <a:cs typeface="Arial"/>
              </a:rPr>
              <a:t> site, Ethiopia, 1974</a:t>
            </a:r>
          </a:p>
          <a:p>
            <a:pPr>
              <a:lnSpc>
                <a:spcPct val="100000"/>
              </a:lnSpc>
            </a:pPr>
            <a:r>
              <a:rPr lang="en-US" sz="1600" dirty="0" smtClean="0">
                <a:latin typeface="Arial"/>
                <a:cs typeface="Arial"/>
              </a:rPr>
              <a:t>Pedigree</a:t>
            </a:r>
            <a:r>
              <a:rPr lang="en-US" sz="1600" dirty="0">
                <a:latin typeface="Arial"/>
                <a:cs typeface="Arial"/>
              </a:rPr>
              <a:t>: </a:t>
            </a:r>
            <a:r>
              <a:rPr lang="en-US" sz="1600" dirty="0" err="1" smtClean="0">
                <a:latin typeface="Arial"/>
                <a:cs typeface="Arial"/>
              </a:rPr>
              <a:t>Hominidae</a:t>
            </a:r>
            <a:r>
              <a:rPr lang="en-US" sz="1600" dirty="0" smtClean="0">
                <a:latin typeface="Arial"/>
                <a:cs typeface="Arial"/>
              </a:rPr>
              <a:t> (all </a:t>
            </a:r>
            <a:r>
              <a:rPr lang="en-US" sz="1600" dirty="0">
                <a:latin typeface="Arial"/>
                <a:cs typeface="Arial"/>
              </a:rPr>
              <a:t>species originating after the human/African ape ancestral split, leading to and including all species </a:t>
            </a:r>
            <a:r>
              <a:rPr lang="en-US" sz="1600" dirty="0" smtClean="0">
                <a:latin typeface="Arial"/>
                <a:cs typeface="Arial"/>
              </a:rPr>
              <a:t>of Homo)</a:t>
            </a:r>
          </a:p>
          <a:p>
            <a:pPr>
              <a:lnSpc>
                <a:spcPct val="100000"/>
              </a:lnSpc>
            </a:pPr>
            <a:r>
              <a:rPr lang="en-US" sz="1600" dirty="0" smtClean="0">
                <a:latin typeface="Arial"/>
                <a:cs typeface="Arial"/>
              </a:rPr>
              <a:t>Evidence of Bipedalism: Femur is </a:t>
            </a:r>
            <a:r>
              <a:rPr lang="en-US" sz="1600" dirty="0">
                <a:latin typeface="Arial"/>
                <a:cs typeface="Arial"/>
              </a:rPr>
              <a:t>angled relative </a:t>
            </a:r>
            <a:r>
              <a:rPr lang="en-US" sz="1600" dirty="0" smtClean="0">
                <a:latin typeface="Arial"/>
                <a:cs typeface="Arial"/>
              </a:rPr>
              <a:t>to knee </a:t>
            </a:r>
            <a:r>
              <a:rPr lang="en-US" sz="1600" dirty="0">
                <a:latin typeface="Arial"/>
                <a:cs typeface="Arial"/>
              </a:rPr>
              <a:t>joint </a:t>
            </a:r>
            <a:r>
              <a:rPr lang="en-US" sz="1600" dirty="0" smtClean="0">
                <a:latin typeface="Arial"/>
                <a:cs typeface="Arial"/>
              </a:rPr>
              <a:t>surfaces, </a:t>
            </a:r>
            <a:r>
              <a:rPr lang="en-US" sz="1600" dirty="0">
                <a:latin typeface="Arial"/>
                <a:cs typeface="Arial"/>
              </a:rPr>
              <a:t>which allows bipeds to balance on one leg at a time during locomotion. P</a:t>
            </a:r>
            <a:r>
              <a:rPr lang="en-US" sz="1600" dirty="0" smtClean="0">
                <a:latin typeface="Arial"/>
                <a:cs typeface="Arial"/>
              </a:rPr>
              <a:t>rominent </a:t>
            </a:r>
            <a:r>
              <a:rPr lang="en-US" sz="1600" dirty="0">
                <a:latin typeface="Arial"/>
                <a:cs typeface="Arial"/>
              </a:rPr>
              <a:t>patellar lip </a:t>
            </a:r>
            <a:r>
              <a:rPr lang="en-US" sz="1600" dirty="0" smtClean="0">
                <a:latin typeface="Arial"/>
                <a:cs typeface="Arial"/>
              </a:rPr>
              <a:t>keeps patella </a:t>
            </a:r>
            <a:r>
              <a:rPr lang="en-US" sz="1600" dirty="0">
                <a:latin typeface="Arial"/>
                <a:cs typeface="Arial"/>
              </a:rPr>
              <a:t>(knee cap) from dislocating due to this angle. </a:t>
            </a:r>
            <a:r>
              <a:rPr lang="en-US" sz="1600" dirty="0" smtClean="0">
                <a:latin typeface="Arial"/>
                <a:cs typeface="Arial"/>
              </a:rPr>
              <a:t>Large condyles adapted </a:t>
            </a:r>
            <a:r>
              <a:rPr lang="en-US" sz="1600" dirty="0">
                <a:latin typeface="Arial"/>
                <a:cs typeface="Arial"/>
              </a:rPr>
              <a:t>to handling the added weight that results from shifting from four limbs to two. </a:t>
            </a:r>
            <a:r>
              <a:rPr lang="en-US" sz="1600" dirty="0" smtClean="0">
                <a:latin typeface="Arial"/>
                <a:cs typeface="Arial"/>
              </a:rPr>
              <a:t>Vertebrae </a:t>
            </a:r>
            <a:r>
              <a:rPr lang="en-US" sz="1600" dirty="0">
                <a:latin typeface="Arial"/>
                <a:cs typeface="Arial"/>
              </a:rPr>
              <a:t>show evidence of the spinal curvatures necessitated by a permanent upright stance.</a:t>
            </a:r>
            <a:endParaRPr lang="en-US" sz="1600" dirty="0" smtClean="0">
              <a:latin typeface="Arial"/>
              <a:cs typeface="Arial"/>
            </a:endParaRPr>
          </a:p>
        </p:txBody>
      </p:sp>
      <p:sp>
        <p:nvSpPr>
          <p:cNvPr id="4" name="Title 3"/>
          <p:cNvSpPr>
            <a:spLocks noGrp="1"/>
          </p:cNvSpPr>
          <p:nvPr>
            <p:ph type="title"/>
          </p:nvPr>
        </p:nvSpPr>
        <p:spPr>
          <a:xfrm>
            <a:off x="1068704" y="1295400"/>
            <a:ext cx="6938830" cy="685800"/>
          </a:xfrm>
        </p:spPr>
        <p:txBody>
          <a:bodyPr>
            <a:normAutofit fontScale="90000"/>
          </a:bodyPr>
          <a:lstStyle/>
          <a:p>
            <a:r>
              <a:rPr lang="en-US" sz="2400" dirty="0" smtClean="0"/>
              <a:t>Adaptations follow successful use (rather than precede them.)</a:t>
            </a:r>
            <a:endParaRPr lang="en-US" sz="2400" dirty="0"/>
          </a:p>
        </p:txBody>
      </p:sp>
      <p:sp>
        <p:nvSpPr>
          <p:cNvPr id="5" name="Text Placeholder 4"/>
          <p:cNvSpPr>
            <a:spLocks noGrp="1"/>
          </p:cNvSpPr>
          <p:nvPr>
            <p:ph type="body" idx="1"/>
          </p:nvPr>
        </p:nvSpPr>
        <p:spPr>
          <a:xfrm>
            <a:off x="286659" y="2037971"/>
            <a:ext cx="3125788" cy="451338"/>
          </a:xfrm>
        </p:spPr>
        <p:txBody>
          <a:bodyPr>
            <a:normAutofit fontScale="92500" lnSpcReduction="20000"/>
          </a:bodyPr>
          <a:lstStyle/>
          <a:p>
            <a:r>
              <a:rPr lang="en-US" dirty="0" smtClean="0"/>
              <a:t>Upright posture</a:t>
            </a:r>
            <a:endParaRPr lang="en-US" dirty="0"/>
          </a:p>
        </p:txBody>
      </p:sp>
      <p:sp>
        <p:nvSpPr>
          <p:cNvPr id="6" name="Text Placeholder 5"/>
          <p:cNvSpPr>
            <a:spLocks noGrp="1"/>
          </p:cNvSpPr>
          <p:nvPr>
            <p:ph type="body" sz="quarter" idx="3"/>
          </p:nvPr>
        </p:nvSpPr>
        <p:spPr>
          <a:xfrm>
            <a:off x="3958061" y="2041253"/>
            <a:ext cx="3127375" cy="448056"/>
          </a:xfrm>
        </p:spPr>
        <p:txBody>
          <a:bodyPr>
            <a:normAutofit fontScale="92500" lnSpcReduction="20000"/>
          </a:bodyPr>
          <a:lstStyle/>
          <a:p>
            <a:r>
              <a:rPr lang="en-US" dirty="0" smtClean="0"/>
              <a:t>Lucy’s stats:</a:t>
            </a:r>
            <a:endParaRPr lang="en-US" dirty="0"/>
          </a:p>
        </p:txBody>
      </p:sp>
      <p:pic>
        <p:nvPicPr>
          <p:cNvPr id="10" name="Picture 9"/>
          <p:cNvPicPr>
            <a:picLocks noChangeAspect="1"/>
          </p:cNvPicPr>
          <p:nvPr/>
        </p:nvPicPr>
        <p:blipFill>
          <a:blip r:embed="rId2"/>
          <a:stretch>
            <a:fillRect/>
          </a:stretch>
        </p:blipFill>
        <p:spPr>
          <a:xfrm>
            <a:off x="1068704" y="2689419"/>
            <a:ext cx="1597025" cy="2514466"/>
          </a:xfrm>
          <a:prstGeom prst="rect">
            <a:avLst/>
          </a:prstGeom>
        </p:spPr>
      </p:pic>
    </p:spTree>
    <p:extLst>
      <p:ext uri="{BB962C8B-B14F-4D97-AF65-F5344CB8AC3E}">
        <p14:creationId xmlns:p14="http://schemas.microsoft.com/office/powerpoint/2010/main" val="2003002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0.xml><?xml version="1.0" encoding="utf-8"?>
<a:theme xmlns:a="http://schemas.openxmlformats.org/drawingml/2006/main" name="9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1.xml><?xml version="1.0" encoding="utf-8"?>
<a:theme xmlns:a="http://schemas.openxmlformats.org/drawingml/2006/main" name="10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2.xml><?xml version="1.0" encoding="utf-8"?>
<a:theme xmlns:a="http://schemas.openxmlformats.org/drawingml/2006/main" name="11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3.xml><?xml version="1.0" encoding="utf-8"?>
<a:theme xmlns:a="http://schemas.openxmlformats.org/drawingml/2006/main" name="12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4.xml><?xml version="1.0" encoding="utf-8"?>
<a:theme xmlns:a="http://schemas.openxmlformats.org/drawingml/2006/main" name="13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5.xml><?xml version="1.0" encoding="utf-8"?>
<a:theme xmlns:a="http://schemas.openxmlformats.org/drawingml/2006/main" name="14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6.xml><?xml version="1.0" encoding="utf-8"?>
<a:theme xmlns:a="http://schemas.openxmlformats.org/drawingml/2006/main" name="15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7.xml><?xml version="1.0" encoding="utf-8"?>
<a:theme xmlns:a="http://schemas.openxmlformats.org/drawingml/2006/main" name="16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8.xml><?xml version="1.0" encoding="utf-8"?>
<a:theme xmlns:a="http://schemas.openxmlformats.org/drawingml/2006/main" name="17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9.xml><?xml version="1.0" encoding="utf-8"?>
<a:theme xmlns:a="http://schemas.openxmlformats.org/drawingml/2006/main" name="18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1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0.xml><?xml version="1.0" encoding="utf-8"?>
<a:theme xmlns:a="http://schemas.openxmlformats.org/drawingml/2006/main" name="19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1.xml><?xml version="1.0" encoding="utf-8"?>
<a:theme xmlns:a="http://schemas.openxmlformats.org/drawingml/2006/main" name="20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2.xml><?xml version="1.0" encoding="utf-8"?>
<a:theme xmlns:a="http://schemas.openxmlformats.org/drawingml/2006/main" name="21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3.xml><?xml version="1.0" encoding="utf-8"?>
<a:theme xmlns:a="http://schemas.openxmlformats.org/drawingml/2006/main" name="22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4.xml><?xml version="1.0" encoding="utf-8"?>
<a:theme xmlns:a="http://schemas.openxmlformats.org/drawingml/2006/main" name="23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5.xml><?xml version="1.0" encoding="utf-8"?>
<a:theme xmlns:a="http://schemas.openxmlformats.org/drawingml/2006/main" name="24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6.xml><?xml version="1.0" encoding="utf-8"?>
<a:theme xmlns:a="http://schemas.openxmlformats.org/drawingml/2006/main" name="25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7.xml><?xml version="1.0" encoding="utf-8"?>
<a:theme xmlns:a="http://schemas.openxmlformats.org/drawingml/2006/main" name="26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3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4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6.xml><?xml version="1.0" encoding="utf-8"?>
<a:theme xmlns:a="http://schemas.openxmlformats.org/drawingml/2006/main" name="5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7.xml><?xml version="1.0" encoding="utf-8"?>
<a:theme xmlns:a="http://schemas.openxmlformats.org/drawingml/2006/main" name="6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7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9.xml><?xml version="1.0" encoding="utf-8"?>
<a:theme xmlns:a="http://schemas.openxmlformats.org/drawingml/2006/main" name="8_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2957</Words>
  <Application>Microsoft Office PowerPoint</Application>
  <PresentationFormat>On-screen Show (4:3)</PresentationFormat>
  <Paragraphs>155</Paragraphs>
  <Slides>31</Slides>
  <Notes>1</Notes>
  <HiddenSlides>0</HiddenSlides>
  <MMClips>0</MMClips>
  <ScaleCrop>false</ScaleCrop>
  <HeadingPairs>
    <vt:vector size="4" baseType="variant">
      <vt:variant>
        <vt:lpstr>Theme</vt:lpstr>
      </vt:variant>
      <vt:variant>
        <vt:i4>27</vt:i4>
      </vt:variant>
      <vt:variant>
        <vt:lpstr>Slide Titles</vt:lpstr>
      </vt:variant>
      <vt:variant>
        <vt:i4>31</vt:i4>
      </vt:variant>
    </vt:vector>
  </HeadingPairs>
  <TitlesOfParts>
    <vt:vector size="58" baseType="lpstr">
      <vt:lpstr>Couture</vt:lpstr>
      <vt:lpstr>1_Couture</vt:lpstr>
      <vt:lpstr>2_Couture</vt:lpstr>
      <vt:lpstr>3_Couture</vt:lpstr>
      <vt:lpstr>4_Couture</vt:lpstr>
      <vt:lpstr>5_Couture</vt:lpstr>
      <vt:lpstr>6_Couture</vt:lpstr>
      <vt:lpstr>7_Couture</vt:lpstr>
      <vt:lpstr>8_Couture</vt:lpstr>
      <vt:lpstr>9_Couture</vt:lpstr>
      <vt:lpstr>10_Couture</vt:lpstr>
      <vt:lpstr>11_Couture</vt:lpstr>
      <vt:lpstr>12_Couture</vt:lpstr>
      <vt:lpstr>13_Couture</vt:lpstr>
      <vt:lpstr>14_Couture</vt:lpstr>
      <vt:lpstr>15_Couture</vt:lpstr>
      <vt:lpstr>16_Couture</vt:lpstr>
      <vt:lpstr>17_Couture</vt:lpstr>
      <vt:lpstr>18_Couture</vt:lpstr>
      <vt:lpstr>19_Couture</vt:lpstr>
      <vt:lpstr>20_Couture</vt:lpstr>
      <vt:lpstr>21_Couture</vt:lpstr>
      <vt:lpstr>22_Couture</vt:lpstr>
      <vt:lpstr>23_Couture</vt:lpstr>
      <vt:lpstr>24_Couture</vt:lpstr>
      <vt:lpstr>25_Couture</vt:lpstr>
      <vt:lpstr>26_Couture</vt:lpstr>
      <vt:lpstr>The lives of artifacts: How we are engaged and the consequences of engagement</vt:lpstr>
      <vt:lpstr>Selected Sources</vt:lpstr>
      <vt:lpstr>Human Progress I</vt:lpstr>
      <vt:lpstr>Human Progress II</vt:lpstr>
      <vt:lpstr>What is an artifact?</vt:lpstr>
      <vt:lpstr>What is “object fancy”?</vt:lpstr>
      <vt:lpstr>From cicadas to cheese puffs</vt:lpstr>
      <vt:lpstr>Homo habilis (2.5mya)</vt:lpstr>
      <vt:lpstr>Adaptations follow successful use (rather than precede them.)</vt:lpstr>
      <vt:lpstr>Conditions required</vt:lpstr>
      <vt:lpstr>The thing-using mind.</vt:lpstr>
      <vt:lpstr>Liths: raw materials from which tools are made</vt:lpstr>
      <vt:lpstr>we are the technology that evolved. </vt:lpstr>
      <vt:lpstr>Characterizing our unique “specialization”</vt:lpstr>
      <vt:lpstr>Human beings and their artifacts</vt:lpstr>
      <vt:lpstr>PowerPoint Presentation</vt:lpstr>
      <vt:lpstr>PowerPoint Presentation</vt:lpstr>
      <vt:lpstr>PowerPoint Presentation</vt:lpstr>
      <vt:lpstr>PowerPoint Presentation</vt:lpstr>
      <vt:lpstr>PowerPoint Presentation</vt:lpstr>
      <vt:lpstr>Ecclesiastes 8</vt:lpstr>
      <vt:lpstr>Luke 12:13-16</vt:lpstr>
      <vt:lpstr>Matthew 6:19-20</vt:lpstr>
      <vt:lpstr>Plato on Tyrants</vt:lpstr>
      <vt:lpstr>PowerPoint Presentation</vt:lpstr>
      <vt:lpstr>PowerPoint Presentation</vt:lpstr>
      <vt:lpstr>discourse on the Nature of Inequality   1754 Jean-Jacques Rousseau</vt:lpstr>
      <vt:lpstr>Rene Descartes, meditations on first philosophy</vt:lpstr>
      <vt:lpstr>Contemporary Conventional wisdom</vt:lpstr>
      <vt:lpstr>The fortunes of Object fancy in the First World</vt:lpstr>
      <vt:lpstr>Consequences of engagement with artifacts</vt:lpstr>
    </vt:vector>
  </TitlesOfParts>
  <Company>UNCW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lives of artifacts</dc:title>
  <dc:creator>UNCW</dc:creator>
  <cp:lastModifiedBy>UNCW</cp:lastModifiedBy>
  <cp:revision>16</cp:revision>
  <dcterms:created xsi:type="dcterms:W3CDTF">2011-11-11T20:42:36Z</dcterms:created>
  <dcterms:modified xsi:type="dcterms:W3CDTF">2011-11-11T23:26:06Z</dcterms:modified>
</cp:coreProperties>
</file>