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57" r:id="rId3"/>
    <p:sldId id="261" r:id="rId4"/>
    <p:sldId id="288" r:id="rId5"/>
    <p:sldId id="264" r:id="rId6"/>
    <p:sldId id="265" r:id="rId7"/>
    <p:sldId id="266" r:id="rId8"/>
    <p:sldId id="258" r:id="rId9"/>
    <p:sldId id="259" r:id="rId10"/>
    <p:sldId id="267" r:id="rId11"/>
    <p:sldId id="268" r:id="rId12"/>
    <p:sldId id="269" r:id="rId13"/>
    <p:sldId id="270" r:id="rId14"/>
    <p:sldId id="271" r:id="rId15"/>
    <p:sldId id="272" r:id="rId16"/>
    <p:sldId id="273" r:id="rId17"/>
    <p:sldId id="274" r:id="rId18"/>
    <p:sldId id="275" r:id="rId19"/>
    <p:sldId id="260" r:id="rId20"/>
    <p:sldId id="277" r:id="rId21"/>
    <p:sldId id="278" r:id="rId22"/>
    <p:sldId id="262" r:id="rId23"/>
    <p:sldId id="263" r:id="rId24"/>
    <p:sldId id="279" r:id="rId25"/>
    <p:sldId id="280" r:id="rId26"/>
    <p:sldId id="281" r:id="rId27"/>
    <p:sldId id="282" r:id="rId28"/>
    <p:sldId id="283" r:id="rId29"/>
    <p:sldId id="284" r:id="rId30"/>
    <p:sldId id="286" r:id="rId31"/>
    <p:sldId id="285" r:id="rId32"/>
    <p:sldId id="287"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84275-7949-4290-B4EF-8C8E5A181B1E}" type="datetimeFigureOut">
              <a:rPr lang="en-US" smtClean="0"/>
              <a:t>10/21/2010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44B5D-1BE4-4389-9CFC-CF3EC20621F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Laudanum" TargetMode="External"/><Relationship Id="rId3" Type="http://schemas.openxmlformats.org/officeDocument/2006/relationships/hyperlink" Target="http://en.wikipedia.org/wiki/Beak_doctor_costume" TargetMode="External"/><Relationship Id="rId7" Type="http://schemas.openxmlformats.org/officeDocument/2006/relationships/hyperlink" Target="http://en.wikipedia.org/wiki/Clove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Camphor" TargetMode="External"/><Relationship Id="rId11" Type="http://schemas.openxmlformats.org/officeDocument/2006/relationships/hyperlink" Target="http://en.wikipedia.org/wiki/Miasma_theory_of_disease" TargetMode="External"/><Relationship Id="rId5" Type="http://schemas.openxmlformats.org/officeDocument/2006/relationships/hyperlink" Target="http://en.wikipedia.org/wiki/Amber" TargetMode="External"/><Relationship Id="rId10" Type="http://schemas.openxmlformats.org/officeDocument/2006/relationships/hyperlink" Target="http://en.wikipedia.org/wiki/Storax" TargetMode="External"/><Relationship Id="rId4" Type="http://schemas.openxmlformats.org/officeDocument/2006/relationships/hyperlink" Target="http://en.wikipedia.org/wiki/Beak" TargetMode="External"/><Relationship Id="rId9" Type="http://schemas.openxmlformats.org/officeDocument/2006/relationships/hyperlink" Target="http://en.wikipedia.org/wiki/Myrrh"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Anglica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Surrey" TargetMode="External"/><Relationship Id="rId5" Type="http://schemas.openxmlformats.org/officeDocument/2006/relationships/hyperlink" Target="http://en.wikipedia.org/wiki/Albury,_Surrey" TargetMode="External"/><Relationship Id="rId4" Type="http://schemas.openxmlformats.org/officeDocument/2006/relationships/hyperlink" Target="http://en.wikipedia.org/wiki/Curate"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Germ_theory_of_disease" TargetMode="External"/><Relationship Id="rId13" Type="http://schemas.openxmlformats.org/officeDocument/2006/relationships/hyperlink" Target="http://en.wikipedia.org/wiki/London" TargetMode="External"/><Relationship Id="rId18" Type="http://schemas.openxmlformats.org/officeDocument/2006/relationships/hyperlink" Target="http://en.wikipedia.org/wiki/John_Snow_(physician)" TargetMode="External"/><Relationship Id="rId26" Type="http://schemas.openxmlformats.org/officeDocument/2006/relationships/hyperlink" Target="http://en.wikipedia.org/w/index.php?title=Miasma_theory_of_disease&amp;action=edit&amp;section=2" TargetMode="External"/><Relationship Id="rId3" Type="http://schemas.openxmlformats.org/officeDocument/2006/relationships/hyperlink" Target="http://en.wikipedia.org/wiki/Disease" TargetMode="External"/><Relationship Id="rId21" Type="http://schemas.openxmlformats.org/officeDocument/2006/relationships/hyperlink" Target="http://en.wikipedia.org/w/index.php?title=Miasma_theory_of_disease&amp;action=edit&amp;section=1" TargetMode="External"/><Relationship Id="rId7" Type="http://schemas.openxmlformats.org/officeDocument/2006/relationships/hyperlink" Target="http://en.wikipedia.org/wiki/Ancient_Greek_language" TargetMode="External"/><Relationship Id="rId12" Type="http://schemas.openxmlformats.org/officeDocument/2006/relationships/hyperlink" Target="http://en.wikipedia.org/wiki/Suspicions_about_the_Hidden_Realities_of_the_Air" TargetMode="External"/><Relationship Id="rId17" Type="http://schemas.openxmlformats.org/officeDocument/2006/relationships/hyperlink" Target="http://en.wikipedia.org/wiki/River_Thames" TargetMode="External"/><Relationship Id="rId25" Type="http://schemas.openxmlformats.org/officeDocument/2006/relationships/hyperlink" Target="http://en.wikipedia.org/wiki/Microbiology" TargetMode="External"/><Relationship Id="rId2" Type="http://schemas.openxmlformats.org/officeDocument/2006/relationships/slide" Target="../slides/slide8.xml"/><Relationship Id="rId16" Type="http://schemas.openxmlformats.org/officeDocument/2006/relationships/hyperlink" Target="http://en.wikipedia.org/wiki/William_Farr" TargetMode="External"/><Relationship Id="rId20" Type="http://schemas.openxmlformats.org/officeDocument/2006/relationships/hyperlink" Target="http://en.wikipedia.org/wiki/Florence_Nightingale" TargetMode="External"/><Relationship Id="rId29" Type="http://schemas.openxmlformats.org/officeDocument/2006/relationships/hyperlink" Target="http://en.wikipedia.org/wiki/Robert_Koch" TargetMode="External"/><Relationship Id="rId1" Type="http://schemas.openxmlformats.org/officeDocument/2006/relationships/notesMaster" Target="../notesMasters/notesMaster1.xml"/><Relationship Id="rId6" Type="http://schemas.openxmlformats.org/officeDocument/2006/relationships/hyperlink" Target="http://en.wikipedia.org/wiki/Black_Death" TargetMode="External"/><Relationship Id="rId11" Type="http://schemas.openxmlformats.org/officeDocument/2006/relationships/hyperlink" Target="http://en.wikipedia.org/wiki/Middle_Ages" TargetMode="External"/><Relationship Id="rId24" Type="http://schemas.openxmlformats.org/officeDocument/2006/relationships/hyperlink" Target="http://en.wikipedia.org/wiki/Sanitation" TargetMode="External"/><Relationship Id="rId5" Type="http://schemas.openxmlformats.org/officeDocument/2006/relationships/hyperlink" Target="http://en.wikipedia.org/wiki/Chlamydia_infection" TargetMode="External"/><Relationship Id="rId15" Type="http://schemas.openxmlformats.org/officeDocument/2006/relationships/hyperlink" Target="http://en.wikipedia.org/wiki/Haussmann%27s_renovation_of_Paris" TargetMode="External"/><Relationship Id="rId23" Type="http://schemas.openxmlformats.org/officeDocument/2006/relationships/hyperlink" Target="http://en.wikipedia.org/wiki/Bacteria" TargetMode="External"/><Relationship Id="rId28" Type="http://schemas.openxmlformats.org/officeDocument/2006/relationships/hyperlink" Target="http://en.wikipedia.org/wiki/Filippo_Pacini" TargetMode="External"/><Relationship Id="rId10" Type="http://schemas.openxmlformats.org/officeDocument/2006/relationships/hyperlink" Target="http://en.wikipedia.org/wiki/Latin" TargetMode="External"/><Relationship Id="rId19" Type="http://schemas.openxmlformats.org/officeDocument/2006/relationships/hyperlink" Target="http://en.wikipedia.org/wiki/Crimean_War" TargetMode="External"/><Relationship Id="rId4" Type="http://schemas.openxmlformats.org/officeDocument/2006/relationships/hyperlink" Target="http://en.wikipedia.org/wiki/Cholera" TargetMode="External"/><Relationship Id="rId9" Type="http://schemas.openxmlformats.org/officeDocument/2006/relationships/hyperlink" Target="http://en.wikipedia.org/wiki/Vitruvius" TargetMode="External"/><Relationship Id="rId14" Type="http://schemas.openxmlformats.org/officeDocument/2006/relationships/hyperlink" Target="http://en.wikipedia.org/wiki/Paris" TargetMode="External"/><Relationship Id="rId22" Type="http://schemas.openxmlformats.org/officeDocument/2006/relationships/hyperlink" Target="http://en.wikipedia.org/wiki/Virus" TargetMode="External"/><Relationship Id="rId27" Type="http://schemas.openxmlformats.org/officeDocument/2006/relationships/hyperlink" Target="http://en.wikipedia.org/wiki/Soho" TargetMode="External"/><Relationship Id="rId30" Type="http://schemas.openxmlformats.org/officeDocument/2006/relationships/hyperlink" Target="http://en.wikipedia.org/wiki/Malaria"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Swamp" TargetMode="External"/><Relationship Id="rId3" Type="http://schemas.openxmlformats.org/officeDocument/2006/relationships/hyperlink" Target="http://en.wikipedia.org/wiki/Teddy_Geiger" TargetMode="External"/><Relationship Id="rId7" Type="http://schemas.openxmlformats.org/officeDocument/2006/relationships/hyperlink" Target="http://en.wikipedia.org/wiki/Miasma_theory_of_disease" TargetMode="External"/><Relationship Id="rId12" Type="http://schemas.openxmlformats.org/officeDocument/2006/relationships/hyperlink" Target="http://en.wikipedia.org/w/index.php?title=Night_air&amp;action=edit&amp;section=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Zymotic_disease" TargetMode="External"/><Relationship Id="rId11" Type="http://schemas.openxmlformats.org/officeDocument/2006/relationships/hyperlink" Target="http://en.wikipedia.org/wiki/Mosquito" TargetMode="External"/><Relationship Id="rId5" Type="http://schemas.openxmlformats.org/officeDocument/2006/relationships/hyperlink" Target="http://en.wikipedia.org/wiki/19th_century" TargetMode="External"/><Relationship Id="rId10" Type="http://schemas.openxmlformats.org/officeDocument/2006/relationships/hyperlink" Target="http://en.wikipedia.org/wiki/Malaria" TargetMode="External"/><Relationship Id="rId4" Type="http://schemas.openxmlformats.org/officeDocument/2006/relationships/hyperlink" Target="http://en.wikipedia.org/wiki/Underage_Thinking" TargetMode="External"/><Relationship Id="rId9" Type="http://schemas.openxmlformats.org/officeDocument/2006/relationships/hyperlink" Target="http://en.wikipedia.org/wiki/Ghetto"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Temperance_moveme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medphoto.wellcome.ac.uk/" TargetMode="External"/><Relationship Id="rId13" Type="http://schemas.openxmlformats.org/officeDocument/2006/relationships/hyperlink" Target="http://www.bookfinder.com/" TargetMode="External"/><Relationship Id="rId3" Type="http://schemas.openxmlformats.org/officeDocument/2006/relationships/hyperlink" Target="http://www.jameslindlibrary.org/" TargetMode="External"/><Relationship Id="rId7" Type="http://schemas.openxmlformats.org/officeDocument/2006/relationships/hyperlink" Target="http://www.nlm.nih.gov/hmd/collections/photos/" TargetMode="External"/><Relationship Id="rId12" Type="http://schemas.openxmlformats.org/officeDocument/2006/relationships/hyperlink" Target="http://www.oup.co.uk/isbn/0-19-280355-7"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nlm.nih.gov/exhibition/historicalanatomies/" TargetMode="External"/><Relationship Id="rId11" Type="http://schemas.openxmlformats.org/officeDocument/2006/relationships/hyperlink" Target="http://www.historyofscience.com/" TargetMode="External"/><Relationship Id="rId5" Type="http://schemas.openxmlformats.org/officeDocument/2006/relationships/hyperlink" Target="http://www.bium.univ-paris5.fr/histmed/medica.htm" TargetMode="External"/><Relationship Id="rId10" Type="http://schemas.openxmlformats.org/officeDocument/2006/relationships/hyperlink" Target="http://www.mic.ki.se/HistGen.html" TargetMode="External"/><Relationship Id="rId4" Type="http://schemas.openxmlformats.org/officeDocument/2006/relationships/hyperlink" Target="http://www.ph.ucla.edu/EPI/snow/snowbook.html" TargetMode="External"/><Relationship Id="rId9" Type="http://schemas.openxmlformats.org/officeDocument/2006/relationships/hyperlink" Target="http://www.medhist.ac.uk/" TargetMode="External"/><Relationship Id="rId14" Type="http://schemas.openxmlformats.org/officeDocument/2006/relationships/hyperlink" Target="http://www.york.ac.uk/depts/hist/staff/wootton.s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plague doctor would have worn a </a:t>
            </a:r>
            <a:r>
              <a:rPr lang="en-US" dirty="0" smtClean="0">
                <a:hlinkClick r:id="rId3" tooltip="Beak doctor costume"/>
              </a:rPr>
              <a:t>beak doctor costume</a:t>
            </a:r>
            <a:r>
              <a:rPr lang="en-US" dirty="0" smtClean="0"/>
              <a:t> in his role as a specialized doctor. He was known then as a "Beak Doctor".</a:t>
            </a:r>
            <a:r>
              <a:rPr lang="en-US" baseline="30000" dirty="0" smtClean="0">
                <a:hlinkClick r:id=""/>
              </a:rPr>
              <a:t>[1]</a:t>
            </a:r>
            <a:r>
              <a:rPr lang="en-US" dirty="0" smtClean="0"/>
              <a:t> The protective suit consisted of a heavy fabric overcoat that was waxed, a mask of glassed eye openings and a cone shaped like a </a:t>
            </a:r>
            <a:r>
              <a:rPr lang="en-US" dirty="0" smtClean="0">
                <a:hlinkClick r:id="rId4" tooltip="Beak"/>
              </a:rPr>
              <a:t>beak</a:t>
            </a:r>
            <a:r>
              <a:rPr lang="en-US" dirty="0" smtClean="0"/>
              <a:t> to hold scented substances.</a:t>
            </a:r>
            <a:r>
              <a:rPr lang="en-US" baseline="30000" dirty="0" smtClean="0">
                <a:hlinkClick r:id=""/>
              </a:rPr>
              <a:t>[9]</a:t>
            </a:r>
            <a:r>
              <a:rPr lang="en-US" dirty="0" smtClean="0"/>
              <a:t> Some of the scented materials were </a:t>
            </a:r>
            <a:r>
              <a:rPr lang="en-US" dirty="0" smtClean="0">
                <a:hlinkClick r:id="rId5" tooltip="Amber"/>
              </a:rPr>
              <a:t>amber</a:t>
            </a:r>
            <a:r>
              <a:rPr lang="en-US" dirty="0" smtClean="0"/>
              <a:t>, balm-mint leaves, </a:t>
            </a:r>
            <a:r>
              <a:rPr lang="en-US" dirty="0" smtClean="0">
                <a:hlinkClick r:id="rId6" tooltip="Camphor"/>
              </a:rPr>
              <a:t>camphor</a:t>
            </a:r>
            <a:r>
              <a:rPr lang="en-US" dirty="0" smtClean="0"/>
              <a:t>, </a:t>
            </a:r>
            <a:r>
              <a:rPr lang="en-US" dirty="0" smtClean="0">
                <a:hlinkClick r:id="rId7" tooltip="Cloves"/>
              </a:rPr>
              <a:t>cloves</a:t>
            </a:r>
            <a:r>
              <a:rPr lang="en-US" dirty="0" smtClean="0"/>
              <a:t>, </a:t>
            </a:r>
            <a:r>
              <a:rPr lang="en-US" dirty="0" smtClean="0">
                <a:hlinkClick r:id="rId8" tooltip="Laudanum"/>
              </a:rPr>
              <a:t>laudanum</a:t>
            </a:r>
            <a:r>
              <a:rPr lang="en-US" dirty="0" smtClean="0"/>
              <a:t>, </a:t>
            </a:r>
            <a:r>
              <a:rPr lang="en-US" dirty="0" smtClean="0">
                <a:hlinkClick r:id="rId9" tooltip="Myrrh"/>
              </a:rPr>
              <a:t>myrrh</a:t>
            </a:r>
            <a:r>
              <a:rPr lang="en-US" dirty="0" smtClean="0"/>
              <a:t>, rose petals, and </a:t>
            </a:r>
            <a:r>
              <a:rPr lang="en-US" dirty="0" err="1" smtClean="0">
                <a:hlinkClick r:id="rId10" tooltip="Storax"/>
              </a:rPr>
              <a:t>storax</a:t>
            </a:r>
            <a:r>
              <a:rPr lang="en-US" dirty="0" smtClean="0"/>
              <a:t>.</a:t>
            </a:r>
            <a:r>
              <a:rPr lang="en-US" baseline="30000" dirty="0" smtClean="0">
                <a:hlinkClick r:id=""/>
              </a:rPr>
              <a:t>[5]</a:t>
            </a:r>
            <a:r>
              <a:rPr lang="en-US" dirty="0" smtClean="0"/>
              <a:t> A wooden cane pointer was used to help examine the patient without touching.</a:t>
            </a:r>
            <a:r>
              <a:rPr lang="en-US" baseline="30000" dirty="0" smtClean="0">
                <a:hlinkClick r:id=""/>
              </a:rPr>
              <a:t>[10]</a:t>
            </a:r>
            <a:endParaRPr lang="en-US" dirty="0" smtClean="0"/>
          </a:p>
          <a:p>
            <a:r>
              <a:rPr lang="en-US" dirty="0" smtClean="0"/>
              <a:t>Historian O'Donnell says that a medieval plague doctor was also referred to as the </a:t>
            </a:r>
            <a:r>
              <a:rPr lang="en-US" i="1" dirty="0" err="1" smtClean="0"/>
              <a:t>chirurgeon</a:t>
            </a:r>
            <a:r>
              <a:rPr lang="en-US" dirty="0" smtClean="0"/>
              <a:t> (Middle English "</a:t>
            </a:r>
            <a:r>
              <a:rPr lang="en-US" dirty="0" err="1" smtClean="0"/>
              <a:t>cirurgien</a:t>
            </a:r>
            <a:r>
              <a:rPr lang="en-US" dirty="0" smtClean="0"/>
              <a:t>", from Old French, from Latin </a:t>
            </a:r>
            <a:r>
              <a:rPr lang="en-US" i="1" dirty="0" err="1" smtClean="0"/>
              <a:t>chīrurgia</a:t>
            </a:r>
            <a:r>
              <a:rPr lang="en-US" dirty="0" smtClean="0"/>
              <a:t>, as referring to surgery). He says the </a:t>
            </a:r>
            <a:r>
              <a:rPr lang="en-US" i="1" dirty="0" err="1" smtClean="0"/>
              <a:t>chirurgeon</a:t>
            </a:r>
            <a:r>
              <a:rPr lang="en-US" dirty="0" smtClean="0"/>
              <a:t> wore a long black oilcloth robe that had a hood.</a:t>
            </a:r>
            <a:r>
              <a:rPr lang="en-US" baseline="30000" dirty="0" smtClean="0">
                <a:hlinkClick r:id=""/>
              </a:rPr>
              <a:t>[11]</a:t>
            </a:r>
            <a:r>
              <a:rPr lang="en-US" dirty="0" smtClean="0"/>
              <a:t> It was intended as a protection suit against the contagious plague. This costume had openings for the eyes that were made of glass. It also had a hollow long beak for the nose, which was filled with camphor, garlic, mint, or a sponge of vinegar. This was all to protect the doctor from </a:t>
            </a:r>
            <a:r>
              <a:rPr lang="en-US" dirty="0" smtClean="0">
                <a:hlinkClick r:id="rId11" tooltip="Miasma theory of disease"/>
              </a:rPr>
              <a:t>miasmatic bad air</a:t>
            </a:r>
            <a:r>
              <a:rPr lang="en-US" dirty="0" smtClean="0"/>
              <a:t>.</a:t>
            </a:r>
            <a:r>
              <a:rPr lang="en-US" baseline="30000" dirty="0" smtClean="0">
                <a:hlinkClick r:id=""/>
              </a:rPr>
              <a:t>[12]</a:t>
            </a:r>
            <a:endParaRPr lang="en-US" dirty="0" smtClean="0"/>
          </a:p>
          <a:p>
            <a:endParaRPr lang="en-US" dirty="0"/>
          </a:p>
        </p:txBody>
      </p:sp>
      <p:sp>
        <p:nvSpPr>
          <p:cNvPr id="4" name="Slide Number Placeholder 3"/>
          <p:cNvSpPr>
            <a:spLocks noGrp="1"/>
          </p:cNvSpPr>
          <p:nvPr>
            <p:ph type="sldNum" sz="quarter" idx="10"/>
          </p:nvPr>
        </p:nvSpPr>
        <p:spPr/>
        <p:txBody>
          <a:bodyPr/>
          <a:lstStyle/>
          <a:p>
            <a:fld id="{EA544B5D-1BE4-4389-9CFC-CF3EC20621F0}"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
            </a:r>
            <a:r>
              <a:rPr lang="en-US" dirty="0" smtClean="0">
                <a:hlinkClick r:id="rId3" tooltip="Anglican"/>
              </a:rPr>
              <a:t>Anglican</a:t>
            </a:r>
            <a:r>
              <a:rPr lang="en-US" dirty="0" smtClean="0"/>
              <a:t> country </a:t>
            </a:r>
            <a:r>
              <a:rPr lang="en-US" dirty="0" smtClean="0">
                <a:hlinkClick r:id="rId4" tooltip="Curate"/>
              </a:rPr>
              <a:t>curate</a:t>
            </a:r>
            <a:r>
              <a:rPr lang="en-US" dirty="0" smtClean="0"/>
              <a:t> at </a:t>
            </a:r>
            <a:r>
              <a:rPr lang="en-US" dirty="0" err="1" smtClean="0"/>
              <a:t>Okewood</a:t>
            </a:r>
            <a:r>
              <a:rPr lang="en-US" dirty="0" smtClean="0"/>
              <a:t> near </a:t>
            </a:r>
            <a:r>
              <a:rPr lang="en-US" dirty="0" err="1" smtClean="0">
                <a:hlinkClick r:id="rId5" tooltip="Albury, Surrey"/>
              </a:rPr>
              <a:t>Albury</a:t>
            </a:r>
            <a:r>
              <a:rPr lang="en-US" dirty="0" smtClean="0"/>
              <a:t> in </a:t>
            </a:r>
            <a:r>
              <a:rPr lang="en-US" dirty="0" smtClean="0">
                <a:hlinkClick r:id="rId6" tooltip="Surrey"/>
              </a:rPr>
              <a:t>Surrey</a:t>
            </a:r>
            <a:r>
              <a:rPr lang="en-US" dirty="0" smtClean="0"/>
              <a:t>.</a:t>
            </a:r>
          </a:p>
          <a:p>
            <a:endParaRPr lang="en-US" dirty="0"/>
          </a:p>
        </p:txBody>
      </p:sp>
      <p:sp>
        <p:nvSpPr>
          <p:cNvPr id="4" name="Slide Number Placeholder 3"/>
          <p:cNvSpPr>
            <a:spLocks noGrp="1"/>
          </p:cNvSpPr>
          <p:nvPr>
            <p:ph type="sldNum" sz="quarter" idx="10"/>
          </p:nvPr>
        </p:nvSpPr>
        <p:spPr/>
        <p:txBody>
          <a:bodyPr/>
          <a:lstStyle/>
          <a:p>
            <a:fld id="{EA544B5D-1BE4-4389-9CFC-CF3EC20621F0}"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The </a:t>
            </a:r>
            <a:r>
              <a:rPr lang="en-US" b="1" dirty="0" smtClean="0"/>
              <a:t>miasmatic theory of disease</a:t>
            </a:r>
            <a:r>
              <a:rPr lang="en-US" dirty="0" smtClean="0"/>
              <a:t> held that </a:t>
            </a:r>
            <a:r>
              <a:rPr lang="en-US" dirty="0" smtClean="0">
                <a:hlinkClick r:id="rId3" tooltip="Disease"/>
              </a:rPr>
              <a:t>diseases</a:t>
            </a:r>
            <a:r>
              <a:rPr lang="en-US" dirty="0" smtClean="0"/>
              <a:t> such as </a:t>
            </a:r>
            <a:r>
              <a:rPr lang="en-US" dirty="0" smtClean="0">
                <a:hlinkClick r:id="rId4" tooltip="Cholera"/>
              </a:rPr>
              <a:t>cholera</a:t>
            </a:r>
            <a:r>
              <a:rPr lang="en-US" dirty="0" smtClean="0"/>
              <a:t>, </a:t>
            </a:r>
            <a:r>
              <a:rPr lang="en-US" dirty="0" err="1" smtClean="0">
                <a:hlinkClick r:id="rId5" tooltip="Chlamydia infection"/>
              </a:rPr>
              <a:t>chlamydia</a:t>
            </a:r>
            <a:r>
              <a:rPr lang="en-US" dirty="0" smtClean="0"/>
              <a:t> or the </a:t>
            </a:r>
            <a:r>
              <a:rPr lang="en-US" dirty="0" smtClean="0">
                <a:hlinkClick r:id="rId6" tooltip="Black Death"/>
              </a:rPr>
              <a:t>Black Death</a:t>
            </a:r>
            <a:r>
              <a:rPr lang="en-US" dirty="0" smtClean="0"/>
              <a:t> were caused by a </a:t>
            </a:r>
            <a:r>
              <a:rPr lang="en-US" i="1" dirty="0" smtClean="0"/>
              <a:t>miasma</a:t>
            </a:r>
            <a:r>
              <a:rPr lang="en-US" dirty="0" smtClean="0"/>
              <a:t> (</a:t>
            </a:r>
            <a:r>
              <a:rPr lang="en-US" dirty="0" smtClean="0">
                <a:hlinkClick r:id="rId7" tooltip="Ancient Greek language"/>
              </a:rPr>
              <a:t>ancient Greek</a:t>
            </a:r>
            <a:r>
              <a:rPr lang="en-US" dirty="0" smtClean="0"/>
              <a:t>: "pollution"), a noxious form of "bad air". This concept has been supplanted by the </a:t>
            </a:r>
            <a:r>
              <a:rPr lang="en-US" dirty="0" smtClean="0">
                <a:hlinkClick r:id="rId8" tooltip="Germ theory of disease"/>
              </a:rPr>
              <a:t>germ theory of disease</a:t>
            </a:r>
            <a:r>
              <a:rPr lang="en-US" dirty="0" smtClean="0"/>
              <a:t>.</a:t>
            </a:r>
          </a:p>
          <a:p>
            <a:r>
              <a:rPr lang="en-US" dirty="0" smtClean="0"/>
              <a:t>Miasma was considered to be a poisonous vapor or mist filled with particles from decomposed matter (</a:t>
            </a:r>
            <a:r>
              <a:rPr lang="en-US" dirty="0" err="1" smtClean="0"/>
              <a:t>miasmata</a:t>
            </a:r>
            <a:r>
              <a:rPr lang="en-US" dirty="0" smtClean="0"/>
              <a:t>) that caused illnesses. It was identifiable by its foul smell.</a:t>
            </a:r>
          </a:p>
          <a:p>
            <a:r>
              <a:rPr lang="en-US" dirty="0" smtClean="0"/>
              <a:t>In the first century AD, the Roman architectural writer </a:t>
            </a:r>
            <a:r>
              <a:rPr lang="en-US" dirty="0" smtClean="0">
                <a:hlinkClick r:id="rId9" tooltip="Vitruvius"/>
              </a:rPr>
              <a:t>Vitruvius</a:t>
            </a:r>
            <a:r>
              <a:rPr lang="en-US" dirty="0" smtClean="0"/>
              <a:t> described the potential effects of miasma (</a:t>
            </a:r>
            <a:r>
              <a:rPr lang="en-US" dirty="0" smtClean="0">
                <a:hlinkClick r:id="rId10" tooltip="Latin"/>
              </a:rPr>
              <a:t>Latin</a:t>
            </a:r>
            <a:r>
              <a:rPr lang="en-US" dirty="0" smtClean="0"/>
              <a:t> </a:t>
            </a:r>
            <a:r>
              <a:rPr lang="en-US" i="1" dirty="0" smtClean="0"/>
              <a:t>nebula</a:t>
            </a:r>
            <a:r>
              <a:rPr lang="en-US" dirty="0" smtClean="0"/>
              <a:t>) from fetid swamplands when </a:t>
            </a:r>
            <a:r>
              <a:rPr lang="en-US" dirty="0" err="1" smtClean="0"/>
              <a:t>siting</a:t>
            </a:r>
            <a:r>
              <a:rPr lang="en-US" dirty="0" smtClean="0"/>
              <a:t> a city:</a:t>
            </a:r>
          </a:p>
          <a:p>
            <a:r>
              <a:rPr lang="en-US" dirty="0" smtClean="0"/>
              <a:t>For when the morning breezes blow toward the town at sunrise, if they bring with them mist from marshes and, mingled with the mist, the poisonous breath of creatures of the marshes to be wafted into the bodies of the inhabitants, they will make the site unhealthy.</a:t>
            </a:r>
            <a:r>
              <a:rPr lang="en-US" baseline="30000" dirty="0" smtClean="0">
                <a:hlinkClick r:id=""/>
              </a:rPr>
              <a:t>[1]</a:t>
            </a:r>
            <a:endParaRPr lang="en-US" dirty="0" smtClean="0"/>
          </a:p>
          <a:p>
            <a:r>
              <a:rPr lang="en-US" dirty="0" smtClean="0"/>
              <a:t>The miasmatic theory of disease remained popular in the </a:t>
            </a:r>
            <a:r>
              <a:rPr lang="en-US" dirty="0" smtClean="0">
                <a:hlinkClick r:id="rId11" tooltip="Middle Ages"/>
              </a:rPr>
              <a:t>Middle Ages</a:t>
            </a:r>
            <a:r>
              <a:rPr lang="en-US" dirty="0" smtClean="0"/>
              <a:t> and a sense of </a:t>
            </a:r>
            <a:r>
              <a:rPr lang="en-US" i="1" dirty="0" smtClean="0"/>
              <a:t>effluvia</a:t>
            </a:r>
            <a:r>
              <a:rPr lang="en-US" dirty="0" smtClean="0"/>
              <a:t> contributed to Robert Boyle's </a:t>
            </a:r>
            <a:r>
              <a:rPr lang="en-US" i="1" dirty="0" smtClean="0">
                <a:hlinkClick r:id="rId12" tooltip="Suspicions about the Hidden Realities of the Air"/>
              </a:rPr>
              <a:t>Suspicions about the Hidden Realities of the Air</a:t>
            </a:r>
            <a:r>
              <a:rPr lang="en-US" dirty="0" smtClean="0"/>
              <a:t>. In the 1850s, miasma was used to explain the spread of </a:t>
            </a:r>
            <a:r>
              <a:rPr lang="en-US" dirty="0" smtClean="0">
                <a:hlinkClick r:id="rId4" tooltip="Cholera"/>
              </a:rPr>
              <a:t>cholera</a:t>
            </a:r>
            <a:r>
              <a:rPr lang="en-US" dirty="0" smtClean="0"/>
              <a:t> in </a:t>
            </a:r>
            <a:r>
              <a:rPr lang="en-US" dirty="0" smtClean="0">
                <a:hlinkClick r:id="rId13" tooltip="London"/>
              </a:rPr>
              <a:t>London</a:t>
            </a:r>
            <a:r>
              <a:rPr lang="en-US" dirty="0" smtClean="0"/>
              <a:t> and in </a:t>
            </a:r>
            <a:r>
              <a:rPr lang="en-US" dirty="0" smtClean="0">
                <a:hlinkClick r:id="rId14" tooltip="Paris"/>
              </a:rPr>
              <a:t>Paris</a:t>
            </a:r>
            <a:r>
              <a:rPr lang="en-US" dirty="0" smtClean="0"/>
              <a:t>, partly justifying </a:t>
            </a:r>
            <a:r>
              <a:rPr lang="en-US" dirty="0" smtClean="0">
                <a:hlinkClick r:id="rId15" tooltip="Haussmann's renovation of Paris"/>
              </a:rPr>
              <a:t>Haussmann's latter renovation of the French capital</a:t>
            </a:r>
            <a:r>
              <a:rPr lang="en-US" dirty="0" smtClean="0"/>
              <a:t>. The disease was said to be preventable by cleansing and scouring of the body and items. </a:t>
            </a:r>
            <a:r>
              <a:rPr lang="en-US" dirty="0" smtClean="0">
                <a:hlinkClick r:id="rId16" tooltip="William Farr"/>
              </a:rPr>
              <a:t>Dr. William Farr</a:t>
            </a:r>
            <a:r>
              <a:rPr lang="en-US" dirty="0" smtClean="0"/>
              <a:t>, the assistant commissioner for the 1851 London census, was an important supporter of the miasma theory. He believed that cholera was transmitted by air, and that there was a deadly concentration of </a:t>
            </a:r>
            <a:r>
              <a:rPr lang="en-US" i="1" dirty="0" err="1" smtClean="0"/>
              <a:t>miasmata</a:t>
            </a:r>
            <a:r>
              <a:rPr lang="en-US" dirty="0" smtClean="0"/>
              <a:t> near the </a:t>
            </a:r>
            <a:r>
              <a:rPr lang="en-US" dirty="0" smtClean="0">
                <a:hlinkClick r:id="rId17" tooltip="River Thames"/>
              </a:rPr>
              <a:t>River Thames</a:t>
            </a:r>
            <a:r>
              <a:rPr lang="en-US" dirty="0" smtClean="0"/>
              <a:t>' banks. The wide acceptance of miasma theory during the cholera outbreaks overshadowed the partially correct theory brought forth by </a:t>
            </a:r>
            <a:r>
              <a:rPr lang="en-US" dirty="0" smtClean="0">
                <a:hlinkClick r:id="rId18" tooltip="John Snow (physician)"/>
              </a:rPr>
              <a:t>John Snow</a:t>
            </a:r>
            <a:r>
              <a:rPr lang="en-US" dirty="0" smtClean="0"/>
              <a:t> that cholera was spread through water. This slowed the response to the major outbreaks in the </a:t>
            </a:r>
            <a:r>
              <a:rPr lang="en-US" dirty="0" err="1" smtClean="0"/>
              <a:t>Soho</a:t>
            </a:r>
            <a:r>
              <a:rPr lang="en-US" dirty="0" smtClean="0"/>
              <a:t> district of London and other areas. Another proponent of the miasmatic theory was </a:t>
            </a:r>
            <a:r>
              <a:rPr lang="en-US" dirty="0" smtClean="0">
                <a:hlinkClick r:id="rId19" tooltip="Crimean War"/>
              </a:rPr>
              <a:t>Crimean War</a:t>
            </a:r>
            <a:r>
              <a:rPr lang="en-US" dirty="0" smtClean="0"/>
              <a:t> nurse </a:t>
            </a:r>
            <a:r>
              <a:rPr lang="en-US" dirty="0" smtClean="0">
                <a:hlinkClick r:id="rId20" tooltip="Florence Nightingale"/>
              </a:rPr>
              <a:t>Florence Nightingale</a:t>
            </a:r>
            <a:r>
              <a:rPr lang="en-US" dirty="0" smtClean="0"/>
              <a:t> (1820–1910),</a:t>
            </a:r>
            <a:r>
              <a:rPr lang="en-US" baseline="30000" dirty="0" smtClean="0">
                <a:hlinkClick r:id=""/>
              </a:rPr>
              <a:t>[2]</a:t>
            </a:r>
            <a:r>
              <a:rPr lang="en-US" baseline="30000" dirty="0" smtClean="0">
                <a:hlinkClick r:id=""/>
              </a:rPr>
              <a:t>[3]</a:t>
            </a:r>
            <a:r>
              <a:rPr lang="en-US" baseline="30000" dirty="0" smtClean="0">
                <a:hlinkClick r:id=""/>
              </a:rPr>
              <a:t>[4]</a:t>
            </a:r>
            <a:r>
              <a:rPr lang="en-US" dirty="0" smtClean="0"/>
              <a:t> who became famous for her work in making hospitals sanitary and fresh-smelling.</a:t>
            </a:r>
          </a:p>
          <a:p>
            <a:r>
              <a:rPr lang="en-US" b="1" dirty="0" smtClean="0"/>
              <a:t>Contents</a:t>
            </a:r>
          </a:p>
          <a:p>
            <a:r>
              <a:rPr lang="en-US" dirty="0" smtClean="0"/>
              <a:t>[</a:t>
            </a:r>
            <a:r>
              <a:rPr lang="en-US" dirty="0" smtClean="0">
                <a:hlinkClick r:id=""/>
              </a:rPr>
              <a:t>hide</a:t>
            </a:r>
            <a:r>
              <a:rPr lang="en-US" dirty="0" smtClean="0"/>
              <a:t>]</a:t>
            </a:r>
          </a:p>
          <a:p>
            <a:r>
              <a:rPr lang="en-US" dirty="0" smtClean="0">
                <a:hlinkClick r:id=""/>
              </a:rPr>
              <a:t>1 Sanitary reforms</a:t>
            </a:r>
            <a:endParaRPr lang="en-US" dirty="0" smtClean="0"/>
          </a:p>
          <a:p>
            <a:r>
              <a:rPr lang="en-US" dirty="0" smtClean="0">
                <a:hlinkClick r:id=""/>
              </a:rPr>
              <a:t>2 Cholera</a:t>
            </a:r>
            <a:endParaRPr lang="en-US" dirty="0" smtClean="0"/>
          </a:p>
          <a:p>
            <a:r>
              <a:rPr lang="en-US" dirty="0" smtClean="0">
                <a:hlinkClick r:id=""/>
              </a:rPr>
              <a:t>3 See also</a:t>
            </a:r>
            <a:endParaRPr lang="en-US" dirty="0" smtClean="0"/>
          </a:p>
          <a:p>
            <a:r>
              <a:rPr lang="en-US" dirty="0" smtClean="0">
                <a:hlinkClick r:id=""/>
              </a:rPr>
              <a:t>4 References</a:t>
            </a:r>
            <a:endParaRPr lang="en-US" dirty="0" smtClean="0"/>
          </a:p>
          <a:p>
            <a:r>
              <a:rPr lang="en-US" dirty="0" smtClean="0">
                <a:hlinkClick r:id=""/>
              </a:rPr>
              <a:t>5 External links</a:t>
            </a:r>
            <a:endParaRPr lang="en-US" dirty="0" smtClean="0"/>
          </a:p>
          <a:p>
            <a:r>
              <a:rPr lang="en-US" b="1" dirty="0" smtClean="0"/>
              <a:t>[</a:t>
            </a:r>
            <a:r>
              <a:rPr lang="en-US" b="1" dirty="0" smtClean="0">
                <a:hlinkClick r:id="rId21" tooltip="Edit section: Sanitary reforms"/>
              </a:rPr>
              <a:t>edit</a:t>
            </a:r>
            <a:r>
              <a:rPr lang="en-US" b="1" dirty="0" smtClean="0"/>
              <a:t>] Sanitary reforms</a:t>
            </a:r>
          </a:p>
          <a:p>
            <a:r>
              <a:rPr lang="en-US" dirty="0" smtClean="0"/>
              <a:t>The theory of miasma disease made sense to the English sanitary reformers of the mid-nineteenth century. Miasma explained why </a:t>
            </a:r>
            <a:r>
              <a:rPr lang="en-US" dirty="0" smtClean="0">
                <a:hlinkClick r:id="rId4" tooltip="Cholera"/>
              </a:rPr>
              <a:t>cholera</a:t>
            </a:r>
            <a:r>
              <a:rPr lang="en-US" dirty="0" smtClean="0"/>
              <a:t> and other diseases were epidemic in places where the water was </a:t>
            </a:r>
            <a:r>
              <a:rPr lang="en-US" dirty="0" err="1" smtClean="0"/>
              <a:t>undrained</a:t>
            </a:r>
            <a:r>
              <a:rPr lang="en-US" dirty="0" smtClean="0"/>
              <a:t> and very foul-smelling. The theory led to improvements in the sanitation systems, which coincidentally led to decreased episodes of </a:t>
            </a:r>
            <a:r>
              <a:rPr lang="en-US" dirty="0" smtClean="0">
                <a:hlinkClick r:id="rId4" tooltip="Cholera"/>
              </a:rPr>
              <a:t>cholera</a:t>
            </a:r>
            <a:r>
              <a:rPr lang="en-US" dirty="0" smtClean="0"/>
              <a:t>, thus helping to support the theory.</a:t>
            </a:r>
          </a:p>
          <a:p>
            <a:r>
              <a:rPr lang="en-US" dirty="0" smtClean="0"/>
              <a:t>Even though the miasmatic theory has been disproven by the discovery of </a:t>
            </a:r>
            <a:r>
              <a:rPr lang="en-US" dirty="0" smtClean="0">
                <a:hlinkClick r:id="rId22" tooltip="Virus"/>
              </a:rPr>
              <a:t>viruses</a:t>
            </a:r>
            <a:r>
              <a:rPr lang="en-US" dirty="0" smtClean="0"/>
              <a:t> and </a:t>
            </a:r>
            <a:r>
              <a:rPr lang="en-US" dirty="0" smtClean="0">
                <a:hlinkClick r:id="rId23" tooltip="Bacteria"/>
              </a:rPr>
              <a:t>bacteria</a:t>
            </a:r>
            <a:r>
              <a:rPr lang="en-US" dirty="0" smtClean="0"/>
              <a:t>, it helped make the connection between poor sanitation and disease. This caused public health reforms and encouraged cleanliness, even though some doctors still did not wash their hands between patients. They believed that the </a:t>
            </a:r>
            <a:r>
              <a:rPr lang="en-US" dirty="0" err="1" smtClean="0"/>
              <a:t>miasmata</a:t>
            </a:r>
            <a:r>
              <a:rPr lang="en-US" dirty="0" smtClean="0"/>
              <a:t> were only airborne, and would not be stuck on the doctors' hands.</a:t>
            </a:r>
          </a:p>
          <a:p>
            <a:r>
              <a:rPr lang="en-US" dirty="0" smtClean="0"/>
              <a:t>The miasmatic theory was consistent with the observations that disease was associated with poor </a:t>
            </a:r>
            <a:r>
              <a:rPr lang="en-US" dirty="0" smtClean="0">
                <a:hlinkClick r:id="rId24" tooltip="Sanitation"/>
              </a:rPr>
              <a:t>sanitation</a:t>
            </a:r>
            <a:r>
              <a:rPr lang="en-US" dirty="0" smtClean="0"/>
              <a:t> (and hence foul </a:t>
            </a:r>
            <a:r>
              <a:rPr lang="en-US" dirty="0" err="1" smtClean="0"/>
              <a:t>odours</a:t>
            </a:r>
            <a:r>
              <a:rPr lang="en-US" dirty="0" smtClean="0"/>
              <a:t>) and that sanitary improvements reduced disease, but not with the observations of </a:t>
            </a:r>
            <a:r>
              <a:rPr lang="en-US" dirty="0" smtClean="0">
                <a:hlinkClick r:id="rId25" tooltip="Microbiology"/>
              </a:rPr>
              <a:t>microbiology</a:t>
            </a:r>
            <a:r>
              <a:rPr lang="en-US" dirty="0" smtClean="0"/>
              <a:t> that led to the </a:t>
            </a:r>
            <a:r>
              <a:rPr lang="en-US" dirty="0" smtClean="0">
                <a:hlinkClick r:id="rId8" tooltip="Germ theory of disease"/>
              </a:rPr>
              <a:t>germ theory of disease</a:t>
            </a:r>
            <a:r>
              <a:rPr lang="en-US" dirty="0" smtClean="0"/>
              <a:t>.</a:t>
            </a:r>
          </a:p>
          <a:p>
            <a:r>
              <a:rPr lang="en-US" b="1" dirty="0" smtClean="0"/>
              <a:t>[</a:t>
            </a:r>
            <a:r>
              <a:rPr lang="en-US" b="1" dirty="0" smtClean="0">
                <a:hlinkClick r:id="rId26" tooltip="Edit section: Cholera"/>
              </a:rPr>
              <a:t>edit</a:t>
            </a:r>
            <a:r>
              <a:rPr lang="en-US" b="1" dirty="0" smtClean="0"/>
              <a:t>] Cholera</a:t>
            </a:r>
          </a:p>
          <a:p>
            <a:r>
              <a:rPr lang="en-US" dirty="0" smtClean="0"/>
              <a:t>So far as cholera is concerned, the miasmatic theory was disproved by </a:t>
            </a:r>
            <a:r>
              <a:rPr lang="en-US" dirty="0" smtClean="0">
                <a:hlinkClick r:id="rId18" tooltip="John Snow (physician)"/>
              </a:rPr>
              <a:t>John Snow</a:t>
            </a:r>
            <a:r>
              <a:rPr lang="en-US" dirty="0" smtClean="0"/>
              <a:t> following an epidemic in </a:t>
            </a:r>
            <a:r>
              <a:rPr lang="en-US" dirty="0" err="1" smtClean="0">
                <a:hlinkClick r:id="rId27" tooltip="Soho"/>
              </a:rPr>
              <a:t>Soho</a:t>
            </a:r>
            <a:r>
              <a:rPr lang="en-US" dirty="0" smtClean="0"/>
              <a:t>, central </a:t>
            </a:r>
            <a:r>
              <a:rPr lang="en-US" dirty="0" smtClean="0">
                <a:hlinkClick r:id="rId13" tooltip="London"/>
              </a:rPr>
              <a:t>London</a:t>
            </a:r>
            <a:r>
              <a:rPr lang="en-US" dirty="0" smtClean="0"/>
              <a:t> in 1854.</a:t>
            </a:r>
            <a:r>
              <a:rPr lang="en-US" baseline="30000" dirty="0" smtClean="0">
                <a:hlinkClick r:id=""/>
              </a:rPr>
              <a:t>[5]</a:t>
            </a:r>
            <a:r>
              <a:rPr lang="en-US" dirty="0" smtClean="0"/>
              <a:t> Because of the miasmatic theory's predominance among Italian scientists, the 1854 discovery by </a:t>
            </a:r>
            <a:r>
              <a:rPr lang="en-US" dirty="0" err="1" smtClean="0">
                <a:hlinkClick r:id="rId28" tooltip="Filippo Pacini"/>
              </a:rPr>
              <a:t>Filippo</a:t>
            </a:r>
            <a:r>
              <a:rPr lang="en-US" dirty="0" smtClean="0">
                <a:hlinkClick r:id="rId28" tooltip="Filippo Pacini"/>
              </a:rPr>
              <a:t> </a:t>
            </a:r>
            <a:r>
              <a:rPr lang="en-US" dirty="0" err="1" smtClean="0">
                <a:hlinkClick r:id="rId28" tooltip="Filippo Pacini"/>
              </a:rPr>
              <a:t>Pacini</a:t>
            </a:r>
            <a:r>
              <a:rPr lang="en-US" dirty="0" smtClean="0"/>
              <a:t> of the bacillus that caused the disease was completely ignored, and the bacteria had to be rediscovered thirty years later by </a:t>
            </a:r>
            <a:r>
              <a:rPr lang="en-US" dirty="0" smtClean="0">
                <a:hlinkClick r:id="rId29" tooltip="Robert Koch"/>
              </a:rPr>
              <a:t>Robert Koch</a:t>
            </a:r>
            <a:r>
              <a:rPr lang="en-US" dirty="0" smtClean="0"/>
              <a:t>.</a:t>
            </a:r>
          </a:p>
          <a:p>
            <a:r>
              <a:rPr lang="en-US" dirty="0" smtClean="0"/>
              <a:t>A remnant of this theory is the name of </a:t>
            </a:r>
            <a:r>
              <a:rPr lang="en-US" dirty="0" smtClean="0">
                <a:hlinkClick r:id="rId30" tooltip="Malaria"/>
              </a:rPr>
              <a:t>malaria</a:t>
            </a:r>
            <a:r>
              <a:rPr lang="en-US" dirty="0" smtClean="0"/>
              <a:t>, from Italian </a:t>
            </a:r>
            <a:r>
              <a:rPr lang="en-US" i="1" dirty="0" smtClean="0"/>
              <a:t>mala aria</a:t>
            </a:r>
            <a:r>
              <a:rPr lang="en-US" dirty="0" smtClean="0"/>
              <a:t> ("bad air").</a:t>
            </a:r>
          </a:p>
          <a:p>
            <a:endParaRPr lang="en-US" dirty="0"/>
          </a:p>
        </p:txBody>
      </p:sp>
      <p:sp>
        <p:nvSpPr>
          <p:cNvPr id="4" name="Slide Number Placeholder 3"/>
          <p:cNvSpPr>
            <a:spLocks noGrp="1"/>
          </p:cNvSpPr>
          <p:nvPr>
            <p:ph type="sldNum" sz="quarter" idx="10"/>
          </p:nvPr>
        </p:nvSpPr>
        <p:spPr/>
        <p:txBody>
          <a:bodyPr/>
          <a:lstStyle/>
          <a:p>
            <a:fld id="{EA544B5D-1BE4-4389-9CFC-CF3EC20621F0}"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article is about the actual air at night. For the song by </a:t>
            </a:r>
            <a:r>
              <a:rPr lang="en-US" i="1" dirty="0" smtClean="0">
                <a:hlinkClick r:id="rId3" tooltip="Teddy Geiger"/>
              </a:rPr>
              <a:t>Teddy Geiger</a:t>
            </a:r>
            <a:r>
              <a:rPr lang="en-US" i="1" dirty="0" smtClean="0"/>
              <a:t>, see </a:t>
            </a:r>
            <a:r>
              <a:rPr lang="en-US" i="1" dirty="0" smtClean="0">
                <a:hlinkClick r:id="rId4" tooltip="Underage Thinking"/>
              </a:rPr>
              <a:t>Underage Thinking</a:t>
            </a:r>
            <a:r>
              <a:rPr lang="en-US" i="1" dirty="0" smtClean="0"/>
              <a:t>.</a:t>
            </a:r>
            <a:endParaRPr lang="en-US" dirty="0" smtClean="0"/>
          </a:p>
          <a:p>
            <a:r>
              <a:rPr lang="en-US" dirty="0" smtClean="0"/>
              <a:t>Prior to the late </a:t>
            </a:r>
            <a:r>
              <a:rPr lang="en-US" dirty="0" smtClean="0">
                <a:hlinkClick r:id="rId5" tooltip="19th century"/>
              </a:rPr>
              <a:t>nineteenth century</a:t>
            </a:r>
            <a:r>
              <a:rPr lang="en-US" dirty="0" smtClean="0"/>
              <a:t>, </a:t>
            </a:r>
            <a:r>
              <a:rPr lang="en-US" b="1" dirty="0" smtClean="0"/>
              <a:t>night air</a:t>
            </a:r>
            <a:r>
              <a:rPr lang="en-US" dirty="0" smtClean="0"/>
              <a:t> was considered dangerous in most western cultures. Based on “</a:t>
            </a:r>
            <a:r>
              <a:rPr lang="en-US" dirty="0" err="1" smtClean="0">
                <a:hlinkClick r:id="rId6" tooltip="Zymotic disease"/>
              </a:rPr>
              <a:t>zymotic</a:t>
            </a:r>
            <a:r>
              <a:rPr lang="en-US" dirty="0" smtClean="0"/>
              <a:t>” theory, people believed vapors called </a:t>
            </a:r>
            <a:r>
              <a:rPr lang="en-US" dirty="0" smtClean="0">
                <a:hlinkClick r:id="rId7" tooltip="Miasma theory of disease"/>
              </a:rPr>
              <a:t>“miasma”</a:t>
            </a:r>
            <a:r>
              <a:rPr lang="en-US" dirty="0" smtClean="0"/>
              <a:t>(</a:t>
            </a:r>
            <a:r>
              <a:rPr lang="en-US" dirty="0" err="1" smtClean="0"/>
              <a:t>miasmata</a:t>
            </a:r>
            <a:r>
              <a:rPr lang="en-US" dirty="0" smtClean="0"/>
              <a:t>, plural) rose from the soil and spread diseases. Miasmas came from rotting vegetation and foul water—especially in </a:t>
            </a:r>
            <a:r>
              <a:rPr lang="en-US" dirty="0" smtClean="0">
                <a:hlinkClick r:id="rId8" tooltip="Swamp"/>
              </a:rPr>
              <a:t>swamps</a:t>
            </a:r>
            <a:r>
              <a:rPr lang="en-US" dirty="0" smtClean="0"/>
              <a:t> and urban </a:t>
            </a:r>
            <a:r>
              <a:rPr lang="en-US" dirty="0" smtClean="0">
                <a:hlinkClick r:id="rId9" tooltip="Ghetto"/>
              </a:rPr>
              <a:t>ghettos</a:t>
            </a:r>
            <a:r>
              <a:rPr lang="en-US" dirty="0" smtClean="0"/>
              <a:t>.</a:t>
            </a:r>
          </a:p>
          <a:p>
            <a:r>
              <a:rPr lang="en-US" dirty="0" smtClean="0"/>
              <a:t>Many people and especially the weak or infirm avoided breathing night air by going indoors and keeping windows and doors shut.</a:t>
            </a:r>
          </a:p>
          <a:p>
            <a:r>
              <a:rPr lang="en-US" dirty="0" smtClean="0"/>
              <a:t>In addition to ideas associated with </a:t>
            </a:r>
            <a:r>
              <a:rPr lang="en-US" dirty="0" err="1" smtClean="0"/>
              <a:t>zymotic</a:t>
            </a:r>
            <a:r>
              <a:rPr lang="en-US" dirty="0" smtClean="0"/>
              <a:t> theory, there was also a general fear that cold or cool air spread disease.</a:t>
            </a:r>
          </a:p>
          <a:p>
            <a:r>
              <a:rPr lang="en-US" dirty="0" smtClean="0"/>
              <a:t>The fear of night air gradually disappeared as understanding about disease increased as well as with improvements in home heating and ventilation.</a:t>
            </a:r>
          </a:p>
          <a:p>
            <a:r>
              <a:rPr lang="en-US" dirty="0" smtClean="0"/>
              <a:t>Particularly important was the understanding that the agent spreading </a:t>
            </a:r>
            <a:r>
              <a:rPr lang="en-US" dirty="0" smtClean="0">
                <a:hlinkClick r:id="rId10" tooltip="Malaria"/>
              </a:rPr>
              <a:t>malaria</a:t>
            </a:r>
            <a:r>
              <a:rPr lang="en-US" dirty="0" smtClean="0"/>
              <a:t> was the </a:t>
            </a:r>
            <a:r>
              <a:rPr lang="en-US" dirty="0" smtClean="0">
                <a:hlinkClick r:id="rId11" tooltip="Mosquito"/>
              </a:rPr>
              <a:t>mosquitoes</a:t>
            </a:r>
            <a:r>
              <a:rPr lang="en-US" dirty="0" smtClean="0"/>
              <a:t> (active at night) rather than miasmas.</a:t>
            </a:r>
          </a:p>
          <a:p>
            <a:r>
              <a:rPr lang="en-US" b="1" dirty="0" smtClean="0"/>
              <a:t>[</a:t>
            </a:r>
            <a:r>
              <a:rPr lang="en-US" b="1" dirty="0" smtClean="0">
                <a:hlinkClick r:id="rId12" tooltip="Edit section: See also"/>
              </a:rPr>
              <a:t>edit</a:t>
            </a:r>
            <a:r>
              <a:rPr lang="en-US" b="1" dirty="0" smtClean="0"/>
              <a:t>] </a:t>
            </a:r>
          </a:p>
          <a:p>
            <a:endParaRPr lang="en-US" dirty="0"/>
          </a:p>
        </p:txBody>
      </p:sp>
      <p:sp>
        <p:nvSpPr>
          <p:cNvPr id="4" name="Slide Number Placeholder 3"/>
          <p:cNvSpPr>
            <a:spLocks noGrp="1"/>
          </p:cNvSpPr>
          <p:nvPr>
            <p:ph type="sldNum" sz="quarter" idx="10"/>
          </p:nvPr>
        </p:nvSpPr>
        <p:spPr/>
        <p:txBody>
          <a:bodyPr/>
          <a:lstStyle/>
          <a:p>
            <a:fld id="{EA544B5D-1BE4-4389-9CFC-CF3EC20621F0}"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Timothy Shay (T.S.) Arthur</a:t>
            </a:r>
            <a:r>
              <a:rPr lang="en-US" sz="1200" kern="1200" dirty="0" smtClean="0">
                <a:solidFill>
                  <a:schemeClr val="tx1"/>
                </a:solidFill>
                <a:latin typeface="+mn-lt"/>
                <a:ea typeface="+mn-ea"/>
                <a:cs typeface="+mn-cs"/>
              </a:rPr>
              <a:t> (June 6, 1809 – March 6, 1885) was a popular nineteenth-century American author. He is most famous for his </a:t>
            </a:r>
            <a:r>
              <a:rPr lang="en-US" sz="1200" u="sng" kern="1200" dirty="0" smtClean="0">
                <a:solidFill>
                  <a:schemeClr val="tx1"/>
                </a:solidFill>
                <a:latin typeface="+mn-lt"/>
                <a:ea typeface="+mn-ea"/>
                <a:cs typeface="+mn-cs"/>
                <a:hlinkClick r:id="rId3" tooltip="Temperance movement"/>
              </a:rPr>
              <a:t>temperance</a:t>
            </a:r>
            <a:r>
              <a:rPr lang="en-US" sz="1200" kern="1200" dirty="0" smtClean="0">
                <a:solidFill>
                  <a:schemeClr val="tx1"/>
                </a:solidFill>
                <a:latin typeface="+mn-lt"/>
                <a:ea typeface="+mn-ea"/>
                <a:cs typeface="+mn-cs"/>
              </a:rPr>
              <a:t> novel </a:t>
            </a:r>
            <a:r>
              <a:rPr lang="en-US" sz="1200" i="1" kern="1200" dirty="0" smtClean="0">
                <a:solidFill>
                  <a:schemeClr val="tx1"/>
                </a:solidFill>
                <a:latin typeface="+mn-lt"/>
                <a:ea typeface="+mn-ea"/>
                <a:cs typeface="+mn-cs"/>
              </a:rPr>
              <a:t>Ten Nights in a Bar-Room and What I Saw There</a:t>
            </a:r>
            <a:r>
              <a:rPr lang="en-US" sz="1200" kern="1200" dirty="0" smtClean="0">
                <a:solidFill>
                  <a:schemeClr val="tx1"/>
                </a:solidFill>
                <a:latin typeface="+mn-lt"/>
                <a:ea typeface="+mn-ea"/>
                <a:cs typeface="+mn-cs"/>
              </a:rPr>
              <a:t> (1854), which helped demonize alcohol in the eyes of the American public.</a:t>
            </a:r>
          </a:p>
          <a:p>
            <a:r>
              <a:rPr lang="en-US" sz="1200" kern="1200" dirty="0" smtClean="0">
                <a:solidFill>
                  <a:schemeClr val="tx1"/>
                </a:solidFill>
                <a:latin typeface="+mn-lt"/>
                <a:ea typeface="+mn-ea"/>
                <a:cs typeface="+mn-cs"/>
              </a:rPr>
              <a:t>1854 was also the year Arthur published </a:t>
            </a:r>
            <a:r>
              <a:rPr lang="en-US" sz="1200" i="1" kern="1200" dirty="0" smtClean="0">
                <a:solidFill>
                  <a:schemeClr val="tx1"/>
                </a:solidFill>
                <a:latin typeface="+mn-lt"/>
                <a:ea typeface="+mn-ea"/>
                <a:cs typeface="+mn-cs"/>
              </a:rPr>
              <a:t>Ten Nights in a Bar-Room</a:t>
            </a:r>
            <a:r>
              <a:rPr lang="en-US" sz="1200" kern="1200" dirty="0" smtClean="0">
                <a:solidFill>
                  <a:schemeClr val="tx1"/>
                </a:solidFill>
                <a:latin typeface="+mn-lt"/>
                <a:ea typeface="+mn-ea"/>
                <a:cs typeface="+mn-cs"/>
              </a:rPr>
              <a:t>. The story of a small-town miller (perhaps based on Arthur’s father) who gives up his trade to open a tavern, the novel’s narrator is an infrequent visitor who over the course of several years traces the physical and moral decline of the proprietor, his family, and the town’s citizenry due to alcohol. The novel sold well, but insinuated itself in the public consciousness largely on the basis of a very popular stage version that appeared soon after the book. The play remained in continuous production well into the twentieth century when at least two movie versions were made.</a:t>
            </a:r>
          </a:p>
          <a:p>
            <a:endParaRPr lang="en-US" dirty="0"/>
          </a:p>
        </p:txBody>
      </p:sp>
      <p:sp>
        <p:nvSpPr>
          <p:cNvPr id="4" name="Slide Number Placeholder 3"/>
          <p:cNvSpPr>
            <a:spLocks noGrp="1"/>
          </p:cNvSpPr>
          <p:nvPr>
            <p:ph type="sldNum" sz="quarter" idx="10"/>
          </p:nvPr>
        </p:nvSpPr>
        <p:spPr/>
        <p:txBody>
          <a:bodyPr/>
          <a:lstStyle/>
          <a:p>
            <a:fld id="{EA544B5D-1BE4-4389-9CFC-CF3EC20621F0}" type="slidenum">
              <a:rPr lang="en-US" smtClean="0"/>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4B5D-1BE4-4389-9CFC-CF3EC20621F0}" type="slidenum">
              <a:rPr lang="en-US" smtClean="0"/>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dirty="0" smtClean="0">
                <a:solidFill>
                  <a:schemeClr val="tx1"/>
                </a:solidFill>
                <a:latin typeface="+mn-lt"/>
                <a:ea typeface="+mn-ea"/>
                <a:cs typeface="+mn-cs"/>
              </a:rPr>
              <a:t>Links</a:t>
            </a:r>
          </a:p>
          <a:p>
            <a:r>
              <a:rPr lang="en-US" sz="1200" kern="1200" dirty="0" smtClean="0">
                <a:solidFill>
                  <a:schemeClr val="tx1"/>
                </a:solidFill>
                <a:latin typeface="+mn-lt"/>
                <a:ea typeface="+mn-ea"/>
                <a:cs typeface="+mn-cs"/>
              </a:rPr>
              <a:t>For key sources (and relevant commentary) for the history of evidence based medicine: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3"/>
              </a:rPr>
              <a:t>http://www.jameslindlibrary.org/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the text of John Snow on Cholera (1855):</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4"/>
              </a:rPr>
              <a:t>http://www.ph.ucla.edu/EPI/snow/snowbook.html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an electronic library of medical history texts: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5"/>
              </a:rPr>
              <a:t>http://www.bium.univ-paris5.fr/histmed/medica.htm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early modern anatomy illustrations: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6"/>
              </a:rPr>
              <a:t>http://www.nlm.nih.gov/exhibition/historicalanatomies/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illustrations relating to the history of medicine: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7"/>
              </a:rPr>
              <a:t>http://www.nlm.nih.gov/hmd/collections/photos/</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8"/>
              </a:rPr>
              <a:t>http://medphoto.wellcome.ac.uk/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Guides to medical history on the internet: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9"/>
              </a:rPr>
              <a:t>http://www.medhist.ac.uk/</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10"/>
              </a:rPr>
              <a:t>http://www.mic.ki.se/HistGen.html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Jeremy Norman's historyofscience.com:</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11"/>
              </a:rPr>
              <a:t>http://www.historyofscience.com/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purchase copies of </a:t>
            </a:r>
            <a:r>
              <a:rPr lang="en-US" sz="1200" i="1" kern="1200" dirty="0" smtClean="0">
                <a:solidFill>
                  <a:schemeClr val="tx1"/>
                </a:solidFill>
                <a:latin typeface="+mn-lt"/>
                <a:ea typeface="+mn-ea"/>
                <a:cs typeface="+mn-cs"/>
              </a:rPr>
              <a:t>Bad Medicine: Doctors Doing Harm Since Hippocrates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2"/>
              </a:rPr>
              <a:t>http://www.oup.co.uk/isbn/0-19-280355-7</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Alternatively, visit </a:t>
            </a:r>
            <a:r>
              <a:rPr lang="en-US" sz="1200" kern="1200" dirty="0" smtClean="0">
                <a:solidFill>
                  <a:schemeClr val="tx1"/>
                </a:solidFill>
                <a:latin typeface="+mn-lt"/>
                <a:ea typeface="+mn-ea"/>
                <a:cs typeface="+mn-cs"/>
                <a:hlinkClick r:id="rId13"/>
              </a:rPr>
              <a:t>www.bookfinder.com</a:t>
            </a:r>
            <a:r>
              <a:rPr lang="en-US" sz="1200" kern="1200" dirty="0" smtClean="0">
                <a:solidFill>
                  <a:schemeClr val="tx1"/>
                </a:solidFill>
                <a:latin typeface="+mn-lt"/>
                <a:ea typeface="+mn-ea"/>
                <a:cs typeface="+mn-cs"/>
              </a:rPr>
              <a:t> to find the best price, new or secondhand.</a:t>
            </a:r>
          </a:p>
          <a:p>
            <a:r>
              <a:rPr lang="en-US" sz="1200" kern="1200" dirty="0" smtClean="0">
                <a:solidFill>
                  <a:schemeClr val="tx1"/>
                </a:solidFill>
                <a:latin typeface="+mn-lt"/>
                <a:ea typeface="+mn-ea"/>
                <a:cs typeface="+mn-cs"/>
              </a:rPr>
              <a:t>David </a:t>
            </a:r>
            <a:r>
              <a:rPr lang="en-US" sz="1200" kern="1200" dirty="0" err="1" smtClean="0">
                <a:solidFill>
                  <a:schemeClr val="tx1"/>
                </a:solidFill>
                <a:latin typeface="+mn-lt"/>
                <a:ea typeface="+mn-ea"/>
                <a:cs typeface="+mn-cs"/>
              </a:rPr>
              <a:t>Wootton's</a:t>
            </a:r>
            <a:r>
              <a:rPr lang="en-US" sz="1200" kern="1200" dirty="0" smtClean="0">
                <a:solidFill>
                  <a:schemeClr val="tx1"/>
                </a:solidFill>
                <a:latin typeface="+mn-lt"/>
                <a:ea typeface="+mn-ea"/>
                <a:cs typeface="+mn-cs"/>
              </a:rPr>
              <a:t> page at the University of York (includes list of other publications):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14"/>
              </a:rPr>
              <a:t>http://www.york.ac.uk/depts/hist/staff/wootton.shtml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544B5D-1BE4-4389-9CFC-CF3EC20621F0}" type="slidenum">
              <a:rPr lang="en-US" smtClean="0"/>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TRAVELING THROUGH New Jersey in September 1776, John Adams and Benjamin Franklin stopped for the night at an inn so full that they were forced to share a cramped, single room with only one window. "The Window was open," Adams recalled in his autobiography, "and I, who was an invalid and afraid of the Air in the night (</a:t>
            </a:r>
            <a:r>
              <a:rPr lang="en-US" i="1" dirty="0" smtClean="0"/>
              <a:t>blowing upon me</a:t>
            </a:r>
            <a:r>
              <a:rPr lang="en-US" dirty="0" smtClean="0"/>
              <a:t>), shut it close. Oh! says Franklin </a:t>
            </a:r>
            <a:r>
              <a:rPr lang="en-US" dirty="0" err="1" smtClean="0"/>
              <a:t>dont</a:t>
            </a:r>
            <a:r>
              <a:rPr lang="en-US" dirty="0" smtClean="0"/>
              <a:t> shut the Window. We shall be suffocated. I answered I was afraid of the Evening Air. Dr. Franklin replied, the Air within this Chamber will soon be, and indeed is now worse than that without Doors: come! open the Window and come to bed, and I will convince you: I believe you are not acquainted with my Theory of Colds." Adams did as he was told, while his learned bed-mate "began an </a:t>
            </a:r>
            <a:r>
              <a:rPr lang="en-US" dirty="0" err="1" smtClean="0"/>
              <a:t>harrangue</a:t>
            </a:r>
            <a:r>
              <a:rPr lang="en-US" dirty="0" smtClean="0"/>
              <a:t>, upon Air and cold and Respiration and Perspiration, with which I was so much amused that I soon fell asleep and left him and his Philosophy together."</a:t>
            </a:r>
            <a:r>
              <a:rPr lang="en-US" baseline="30000" dirty="0" smtClean="0">
                <a:hlinkClick r:id=""/>
              </a:rPr>
              <a:t>1</a:t>
            </a:r>
            <a:r>
              <a:rPr lang="en-US" dirty="0" smtClean="0"/>
              <a:t> </a:t>
            </a:r>
            <a:r>
              <a:rPr lang="en-US" b="1" dirty="0" smtClean="0"/>
              <a:t>1</a:t>
            </a:r>
            <a:r>
              <a:rPr lang="en-US" dirty="0" smtClean="0"/>
              <a:t>       Franklin's lecture washed over the slumbering Adams like a cool New Jersey breeze, but in the long run such opinions would prove harder to ignore. For the next century and a half, numerous scientists, doctors, architects and household advice writers would admonish Americans about their fear of night air. The common practice of closing the windows at night, they warned, was far less healthy than breathing fresh air from outdoors. Yet Americans proved to be at least as skeptical or inattentive as John Adams; until the twentieth century they still were being scolded for their superstitions.</a:t>
            </a:r>
            <a:endParaRPr lang="en-US" dirty="0"/>
          </a:p>
        </p:txBody>
      </p:sp>
      <p:sp>
        <p:nvSpPr>
          <p:cNvPr id="4" name="Slide Number Placeholder 3"/>
          <p:cNvSpPr>
            <a:spLocks noGrp="1"/>
          </p:cNvSpPr>
          <p:nvPr>
            <p:ph type="sldNum" sz="quarter" idx="10"/>
          </p:nvPr>
        </p:nvSpPr>
        <p:spPr/>
        <p:txBody>
          <a:bodyPr/>
          <a:lstStyle/>
          <a:p>
            <a:fld id="{EA544B5D-1BE4-4389-9CFC-CF3EC20621F0}" type="slidenum">
              <a:rPr lang="en-US" smtClean="0"/>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4598B49-3D7A-4D36-8523-8ACB354C21BA}" type="datetimeFigureOut">
              <a:rPr lang="en-US" smtClean="0"/>
              <a:t>10/21/2010</a:t>
            </a:fld>
            <a:endParaRPr lang="en-US"/>
          </a:p>
        </p:txBody>
      </p:sp>
      <p:sp>
        <p:nvSpPr>
          <p:cNvPr id="16" name="Slide Number Placeholder 15"/>
          <p:cNvSpPr>
            <a:spLocks noGrp="1"/>
          </p:cNvSpPr>
          <p:nvPr>
            <p:ph type="sldNum" sz="quarter" idx="11"/>
          </p:nvPr>
        </p:nvSpPr>
        <p:spPr/>
        <p:txBody>
          <a:bodyPr/>
          <a:lstStyle/>
          <a:p>
            <a:fld id="{2CF0119F-260D-4BA2-AD5F-B694F33DF2E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598B49-3D7A-4D36-8523-8ACB354C21BA}"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0119F-260D-4BA2-AD5F-B694F33DF2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598B49-3D7A-4D36-8523-8ACB354C21BA}"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0119F-260D-4BA2-AD5F-B694F33DF2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4598B49-3D7A-4D36-8523-8ACB354C21BA}" type="datetimeFigureOut">
              <a:rPr lang="en-US" smtClean="0"/>
              <a:t>10/21/2010</a:t>
            </a:fld>
            <a:endParaRPr lang="en-US"/>
          </a:p>
        </p:txBody>
      </p:sp>
      <p:sp>
        <p:nvSpPr>
          <p:cNvPr id="15" name="Slide Number Placeholder 14"/>
          <p:cNvSpPr>
            <a:spLocks noGrp="1"/>
          </p:cNvSpPr>
          <p:nvPr>
            <p:ph type="sldNum" sz="quarter" idx="15"/>
          </p:nvPr>
        </p:nvSpPr>
        <p:spPr/>
        <p:txBody>
          <a:bodyPr/>
          <a:lstStyle>
            <a:lvl1pPr algn="ctr">
              <a:defRPr/>
            </a:lvl1pPr>
          </a:lstStyle>
          <a:p>
            <a:fld id="{2CF0119F-260D-4BA2-AD5F-B694F33DF2E1}"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598B49-3D7A-4D36-8523-8ACB354C21BA}"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0119F-260D-4BA2-AD5F-B694F33DF2E1}"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598B49-3D7A-4D36-8523-8ACB354C21BA}" type="datetimeFigureOut">
              <a:rPr lang="en-US" smtClean="0"/>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0119F-260D-4BA2-AD5F-B694F33DF2E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CF0119F-260D-4BA2-AD5F-B694F33DF2E1}"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4598B49-3D7A-4D36-8523-8ACB354C21BA}" type="datetimeFigureOut">
              <a:rPr lang="en-US" smtClean="0"/>
              <a:t>10/21/2010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598B49-3D7A-4D36-8523-8ACB354C21BA}" type="datetimeFigureOut">
              <a:rPr lang="en-US" smtClean="0"/>
              <a:t>10/21/2010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0119F-260D-4BA2-AD5F-B694F33DF2E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98B49-3D7A-4D36-8523-8ACB354C21BA}" type="datetimeFigureOut">
              <a:rPr lang="en-US" smtClean="0"/>
              <a:t>10/21/2010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0119F-260D-4BA2-AD5F-B694F33DF2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4598B49-3D7A-4D36-8523-8ACB354C21BA}" type="datetimeFigureOut">
              <a:rPr lang="en-US" smtClean="0"/>
              <a:t>10/21/2010</a:t>
            </a:fld>
            <a:endParaRPr lang="en-US"/>
          </a:p>
        </p:txBody>
      </p:sp>
      <p:sp>
        <p:nvSpPr>
          <p:cNvPr id="9" name="Slide Number Placeholder 8"/>
          <p:cNvSpPr>
            <a:spLocks noGrp="1"/>
          </p:cNvSpPr>
          <p:nvPr>
            <p:ph type="sldNum" sz="quarter" idx="15"/>
          </p:nvPr>
        </p:nvSpPr>
        <p:spPr/>
        <p:txBody>
          <a:bodyPr/>
          <a:lstStyle/>
          <a:p>
            <a:fld id="{2CF0119F-260D-4BA2-AD5F-B694F33DF2E1}"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4598B49-3D7A-4D36-8523-8ACB354C21BA}" type="datetimeFigureOut">
              <a:rPr lang="en-US" smtClean="0"/>
              <a:t>10/21/2010</a:t>
            </a:fld>
            <a:endParaRPr lang="en-US"/>
          </a:p>
        </p:txBody>
      </p:sp>
      <p:sp>
        <p:nvSpPr>
          <p:cNvPr id="9" name="Slide Number Placeholder 8"/>
          <p:cNvSpPr>
            <a:spLocks noGrp="1"/>
          </p:cNvSpPr>
          <p:nvPr>
            <p:ph type="sldNum" sz="quarter" idx="11"/>
          </p:nvPr>
        </p:nvSpPr>
        <p:spPr/>
        <p:txBody>
          <a:bodyPr/>
          <a:lstStyle/>
          <a:p>
            <a:fld id="{2CF0119F-260D-4BA2-AD5F-B694F33DF2E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4598B49-3D7A-4D36-8523-8ACB354C21BA}" type="datetimeFigureOut">
              <a:rPr lang="en-US" smtClean="0"/>
              <a:t>10/21/2010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CF0119F-260D-4BA2-AD5F-B694F33DF2E1}"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bc.co.uk/programmes/b008h5d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bbc.co.uk/iplayer/console/b008h5dz/In_Our_Time_The_Four_Humou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ho.int/chp/knowledge/publications/adherence_full_report.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029200"/>
            <a:ext cx="6858000" cy="895350"/>
          </a:xfrm>
        </p:spPr>
        <p:txBody>
          <a:bodyPr>
            <a:normAutofit/>
          </a:bodyPr>
          <a:lstStyle/>
          <a:p>
            <a:r>
              <a:rPr lang="en-US" dirty="0" smtClean="0"/>
              <a:t>Patricia Turrisi, Ph.D. </a:t>
            </a:r>
          </a:p>
          <a:p>
            <a:r>
              <a:rPr lang="en-US" dirty="0" smtClean="0"/>
              <a:t>Associate Professor of Philosophy</a:t>
            </a:r>
            <a:endParaRPr lang="en-US" dirty="0"/>
          </a:p>
        </p:txBody>
      </p:sp>
      <p:sp>
        <p:nvSpPr>
          <p:cNvPr id="2" name="Title 1"/>
          <p:cNvSpPr>
            <a:spLocks noGrp="1"/>
          </p:cNvSpPr>
          <p:nvPr>
            <p:ph type="ctrTitle"/>
          </p:nvPr>
        </p:nvSpPr>
        <p:spPr/>
        <p:txBody>
          <a:bodyPr>
            <a:normAutofit fontScale="90000"/>
          </a:bodyPr>
          <a:lstStyle/>
          <a:p>
            <a:r>
              <a:rPr lang="en-US" dirty="0" smtClean="0"/>
              <a:t>Medicine and Religion: Convergence and Divergence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0px-Hippocrates_rubens.jpg"/>
          <p:cNvPicPr>
            <a:picLocks noGrp="1" noChangeAspect="1"/>
          </p:cNvPicPr>
          <p:nvPr>
            <p:ph idx="1"/>
          </p:nvPr>
        </p:nvPicPr>
        <p:blipFill>
          <a:blip r:embed="rId2"/>
          <a:stretch>
            <a:fillRect/>
          </a:stretch>
        </p:blipFill>
        <p:spPr>
          <a:xfrm>
            <a:off x="2590800" y="1295400"/>
            <a:ext cx="3581400" cy="5013920"/>
          </a:xfrm>
        </p:spPr>
      </p:pic>
      <p:sp>
        <p:nvSpPr>
          <p:cNvPr id="2" name="Title 1"/>
          <p:cNvSpPr>
            <a:spLocks noGrp="1"/>
          </p:cNvSpPr>
          <p:nvPr>
            <p:ph type="title"/>
          </p:nvPr>
        </p:nvSpPr>
        <p:spPr/>
        <p:txBody>
          <a:bodyPr/>
          <a:lstStyle/>
          <a:p>
            <a:pPr algn="ctr"/>
            <a:r>
              <a:rPr lang="en-US" dirty="0" smtClean="0"/>
              <a:t>Hippocrates’ Humors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Passions and Tempers</a:t>
            </a:r>
            <a:endParaRPr lang="en-US" i="1" dirty="0"/>
          </a:p>
        </p:txBody>
      </p:sp>
      <p:sp>
        <p:nvSpPr>
          <p:cNvPr id="3" name="Content Placeholder 2"/>
          <p:cNvSpPr>
            <a:spLocks noGrp="1"/>
          </p:cNvSpPr>
          <p:nvPr>
            <p:ph sz="half" idx="1"/>
          </p:nvPr>
        </p:nvSpPr>
        <p:spPr/>
        <p:txBody>
          <a:bodyPr>
            <a:normAutofit lnSpcReduction="10000"/>
          </a:bodyPr>
          <a:lstStyle/>
          <a:p>
            <a:r>
              <a:rPr lang="en-US" dirty="0" smtClean="0"/>
              <a:t>We are born with a certain temperament that is made up of a mixture of humors – the body’s </a:t>
            </a:r>
            <a:r>
              <a:rPr lang="en-US" i="1" dirty="0" err="1" smtClean="0"/>
              <a:t>krasis</a:t>
            </a:r>
            <a:r>
              <a:rPr lang="en-US" i="1" dirty="0" smtClean="0"/>
              <a:t> -- </a:t>
            </a:r>
            <a:r>
              <a:rPr lang="en-US" dirty="0" smtClean="0"/>
              <a:t>its constitution or complexion.</a:t>
            </a:r>
          </a:p>
          <a:p>
            <a:r>
              <a:rPr lang="en-US" dirty="0" smtClean="0"/>
              <a:t>Each person’s ideal is that their humors are balanced according to their inborn temperament.</a:t>
            </a:r>
            <a:endParaRPr lang="en-US" dirty="0"/>
          </a:p>
        </p:txBody>
      </p:sp>
      <p:sp>
        <p:nvSpPr>
          <p:cNvPr id="4" name="Content Placeholder 3"/>
          <p:cNvSpPr>
            <a:spLocks noGrp="1"/>
          </p:cNvSpPr>
          <p:nvPr>
            <p:ph sz="half" idx="2"/>
          </p:nvPr>
        </p:nvSpPr>
        <p:spPr>
          <a:xfrm>
            <a:off x="4724400" y="2057400"/>
            <a:ext cx="4059936" cy="4572000"/>
          </a:xfrm>
        </p:spPr>
        <p:txBody>
          <a:bodyPr>
            <a:normAutofit lnSpcReduction="10000"/>
          </a:bodyPr>
          <a:lstStyle/>
          <a:p>
            <a:r>
              <a:rPr lang="en-US" dirty="0" smtClean="0"/>
              <a:t>Each person has their own optimal balance.</a:t>
            </a:r>
          </a:p>
          <a:p>
            <a:r>
              <a:rPr lang="en-US" dirty="0" smtClean="0"/>
              <a:t>The proportions between the humors change continuously.</a:t>
            </a:r>
          </a:p>
          <a:p>
            <a:r>
              <a:rPr lang="en-US" dirty="0" smtClean="0"/>
              <a:t>When your body is thrown off-balance, it is in a state of </a:t>
            </a:r>
            <a:r>
              <a:rPr lang="en-US" dirty="0" err="1" smtClean="0"/>
              <a:t>dyskrasia</a:t>
            </a:r>
            <a:r>
              <a:rPr lang="en-US" dirty="0" smtClean="0"/>
              <a:t>, and you become ill.</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Excess</a:t>
            </a:r>
            <a:endParaRPr lang="en-US" dirty="0"/>
          </a:p>
        </p:txBody>
      </p:sp>
      <p:sp>
        <p:nvSpPr>
          <p:cNvPr id="5" name="Content Placeholder 4"/>
          <p:cNvSpPr>
            <a:spLocks noGrp="1"/>
          </p:cNvSpPr>
          <p:nvPr>
            <p:ph sz="half" idx="2"/>
          </p:nvPr>
        </p:nvSpPr>
        <p:spPr/>
        <p:txBody>
          <a:bodyPr/>
          <a:lstStyle/>
          <a:p>
            <a:r>
              <a:rPr lang="en-US" dirty="0" smtClean="0"/>
              <a:t>When you engage in behaviors that increase the proportion of a humor beyond what your temperament can accommodate, you develop an excess.</a:t>
            </a:r>
            <a:endParaRPr lang="en-US" dirty="0"/>
          </a:p>
        </p:txBody>
      </p:sp>
      <p:sp>
        <p:nvSpPr>
          <p:cNvPr id="6" name="Content Placeholder 5"/>
          <p:cNvSpPr>
            <a:spLocks noGrp="1"/>
          </p:cNvSpPr>
          <p:nvPr>
            <p:ph sz="quarter" idx="4"/>
          </p:nvPr>
        </p:nvSpPr>
        <p:spPr>
          <a:xfrm>
            <a:off x="4724400" y="2362200"/>
            <a:ext cx="4038600" cy="3055904"/>
          </a:xfrm>
        </p:spPr>
        <p:txBody>
          <a:bodyPr/>
          <a:lstStyle/>
          <a:p>
            <a:r>
              <a:rPr lang="en-US" dirty="0" smtClean="0"/>
              <a:t>Neglect of one or more humors, or excess by another results in the overall disproportion of the humors.</a:t>
            </a:r>
            <a:endParaRPr lang="en-US" dirty="0"/>
          </a:p>
        </p:txBody>
      </p:sp>
      <p:sp>
        <p:nvSpPr>
          <p:cNvPr id="2" name="Title 1"/>
          <p:cNvSpPr>
            <a:spLocks noGrp="1"/>
          </p:cNvSpPr>
          <p:nvPr>
            <p:ph type="title"/>
          </p:nvPr>
        </p:nvSpPr>
        <p:spPr/>
        <p:txBody>
          <a:bodyPr>
            <a:normAutofit fontScale="90000"/>
          </a:bodyPr>
          <a:lstStyle/>
          <a:p>
            <a:r>
              <a:rPr lang="en-US" dirty="0" smtClean="0"/>
              <a:t>Activities, habits</a:t>
            </a:r>
            <a:r>
              <a:rPr lang="en-US" dirty="0" smtClean="0"/>
              <a:t> </a:t>
            </a:r>
            <a:r>
              <a:rPr lang="en-US" dirty="0" smtClean="0"/>
              <a:t>and individual acts</a:t>
            </a:r>
            <a:endParaRPr lang="en-US" dirty="0"/>
          </a:p>
        </p:txBody>
      </p:sp>
      <p:sp>
        <p:nvSpPr>
          <p:cNvPr id="4" name="Text Placeholder 3"/>
          <p:cNvSpPr>
            <a:spLocks noGrp="1"/>
          </p:cNvSpPr>
          <p:nvPr>
            <p:ph type="body" idx="3"/>
          </p:nvPr>
        </p:nvSpPr>
        <p:spPr>
          <a:xfrm>
            <a:off x="4648200" y="1524000"/>
            <a:ext cx="4040188" cy="762000"/>
          </a:xfrm>
        </p:spPr>
        <p:txBody>
          <a:bodyPr/>
          <a:lstStyle/>
          <a:p>
            <a:r>
              <a:rPr lang="en-US" dirty="0" smtClean="0"/>
              <a:t>Deficiency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p:txBody>
          <a:bodyPr/>
          <a:lstStyle/>
          <a:p>
            <a:r>
              <a:rPr lang="en-US" dirty="0" smtClean="0"/>
              <a:t>When </a:t>
            </a:r>
            <a:r>
              <a:rPr lang="en-US" sz="3200" b="1" dirty="0" smtClean="0"/>
              <a:t>choler</a:t>
            </a:r>
            <a:r>
              <a:rPr lang="en-US" dirty="0" smtClean="0"/>
              <a:t> is predominant, one has a choleric temperament:</a:t>
            </a:r>
          </a:p>
          <a:p>
            <a:pPr lvl="1"/>
            <a:r>
              <a:rPr lang="en-US" dirty="0" smtClean="0"/>
              <a:t>element: fire</a:t>
            </a:r>
          </a:p>
          <a:p>
            <a:pPr lvl="1"/>
            <a:r>
              <a:rPr lang="en-US" dirty="0" smtClean="0"/>
              <a:t>qualities: hot and dry</a:t>
            </a:r>
          </a:p>
          <a:p>
            <a:pPr lvl="1"/>
            <a:r>
              <a:rPr lang="en-US" dirty="0" smtClean="0"/>
              <a:t>color: yellow</a:t>
            </a:r>
          </a:p>
          <a:p>
            <a:pPr lvl="1"/>
            <a:r>
              <a:rPr lang="en-US" dirty="0" smtClean="0"/>
              <a:t>taste: bitter</a:t>
            </a:r>
          </a:p>
          <a:p>
            <a:pPr lvl="1"/>
            <a:r>
              <a:rPr lang="en-US" dirty="0" smtClean="0"/>
              <a:t>season: summer</a:t>
            </a:r>
          </a:p>
          <a:p>
            <a:pPr lvl="1"/>
            <a:r>
              <a:rPr lang="en-US" dirty="0" smtClean="0"/>
              <a:t>time of day: midday</a:t>
            </a:r>
          </a:p>
          <a:p>
            <a:pPr lvl="1"/>
            <a:r>
              <a:rPr lang="en-US" dirty="0" smtClean="0"/>
              <a:t>body organ: spleen</a:t>
            </a:r>
          </a:p>
          <a:p>
            <a:pPr lvl="1"/>
            <a:r>
              <a:rPr lang="en-US" dirty="0" smtClean="0"/>
              <a:t>period of life: youth</a:t>
            </a:r>
          </a:p>
          <a:p>
            <a:pPr lvl="1"/>
            <a:r>
              <a:rPr lang="en-US" dirty="0" smtClean="0"/>
              <a:t>signs: Aries, Leo, Sagittarius</a:t>
            </a:r>
          </a:p>
          <a:p>
            <a:pPr lvl="1"/>
            <a:r>
              <a:rPr lang="en-US" dirty="0" smtClean="0"/>
              <a:t>planet: Mars</a:t>
            </a:r>
          </a:p>
          <a:p>
            <a:endParaRPr lang="en-US" dirty="0"/>
          </a:p>
        </p:txBody>
      </p:sp>
      <p:sp>
        <p:nvSpPr>
          <p:cNvPr id="12" name="Text Placeholder 11"/>
          <p:cNvSpPr>
            <a:spLocks noGrp="1"/>
          </p:cNvSpPr>
          <p:nvPr>
            <p:ph type="body" idx="2"/>
          </p:nvPr>
        </p:nvSpPr>
        <p:spPr/>
        <p:txBody>
          <a:bodyPr>
            <a:normAutofit/>
          </a:bodyPr>
          <a:lstStyle/>
          <a:p>
            <a:r>
              <a:rPr lang="en-US" sz="2000" b="1" dirty="0" smtClean="0"/>
              <a:t>Choler (yellow bile)</a:t>
            </a:r>
          </a:p>
          <a:p>
            <a:r>
              <a:rPr lang="en-US" sz="2000" b="1" dirty="0" smtClean="0"/>
              <a:t>Melancholy (black bile)</a:t>
            </a:r>
          </a:p>
          <a:p>
            <a:r>
              <a:rPr lang="en-US" sz="2000" b="1" dirty="0" smtClean="0"/>
              <a:t>Blood</a:t>
            </a:r>
          </a:p>
          <a:p>
            <a:r>
              <a:rPr lang="en-US" sz="2000" b="1" dirty="0" smtClean="0"/>
              <a:t>Phlegm</a:t>
            </a:r>
          </a:p>
        </p:txBody>
      </p:sp>
      <p:sp>
        <p:nvSpPr>
          <p:cNvPr id="10" name="Title 9"/>
          <p:cNvSpPr>
            <a:spLocks noGrp="1"/>
          </p:cNvSpPr>
          <p:nvPr>
            <p:ph type="title"/>
          </p:nvPr>
        </p:nvSpPr>
        <p:spPr/>
        <p:txBody>
          <a:bodyPr>
            <a:normAutofit/>
          </a:bodyPr>
          <a:lstStyle/>
          <a:p>
            <a:r>
              <a:rPr sz="2400" smtClean="0"/>
              <a:t>The Humors</a:t>
            </a:r>
            <a:br>
              <a:rPr sz="2400" smtClean="0"/>
            </a:b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	In </a:t>
            </a:r>
            <a:r>
              <a:rPr lang="en-US" dirty="0" smtClean="0"/>
              <a:t>a balanced person, the predominance of choler ensures a reactive and quick-tempered character. A choleric is typically able to make decisions well and fast, and prefers action over contemplation. But a surplus </a:t>
            </a:r>
            <a:r>
              <a:rPr lang="en-US" dirty="0" smtClean="0"/>
              <a:t>of </a:t>
            </a:r>
            <a:r>
              <a:rPr lang="en-US" dirty="0" smtClean="0"/>
              <a:t>choler can become "burned" and eventually turn into melancholy (</a:t>
            </a:r>
            <a:r>
              <a:rPr lang="en-US" dirty="0" err="1" smtClean="0"/>
              <a:t>melan</a:t>
            </a:r>
            <a:r>
              <a:rPr lang="en-US" dirty="0" smtClean="0"/>
              <a:t>=black, choler=bile, in Greek). Meanwhile, the choleric will become acrid and negative; reactivity might be directed at the wrong objects. This sort of choleric will get angry easily, and maybe have episodes of uncontrolled and potentially dangerous rage.</a:t>
            </a:r>
          </a:p>
          <a:p>
            <a:endParaRPr lang="en-US" dirty="0"/>
          </a:p>
        </p:txBody>
      </p:sp>
      <p:sp>
        <p:nvSpPr>
          <p:cNvPr id="3" name="Title 2"/>
          <p:cNvSpPr>
            <a:spLocks noGrp="1"/>
          </p:cNvSpPr>
          <p:nvPr>
            <p:ph type="title"/>
          </p:nvPr>
        </p:nvSpPr>
        <p:spPr/>
        <p:txBody>
          <a:bodyPr/>
          <a:lstStyle/>
          <a:p>
            <a:r>
              <a:rPr smtClean="0"/>
              <a:t>An excess of choler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t>predominant in those endowed with a </a:t>
            </a:r>
            <a:r>
              <a:rPr lang="en-US" dirty="0" smtClean="0"/>
              <a:t>melancholic temperament</a:t>
            </a:r>
            <a:endParaRPr lang="en-US" dirty="0" smtClean="0"/>
          </a:p>
          <a:p>
            <a:r>
              <a:rPr lang="en-US" dirty="0" smtClean="0"/>
              <a:t>element: earth</a:t>
            </a:r>
          </a:p>
          <a:p>
            <a:r>
              <a:rPr lang="en-US" dirty="0" smtClean="0"/>
              <a:t>qualities: cold and dry</a:t>
            </a:r>
          </a:p>
          <a:p>
            <a:r>
              <a:rPr lang="en-US" dirty="0" smtClean="0"/>
              <a:t>color: black</a:t>
            </a:r>
          </a:p>
          <a:p>
            <a:r>
              <a:rPr lang="en-US" dirty="0" smtClean="0"/>
              <a:t>taste: sour</a:t>
            </a:r>
          </a:p>
          <a:p>
            <a:r>
              <a:rPr lang="en-US" dirty="0" smtClean="0"/>
              <a:t>season: autumn</a:t>
            </a:r>
          </a:p>
          <a:p>
            <a:r>
              <a:rPr lang="en-US" dirty="0" smtClean="0"/>
              <a:t>time of day: afternoon </a:t>
            </a:r>
          </a:p>
          <a:p>
            <a:r>
              <a:rPr lang="en-US" dirty="0" smtClean="0"/>
              <a:t>body organ: liver</a:t>
            </a:r>
          </a:p>
          <a:p>
            <a:r>
              <a:rPr lang="en-US" dirty="0" smtClean="0"/>
              <a:t>period of life: maturity</a:t>
            </a:r>
          </a:p>
          <a:p>
            <a:r>
              <a:rPr lang="en-US" dirty="0" smtClean="0"/>
              <a:t>signs: Taurus, Virgo, Capricorn</a:t>
            </a:r>
          </a:p>
          <a:p>
            <a:r>
              <a:rPr lang="en-US" dirty="0" smtClean="0"/>
              <a:t>planet: Saturn</a:t>
            </a:r>
          </a:p>
          <a:p>
            <a:endParaRPr lang="en-US" dirty="0"/>
          </a:p>
        </p:txBody>
      </p:sp>
      <p:sp>
        <p:nvSpPr>
          <p:cNvPr id="3" name="Title 2"/>
          <p:cNvSpPr>
            <a:spLocks noGrp="1"/>
          </p:cNvSpPr>
          <p:nvPr>
            <p:ph type="title"/>
          </p:nvPr>
        </p:nvSpPr>
        <p:spPr/>
        <p:txBody>
          <a:bodyPr/>
          <a:lstStyle/>
          <a:p>
            <a:r>
              <a:rPr smtClean="0"/>
              <a:t>Melancholy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t>Melancholics</a:t>
            </a:r>
            <a:r>
              <a:rPr lang="en-US" dirty="0" smtClean="0"/>
              <a:t> used to be identified by their pale, sallow looks, their lack of appetite and tendency to withdraw from society. </a:t>
            </a:r>
          </a:p>
          <a:p>
            <a:r>
              <a:rPr lang="en-US" dirty="0" smtClean="0"/>
              <a:t>If you have a high proportion </a:t>
            </a:r>
            <a:r>
              <a:rPr lang="en-US" dirty="0" smtClean="0"/>
              <a:t>of </a:t>
            </a:r>
            <a:r>
              <a:rPr lang="en-US" dirty="0" smtClean="0"/>
              <a:t>black bile, </a:t>
            </a:r>
            <a:r>
              <a:rPr lang="en-US" dirty="0" smtClean="0"/>
              <a:t>you </a:t>
            </a:r>
            <a:r>
              <a:rPr lang="en-US" dirty="0" smtClean="0"/>
              <a:t>may be too withdrawn and indulge too much in self-doubt. You may be prone to obsession and anxiety, to fretting over small matters, to seeing the glass half-empty and using your sense of the vanity of all things to justify your inability to engage in life, work or love. </a:t>
            </a:r>
            <a:endParaRPr lang="en-US" dirty="0"/>
          </a:p>
        </p:txBody>
      </p:sp>
      <p:sp>
        <p:nvSpPr>
          <p:cNvPr id="3" name="Title 2"/>
          <p:cNvSpPr>
            <a:spLocks noGrp="1"/>
          </p:cNvSpPr>
          <p:nvPr>
            <p:ph type="title"/>
          </p:nvPr>
        </p:nvSpPr>
        <p:spPr/>
        <p:txBody>
          <a:bodyPr/>
          <a:lstStyle/>
          <a:p>
            <a:r>
              <a:rPr smtClean="0"/>
              <a:t>A Melancholy Disposition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Blood is the "best" of all the </a:t>
            </a:r>
            <a:r>
              <a:rPr lang="en-US" dirty="0" err="1" smtClean="0"/>
              <a:t>humours</a:t>
            </a:r>
            <a:r>
              <a:rPr lang="en-US" dirty="0" smtClean="0"/>
              <a:t>. The sanguine person is typically balanced, </a:t>
            </a:r>
            <a:r>
              <a:rPr lang="en-US" dirty="0" err="1" smtClean="0"/>
              <a:t>equanimous</a:t>
            </a:r>
            <a:r>
              <a:rPr lang="en-US" dirty="0" smtClean="0"/>
              <a:t>, patient, thoughtful, active in a measured way, able to judge people and situations well, and to contain his or her own shifts of moods, as well as those of others. The presence of blood will diminish the power exerted by other </a:t>
            </a:r>
            <a:r>
              <a:rPr lang="en-US" dirty="0" err="1" smtClean="0"/>
              <a:t>humours</a:t>
            </a:r>
            <a:r>
              <a:rPr lang="en-US" dirty="0" smtClean="0"/>
              <a:t> that may be present in high doses. An excess of blood, however, may go along with a general insensitivity and indifference to the fate of others. A little melancholy might be just what is needed in such cases. </a:t>
            </a:r>
          </a:p>
          <a:p>
            <a:endParaRPr lang="en-US" dirty="0"/>
          </a:p>
        </p:txBody>
      </p:sp>
      <p:sp>
        <p:nvSpPr>
          <p:cNvPr id="3" name="Title 2"/>
          <p:cNvSpPr>
            <a:spLocks noGrp="1"/>
          </p:cNvSpPr>
          <p:nvPr>
            <p:ph type="title"/>
          </p:nvPr>
        </p:nvSpPr>
        <p:spPr/>
        <p:txBody>
          <a:bodyPr/>
          <a:lstStyle/>
          <a:p>
            <a:r>
              <a:rPr smtClean="0"/>
              <a:t>Blood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4572000"/>
          </a:xfrm>
        </p:spPr>
        <p:txBody>
          <a:bodyPr/>
          <a:lstStyle/>
          <a:p>
            <a:r>
              <a:rPr lang="en-US" dirty="0" smtClean="0"/>
              <a:t>If the presence of blood is </a:t>
            </a:r>
            <a:r>
              <a:rPr lang="en-US" dirty="0" smtClean="0"/>
              <a:t>defective, </a:t>
            </a:r>
            <a:r>
              <a:rPr lang="en-US" dirty="0" smtClean="0"/>
              <a:t>then you might suffer from ailments caused by the excess of one or more of the three other </a:t>
            </a:r>
            <a:r>
              <a:rPr lang="en-US" dirty="0" smtClean="0"/>
              <a:t>humors</a:t>
            </a:r>
            <a:r>
              <a:rPr lang="en-US" dirty="0" smtClean="0"/>
              <a:t>. On the other hand, if neither of those is particularly predominant, you might be perfectly balanced. </a:t>
            </a:r>
            <a:endParaRPr lang="en-US" dirty="0" smtClean="0"/>
          </a:p>
          <a:p>
            <a:pPr>
              <a:buNone/>
            </a:pPr>
            <a:endParaRPr lang="en-US" dirty="0" smtClean="0"/>
          </a:p>
        </p:txBody>
      </p:sp>
      <p:sp>
        <p:nvSpPr>
          <p:cNvPr id="3" name="Title 2"/>
          <p:cNvSpPr>
            <a:spLocks noGrp="1"/>
          </p:cNvSpPr>
          <p:nvPr>
            <p:ph type="title"/>
          </p:nvPr>
        </p:nvSpPr>
        <p:spPr/>
        <p:txBody>
          <a:bodyPr/>
          <a:lstStyle/>
          <a:p>
            <a:r>
              <a:rPr smtClean="0"/>
              <a:t>Defective Blood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No one wants to be diagnosed as phlegmatic </a:t>
            </a:r>
            <a:r>
              <a:rPr lang="en-US" sz="2800" dirty="0" smtClean="0"/>
              <a:t>-, </a:t>
            </a:r>
            <a:r>
              <a:rPr lang="en-US" sz="2800" dirty="0" smtClean="0"/>
              <a:t>since it is associated with slowness, sleepiness, runny noses and lack of drive of any sort</a:t>
            </a:r>
            <a:r>
              <a:rPr lang="en-US" sz="2800" dirty="0" smtClean="0"/>
              <a:t>.</a:t>
            </a:r>
          </a:p>
          <a:p>
            <a:r>
              <a:rPr lang="en-US" sz="2800" dirty="0" smtClean="0"/>
              <a:t>A particularly high dose of it </a:t>
            </a:r>
            <a:r>
              <a:rPr lang="en-US" sz="2800" dirty="0" smtClean="0"/>
              <a:t>might </a:t>
            </a:r>
            <a:r>
              <a:rPr lang="en-US" sz="2800" dirty="0" smtClean="0"/>
              <a:t>signify that you are a little slow, lacking in nerve and reactivity, and prone to exhaustion or even narcolepsy. You might tend to catch colds easily, and to have a low libido. </a:t>
            </a:r>
            <a:endParaRPr lang="en-US" sz="2800" dirty="0"/>
          </a:p>
        </p:txBody>
      </p:sp>
      <p:sp>
        <p:nvSpPr>
          <p:cNvPr id="2" name="Title 1"/>
          <p:cNvSpPr>
            <a:spLocks noGrp="1"/>
          </p:cNvSpPr>
          <p:nvPr>
            <p:ph type="title"/>
          </p:nvPr>
        </p:nvSpPr>
        <p:spPr/>
        <p:txBody>
          <a:bodyPr/>
          <a:lstStyle/>
          <a:p>
            <a:r>
              <a:rPr smtClean="0"/>
              <a:t>Phlegm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Hazmat Suit Over the Ages</a:t>
            </a:r>
            <a:endParaRPr lang="en-US" dirty="0"/>
          </a:p>
        </p:txBody>
      </p:sp>
      <p:pic>
        <p:nvPicPr>
          <p:cNvPr id="7" name="Content Placeholder 6" descr="2832992668_9cbd8d1131_o.jpg"/>
          <p:cNvPicPr>
            <a:picLocks noGrp="1" noChangeAspect="1"/>
          </p:cNvPicPr>
          <p:nvPr>
            <p:ph sz="half" idx="1"/>
          </p:nvPr>
        </p:nvPicPr>
        <p:blipFill>
          <a:blip r:embed="rId3"/>
          <a:stretch>
            <a:fillRect/>
          </a:stretch>
        </p:blipFill>
        <p:spPr>
          <a:xfrm>
            <a:off x="680180" y="1524000"/>
            <a:ext cx="3613277" cy="4572000"/>
          </a:xfrm>
        </p:spPr>
      </p:pic>
      <p:pic>
        <p:nvPicPr>
          <p:cNvPr id="8" name="Content Placeholder 7" descr="imagesCAU26UZB.jpg"/>
          <p:cNvPicPr>
            <a:picLocks noGrp="1" noChangeAspect="1"/>
          </p:cNvPicPr>
          <p:nvPr>
            <p:ph sz="half" idx="2"/>
          </p:nvPr>
        </p:nvPicPr>
        <p:blipFill>
          <a:blip r:embed="rId4"/>
          <a:stretch>
            <a:fillRect/>
          </a:stretch>
        </p:blipFill>
        <p:spPr>
          <a:xfrm>
            <a:off x="3833960" y="1828800"/>
            <a:ext cx="4758041" cy="356393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sz="3600" b="1" dirty="0" smtClean="0"/>
              <a:t>A well regulated life and the avoidance of excess of any sort usually ensures a </a:t>
            </a:r>
            <a:r>
              <a:rPr lang="en-US" sz="3600" b="1" dirty="0" err="1" smtClean="0"/>
              <a:t>humorally</a:t>
            </a:r>
            <a:r>
              <a:rPr lang="en-US" sz="3600" b="1" dirty="0" smtClean="0"/>
              <a:t> </a:t>
            </a:r>
            <a:r>
              <a:rPr lang="en-US" sz="3600" b="1" dirty="0" smtClean="0"/>
              <a:t>balanced organism - and vice-versa. </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Eating the right food at the right time of day in the right season, exposure to the right colors, engaging in </a:t>
            </a:r>
            <a:r>
              <a:rPr lang="en-US" i="1" dirty="0" smtClean="0"/>
              <a:t>appropriate</a:t>
            </a:r>
            <a:r>
              <a:rPr lang="en-US" dirty="0" smtClean="0"/>
              <a:t> activities, and due diligence paid to the elements and qualities of the humor you wish to manage will help you to keep your temperament and your constitution aligned. </a:t>
            </a:r>
            <a:endParaRPr lang="en-US" dirty="0"/>
          </a:p>
        </p:txBody>
      </p:sp>
      <p:sp>
        <p:nvSpPr>
          <p:cNvPr id="3" name="Title 2"/>
          <p:cNvSpPr>
            <a:spLocks noGrp="1"/>
          </p:cNvSpPr>
          <p:nvPr>
            <p:ph type="title"/>
          </p:nvPr>
        </p:nvSpPr>
        <p:spPr/>
        <p:txBody>
          <a:bodyPr/>
          <a:lstStyle/>
          <a:p>
            <a:r>
              <a:rPr smtClean="0"/>
              <a:t>Finding balance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3"/>
              </a:rPr>
              <a:t>http://</a:t>
            </a:r>
            <a:r>
              <a:rPr lang="en-US" dirty="0" smtClean="0">
                <a:hlinkClick r:id="rId3"/>
              </a:rPr>
              <a:t>www.bbc.co.uk/programmes/b008h5dz</a:t>
            </a:r>
            <a:endParaRPr lang="en-US" dirty="0" smtClean="0"/>
          </a:p>
          <a:p>
            <a:r>
              <a:rPr lang="en-US" dirty="0" smtClean="0">
                <a:hlinkClick r:id="rId4"/>
              </a:rPr>
              <a:t>http://</a:t>
            </a:r>
            <a:r>
              <a:rPr lang="en-US" dirty="0" smtClean="0">
                <a:hlinkClick r:id="rId4"/>
              </a:rPr>
              <a:t>www.bbc.co.uk/iplayer/console/b008h5dz/In_Our_Time_The_Four_Humours</a:t>
            </a:r>
            <a:r>
              <a:rPr lang="en-US" dirty="0" smtClean="0"/>
              <a:t>  </a:t>
            </a:r>
            <a:endParaRPr lang="en-US" dirty="0"/>
          </a:p>
        </p:txBody>
      </p:sp>
      <p:sp>
        <p:nvSpPr>
          <p:cNvPr id="2" name="Title 1"/>
          <p:cNvSpPr>
            <a:spLocks noGrp="1"/>
          </p:cNvSpPr>
          <p:nvPr>
            <p:ph type="title"/>
          </p:nvPr>
        </p:nvSpPr>
        <p:spPr/>
        <p:txBody>
          <a:bodyPr/>
          <a:lstStyle/>
          <a:p>
            <a:r>
              <a:rPr smtClean="0"/>
              <a:t>The 4 Humours on BBC</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229600" cy="4495800"/>
          </a:xfrm>
        </p:spPr>
        <p:txBody>
          <a:bodyPr>
            <a:normAutofit fontScale="92500" lnSpcReduction="10000"/>
          </a:bodyPr>
          <a:lstStyle/>
          <a:p>
            <a:pPr>
              <a:buNone/>
            </a:pPr>
            <a:r>
              <a:rPr lang="en-US" dirty="0" smtClean="0"/>
              <a:t>“a balanced diet”</a:t>
            </a:r>
          </a:p>
          <a:p>
            <a:pPr>
              <a:buNone/>
            </a:pPr>
            <a:r>
              <a:rPr lang="en-US" dirty="0" smtClean="0"/>
              <a:t>	</a:t>
            </a:r>
            <a:r>
              <a:rPr lang="en-US" dirty="0" smtClean="0"/>
              <a:t>	temperature (!) and hydration regulation (“heat and moisture”)</a:t>
            </a:r>
          </a:p>
          <a:p>
            <a:pPr>
              <a:buNone/>
            </a:pPr>
            <a:r>
              <a:rPr lang="en-US" dirty="0" smtClean="0"/>
              <a:t>	</a:t>
            </a:r>
            <a:r>
              <a:rPr lang="en-US" dirty="0" smtClean="0"/>
              <a:t>		“seasonal activities”</a:t>
            </a:r>
          </a:p>
          <a:p>
            <a:pPr>
              <a:buNone/>
            </a:pPr>
            <a:r>
              <a:rPr lang="en-US" dirty="0" smtClean="0"/>
              <a:t>	</a:t>
            </a:r>
            <a:r>
              <a:rPr lang="en-US" dirty="0" smtClean="0"/>
              <a:t>			The iniquity of binges and 			the joy of purgatives</a:t>
            </a:r>
          </a:p>
          <a:p>
            <a:pPr>
              <a:buNone/>
            </a:pPr>
            <a:r>
              <a:rPr lang="en-US" dirty="0" smtClean="0"/>
              <a:t>	</a:t>
            </a:r>
            <a:r>
              <a:rPr lang="en-US" dirty="0" smtClean="0"/>
              <a:t>	The condemnation of excess (drinking to excess, addiction, overindulgence, lack of self-control, “overdoing it”</a:t>
            </a:r>
          </a:p>
          <a:p>
            <a:pPr>
              <a:buNone/>
            </a:pPr>
            <a:r>
              <a:rPr lang="en-US" dirty="0" smtClean="0"/>
              <a:t>	</a:t>
            </a:r>
            <a:r>
              <a:rPr lang="en-US" dirty="0" smtClean="0"/>
              <a:t>	Deficiencies of all sorts (vitamin deficiency, attention deficit disorder, defective hearing, vision, heart valves, bone density, brains, memory, etc.)</a:t>
            </a:r>
          </a:p>
          <a:p>
            <a:pPr>
              <a:buNone/>
            </a:pPr>
            <a:endParaRPr lang="en-US" dirty="0" smtClean="0"/>
          </a:p>
          <a:p>
            <a:pPr>
              <a:buNone/>
            </a:pPr>
            <a:endParaRPr lang="en-US" dirty="0"/>
          </a:p>
        </p:txBody>
      </p:sp>
      <p:sp>
        <p:nvSpPr>
          <p:cNvPr id="2" name="Title 1"/>
          <p:cNvSpPr>
            <a:spLocks noGrp="1"/>
          </p:cNvSpPr>
          <p:nvPr>
            <p:ph type="title"/>
          </p:nvPr>
        </p:nvSpPr>
        <p:spPr>
          <a:xfrm>
            <a:off x="457200" y="152400"/>
            <a:ext cx="8229600" cy="1524000"/>
          </a:xfrm>
        </p:spPr>
        <p:txBody>
          <a:bodyPr>
            <a:normAutofit/>
          </a:bodyPr>
          <a:lstStyle/>
          <a:p>
            <a:pPr algn="ctr"/>
            <a:r>
              <a:rPr smtClean="0"/>
              <a:t>The pervasive influence of humor theory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p:txBody>
      </p:sp>
      <p:sp>
        <p:nvSpPr>
          <p:cNvPr id="3" name="Title 2"/>
          <p:cNvSpPr>
            <a:spLocks noGrp="1"/>
          </p:cNvSpPr>
          <p:nvPr>
            <p:ph type="title"/>
          </p:nvPr>
        </p:nvSpPr>
        <p:spPr>
          <a:xfrm>
            <a:off x="457200" y="838200"/>
            <a:ext cx="8229600" cy="1219200"/>
          </a:xfrm>
        </p:spPr>
        <p:txBody>
          <a:bodyPr>
            <a:normAutofit fontScale="90000"/>
          </a:bodyPr>
          <a:lstStyle/>
          <a:p>
            <a:pPr algn="ctr"/>
            <a:r>
              <a:rPr smtClean="0"/>
              <a:t>Our own natures are in need of management but we live in nature, which is ultimately unmanageable.</a:t>
            </a:r>
            <a:endParaRPr lang="en-US" dirty="0"/>
          </a:p>
        </p:txBody>
      </p:sp>
      <p:pic>
        <p:nvPicPr>
          <p:cNvPr id="4" name="Picture 3" descr="270px-Cholera_art.jpg"/>
          <p:cNvPicPr>
            <a:picLocks noChangeAspect="1"/>
          </p:cNvPicPr>
          <p:nvPr/>
        </p:nvPicPr>
        <p:blipFill>
          <a:blip r:embed="rId2"/>
          <a:stretch>
            <a:fillRect/>
          </a:stretch>
        </p:blipFill>
        <p:spPr>
          <a:xfrm>
            <a:off x="2895600" y="2133600"/>
            <a:ext cx="3749941" cy="2819400"/>
          </a:xfrm>
          <a:prstGeom prst="rect">
            <a:avLst/>
          </a:prstGeom>
        </p:spPr>
      </p:pic>
      <p:sp>
        <p:nvSpPr>
          <p:cNvPr id="6" name="TextBox 5"/>
          <p:cNvSpPr txBox="1"/>
          <p:nvPr/>
        </p:nvSpPr>
        <p:spPr>
          <a:xfrm>
            <a:off x="685800" y="5181600"/>
            <a:ext cx="7848600" cy="1323439"/>
          </a:xfrm>
          <a:prstGeom prst="rect">
            <a:avLst/>
          </a:prstGeom>
          <a:noFill/>
        </p:spPr>
        <p:txBody>
          <a:bodyPr wrap="square" rtlCol="0">
            <a:spAutoFit/>
          </a:bodyPr>
          <a:lstStyle/>
          <a:p>
            <a:pPr algn="ctr"/>
            <a:r>
              <a:rPr lang="en-US" sz="2000" dirty="0" smtClean="0"/>
              <a:t>One must practice self-control in order to achieve moderation, but </a:t>
            </a:r>
            <a:r>
              <a:rPr lang="en-US" sz="2000" dirty="0" err="1" smtClean="0"/>
              <a:t>Tyche</a:t>
            </a:r>
            <a:r>
              <a:rPr lang="en-US" sz="2000" dirty="0" smtClean="0"/>
              <a:t> (Fortuna) will decide in the end.  Luck is as important as good care and in a contest, will triumph over human efforts.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The </a:t>
            </a:r>
            <a:r>
              <a:rPr lang="en-US" b="1" dirty="0" smtClean="0"/>
              <a:t>miasmatic theory of disease</a:t>
            </a:r>
            <a:r>
              <a:rPr lang="en-US" dirty="0" smtClean="0"/>
              <a:t> held that diseases such as cholera, </a:t>
            </a:r>
            <a:r>
              <a:rPr lang="en-US" dirty="0" smtClean="0"/>
              <a:t>Chlamydia </a:t>
            </a:r>
            <a:r>
              <a:rPr lang="en-US" dirty="0" smtClean="0"/>
              <a:t>or the Black Death were caused by a </a:t>
            </a:r>
            <a:r>
              <a:rPr lang="en-US" i="1" dirty="0" smtClean="0"/>
              <a:t>miasma</a:t>
            </a:r>
            <a:r>
              <a:rPr lang="en-US" dirty="0" smtClean="0"/>
              <a:t> </a:t>
            </a:r>
            <a:r>
              <a:rPr lang="en-US" dirty="0" smtClean="0"/>
              <a:t>("</a:t>
            </a:r>
            <a:r>
              <a:rPr lang="en-US" dirty="0" smtClean="0"/>
              <a:t>pollution"), a noxious form of "bad air". </a:t>
            </a:r>
          </a:p>
          <a:p>
            <a:r>
              <a:rPr lang="en-US" dirty="0" smtClean="0"/>
              <a:t>Miasma was considered to be a poisonous vapor or mist filled with particles from decomposed matter </a:t>
            </a:r>
            <a:r>
              <a:rPr lang="en-US" dirty="0" smtClean="0"/>
              <a:t>(miasmatic) </a:t>
            </a:r>
            <a:r>
              <a:rPr lang="en-US" dirty="0" smtClean="0"/>
              <a:t>that caused illnesses. It was identifiable by its foul smell.</a:t>
            </a:r>
          </a:p>
          <a:p>
            <a:r>
              <a:rPr lang="en-US" dirty="0" smtClean="0"/>
              <a:t>In the first century AD, the Roman architectural writer Vitruvius described the potential effects of miasma </a:t>
            </a:r>
            <a:r>
              <a:rPr lang="en-US" dirty="0" smtClean="0"/>
              <a:t>(</a:t>
            </a:r>
            <a:r>
              <a:rPr lang="en-US" i="1" dirty="0" smtClean="0"/>
              <a:t>nebula</a:t>
            </a:r>
            <a:r>
              <a:rPr lang="en-US" dirty="0" smtClean="0"/>
              <a:t>) from fetid </a:t>
            </a:r>
            <a:r>
              <a:rPr lang="en-US" dirty="0" smtClean="0"/>
              <a:t>swamplands:</a:t>
            </a:r>
            <a:endParaRPr lang="en-US" dirty="0" smtClean="0"/>
          </a:p>
          <a:p>
            <a:pPr>
              <a:buNone/>
            </a:pPr>
            <a:r>
              <a:rPr lang="en-US" dirty="0" smtClean="0"/>
              <a:t>	</a:t>
            </a:r>
            <a:r>
              <a:rPr lang="en-US" i="1" dirty="0" smtClean="0"/>
              <a:t>For </a:t>
            </a:r>
            <a:r>
              <a:rPr lang="en-US" i="1" dirty="0" smtClean="0"/>
              <a:t>when the morning breezes blow toward the town at sunrise, if they bring with them mist from marshes and, mingled with the mist, the poisonous breath of creatures of the marshes to be wafted into the bodies of the inhabitants, they will make the site unhealthy</a:t>
            </a:r>
            <a:r>
              <a:rPr lang="en-US" i="1" dirty="0" smtClean="0"/>
              <a:t>.</a:t>
            </a:r>
            <a:endParaRPr lang="en-US" i="1" dirty="0" smtClean="0"/>
          </a:p>
          <a:p>
            <a:endParaRPr lang="en-US" dirty="0"/>
          </a:p>
        </p:txBody>
      </p:sp>
      <p:sp>
        <p:nvSpPr>
          <p:cNvPr id="3" name="Title 2"/>
          <p:cNvSpPr>
            <a:spLocks noGrp="1"/>
          </p:cNvSpPr>
          <p:nvPr>
            <p:ph type="title"/>
          </p:nvPr>
        </p:nvSpPr>
        <p:spPr/>
        <p:txBody>
          <a:bodyPr>
            <a:normAutofit fontScale="90000"/>
          </a:bodyPr>
          <a:lstStyle/>
          <a:p>
            <a:r>
              <a:rPr smtClean="0"/>
              <a:t>Inherit the Wind (and the miasma)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Adam and Eve are condemned to exit the garden of Eden where they would also experience death, but not until Adam labored for his daily breath by the sweat of his brow and Eve suffered the pain of childbirth.</a:t>
            </a:r>
          </a:p>
          <a:p>
            <a:r>
              <a:rPr lang="en-US" dirty="0" smtClean="0"/>
              <a:t>The effluvia given off by soil and decaying life, as well as by the excrement of living human beings (including their breath, sweat and gases), was considered, well into the last century to be associated with “uncleanness” of moral infection.</a:t>
            </a:r>
          </a:p>
        </p:txBody>
      </p:sp>
      <p:sp>
        <p:nvSpPr>
          <p:cNvPr id="3" name="Title 2"/>
          <p:cNvSpPr>
            <a:spLocks noGrp="1"/>
          </p:cNvSpPr>
          <p:nvPr>
            <p:ph type="title"/>
          </p:nvPr>
        </p:nvSpPr>
        <p:spPr/>
        <p:txBody>
          <a:bodyPr/>
          <a:lstStyle/>
          <a:p>
            <a:pPr algn="ctr"/>
            <a:r>
              <a:rPr smtClean="0"/>
              <a:t>The Stink of Death</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Immunologists have hypothesized that the upturn in cases of childhood and adult asthma as well as a number of immunodeficiency diseases can be traced to the lack of ventilation in modern residences and places of business as well as to the ubiquitous use of antibiotics and antibacterial substances by individuals regardless of socioeconomic class.</a:t>
            </a:r>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Through a major portion of the twentieth century, controversies raged over whether outdoor air, especially at night, was safe to breathe.</a:t>
            </a:r>
          </a:p>
          <a:p>
            <a:r>
              <a:rPr lang="en-US" dirty="0" smtClean="0"/>
              <a:t>Profound changes in how people viewed nature, disease and health allowed both skeptics and believers to have their day.</a:t>
            </a:r>
          </a:p>
          <a:p>
            <a:r>
              <a:rPr lang="en-US" dirty="0" smtClean="0"/>
              <a:t>While the miasmatic theory gave way to the germ theory, the threat of mosquitoes allowed the triumph of the “bad air” theorists. </a:t>
            </a:r>
          </a:p>
          <a:p>
            <a:r>
              <a:rPr lang="en-US" dirty="0" smtClean="0"/>
              <a:t>Agoraphobia and has a basis in beliefs about the perils of night air and air in general, the moral threats associated with nature itself and beliefs about the moral depravity of the world beyond the home.</a:t>
            </a:r>
          </a:p>
        </p:txBody>
      </p:sp>
      <p:sp>
        <p:nvSpPr>
          <p:cNvPr id="3" name="Title 2"/>
          <p:cNvSpPr>
            <a:spLocks noGrp="1"/>
          </p:cNvSpPr>
          <p:nvPr>
            <p:ph type="title"/>
          </p:nvPr>
        </p:nvSpPr>
        <p:spPr/>
        <p:txBody>
          <a:bodyPr/>
          <a:lstStyle/>
          <a:p>
            <a:r>
              <a:rPr smtClean="0"/>
              <a:t>The problem of "night air"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Timothy Shay (T.S.) Arthur</a:t>
            </a:r>
            <a:r>
              <a:rPr lang="en-US" dirty="0" smtClean="0"/>
              <a:t> (June 6, 1809 – March 6, 1885) was a popular nineteenth-century American author. He is most famous for his temperance novel </a:t>
            </a:r>
            <a:r>
              <a:rPr lang="en-US" i="1" dirty="0" smtClean="0"/>
              <a:t>Ten Nights in a Bar-Room and What I Saw There</a:t>
            </a:r>
            <a:r>
              <a:rPr lang="en-US" dirty="0" smtClean="0"/>
              <a:t> (1854), which helped demonize alcohol in the eyes of the American public.</a:t>
            </a:r>
          </a:p>
          <a:p>
            <a:r>
              <a:rPr lang="en-US" dirty="0" smtClean="0"/>
              <a:t>The </a:t>
            </a:r>
            <a:r>
              <a:rPr lang="en-US" dirty="0" smtClean="0"/>
              <a:t>story of a small-town miller </a:t>
            </a:r>
            <a:r>
              <a:rPr lang="en-US" dirty="0" smtClean="0"/>
              <a:t>who </a:t>
            </a:r>
            <a:r>
              <a:rPr lang="en-US" dirty="0" smtClean="0"/>
              <a:t>gives up his trade to open a tavern, the novel’s narrator is an infrequent visitor who over the course of several years traces the physical and moral decline of the proprietor, his family, and the town’s citizenry due to alcohol. The novel sold well, </a:t>
            </a:r>
            <a:r>
              <a:rPr lang="en-US" dirty="0" smtClean="0"/>
              <a:t>and the </a:t>
            </a:r>
            <a:r>
              <a:rPr lang="en-US" dirty="0" smtClean="0"/>
              <a:t>play remained in continuous production well into the twentieth century when at least two movie versions were made.</a:t>
            </a:r>
          </a:p>
          <a:p>
            <a:endParaRPr lang="en-US" dirty="0"/>
          </a:p>
        </p:txBody>
      </p:sp>
      <p:sp>
        <p:nvSpPr>
          <p:cNvPr id="3" name="Title 2"/>
          <p:cNvSpPr>
            <a:spLocks noGrp="1"/>
          </p:cNvSpPr>
          <p:nvPr>
            <p:ph type="title"/>
          </p:nvPr>
        </p:nvSpPr>
        <p:spPr/>
        <p:txBody>
          <a:bodyPr/>
          <a:lstStyle/>
          <a:p>
            <a:r>
              <a:rPr smtClean="0"/>
              <a:t>Ten Days in a Barroom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bmp"/>
          <p:cNvPicPr>
            <a:picLocks noGrp="1" noChangeAspect="1"/>
          </p:cNvPicPr>
          <p:nvPr>
            <p:ph idx="1"/>
          </p:nvPr>
        </p:nvPicPr>
        <p:blipFill>
          <a:blip r:embed="rId2" cstate="print"/>
          <a:stretch>
            <a:fillRect/>
          </a:stretch>
        </p:blipFill>
        <p:spPr>
          <a:xfrm>
            <a:off x="838200" y="533400"/>
            <a:ext cx="7467600" cy="5719703"/>
          </a:xfrm>
        </p:spPr>
      </p:pic>
      <p:sp>
        <p:nvSpPr>
          <p:cNvPr id="2" name="Title 1"/>
          <p:cNvSpPr>
            <a:spLocks noGrp="1"/>
          </p:cNvSpPr>
          <p:nvPr>
            <p:ph type="title"/>
          </p:nvPr>
        </p:nvSpPr>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2514600"/>
          </a:xfrm>
        </p:spPr>
        <p:txBody>
          <a:bodyPr/>
          <a:lstStyle/>
          <a:p>
            <a:r>
              <a:rPr lang="en-US" dirty="0" smtClean="0"/>
              <a:t>Led by Christian churches</a:t>
            </a:r>
          </a:p>
          <a:p>
            <a:r>
              <a:rPr lang="en-US" dirty="0" smtClean="0"/>
              <a:t>At its height through the 19</a:t>
            </a:r>
            <a:r>
              <a:rPr lang="en-US" baseline="30000" dirty="0" smtClean="0"/>
              <a:t>th</a:t>
            </a:r>
            <a:r>
              <a:rPr lang="en-US" dirty="0" smtClean="0"/>
              <a:t> century</a:t>
            </a:r>
          </a:p>
          <a:p>
            <a:r>
              <a:rPr lang="en-US" dirty="0" smtClean="0"/>
              <a:t>Drinking as sin/temperance as a moral virtue</a:t>
            </a:r>
          </a:p>
          <a:p>
            <a:r>
              <a:rPr lang="en-US" dirty="0" smtClean="0"/>
              <a:t>Medicine the ally/enemy of the temperance movement</a:t>
            </a:r>
          </a:p>
          <a:p>
            <a:endParaRPr lang="en-US" dirty="0" smtClean="0"/>
          </a:p>
        </p:txBody>
      </p:sp>
      <p:sp>
        <p:nvSpPr>
          <p:cNvPr id="3" name="Title 2"/>
          <p:cNvSpPr>
            <a:spLocks noGrp="1"/>
          </p:cNvSpPr>
          <p:nvPr>
            <p:ph type="title"/>
          </p:nvPr>
        </p:nvSpPr>
        <p:spPr/>
        <p:txBody>
          <a:bodyPr/>
          <a:lstStyle/>
          <a:p>
            <a:r>
              <a:rPr smtClean="0"/>
              <a:t>The Temperance Movement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When a practice persists over time and is carried out in a rigidly assigned social structure despite its impracticality or senselessness, there is a deeper cultural foundation that is keeping it alive.</a:t>
            </a:r>
          </a:p>
          <a:p>
            <a:pPr lvl="1"/>
            <a:r>
              <a:rPr lang="en-US" dirty="0" smtClean="0"/>
              <a:t>The social hierarchy among health professionals</a:t>
            </a:r>
          </a:p>
          <a:p>
            <a:pPr lvl="2"/>
            <a:r>
              <a:rPr lang="en-US" dirty="0" smtClean="0"/>
              <a:t>Hospitals, Specialists, Doctors, PA’s, Nurses and others</a:t>
            </a:r>
          </a:p>
          <a:p>
            <a:pPr lvl="1"/>
            <a:r>
              <a:rPr lang="en-US" dirty="0" smtClean="0"/>
              <a:t>The social hierarchy in which the patient is the petitioner</a:t>
            </a:r>
          </a:p>
          <a:p>
            <a:pPr lvl="2"/>
            <a:r>
              <a:rPr lang="en-US" dirty="0" smtClean="0"/>
              <a:t>The cost of medical care</a:t>
            </a:r>
          </a:p>
          <a:p>
            <a:pPr lvl="2"/>
            <a:r>
              <a:rPr lang="en-US" dirty="0" smtClean="0"/>
              <a:t>Medical costumes and comportment </a:t>
            </a:r>
          </a:p>
          <a:p>
            <a:pPr lvl="1"/>
            <a:r>
              <a:rPr lang="en-US" dirty="0" smtClean="0"/>
              <a:t>Public health versus private practice</a:t>
            </a:r>
          </a:p>
          <a:p>
            <a:pPr lvl="1"/>
            <a:endParaRPr lang="en-US" dirty="0" smtClean="0"/>
          </a:p>
        </p:txBody>
      </p:sp>
      <p:sp>
        <p:nvSpPr>
          <p:cNvPr id="3" name="Title 2"/>
          <p:cNvSpPr>
            <a:spLocks noGrp="1"/>
          </p:cNvSpPr>
          <p:nvPr>
            <p:ph type="title"/>
          </p:nvPr>
        </p:nvSpPr>
        <p:spPr/>
        <p:txBody>
          <a:bodyPr/>
          <a:lstStyle/>
          <a:p>
            <a:r>
              <a:rPr smtClean="0"/>
              <a:t>Ritual in Medicine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smtClean="0"/>
              <a:t>Areas of tension between medicine and religion: </a:t>
            </a:r>
            <a:endParaRPr lang="en-US" dirty="0"/>
          </a:p>
        </p:txBody>
      </p:sp>
      <p:sp>
        <p:nvSpPr>
          <p:cNvPr id="3" name="Content Placeholder 2"/>
          <p:cNvSpPr>
            <a:spLocks noGrp="1"/>
          </p:cNvSpPr>
          <p:nvPr>
            <p:ph sz="half" idx="1"/>
          </p:nvPr>
        </p:nvSpPr>
        <p:spPr>
          <a:xfrm>
            <a:off x="457200" y="1828800"/>
            <a:ext cx="4059936" cy="3200400"/>
          </a:xfrm>
        </p:spPr>
        <p:txBody>
          <a:bodyPr>
            <a:normAutofit/>
          </a:bodyPr>
          <a:lstStyle/>
          <a:p>
            <a:r>
              <a:rPr lang="en-US" dirty="0" smtClean="0"/>
              <a:t>Obstetrics, Abortion, Birth Control</a:t>
            </a:r>
          </a:p>
          <a:p>
            <a:r>
              <a:rPr lang="en-US" dirty="0" smtClean="0"/>
              <a:t>Mental Health: taking the alleviation of suffering seriously </a:t>
            </a:r>
          </a:p>
          <a:p>
            <a:r>
              <a:rPr lang="en-US" dirty="0" smtClean="0"/>
              <a:t>Nutrition, Diet and Associated Disease</a:t>
            </a:r>
          </a:p>
          <a:p>
            <a:pPr>
              <a:buNone/>
            </a:pPr>
            <a:endParaRPr lang="en-US" dirty="0" smtClean="0"/>
          </a:p>
          <a:p>
            <a:endParaRPr lang="en-US" dirty="0"/>
          </a:p>
        </p:txBody>
      </p:sp>
      <p:sp>
        <p:nvSpPr>
          <p:cNvPr id="4" name="Content Placeholder 3"/>
          <p:cNvSpPr>
            <a:spLocks noGrp="1"/>
          </p:cNvSpPr>
          <p:nvPr>
            <p:ph sz="half" idx="2"/>
          </p:nvPr>
        </p:nvSpPr>
        <p:spPr>
          <a:xfrm>
            <a:off x="4648200" y="1524000"/>
            <a:ext cx="4059936" cy="3733800"/>
          </a:xfrm>
        </p:spPr>
        <p:txBody>
          <a:bodyPr>
            <a:normAutofit/>
          </a:bodyPr>
          <a:lstStyle/>
          <a:p>
            <a:r>
              <a:rPr lang="en-US" dirty="0" smtClean="0"/>
              <a:t>Sexually Transmitted Diseases</a:t>
            </a:r>
          </a:p>
          <a:p>
            <a:r>
              <a:rPr lang="en-US" dirty="0" smtClean="0"/>
              <a:t>Stem cell research and therapies</a:t>
            </a:r>
          </a:p>
          <a:p>
            <a:r>
              <a:rPr lang="en-US" dirty="0" smtClean="0"/>
              <a:t>genetic testing and genetic therapy</a:t>
            </a:r>
          </a:p>
          <a:p>
            <a:r>
              <a:rPr lang="en-US" dirty="0" smtClean="0"/>
              <a:t>Cloning and bio-enhancement</a:t>
            </a:r>
          </a:p>
          <a:p>
            <a:pPr>
              <a:buNone/>
            </a:pPr>
            <a:endParaRPr lang="en-US" dirty="0"/>
          </a:p>
        </p:txBody>
      </p:sp>
      <p:sp>
        <p:nvSpPr>
          <p:cNvPr id="5" name="TextBox 4"/>
          <p:cNvSpPr txBox="1"/>
          <p:nvPr/>
        </p:nvSpPr>
        <p:spPr>
          <a:xfrm>
            <a:off x="457200" y="5562600"/>
            <a:ext cx="8153400" cy="954107"/>
          </a:xfrm>
          <a:prstGeom prst="rect">
            <a:avLst/>
          </a:prstGeom>
          <a:noFill/>
        </p:spPr>
        <p:txBody>
          <a:bodyPr wrap="square" rtlCol="0">
            <a:spAutoFit/>
          </a:bodyPr>
          <a:lstStyle/>
          <a:p>
            <a:pPr algn="ctr"/>
            <a:r>
              <a:rPr lang="en-US" sz="2800" b="1" dirty="0" smtClean="0"/>
              <a:t>Overall, are patients being supported not blamed?</a:t>
            </a:r>
            <a:endParaRPr lang="en-US" sz="28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7ECAWYR9WPCA1LBFXWCALWL09BCAIUY45ICAT22SD4CA6H75ZRCAD1UTPJCA5ILV64CACM69B7CAJIWCL1CAC2LF2SCAUFX8XTCATOBTKACA6D5B6CCAQ5UWHRCA796E11CADYN4AQCA7V8M50CAIGX22N.jpg"/>
          <p:cNvPicPr>
            <a:picLocks noGrp="1" noChangeAspect="1"/>
          </p:cNvPicPr>
          <p:nvPr>
            <p:ph idx="1"/>
          </p:nvPr>
        </p:nvPicPr>
        <p:blipFill>
          <a:blip r:embed="rId2"/>
          <a:stretch>
            <a:fillRect/>
          </a:stretch>
        </p:blipFill>
        <p:spPr>
          <a:xfrm>
            <a:off x="3352800" y="2514600"/>
            <a:ext cx="2114550" cy="2099446"/>
          </a:xfrm>
        </p:spPr>
      </p:pic>
      <p:sp>
        <p:nvSpPr>
          <p:cNvPr id="5" name="Title 4"/>
          <p:cNvSpPr>
            <a:spLocks noGrp="1"/>
          </p:cNvSpPr>
          <p:nvPr>
            <p:ph type="title"/>
          </p:nvPr>
        </p:nvSpPr>
        <p:spPr/>
        <p:txBody>
          <a:bodyPr/>
          <a:lstStyle/>
          <a:p>
            <a:r>
              <a:rPr smtClean="0"/>
              <a:t>Thank you for your attention!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lthus.gif"/>
          <p:cNvPicPr>
            <a:picLocks noGrp="1" noChangeAspect="1"/>
          </p:cNvPicPr>
          <p:nvPr>
            <p:ph idx="1"/>
          </p:nvPr>
        </p:nvPicPr>
        <p:blipFill>
          <a:blip r:embed="rId3"/>
          <a:stretch>
            <a:fillRect/>
          </a:stretch>
        </p:blipFill>
        <p:spPr>
          <a:xfrm>
            <a:off x="685800" y="1524000"/>
            <a:ext cx="1657350" cy="1924050"/>
          </a:xfrm>
        </p:spPr>
      </p:pic>
      <p:sp>
        <p:nvSpPr>
          <p:cNvPr id="3" name="Title 2"/>
          <p:cNvSpPr>
            <a:spLocks noGrp="1"/>
          </p:cNvSpPr>
          <p:nvPr>
            <p:ph type="title"/>
          </p:nvPr>
        </p:nvSpPr>
        <p:spPr>
          <a:xfrm>
            <a:off x="533400" y="304800"/>
            <a:ext cx="8229600" cy="1219200"/>
          </a:xfrm>
        </p:spPr>
        <p:txBody>
          <a:bodyPr>
            <a:normAutofit fontScale="90000"/>
          </a:bodyPr>
          <a:lstStyle/>
          <a:p>
            <a:pPr algn="ctr"/>
            <a:r>
              <a:rPr smtClean="0"/>
              <a:t>The Borders of Medicine and Religion</a:t>
            </a:r>
            <a:endParaRPr lang="en-US" dirty="0"/>
          </a:p>
        </p:txBody>
      </p:sp>
      <p:sp>
        <p:nvSpPr>
          <p:cNvPr id="5" name="TextBox 4"/>
          <p:cNvSpPr txBox="1"/>
          <p:nvPr/>
        </p:nvSpPr>
        <p:spPr>
          <a:xfrm>
            <a:off x="0" y="3581400"/>
            <a:ext cx="3048000" cy="369332"/>
          </a:xfrm>
          <a:prstGeom prst="rect">
            <a:avLst/>
          </a:prstGeom>
          <a:noFill/>
        </p:spPr>
        <p:txBody>
          <a:bodyPr wrap="square" rtlCol="0">
            <a:spAutoFit/>
          </a:bodyPr>
          <a:lstStyle/>
          <a:p>
            <a:pPr algn="ctr"/>
            <a:r>
              <a:rPr lang="en-US" dirty="0" smtClean="0"/>
              <a:t>Thomas Malthus</a:t>
            </a:r>
            <a:endParaRPr lang="en-US" dirty="0"/>
          </a:p>
        </p:txBody>
      </p:sp>
      <p:sp>
        <p:nvSpPr>
          <p:cNvPr id="6" name="TextBox 5"/>
          <p:cNvSpPr txBox="1"/>
          <p:nvPr/>
        </p:nvSpPr>
        <p:spPr>
          <a:xfrm>
            <a:off x="2743200" y="1502688"/>
            <a:ext cx="5181600" cy="5355312"/>
          </a:xfrm>
          <a:prstGeom prst="rect">
            <a:avLst/>
          </a:prstGeom>
          <a:noFill/>
        </p:spPr>
        <p:txBody>
          <a:bodyPr wrap="square" rtlCol="0">
            <a:spAutoFit/>
          </a:bodyPr>
          <a:lstStyle/>
          <a:p>
            <a:r>
              <a:rPr lang="en-US" dirty="0" smtClean="0"/>
              <a:t>"The power of population is so superior to the power of the earth to produce subsistence for man, that premature death must in some shape or other visit the human race. The vices of mankind are active and able ministers of depopulation. They are the precursors in the great army of destruction, and often finish the dreadful work themselves. But should they fail in this war of extermination, sickly seasons, epidemics, pestilence, and plague advance in terrific array, and sweep off their thousands and tens of thousands. Should success be still incomplete, gigantic inevitable famine stalks in the rear, and with one mighty blow levels the population with the food of the world".</a:t>
            </a:r>
          </a:p>
          <a:p>
            <a:r>
              <a:rPr lang="en-US" dirty="0" smtClean="0"/>
              <a:t>—Malthus T.R. 1798. </a:t>
            </a:r>
            <a:r>
              <a:rPr lang="en-US" i="1" dirty="0" smtClean="0"/>
              <a:t>An essay on the principle of population</a:t>
            </a:r>
            <a:r>
              <a:rPr lang="en-US" dirty="0" smtClean="0"/>
              <a:t>. Chapter VII, p61</a:t>
            </a:r>
          </a:p>
          <a:p>
            <a:endParaRPr lang="en-US" dirty="0"/>
          </a:p>
        </p:txBody>
      </p:sp>
      <p:sp>
        <p:nvSpPr>
          <p:cNvPr id="7" name="TextBox 6"/>
          <p:cNvSpPr txBox="1"/>
          <p:nvPr/>
        </p:nvSpPr>
        <p:spPr>
          <a:xfrm>
            <a:off x="533400" y="4267200"/>
            <a:ext cx="2057400" cy="1200329"/>
          </a:xfrm>
          <a:prstGeom prst="rect">
            <a:avLst/>
          </a:prstGeom>
          <a:noFill/>
        </p:spPr>
        <p:txBody>
          <a:bodyPr wrap="square" rtlCol="0">
            <a:spAutoFit/>
          </a:bodyPr>
          <a:lstStyle/>
          <a:p>
            <a:r>
              <a:rPr lang="en-US" dirty="0" smtClean="0"/>
              <a:t>Anglican country curate at </a:t>
            </a:r>
            <a:r>
              <a:rPr lang="en-US" dirty="0" err="1" smtClean="0"/>
              <a:t>Okewood</a:t>
            </a:r>
            <a:r>
              <a:rPr lang="en-US" dirty="0" smtClean="0"/>
              <a:t> near </a:t>
            </a:r>
            <a:r>
              <a:rPr lang="en-US" dirty="0" err="1" smtClean="0"/>
              <a:t>Albury</a:t>
            </a:r>
            <a:r>
              <a:rPr lang="en-US" dirty="0" smtClean="0"/>
              <a:t> in Surrey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In 2003, The Adherence </a:t>
            </a:r>
            <a:r>
              <a:rPr lang="en-US" dirty="0" smtClean="0"/>
              <a:t>to Long-term Therapies Project, a global </a:t>
            </a:r>
            <a:r>
              <a:rPr lang="en-US" dirty="0" smtClean="0"/>
              <a:t>initiative launched </a:t>
            </a:r>
            <a:r>
              <a:rPr lang="en-US" dirty="0" smtClean="0"/>
              <a:t>in 2001 by the Noncommunicable Diseases and Mental Health Cluster of the World </a:t>
            </a:r>
            <a:r>
              <a:rPr lang="en-US" dirty="0" smtClean="0"/>
              <a:t>Health Organization reported that</a:t>
            </a:r>
          </a:p>
          <a:p>
            <a:r>
              <a:rPr lang="en-US" b="1" dirty="0" smtClean="0"/>
              <a:t>Poor adherence to treatment of chronic diseases is a worldwide problem </a:t>
            </a:r>
            <a:r>
              <a:rPr lang="en-US" b="1" dirty="0" smtClean="0"/>
              <a:t>of striking </a:t>
            </a:r>
            <a:r>
              <a:rPr lang="en-US" b="1" dirty="0" smtClean="0"/>
              <a:t>magnitude</a:t>
            </a:r>
          </a:p>
          <a:p>
            <a:pPr lvl="1"/>
            <a:r>
              <a:rPr lang="en-US" dirty="0" smtClean="0"/>
              <a:t>Adherence to long-term therapy for chronic illnesses in developed countries averages 50%. In </a:t>
            </a:r>
            <a:r>
              <a:rPr lang="en-US" dirty="0" smtClean="0"/>
              <a:t>developing countries</a:t>
            </a:r>
            <a:r>
              <a:rPr lang="en-US" dirty="0" smtClean="0"/>
              <a:t>, the rates are even lower. </a:t>
            </a:r>
            <a:r>
              <a:rPr lang="en-US" dirty="0" smtClean="0"/>
              <a:t> It </a:t>
            </a:r>
            <a:r>
              <a:rPr lang="en-US" dirty="0" smtClean="0"/>
              <a:t>is undeniable that many patients experience difficulty in </a:t>
            </a:r>
            <a:r>
              <a:rPr lang="en-US" dirty="0" smtClean="0"/>
              <a:t>following treatment </a:t>
            </a:r>
            <a:r>
              <a:rPr lang="en-US" dirty="0" smtClean="0"/>
              <a:t>recommendations</a:t>
            </a:r>
            <a:r>
              <a:rPr lang="en-US" dirty="0" smtClean="0"/>
              <a:t>.</a:t>
            </a:r>
          </a:p>
          <a:p>
            <a:pPr lvl="1"/>
            <a:endParaRPr lang="en-US" dirty="0" smtClean="0"/>
          </a:p>
          <a:p>
            <a:pPr lvl="1"/>
            <a:r>
              <a:rPr lang="en-US" u="sng" dirty="0" smtClean="0">
                <a:hlinkClick r:id="rId2"/>
              </a:rPr>
              <a:t>http://www.who.int/chp/knowledge/publications/adherence_full_report.pdf</a:t>
            </a:r>
            <a:r>
              <a:rPr lang="en-US" dirty="0" smtClean="0"/>
              <a:t> </a:t>
            </a:r>
          </a:p>
          <a:p>
            <a:pPr lvl="1"/>
            <a:endParaRPr lang="en-US" dirty="0" smtClean="0"/>
          </a:p>
          <a:p>
            <a:pPr>
              <a:buNone/>
            </a:pPr>
            <a:endParaRPr lang="en-US" dirty="0"/>
          </a:p>
        </p:txBody>
      </p:sp>
      <p:sp>
        <p:nvSpPr>
          <p:cNvPr id="2" name="Title 1"/>
          <p:cNvSpPr>
            <a:spLocks noGrp="1"/>
          </p:cNvSpPr>
          <p:nvPr>
            <p:ph type="title"/>
          </p:nvPr>
        </p:nvSpPr>
        <p:spPr/>
        <p:txBody>
          <a:bodyPr/>
          <a:lstStyle/>
          <a:p>
            <a:r>
              <a:rPr lang="en-US" dirty="0" smtClean="0"/>
              <a:t>Adherence to Health Therapies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Since </a:t>
            </a:r>
          </a:p>
          <a:p>
            <a:pPr lvl="1"/>
            <a:r>
              <a:rPr lang="en-US" b="1" dirty="0" smtClean="0"/>
              <a:t>T</a:t>
            </a:r>
            <a:r>
              <a:rPr lang="en-US" b="1" dirty="0" smtClean="0"/>
              <a:t>he </a:t>
            </a:r>
            <a:r>
              <a:rPr lang="en-US" b="1" dirty="0" smtClean="0"/>
              <a:t>impact of poor adherence grows as the burden of chronic disease </a:t>
            </a:r>
            <a:r>
              <a:rPr lang="en-US" b="1" dirty="0" smtClean="0"/>
              <a:t>grows worldwide </a:t>
            </a:r>
          </a:p>
          <a:p>
            <a:pPr lvl="1"/>
            <a:r>
              <a:rPr lang="en-US" b="1" dirty="0" smtClean="0"/>
              <a:t>The </a:t>
            </a:r>
            <a:r>
              <a:rPr lang="en-US" b="1" dirty="0" smtClean="0"/>
              <a:t>consequences of poor adherence to long-term therapies are poor </a:t>
            </a:r>
            <a:r>
              <a:rPr lang="en-US" b="1" dirty="0" smtClean="0"/>
              <a:t>health outcomes </a:t>
            </a:r>
            <a:r>
              <a:rPr lang="en-US" b="1" dirty="0" smtClean="0"/>
              <a:t>and increased health care </a:t>
            </a:r>
            <a:r>
              <a:rPr lang="en-US" b="1" dirty="0" smtClean="0"/>
              <a:t>costs</a:t>
            </a:r>
          </a:p>
          <a:p>
            <a:pPr lvl="1"/>
            <a:r>
              <a:rPr lang="en-US" b="1" dirty="0" smtClean="0"/>
              <a:t>Improving </a:t>
            </a:r>
            <a:r>
              <a:rPr lang="en-US" b="1" dirty="0" smtClean="0"/>
              <a:t>adherence also enhances patients’ </a:t>
            </a:r>
            <a:r>
              <a:rPr lang="en-US" b="1" dirty="0" smtClean="0"/>
              <a:t>safety</a:t>
            </a:r>
          </a:p>
          <a:p>
            <a:pPr lvl="1"/>
            <a:r>
              <a:rPr lang="en-US" b="1" dirty="0" smtClean="0"/>
              <a:t>Adherence </a:t>
            </a:r>
            <a:r>
              <a:rPr lang="en-US" b="1" dirty="0" smtClean="0"/>
              <a:t>is an important modifier of health system effectiveness</a:t>
            </a:r>
          </a:p>
          <a:p>
            <a:r>
              <a:rPr lang="en-US" b="1" dirty="0" smtClean="0"/>
              <a:t>“</a:t>
            </a:r>
            <a:r>
              <a:rPr lang="en-US" b="1" dirty="0" smtClean="0"/>
              <a:t>Increasing the effectiveness of adherence interventions may have a </a:t>
            </a:r>
            <a:r>
              <a:rPr lang="en-US" b="1" dirty="0" smtClean="0"/>
              <a:t>far greater </a:t>
            </a:r>
            <a:r>
              <a:rPr lang="en-US" b="1" dirty="0" smtClean="0"/>
              <a:t>impact on the health of the population than any improvement </a:t>
            </a:r>
            <a:r>
              <a:rPr lang="en-US" b="1" dirty="0" smtClean="0"/>
              <a:t>in specific </a:t>
            </a:r>
            <a:r>
              <a:rPr lang="en-US" b="1" dirty="0" smtClean="0"/>
              <a:t>medical </a:t>
            </a:r>
            <a:r>
              <a:rPr lang="en-US" b="1" dirty="0" smtClean="0"/>
              <a:t>treatments”</a:t>
            </a:r>
          </a:p>
          <a:p>
            <a:r>
              <a:rPr lang="en-US" b="1" dirty="0" smtClean="0"/>
              <a:t>Health </a:t>
            </a:r>
            <a:r>
              <a:rPr lang="en-US" b="1" dirty="0" smtClean="0"/>
              <a:t>systems must evolve to meet new challenges</a:t>
            </a:r>
            <a:endParaRPr lang="en-US" dirty="0"/>
          </a:p>
        </p:txBody>
      </p:sp>
      <p:sp>
        <p:nvSpPr>
          <p:cNvPr id="2" name="Title 1"/>
          <p:cNvSpPr>
            <a:spLocks noGrp="1"/>
          </p:cNvSpPr>
          <p:nvPr>
            <p:ph type="title"/>
          </p:nvPr>
        </p:nvSpPr>
        <p:spPr/>
        <p:txBody>
          <a:bodyPr/>
          <a:lstStyle/>
          <a:p>
            <a:r>
              <a:rPr lang="en-US" dirty="0" smtClean="0"/>
              <a:t>A specific finding: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20240"/>
            <a:ext cx="8229600" cy="4175760"/>
          </a:xfrm>
        </p:spPr>
        <p:txBody>
          <a:bodyPr>
            <a:normAutofit fontScale="92500"/>
          </a:bodyPr>
          <a:lstStyle/>
          <a:p>
            <a:pPr>
              <a:buNone/>
            </a:pPr>
            <a:r>
              <a:rPr lang="en-US" dirty="0" smtClean="0"/>
              <a:t>The first of these challenges:  </a:t>
            </a:r>
          </a:p>
          <a:p>
            <a:pPr algn="ctr">
              <a:buNone/>
            </a:pPr>
            <a:r>
              <a:rPr lang="en-US" sz="3200" b="1" dirty="0" smtClean="0"/>
              <a:t>Patients need to be supported, not </a:t>
            </a:r>
            <a:r>
              <a:rPr lang="en-US" sz="3200" b="1" dirty="0" smtClean="0"/>
              <a:t>blamed</a:t>
            </a:r>
            <a:endParaRPr lang="en-US" sz="3200" dirty="0" smtClean="0"/>
          </a:p>
          <a:p>
            <a:endParaRPr lang="en-US" sz="2400" i="1" dirty="0" smtClean="0"/>
          </a:p>
          <a:p>
            <a:pPr>
              <a:buNone/>
            </a:pPr>
            <a:r>
              <a:rPr lang="en-US" sz="2400" i="1" dirty="0" smtClean="0"/>
              <a:t>	</a:t>
            </a:r>
            <a:r>
              <a:rPr lang="en-US" sz="2400" i="1" dirty="0" smtClean="0"/>
              <a:t>Despite </a:t>
            </a:r>
            <a:r>
              <a:rPr lang="en-US" sz="2400" i="1" dirty="0" smtClean="0"/>
              <a:t>evidence to the contrary, there continues to be a tendency to focus on patient-related </a:t>
            </a:r>
            <a:r>
              <a:rPr lang="en-US" sz="2400" i="1" dirty="0" smtClean="0"/>
              <a:t>factors as </a:t>
            </a:r>
            <a:r>
              <a:rPr lang="en-US" sz="2400" i="1" dirty="0" smtClean="0"/>
              <a:t>the causes of problems with adherence, to the relative neglect of provider and health </a:t>
            </a:r>
            <a:r>
              <a:rPr lang="en-US" sz="2400" i="1" dirty="0" smtClean="0"/>
              <a:t>system-related determinants.  These </a:t>
            </a:r>
            <a:r>
              <a:rPr lang="en-US" sz="2400" i="1" dirty="0" smtClean="0"/>
              <a:t>latter factors, which make up the health care environment in which </a:t>
            </a:r>
            <a:r>
              <a:rPr lang="en-US" sz="2400" i="1" dirty="0" smtClean="0"/>
              <a:t>patients receive </a:t>
            </a:r>
            <a:r>
              <a:rPr lang="en-US" sz="2400" i="1" dirty="0" smtClean="0"/>
              <a:t>care, have a major effect on adherence.</a:t>
            </a:r>
            <a:endParaRPr lang="en-US" sz="2400" i="1" dirty="0"/>
          </a:p>
        </p:txBody>
      </p:sp>
      <p:sp>
        <p:nvSpPr>
          <p:cNvPr id="2" name="Title 1"/>
          <p:cNvSpPr>
            <a:spLocks noGrp="1"/>
          </p:cNvSpPr>
          <p:nvPr>
            <p:ph type="title"/>
          </p:nvPr>
        </p:nvSpPr>
        <p:spPr>
          <a:xfrm>
            <a:off x="381000" y="2209800"/>
            <a:ext cx="8229600" cy="228600"/>
          </a:xfrm>
        </p:spPr>
        <p:txBody>
          <a:bodyPr>
            <a:normAutofit fontScale="90000"/>
          </a:bodyPr>
          <a:lstStyle/>
          <a:p>
            <a:r>
              <a:rPr lang="en-US" b="1" dirty="0" smtClean="0"/>
              <a:t>Health systems must evolve to meet new </a:t>
            </a:r>
            <a:r>
              <a:rPr lang="en-US" b="1" dirty="0" smtClean="0"/>
              <a:t>challenges.</a:t>
            </a: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3200" dirty="0" smtClean="0"/>
              <a:t>The practice of attaching moral judgments to persons who suffer from disease or do not practice adherence to medical advice or treatment has deep roots. </a:t>
            </a:r>
            <a:endParaRPr lang="en-US" sz="3200" dirty="0"/>
          </a:p>
        </p:txBody>
      </p:sp>
      <p:sp>
        <p:nvSpPr>
          <p:cNvPr id="2" name="Title 1"/>
          <p:cNvSpPr>
            <a:spLocks noGrp="1"/>
          </p:cNvSpPr>
          <p:nvPr>
            <p:ph type="title"/>
          </p:nvPr>
        </p:nvSpPr>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t>The notion of nature as hostile to human interests is as old as the Bible.</a:t>
            </a:r>
          </a:p>
          <a:p>
            <a:pPr>
              <a:buNone/>
            </a:pPr>
            <a:endParaRPr lang="en-US" sz="3200" dirty="0" smtClean="0"/>
          </a:p>
          <a:p>
            <a:r>
              <a:rPr lang="en-US" sz="3200" dirty="0" smtClean="0"/>
              <a:t>The association of wilderness with original sin and the wages of sin is Biblical.</a:t>
            </a:r>
          </a:p>
          <a:p>
            <a:pPr>
              <a:buNone/>
            </a:pPr>
            <a:endParaRPr lang="en-US" sz="3200" dirty="0" smtClean="0"/>
          </a:p>
          <a:p>
            <a:r>
              <a:rPr lang="en-US" sz="3200" dirty="0" smtClean="0"/>
              <a:t>The use of nature as a weapon against humanity is Biblical.</a:t>
            </a:r>
            <a:endParaRPr lang="en-US" sz="3200" dirty="0"/>
          </a:p>
        </p:txBody>
      </p:sp>
      <p:sp>
        <p:nvSpPr>
          <p:cNvPr id="2" name="Title 1"/>
          <p:cNvSpPr>
            <a:spLocks noGrp="1"/>
          </p:cNvSpPr>
          <p:nvPr>
            <p:ph type="title"/>
          </p:nvPr>
        </p:nvSpPr>
        <p:spPr/>
        <p:txBody>
          <a:bodyPr/>
          <a:lstStyle/>
          <a:p>
            <a:pPr algn="ctr"/>
            <a:r>
              <a:rPr lang="en-US" dirty="0" smtClean="0"/>
              <a:t>The Nature of the Beast</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363</TotalTime>
  <Words>3321</Words>
  <Application>Microsoft Office PowerPoint</Application>
  <PresentationFormat>On-screen Show (4:3)</PresentationFormat>
  <Paragraphs>195</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vt:lpstr>
      <vt:lpstr>Medicine and Religion: Convergence and Divergence</vt:lpstr>
      <vt:lpstr>The Hazmat Suit Over the Ages</vt:lpstr>
      <vt:lpstr>Slide 3</vt:lpstr>
      <vt:lpstr>The Borders of Medicine and Religion</vt:lpstr>
      <vt:lpstr>Adherence to Health Therapies</vt:lpstr>
      <vt:lpstr>A specific finding:</vt:lpstr>
      <vt:lpstr>Health systems must evolve to meet new challenges. </vt:lpstr>
      <vt:lpstr>Slide 8</vt:lpstr>
      <vt:lpstr>The Nature of the Beast</vt:lpstr>
      <vt:lpstr>Hippocrates’ Humors</vt:lpstr>
      <vt:lpstr>Passions and Tempers</vt:lpstr>
      <vt:lpstr>Activities, habits and individual acts</vt:lpstr>
      <vt:lpstr>The Humors </vt:lpstr>
      <vt:lpstr>An excess of choler</vt:lpstr>
      <vt:lpstr>Melancholy</vt:lpstr>
      <vt:lpstr>A Melancholy Disposition</vt:lpstr>
      <vt:lpstr>Blood</vt:lpstr>
      <vt:lpstr>Defective Blood</vt:lpstr>
      <vt:lpstr>Phlegm</vt:lpstr>
      <vt:lpstr>Slide 20</vt:lpstr>
      <vt:lpstr>Finding balance</vt:lpstr>
      <vt:lpstr>The 4 Humours on BBC</vt:lpstr>
      <vt:lpstr>The pervasive influence of humor theory</vt:lpstr>
      <vt:lpstr>Our own natures are in need of management but we live in nature, which is ultimately unmanageable.</vt:lpstr>
      <vt:lpstr>Inherit the Wind (and the miasma)</vt:lpstr>
      <vt:lpstr>The Stink of Death</vt:lpstr>
      <vt:lpstr>Slide 27</vt:lpstr>
      <vt:lpstr>The problem of "night air"</vt:lpstr>
      <vt:lpstr>Ten Days in a Barroom</vt:lpstr>
      <vt:lpstr>The Temperance Movement</vt:lpstr>
      <vt:lpstr>Ritual in Medicine</vt:lpstr>
      <vt:lpstr>Areas of tension between medicine and religion: </vt:lpstr>
      <vt:lpstr>Thank you for your attention!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and Religion: Convergence and Divergence</dc:title>
  <dc:creator>Patty Turrisi</dc:creator>
  <cp:lastModifiedBy>Patty Turrisi</cp:lastModifiedBy>
  <cp:revision>38</cp:revision>
  <dcterms:created xsi:type="dcterms:W3CDTF">2010-10-21T17:23:17Z</dcterms:created>
  <dcterms:modified xsi:type="dcterms:W3CDTF">2010-10-21T23:26:24Z</dcterms:modified>
</cp:coreProperties>
</file>