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51206400" cy="32918400"/>
  <p:notesSz cx="7315200" cy="9601200"/>
  <p:defaultTextStyle>
    <a:defPPr>
      <a:defRPr lang="en-US"/>
    </a:defPPr>
    <a:lvl1pPr algn="l" defTabSz="4806950" rtl="0" fontAlgn="base">
      <a:spcBef>
        <a:spcPct val="0"/>
      </a:spcBef>
      <a:spcAft>
        <a:spcPct val="0"/>
      </a:spcAft>
      <a:defRPr sz="9500" kern="1200">
        <a:solidFill>
          <a:schemeClr val="tx1"/>
        </a:solidFill>
        <a:latin typeface="Arial" charset="0"/>
        <a:ea typeface="+mn-ea"/>
        <a:cs typeface="+mn-cs"/>
      </a:defRPr>
    </a:lvl1pPr>
    <a:lvl2pPr marL="2403475" indent="-1946275" algn="l" defTabSz="4806950" rtl="0" fontAlgn="base">
      <a:spcBef>
        <a:spcPct val="0"/>
      </a:spcBef>
      <a:spcAft>
        <a:spcPct val="0"/>
      </a:spcAft>
      <a:defRPr sz="9500" kern="1200">
        <a:solidFill>
          <a:schemeClr val="tx1"/>
        </a:solidFill>
        <a:latin typeface="Arial" charset="0"/>
        <a:ea typeface="+mn-ea"/>
        <a:cs typeface="+mn-cs"/>
      </a:defRPr>
    </a:lvl2pPr>
    <a:lvl3pPr marL="4806950" indent="-3892550" algn="l" defTabSz="4806950" rtl="0" fontAlgn="base">
      <a:spcBef>
        <a:spcPct val="0"/>
      </a:spcBef>
      <a:spcAft>
        <a:spcPct val="0"/>
      </a:spcAft>
      <a:defRPr sz="9500" kern="1200">
        <a:solidFill>
          <a:schemeClr val="tx1"/>
        </a:solidFill>
        <a:latin typeface="Arial" charset="0"/>
        <a:ea typeface="+mn-ea"/>
        <a:cs typeface="+mn-cs"/>
      </a:defRPr>
    </a:lvl3pPr>
    <a:lvl4pPr marL="7210425" indent="-5838825" algn="l" defTabSz="4806950" rtl="0" fontAlgn="base">
      <a:spcBef>
        <a:spcPct val="0"/>
      </a:spcBef>
      <a:spcAft>
        <a:spcPct val="0"/>
      </a:spcAft>
      <a:defRPr sz="9500" kern="1200">
        <a:solidFill>
          <a:schemeClr val="tx1"/>
        </a:solidFill>
        <a:latin typeface="Arial" charset="0"/>
        <a:ea typeface="+mn-ea"/>
        <a:cs typeface="+mn-cs"/>
      </a:defRPr>
    </a:lvl4pPr>
    <a:lvl5pPr marL="9613900" indent="-7785100" algn="l" defTabSz="4806950" rtl="0" fontAlgn="base">
      <a:spcBef>
        <a:spcPct val="0"/>
      </a:spcBef>
      <a:spcAft>
        <a:spcPct val="0"/>
      </a:spcAft>
      <a:defRPr sz="9500" kern="1200">
        <a:solidFill>
          <a:schemeClr val="tx1"/>
        </a:solidFill>
        <a:latin typeface="Arial" charset="0"/>
        <a:ea typeface="+mn-ea"/>
        <a:cs typeface="+mn-cs"/>
      </a:defRPr>
    </a:lvl5pPr>
    <a:lvl6pPr marL="2286000" algn="l" defTabSz="914400" rtl="0" eaLnBrk="1" latinLnBrk="0" hangingPunct="1">
      <a:defRPr sz="9500" kern="1200">
        <a:solidFill>
          <a:schemeClr val="tx1"/>
        </a:solidFill>
        <a:latin typeface="Arial" charset="0"/>
        <a:ea typeface="+mn-ea"/>
        <a:cs typeface="+mn-cs"/>
      </a:defRPr>
    </a:lvl6pPr>
    <a:lvl7pPr marL="2743200" algn="l" defTabSz="914400" rtl="0" eaLnBrk="1" latinLnBrk="0" hangingPunct="1">
      <a:defRPr sz="9500" kern="1200">
        <a:solidFill>
          <a:schemeClr val="tx1"/>
        </a:solidFill>
        <a:latin typeface="Arial" charset="0"/>
        <a:ea typeface="+mn-ea"/>
        <a:cs typeface="+mn-cs"/>
      </a:defRPr>
    </a:lvl7pPr>
    <a:lvl8pPr marL="3200400" algn="l" defTabSz="914400" rtl="0" eaLnBrk="1" latinLnBrk="0" hangingPunct="1">
      <a:defRPr sz="9500" kern="1200">
        <a:solidFill>
          <a:schemeClr val="tx1"/>
        </a:solidFill>
        <a:latin typeface="Arial" charset="0"/>
        <a:ea typeface="+mn-ea"/>
        <a:cs typeface="+mn-cs"/>
      </a:defRPr>
    </a:lvl8pPr>
    <a:lvl9pPr marL="3657600" algn="l" defTabSz="914400" rtl="0" eaLnBrk="1" latinLnBrk="0" hangingPunct="1">
      <a:defRPr sz="95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C858"/>
    <a:srgbClr val="B7DEEF"/>
    <a:srgbClr val="A7FFFF"/>
    <a:srgbClr val="3CADD0"/>
    <a:srgbClr val="CDFFFF"/>
    <a:srgbClr val="66FFFF"/>
    <a:srgbClr val="00CC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5620"/>
    <p:restoredTop sz="94660"/>
  </p:normalViewPr>
  <p:slideViewPr>
    <p:cSldViewPr>
      <p:cViewPr>
        <p:scale>
          <a:sx n="33" d="100"/>
          <a:sy n="33" d="100"/>
        </p:scale>
        <p:origin x="-58" y="-58"/>
      </p:cViewPr>
      <p:guideLst>
        <p:guide orient="horz" pos="4608"/>
        <p:guide orient="horz" pos="432"/>
        <p:guide orient="horz" pos="20304"/>
        <p:guide orient="horz" pos="2736"/>
        <p:guide orient="horz" pos="5616"/>
        <p:guide orient="horz" pos="4320"/>
        <p:guide orient="horz" pos="11184"/>
        <p:guide orient="horz" pos="8544"/>
        <p:guide pos="17856"/>
        <p:guide pos="31680"/>
        <p:guide pos="576"/>
        <p:guide pos="6912"/>
        <p:guide pos="7488"/>
        <p:guide pos="17280"/>
        <p:guide pos="29760"/>
        <p:guide pos="31152"/>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10226042"/>
            <a:ext cx="4352544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7680960" y="18653760"/>
            <a:ext cx="35844480" cy="8412480"/>
          </a:xfrm>
        </p:spPr>
        <p:txBody>
          <a:bodyPr/>
          <a:lstStyle>
            <a:lvl1pPr marL="0" indent="0" algn="ctr">
              <a:buNone/>
              <a:defRPr>
                <a:solidFill>
                  <a:schemeClr val="tx1">
                    <a:tint val="75000"/>
                  </a:schemeClr>
                </a:solidFill>
              </a:defRPr>
            </a:lvl1pPr>
            <a:lvl2pPr marL="2403546" indent="0" algn="ctr">
              <a:buNone/>
              <a:defRPr>
                <a:solidFill>
                  <a:schemeClr val="tx1">
                    <a:tint val="75000"/>
                  </a:schemeClr>
                </a:solidFill>
              </a:defRPr>
            </a:lvl2pPr>
            <a:lvl3pPr marL="4807092" indent="0" algn="ctr">
              <a:buNone/>
              <a:defRPr>
                <a:solidFill>
                  <a:schemeClr val="tx1">
                    <a:tint val="75000"/>
                  </a:schemeClr>
                </a:solidFill>
              </a:defRPr>
            </a:lvl3pPr>
            <a:lvl4pPr marL="7210638" indent="0" algn="ctr">
              <a:buNone/>
              <a:defRPr>
                <a:solidFill>
                  <a:schemeClr val="tx1">
                    <a:tint val="75000"/>
                  </a:schemeClr>
                </a:solidFill>
              </a:defRPr>
            </a:lvl4pPr>
            <a:lvl5pPr marL="9614184" indent="0" algn="ctr">
              <a:buNone/>
              <a:defRPr>
                <a:solidFill>
                  <a:schemeClr val="tx1">
                    <a:tint val="75000"/>
                  </a:schemeClr>
                </a:solidFill>
              </a:defRPr>
            </a:lvl5pPr>
            <a:lvl6pPr marL="12017731" indent="0" algn="ctr">
              <a:buNone/>
              <a:defRPr>
                <a:solidFill>
                  <a:schemeClr val="tx1">
                    <a:tint val="75000"/>
                  </a:schemeClr>
                </a:solidFill>
              </a:defRPr>
            </a:lvl6pPr>
            <a:lvl7pPr marL="14421277" indent="0" algn="ctr">
              <a:buNone/>
              <a:defRPr>
                <a:solidFill>
                  <a:schemeClr val="tx1">
                    <a:tint val="75000"/>
                  </a:schemeClr>
                </a:solidFill>
              </a:defRPr>
            </a:lvl7pPr>
            <a:lvl8pPr marL="16824823" indent="0" algn="ctr">
              <a:buNone/>
              <a:defRPr>
                <a:solidFill>
                  <a:schemeClr val="tx1">
                    <a:tint val="75000"/>
                  </a:schemeClr>
                </a:solidFill>
              </a:defRPr>
            </a:lvl8pPr>
            <a:lvl9pPr marL="1922836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3208411-7BED-48F4-8149-74B20A5C73D2}" type="datetimeFigureOut">
              <a:rPr lang="en-US"/>
              <a:pPr>
                <a:defRPr/>
              </a:pPr>
              <a:t>12/19/2008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92FA94-221E-4F4D-BBB9-A3BBBC5DB4D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5089264-CB7A-4826-8973-623FEF9C96A5}" type="datetimeFigureOut">
              <a:rPr lang="en-US"/>
              <a:pPr>
                <a:defRPr/>
              </a:pPr>
              <a:t>12/19/2008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C74175-289F-4A2D-924C-5E4E94F7635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7901540" y="6324600"/>
            <a:ext cx="64514733" cy="134820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39576" y="6324600"/>
            <a:ext cx="192708527" cy="134820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F995CFE-2A11-4D9F-A80A-75FDA8FF0A0A}" type="datetimeFigureOut">
              <a:rPr lang="en-US"/>
              <a:pPr>
                <a:defRPr/>
              </a:pPr>
              <a:t>12/19/2008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A0D7167-A184-43BF-9598-03EC0A8EB15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74D0FFF-97C4-4028-9BF2-1FB9E58CA5D6}" type="datetimeFigureOut">
              <a:rPr lang="en-US"/>
              <a:pPr>
                <a:defRPr/>
              </a:pPr>
              <a:t>12/19/2008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1AA390-4095-4BD4-A536-2D215C81391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3" y="21153122"/>
            <a:ext cx="43525440" cy="6537960"/>
          </a:xfrm>
        </p:spPr>
        <p:txBody>
          <a:bodyPr anchor="t"/>
          <a:lstStyle>
            <a:lvl1pPr algn="l">
              <a:defRPr sz="21000" b="1" cap="all"/>
            </a:lvl1pPr>
          </a:lstStyle>
          <a:p>
            <a:r>
              <a:rPr lang="en-US" smtClean="0"/>
              <a:t>Click to edit Master title style</a:t>
            </a:r>
            <a:endParaRPr lang="en-US"/>
          </a:p>
        </p:txBody>
      </p:sp>
      <p:sp>
        <p:nvSpPr>
          <p:cNvPr id="3" name="Text Placeholder 2"/>
          <p:cNvSpPr>
            <a:spLocks noGrp="1"/>
          </p:cNvSpPr>
          <p:nvPr>
            <p:ph type="body" idx="1"/>
          </p:nvPr>
        </p:nvSpPr>
        <p:spPr>
          <a:xfrm>
            <a:off x="4044953" y="13952225"/>
            <a:ext cx="43525440" cy="7200898"/>
          </a:xfrm>
        </p:spPr>
        <p:txBody>
          <a:bodyPr anchor="b"/>
          <a:lstStyle>
            <a:lvl1pPr marL="0" indent="0">
              <a:buNone/>
              <a:defRPr sz="10500">
                <a:solidFill>
                  <a:schemeClr val="tx1">
                    <a:tint val="75000"/>
                  </a:schemeClr>
                </a:solidFill>
              </a:defRPr>
            </a:lvl1pPr>
            <a:lvl2pPr marL="2403546" indent="0">
              <a:buNone/>
              <a:defRPr sz="9500">
                <a:solidFill>
                  <a:schemeClr val="tx1">
                    <a:tint val="75000"/>
                  </a:schemeClr>
                </a:solidFill>
              </a:defRPr>
            </a:lvl2pPr>
            <a:lvl3pPr marL="4807092" indent="0">
              <a:buNone/>
              <a:defRPr sz="8400">
                <a:solidFill>
                  <a:schemeClr val="tx1">
                    <a:tint val="75000"/>
                  </a:schemeClr>
                </a:solidFill>
              </a:defRPr>
            </a:lvl3pPr>
            <a:lvl4pPr marL="7210638" indent="0">
              <a:buNone/>
              <a:defRPr sz="7400">
                <a:solidFill>
                  <a:schemeClr val="tx1">
                    <a:tint val="75000"/>
                  </a:schemeClr>
                </a:solidFill>
              </a:defRPr>
            </a:lvl4pPr>
            <a:lvl5pPr marL="9614184" indent="0">
              <a:buNone/>
              <a:defRPr sz="7400">
                <a:solidFill>
                  <a:schemeClr val="tx1">
                    <a:tint val="75000"/>
                  </a:schemeClr>
                </a:solidFill>
              </a:defRPr>
            </a:lvl5pPr>
            <a:lvl6pPr marL="12017731" indent="0">
              <a:buNone/>
              <a:defRPr sz="7400">
                <a:solidFill>
                  <a:schemeClr val="tx1">
                    <a:tint val="75000"/>
                  </a:schemeClr>
                </a:solidFill>
              </a:defRPr>
            </a:lvl6pPr>
            <a:lvl7pPr marL="14421277" indent="0">
              <a:buNone/>
              <a:defRPr sz="7400">
                <a:solidFill>
                  <a:schemeClr val="tx1">
                    <a:tint val="75000"/>
                  </a:schemeClr>
                </a:solidFill>
              </a:defRPr>
            </a:lvl7pPr>
            <a:lvl8pPr marL="16824823" indent="0">
              <a:buNone/>
              <a:defRPr sz="7400">
                <a:solidFill>
                  <a:schemeClr val="tx1">
                    <a:tint val="75000"/>
                  </a:schemeClr>
                </a:solidFill>
              </a:defRPr>
            </a:lvl8pPr>
            <a:lvl9pPr marL="19228369" indent="0">
              <a:buNone/>
              <a:defRPr sz="7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6BC743A-15C2-47DB-9733-E269ACACA8CE}" type="datetimeFigureOut">
              <a:rPr lang="en-US"/>
              <a:pPr>
                <a:defRPr/>
              </a:pPr>
              <a:t>12/19/2008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D950A4-0906-4A02-9B49-174E14880E9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39573" y="36865560"/>
            <a:ext cx="128611627" cy="104279702"/>
          </a:xfrm>
        </p:spPr>
        <p:txBody>
          <a:bodyPr/>
          <a:lstStyle>
            <a:lvl1pPr>
              <a:defRPr sz="14700"/>
            </a:lvl1pPr>
            <a:lvl2pPr>
              <a:defRPr sz="12600"/>
            </a:lvl2pPr>
            <a:lvl3pPr>
              <a:defRPr sz="10500"/>
            </a:lvl3pPr>
            <a:lvl4pPr>
              <a:defRPr sz="9500"/>
            </a:lvl4pPr>
            <a:lvl5pPr>
              <a:defRPr sz="9500"/>
            </a:lvl5pPr>
            <a:lvl6pPr>
              <a:defRPr sz="9500"/>
            </a:lvl6pPr>
            <a:lvl7pPr>
              <a:defRPr sz="9500"/>
            </a:lvl7pPr>
            <a:lvl8pPr>
              <a:defRPr sz="9500"/>
            </a:lvl8pPr>
            <a:lvl9pPr>
              <a:defRPr sz="9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3804643" y="36865560"/>
            <a:ext cx="128611633" cy="104279702"/>
          </a:xfrm>
        </p:spPr>
        <p:txBody>
          <a:bodyPr/>
          <a:lstStyle>
            <a:lvl1pPr>
              <a:defRPr sz="14700"/>
            </a:lvl1pPr>
            <a:lvl2pPr>
              <a:defRPr sz="12600"/>
            </a:lvl2pPr>
            <a:lvl3pPr>
              <a:defRPr sz="10500"/>
            </a:lvl3pPr>
            <a:lvl4pPr>
              <a:defRPr sz="9500"/>
            </a:lvl4pPr>
            <a:lvl5pPr>
              <a:defRPr sz="9500"/>
            </a:lvl5pPr>
            <a:lvl6pPr>
              <a:defRPr sz="9500"/>
            </a:lvl6pPr>
            <a:lvl7pPr>
              <a:defRPr sz="9500"/>
            </a:lvl7pPr>
            <a:lvl8pPr>
              <a:defRPr sz="9500"/>
            </a:lvl8pPr>
            <a:lvl9pPr>
              <a:defRPr sz="9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0DFC4A8-2865-483D-84F5-5D17ED1F8E8A}" type="datetimeFigureOut">
              <a:rPr lang="en-US"/>
              <a:pPr>
                <a:defRPr/>
              </a:pPr>
              <a:t>12/19/2008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159C43C-7D79-4F16-BEF3-863DD3ACD7A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60320" y="1318262"/>
            <a:ext cx="4608576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60320" y="7368542"/>
            <a:ext cx="22625053" cy="3070858"/>
          </a:xfrm>
        </p:spPr>
        <p:txBody>
          <a:bodyPr anchor="b"/>
          <a:lstStyle>
            <a:lvl1pPr marL="0" indent="0">
              <a:buNone/>
              <a:defRPr sz="12600" b="1"/>
            </a:lvl1pPr>
            <a:lvl2pPr marL="2403546" indent="0">
              <a:buNone/>
              <a:defRPr sz="10500" b="1"/>
            </a:lvl2pPr>
            <a:lvl3pPr marL="4807092" indent="0">
              <a:buNone/>
              <a:defRPr sz="9500" b="1"/>
            </a:lvl3pPr>
            <a:lvl4pPr marL="7210638" indent="0">
              <a:buNone/>
              <a:defRPr sz="8400" b="1"/>
            </a:lvl4pPr>
            <a:lvl5pPr marL="9614184" indent="0">
              <a:buNone/>
              <a:defRPr sz="8400" b="1"/>
            </a:lvl5pPr>
            <a:lvl6pPr marL="12017731" indent="0">
              <a:buNone/>
              <a:defRPr sz="8400" b="1"/>
            </a:lvl6pPr>
            <a:lvl7pPr marL="14421277" indent="0">
              <a:buNone/>
              <a:defRPr sz="8400" b="1"/>
            </a:lvl7pPr>
            <a:lvl8pPr marL="16824823" indent="0">
              <a:buNone/>
              <a:defRPr sz="8400" b="1"/>
            </a:lvl8pPr>
            <a:lvl9pPr marL="19228369" indent="0">
              <a:buNone/>
              <a:defRPr sz="8400" b="1"/>
            </a:lvl9pPr>
          </a:lstStyle>
          <a:p>
            <a:pPr lvl="0"/>
            <a:r>
              <a:rPr lang="en-US" smtClean="0"/>
              <a:t>Click to edit Master text styles</a:t>
            </a:r>
          </a:p>
        </p:txBody>
      </p:sp>
      <p:sp>
        <p:nvSpPr>
          <p:cNvPr id="4" name="Content Placeholder 3"/>
          <p:cNvSpPr>
            <a:spLocks noGrp="1"/>
          </p:cNvSpPr>
          <p:nvPr>
            <p:ph sz="half" idx="2"/>
          </p:nvPr>
        </p:nvSpPr>
        <p:spPr>
          <a:xfrm>
            <a:off x="2560320" y="10439400"/>
            <a:ext cx="22625053" cy="18966182"/>
          </a:xfrm>
        </p:spPr>
        <p:txBody>
          <a:bodyPr/>
          <a:lstStyle>
            <a:lvl1pPr>
              <a:defRPr sz="12600"/>
            </a:lvl1pPr>
            <a:lvl2pPr>
              <a:defRPr sz="10500"/>
            </a:lvl2pPr>
            <a:lvl3pPr>
              <a:defRPr sz="9500"/>
            </a:lvl3pPr>
            <a:lvl4pPr>
              <a:defRPr sz="8400"/>
            </a:lvl4pPr>
            <a:lvl5pPr>
              <a:defRPr sz="8400"/>
            </a:lvl5pPr>
            <a:lvl6pPr>
              <a:defRPr sz="8400"/>
            </a:lvl6pPr>
            <a:lvl7pPr>
              <a:defRPr sz="8400"/>
            </a:lvl7pPr>
            <a:lvl8pPr>
              <a:defRPr sz="8400"/>
            </a:lvl8pPr>
            <a:lvl9pPr>
              <a:defRPr sz="8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6012143" y="7368542"/>
            <a:ext cx="22633940" cy="3070858"/>
          </a:xfrm>
        </p:spPr>
        <p:txBody>
          <a:bodyPr anchor="b"/>
          <a:lstStyle>
            <a:lvl1pPr marL="0" indent="0">
              <a:buNone/>
              <a:defRPr sz="12600" b="1"/>
            </a:lvl1pPr>
            <a:lvl2pPr marL="2403546" indent="0">
              <a:buNone/>
              <a:defRPr sz="10500" b="1"/>
            </a:lvl2pPr>
            <a:lvl3pPr marL="4807092" indent="0">
              <a:buNone/>
              <a:defRPr sz="9500" b="1"/>
            </a:lvl3pPr>
            <a:lvl4pPr marL="7210638" indent="0">
              <a:buNone/>
              <a:defRPr sz="8400" b="1"/>
            </a:lvl4pPr>
            <a:lvl5pPr marL="9614184" indent="0">
              <a:buNone/>
              <a:defRPr sz="8400" b="1"/>
            </a:lvl5pPr>
            <a:lvl6pPr marL="12017731" indent="0">
              <a:buNone/>
              <a:defRPr sz="8400" b="1"/>
            </a:lvl6pPr>
            <a:lvl7pPr marL="14421277" indent="0">
              <a:buNone/>
              <a:defRPr sz="8400" b="1"/>
            </a:lvl7pPr>
            <a:lvl8pPr marL="16824823" indent="0">
              <a:buNone/>
              <a:defRPr sz="8400" b="1"/>
            </a:lvl8pPr>
            <a:lvl9pPr marL="19228369" indent="0">
              <a:buNone/>
              <a:defRPr sz="8400" b="1"/>
            </a:lvl9pPr>
          </a:lstStyle>
          <a:p>
            <a:pPr lvl="0"/>
            <a:r>
              <a:rPr lang="en-US" smtClean="0"/>
              <a:t>Click to edit Master text styles</a:t>
            </a:r>
          </a:p>
        </p:txBody>
      </p:sp>
      <p:sp>
        <p:nvSpPr>
          <p:cNvPr id="6" name="Content Placeholder 5"/>
          <p:cNvSpPr>
            <a:spLocks noGrp="1"/>
          </p:cNvSpPr>
          <p:nvPr>
            <p:ph sz="quarter" idx="4"/>
          </p:nvPr>
        </p:nvSpPr>
        <p:spPr>
          <a:xfrm>
            <a:off x="26012143" y="10439400"/>
            <a:ext cx="22633940" cy="18966182"/>
          </a:xfrm>
        </p:spPr>
        <p:txBody>
          <a:bodyPr/>
          <a:lstStyle>
            <a:lvl1pPr>
              <a:defRPr sz="12600"/>
            </a:lvl1pPr>
            <a:lvl2pPr>
              <a:defRPr sz="10500"/>
            </a:lvl2pPr>
            <a:lvl3pPr>
              <a:defRPr sz="9500"/>
            </a:lvl3pPr>
            <a:lvl4pPr>
              <a:defRPr sz="8400"/>
            </a:lvl4pPr>
            <a:lvl5pPr>
              <a:defRPr sz="8400"/>
            </a:lvl5pPr>
            <a:lvl6pPr>
              <a:defRPr sz="8400"/>
            </a:lvl6pPr>
            <a:lvl7pPr>
              <a:defRPr sz="8400"/>
            </a:lvl7pPr>
            <a:lvl8pPr>
              <a:defRPr sz="8400"/>
            </a:lvl8pPr>
            <a:lvl9pPr>
              <a:defRPr sz="8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DFE76DE-5862-470D-9BC0-5D6E779B5C27}" type="datetimeFigureOut">
              <a:rPr lang="en-US"/>
              <a:pPr>
                <a:defRPr/>
              </a:pPr>
              <a:t>12/19/2008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77D5215-CEF6-4164-821A-8AE0C13F509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F9E4C1C-6061-4E27-86C0-B05432AD6009}" type="datetimeFigureOut">
              <a:rPr lang="en-US"/>
              <a:pPr>
                <a:defRPr/>
              </a:pPr>
              <a:t>12/19/2008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AA30A88-6C8E-4EDE-B67D-86D9A791C77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C5AF34F-72FF-4BF2-9FDD-D6395C0E6753}" type="datetimeFigureOut">
              <a:rPr lang="en-US"/>
              <a:pPr>
                <a:defRPr/>
              </a:pPr>
              <a:t>12/19/2008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4490A6D-5D64-4625-848F-30BC77CA746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3" y="1310640"/>
            <a:ext cx="16846553" cy="5577840"/>
          </a:xfrm>
        </p:spPr>
        <p:txBody>
          <a:bodyPr anchor="b"/>
          <a:lstStyle>
            <a:lvl1pPr algn="l">
              <a:defRPr sz="10500" b="1"/>
            </a:lvl1pPr>
          </a:lstStyle>
          <a:p>
            <a:r>
              <a:rPr lang="en-US" smtClean="0"/>
              <a:t>Click to edit Master title style</a:t>
            </a:r>
            <a:endParaRPr lang="en-US"/>
          </a:p>
        </p:txBody>
      </p:sp>
      <p:sp>
        <p:nvSpPr>
          <p:cNvPr id="3" name="Content Placeholder 2"/>
          <p:cNvSpPr>
            <a:spLocks noGrp="1"/>
          </p:cNvSpPr>
          <p:nvPr>
            <p:ph idx="1"/>
          </p:nvPr>
        </p:nvSpPr>
        <p:spPr>
          <a:xfrm>
            <a:off x="20020280" y="1310643"/>
            <a:ext cx="28625800" cy="28094942"/>
          </a:xfrm>
        </p:spPr>
        <p:txBody>
          <a:bodyPr/>
          <a:lstStyle>
            <a:lvl1pPr>
              <a:defRPr sz="16800"/>
            </a:lvl1pPr>
            <a:lvl2pPr>
              <a:defRPr sz="14700"/>
            </a:lvl2pPr>
            <a:lvl3pPr>
              <a:defRPr sz="12600"/>
            </a:lvl3pPr>
            <a:lvl4pPr>
              <a:defRPr sz="10500"/>
            </a:lvl4pPr>
            <a:lvl5pPr>
              <a:defRPr sz="10500"/>
            </a:lvl5pPr>
            <a:lvl6pPr>
              <a:defRPr sz="10500"/>
            </a:lvl6pPr>
            <a:lvl7pPr>
              <a:defRPr sz="10500"/>
            </a:lvl7pPr>
            <a:lvl8pPr>
              <a:defRPr sz="10500"/>
            </a:lvl8pPr>
            <a:lvl9pPr>
              <a:defRPr sz="10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60323" y="6888483"/>
            <a:ext cx="16846553" cy="22517102"/>
          </a:xfrm>
        </p:spPr>
        <p:txBody>
          <a:bodyPr/>
          <a:lstStyle>
            <a:lvl1pPr marL="0" indent="0">
              <a:buNone/>
              <a:defRPr sz="7400"/>
            </a:lvl1pPr>
            <a:lvl2pPr marL="2403546" indent="0">
              <a:buNone/>
              <a:defRPr sz="6300"/>
            </a:lvl2pPr>
            <a:lvl3pPr marL="4807092" indent="0">
              <a:buNone/>
              <a:defRPr sz="5300"/>
            </a:lvl3pPr>
            <a:lvl4pPr marL="7210638" indent="0">
              <a:buNone/>
              <a:defRPr sz="4700"/>
            </a:lvl4pPr>
            <a:lvl5pPr marL="9614184" indent="0">
              <a:buNone/>
              <a:defRPr sz="4700"/>
            </a:lvl5pPr>
            <a:lvl6pPr marL="12017731" indent="0">
              <a:buNone/>
              <a:defRPr sz="4700"/>
            </a:lvl6pPr>
            <a:lvl7pPr marL="14421277" indent="0">
              <a:buNone/>
              <a:defRPr sz="4700"/>
            </a:lvl7pPr>
            <a:lvl8pPr marL="16824823" indent="0">
              <a:buNone/>
              <a:defRPr sz="4700"/>
            </a:lvl8pPr>
            <a:lvl9pPr marL="19228369" indent="0">
              <a:buNone/>
              <a:defRPr sz="47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EE94418-7F0B-42FC-85D2-7A0D630EF302}" type="datetimeFigureOut">
              <a:rPr lang="en-US"/>
              <a:pPr>
                <a:defRPr/>
              </a:pPr>
              <a:t>12/19/2008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FE7388E-0746-4729-B85F-AB3674EE3CE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813" y="23042880"/>
            <a:ext cx="30723840" cy="2720342"/>
          </a:xfrm>
        </p:spPr>
        <p:txBody>
          <a:bodyPr anchor="b"/>
          <a:lstStyle>
            <a:lvl1pPr algn="l">
              <a:defRPr sz="10500" b="1"/>
            </a:lvl1pPr>
          </a:lstStyle>
          <a:p>
            <a:r>
              <a:rPr lang="en-US" smtClean="0"/>
              <a:t>Click to edit Master title style</a:t>
            </a:r>
            <a:endParaRPr lang="en-US"/>
          </a:p>
        </p:txBody>
      </p:sp>
      <p:sp>
        <p:nvSpPr>
          <p:cNvPr id="3" name="Picture Placeholder 2"/>
          <p:cNvSpPr>
            <a:spLocks noGrp="1"/>
          </p:cNvSpPr>
          <p:nvPr>
            <p:ph type="pic" idx="1"/>
          </p:nvPr>
        </p:nvSpPr>
        <p:spPr>
          <a:xfrm>
            <a:off x="10036813" y="2941320"/>
            <a:ext cx="30723840" cy="19751040"/>
          </a:xfrm>
        </p:spPr>
        <p:txBody>
          <a:bodyPr rtlCol="0">
            <a:normAutofit/>
          </a:bodyPr>
          <a:lstStyle>
            <a:lvl1pPr marL="0" indent="0">
              <a:buNone/>
              <a:defRPr sz="16800"/>
            </a:lvl1pPr>
            <a:lvl2pPr marL="2403546" indent="0">
              <a:buNone/>
              <a:defRPr sz="14700"/>
            </a:lvl2pPr>
            <a:lvl3pPr marL="4807092" indent="0">
              <a:buNone/>
              <a:defRPr sz="12600"/>
            </a:lvl3pPr>
            <a:lvl4pPr marL="7210638" indent="0">
              <a:buNone/>
              <a:defRPr sz="10500"/>
            </a:lvl4pPr>
            <a:lvl5pPr marL="9614184" indent="0">
              <a:buNone/>
              <a:defRPr sz="10500"/>
            </a:lvl5pPr>
            <a:lvl6pPr marL="12017731" indent="0">
              <a:buNone/>
              <a:defRPr sz="10500"/>
            </a:lvl6pPr>
            <a:lvl7pPr marL="14421277" indent="0">
              <a:buNone/>
              <a:defRPr sz="10500"/>
            </a:lvl7pPr>
            <a:lvl8pPr marL="16824823" indent="0">
              <a:buNone/>
              <a:defRPr sz="10500"/>
            </a:lvl8pPr>
            <a:lvl9pPr marL="19228369" indent="0">
              <a:buNone/>
              <a:defRPr sz="10500"/>
            </a:lvl9pPr>
          </a:lstStyle>
          <a:p>
            <a:pPr lvl="0"/>
            <a:endParaRPr lang="en-US" noProof="0"/>
          </a:p>
        </p:txBody>
      </p:sp>
      <p:sp>
        <p:nvSpPr>
          <p:cNvPr id="4" name="Text Placeholder 3"/>
          <p:cNvSpPr>
            <a:spLocks noGrp="1"/>
          </p:cNvSpPr>
          <p:nvPr>
            <p:ph type="body" sz="half" idx="2"/>
          </p:nvPr>
        </p:nvSpPr>
        <p:spPr>
          <a:xfrm>
            <a:off x="10036813" y="25763222"/>
            <a:ext cx="30723840" cy="3863338"/>
          </a:xfrm>
        </p:spPr>
        <p:txBody>
          <a:bodyPr/>
          <a:lstStyle>
            <a:lvl1pPr marL="0" indent="0">
              <a:buNone/>
              <a:defRPr sz="7400"/>
            </a:lvl1pPr>
            <a:lvl2pPr marL="2403546" indent="0">
              <a:buNone/>
              <a:defRPr sz="6300"/>
            </a:lvl2pPr>
            <a:lvl3pPr marL="4807092" indent="0">
              <a:buNone/>
              <a:defRPr sz="5300"/>
            </a:lvl3pPr>
            <a:lvl4pPr marL="7210638" indent="0">
              <a:buNone/>
              <a:defRPr sz="4700"/>
            </a:lvl4pPr>
            <a:lvl5pPr marL="9614184" indent="0">
              <a:buNone/>
              <a:defRPr sz="4700"/>
            </a:lvl5pPr>
            <a:lvl6pPr marL="12017731" indent="0">
              <a:buNone/>
              <a:defRPr sz="4700"/>
            </a:lvl6pPr>
            <a:lvl7pPr marL="14421277" indent="0">
              <a:buNone/>
              <a:defRPr sz="4700"/>
            </a:lvl7pPr>
            <a:lvl8pPr marL="16824823" indent="0">
              <a:buNone/>
              <a:defRPr sz="4700"/>
            </a:lvl8pPr>
            <a:lvl9pPr marL="19228369" indent="0">
              <a:buNone/>
              <a:defRPr sz="47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2731B64-234D-4FB9-9B62-4BEAB8390C78}" type="datetimeFigureOut">
              <a:rPr lang="en-US"/>
              <a:pPr>
                <a:defRPr/>
              </a:pPr>
              <a:t>12/19/2008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0B1C0D8-C89A-410C-8C47-885B46D3165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560638" y="1317625"/>
            <a:ext cx="46085125" cy="5486400"/>
          </a:xfrm>
          <a:prstGeom prst="rect">
            <a:avLst/>
          </a:prstGeom>
          <a:noFill/>
          <a:ln w="9525">
            <a:noFill/>
            <a:miter lim="800000"/>
            <a:headEnd/>
            <a:tailEnd/>
          </a:ln>
        </p:spPr>
        <p:txBody>
          <a:bodyPr vert="horz" wrap="square" lIns="480709" tIns="240355" rIns="480709" bIns="240355"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2560638" y="7680325"/>
            <a:ext cx="46085125" cy="21724938"/>
          </a:xfrm>
          <a:prstGeom prst="rect">
            <a:avLst/>
          </a:prstGeom>
          <a:noFill/>
          <a:ln w="9525">
            <a:noFill/>
            <a:miter lim="800000"/>
            <a:headEnd/>
            <a:tailEnd/>
          </a:ln>
        </p:spPr>
        <p:txBody>
          <a:bodyPr vert="horz" wrap="square" lIns="480709" tIns="240355" rIns="480709" bIns="24035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2560638" y="30510163"/>
            <a:ext cx="11947525" cy="1752600"/>
          </a:xfrm>
          <a:prstGeom prst="rect">
            <a:avLst/>
          </a:prstGeom>
        </p:spPr>
        <p:txBody>
          <a:bodyPr vert="horz" lIns="480709" tIns="240355" rIns="480709" bIns="240355" rtlCol="0" anchor="ctr"/>
          <a:lstStyle>
            <a:lvl1pPr algn="l" defTabSz="4807092" fontAlgn="auto">
              <a:spcBef>
                <a:spcPts val="0"/>
              </a:spcBef>
              <a:spcAft>
                <a:spcPts val="0"/>
              </a:spcAft>
              <a:defRPr sz="6300">
                <a:solidFill>
                  <a:schemeClr val="tx1">
                    <a:tint val="75000"/>
                  </a:schemeClr>
                </a:solidFill>
                <a:latin typeface="+mn-lt"/>
              </a:defRPr>
            </a:lvl1pPr>
          </a:lstStyle>
          <a:p>
            <a:pPr>
              <a:defRPr/>
            </a:pPr>
            <a:fld id="{DC1B9989-15CF-47F6-8D2B-0F2DBD7D0DAF}" type="datetimeFigureOut">
              <a:rPr lang="en-US"/>
              <a:pPr>
                <a:defRPr/>
              </a:pPr>
              <a:t>12/19/2008</a:t>
            </a:fld>
            <a:endParaRPr lang="en-US"/>
          </a:p>
        </p:txBody>
      </p:sp>
      <p:sp>
        <p:nvSpPr>
          <p:cNvPr id="5" name="Footer Placeholder 4"/>
          <p:cNvSpPr>
            <a:spLocks noGrp="1"/>
          </p:cNvSpPr>
          <p:nvPr>
            <p:ph type="ftr" sz="quarter" idx="3"/>
          </p:nvPr>
        </p:nvSpPr>
        <p:spPr>
          <a:xfrm>
            <a:off x="17495838" y="30510163"/>
            <a:ext cx="16214725" cy="1752600"/>
          </a:xfrm>
          <a:prstGeom prst="rect">
            <a:avLst/>
          </a:prstGeom>
        </p:spPr>
        <p:txBody>
          <a:bodyPr vert="horz" lIns="480709" tIns="240355" rIns="480709" bIns="240355" rtlCol="0" anchor="ctr"/>
          <a:lstStyle>
            <a:lvl1pPr algn="ctr" defTabSz="4807092" fontAlgn="auto">
              <a:spcBef>
                <a:spcPts val="0"/>
              </a:spcBef>
              <a:spcAft>
                <a:spcPts val="0"/>
              </a:spcAft>
              <a:defRPr sz="63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36698238" y="30510163"/>
            <a:ext cx="11947525" cy="1752600"/>
          </a:xfrm>
          <a:prstGeom prst="rect">
            <a:avLst/>
          </a:prstGeom>
        </p:spPr>
        <p:txBody>
          <a:bodyPr vert="horz" lIns="480709" tIns="240355" rIns="480709" bIns="240355" rtlCol="0" anchor="ctr"/>
          <a:lstStyle>
            <a:lvl1pPr algn="r" defTabSz="4807092" fontAlgn="auto">
              <a:spcBef>
                <a:spcPts val="0"/>
              </a:spcBef>
              <a:spcAft>
                <a:spcPts val="0"/>
              </a:spcAft>
              <a:defRPr sz="6300">
                <a:solidFill>
                  <a:schemeClr val="tx1">
                    <a:tint val="75000"/>
                  </a:schemeClr>
                </a:solidFill>
                <a:latin typeface="+mn-lt"/>
              </a:defRPr>
            </a:lvl1pPr>
          </a:lstStyle>
          <a:p>
            <a:pPr>
              <a:defRPr/>
            </a:pPr>
            <a:fld id="{141D5C6E-CCF6-42EB-884A-F31F474AF04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defTabSz="4806950" rtl="0" eaLnBrk="0" fontAlgn="base" hangingPunct="0">
        <a:spcBef>
          <a:spcPct val="0"/>
        </a:spcBef>
        <a:spcAft>
          <a:spcPct val="0"/>
        </a:spcAft>
        <a:defRPr sz="23100" kern="1200">
          <a:solidFill>
            <a:schemeClr val="tx1"/>
          </a:solidFill>
          <a:latin typeface="+mj-lt"/>
          <a:ea typeface="+mj-ea"/>
          <a:cs typeface="+mj-cs"/>
        </a:defRPr>
      </a:lvl1pPr>
      <a:lvl2pPr algn="ctr" defTabSz="4806950" rtl="0" eaLnBrk="0" fontAlgn="base" hangingPunct="0">
        <a:spcBef>
          <a:spcPct val="0"/>
        </a:spcBef>
        <a:spcAft>
          <a:spcPct val="0"/>
        </a:spcAft>
        <a:defRPr sz="23100">
          <a:solidFill>
            <a:schemeClr val="tx1"/>
          </a:solidFill>
          <a:latin typeface="Calibri" pitchFamily="34" charset="0"/>
        </a:defRPr>
      </a:lvl2pPr>
      <a:lvl3pPr algn="ctr" defTabSz="4806950" rtl="0" eaLnBrk="0" fontAlgn="base" hangingPunct="0">
        <a:spcBef>
          <a:spcPct val="0"/>
        </a:spcBef>
        <a:spcAft>
          <a:spcPct val="0"/>
        </a:spcAft>
        <a:defRPr sz="23100">
          <a:solidFill>
            <a:schemeClr val="tx1"/>
          </a:solidFill>
          <a:latin typeface="Calibri" pitchFamily="34" charset="0"/>
        </a:defRPr>
      </a:lvl3pPr>
      <a:lvl4pPr algn="ctr" defTabSz="4806950" rtl="0" eaLnBrk="0" fontAlgn="base" hangingPunct="0">
        <a:spcBef>
          <a:spcPct val="0"/>
        </a:spcBef>
        <a:spcAft>
          <a:spcPct val="0"/>
        </a:spcAft>
        <a:defRPr sz="23100">
          <a:solidFill>
            <a:schemeClr val="tx1"/>
          </a:solidFill>
          <a:latin typeface="Calibri" pitchFamily="34" charset="0"/>
        </a:defRPr>
      </a:lvl4pPr>
      <a:lvl5pPr algn="ctr" defTabSz="4806950" rtl="0" eaLnBrk="0" fontAlgn="base" hangingPunct="0">
        <a:spcBef>
          <a:spcPct val="0"/>
        </a:spcBef>
        <a:spcAft>
          <a:spcPct val="0"/>
        </a:spcAft>
        <a:defRPr sz="23100">
          <a:solidFill>
            <a:schemeClr val="tx1"/>
          </a:solidFill>
          <a:latin typeface="Calibri" pitchFamily="34" charset="0"/>
        </a:defRPr>
      </a:lvl5pPr>
      <a:lvl6pPr marL="457200" algn="ctr" defTabSz="4806950" rtl="0" fontAlgn="base">
        <a:spcBef>
          <a:spcPct val="0"/>
        </a:spcBef>
        <a:spcAft>
          <a:spcPct val="0"/>
        </a:spcAft>
        <a:defRPr sz="23100">
          <a:solidFill>
            <a:schemeClr val="tx1"/>
          </a:solidFill>
          <a:latin typeface="Calibri" pitchFamily="34" charset="0"/>
        </a:defRPr>
      </a:lvl6pPr>
      <a:lvl7pPr marL="914400" algn="ctr" defTabSz="4806950" rtl="0" fontAlgn="base">
        <a:spcBef>
          <a:spcPct val="0"/>
        </a:spcBef>
        <a:spcAft>
          <a:spcPct val="0"/>
        </a:spcAft>
        <a:defRPr sz="23100">
          <a:solidFill>
            <a:schemeClr val="tx1"/>
          </a:solidFill>
          <a:latin typeface="Calibri" pitchFamily="34" charset="0"/>
        </a:defRPr>
      </a:lvl7pPr>
      <a:lvl8pPr marL="1371600" algn="ctr" defTabSz="4806950" rtl="0" fontAlgn="base">
        <a:spcBef>
          <a:spcPct val="0"/>
        </a:spcBef>
        <a:spcAft>
          <a:spcPct val="0"/>
        </a:spcAft>
        <a:defRPr sz="23100">
          <a:solidFill>
            <a:schemeClr val="tx1"/>
          </a:solidFill>
          <a:latin typeface="Calibri" pitchFamily="34" charset="0"/>
        </a:defRPr>
      </a:lvl8pPr>
      <a:lvl9pPr marL="1828800" algn="ctr" defTabSz="4806950" rtl="0" fontAlgn="base">
        <a:spcBef>
          <a:spcPct val="0"/>
        </a:spcBef>
        <a:spcAft>
          <a:spcPct val="0"/>
        </a:spcAft>
        <a:defRPr sz="23100">
          <a:solidFill>
            <a:schemeClr val="tx1"/>
          </a:solidFill>
          <a:latin typeface="Calibri" pitchFamily="34" charset="0"/>
        </a:defRPr>
      </a:lvl9pPr>
    </p:titleStyle>
    <p:bodyStyle>
      <a:lvl1pPr marL="1801813" indent="-1801813" algn="l" defTabSz="4806950" rtl="0" eaLnBrk="0" fontAlgn="base" hangingPunct="0">
        <a:spcBef>
          <a:spcPct val="20000"/>
        </a:spcBef>
        <a:spcAft>
          <a:spcPct val="0"/>
        </a:spcAft>
        <a:buFont typeface="Arial" charset="0"/>
        <a:buChar char="•"/>
        <a:defRPr sz="16800" kern="1200">
          <a:solidFill>
            <a:schemeClr val="tx1"/>
          </a:solidFill>
          <a:latin typeface="+mn-lt"/>
          <a:ea typeface="+mn-ea"/>
          <a:cs typeface="+mn-cs"/>
        </a:defRPr>
      </a:lvl1pPr>
      <a:lvl2pPr marL="3905250" indent="-1501775" algn="l" defTabSz="4806950" rtl="0" eaLnBrk="0" fontAlgn="base" hangingPunct="0">
        <a:spcBef>
          <a:spcPct val="20000"/>
        </a:spcBef>
        <a:spcAft>
          <a:spcPct val="0"/>
        </a:spcAft>
        <a:buFont typeface="Arial" charset="0"/>
        <a:buChar char="–"/>
        <a:defRPr sz="14700" kern="1200">
          <a:solidFill>
            <a:schemeClr val="tx1"/>
          </a:solidFill>
          <a:latin typeface="+mn-lt"/>
          <a:ea typeface="+mn-ea"/>
          <a:cs typeface="+mn-cs"/>
        </a:defRPr>
      </a:lvl2pPr>
      <a:lvl3pPr marL="6008688" indent="-1201738" algn="l" defTabSz="4806950" rtl="0" eaLnBrk="0" fontAlgn="base" hangingPunct="0">
        <a:spcBef>
          <a:spcPct val="20000"/>
        </a:spcBef>
        <a:spcAft>
          <a:spcPct val="0"/>
        </a:spcAft>
        <a:buFont typeface="Arial" charset="0"/>
        <a:buChar char="•"/>
        <a:defRPr sz="12600" kern="1200">
          <a:solidFill>
            <a:schemeClr val="tx1"/>
          </a:solidFill>
          <a:latin typeface="+mn-lt"/>
          <a:ea typeface="+mn-ea"/>
          <a:cs typeface="+mn-cs"/>
        </a:defRPr>
      </a:lvl3pPr>
      <a:lvl4pPr marL="8412163" indent="-1201738" algn="l" defTabSz="4806950" rtl="0" eaLnBrk="0" fontAlgn="base" hangingPunct="0">
        <a:spcBef>
          <a:spcPct val="20000"/>
        </a:spcBef>
        <a:spcAft>
          <a:spcPct val="0"/>
        </a:spcAft>
        <a:buFont typeface="Arial" charset="0"/>
        <a:buChar char="–"/>
        <a:defRPr sz="10500" kern="1200">
          <a:solidFill>
            <a:schemeClr val="tx1"/>
          </a:solidFill>
          <a:latin typeface="+mn-lt"/>
          <a:ea typeface="+mn-ea"/>
          <a:cs typeface="+mn-cs"/>
        </a:defRPr>
      </a:lvl4pPr>
      <a:lvl5pPr marL="10815638" indent="-1201738" algn="l" defTabSz="4806950" rtl="0" eaLnBrk="0" fontAlgn="base" hangingPunct="0">
        <a:spcBef>
          <a:spcPct val="20000"/>
        </a:spcBef>
        <a:spcAft>
          <a:spcPct val="0"/>
        </a:spcAft>
        <a:buFont typeface="Arial" charset="0"/>
        <a:buChar char="»"/>
        <a:defRPr sz="10500" kern="1200">
          <a:solidFill>
            <a:schemeClr val="tx1"/>
          </a:solidFill>
          <a:latin typeface="+mn-lt"/>
          <a:ea typeface="+mn-ea"/>
          <a:cs typeface="+mn-cs"/>
        </a:defRPr>
      </a:lvl5pPr>
      <a:lvl6pPr marL="13219504" indent="-1201773" algn="l" defTabSz="4807092" rtl="0" eaLnBrk="1" latinLnBrk="0" hangingPunct="1">
        <a:spcBef>
          <a:spcPct val="20000"/>
        </a:spcBef>
        <a:buFont typeface="Arial" pitchFamily="34" charset="0"/>
        <a:buChar char="•"/>
        <a:defRPr sz="10500" kern="1200">
          <a:solidFill>
            <a:schemeClr val="tx1"/>
          </a:solidFill>
          <a:latin typeface="+mn-lt"/>
          <a:ea typeface="+mn-ea"/>
          <a:cs typeface="+mn-cs"/>
        </a:defRPr>
      </a:lvl6pPr>
      <a:lvl7pPr marL="15623050" indent="-1201773" algn="l" defTabSz="4807092" rtl="0" eaLnBrk="1" latinLnBrk="0" hangingPunct="1">
        <a:spcBef>
          <a:spcPct val="20000"/>
        </a:spcBef>
        <a:buFont typeface="Arial" pitchFamily="34" charset="0"/>
        <a:buChar char="•"/>
        <a:defRPr sz="10500" kern="1200">
          <a:solidFill>
            <a:schemeClr val="tx1"/>
          </a:solidFill>
          <a:latin typeface="+mn-lt"/>
          <a:ea typeface="+mn-ea"/>
          <a:cs typeface="+mn-cs"/>
        </a:defRPr>
      </a:lvl7pPr>
      <a:lvl8pPr marL="18026596" indent="-1201773" algn="l" defTabSz="4807092" rtl="0" eaLnBrk="1" latinLnBrk="0" hangingPunct="1">
        <a:spcBef>
          <a:spcPct val="20000"/>
        </a:spcBef>
        <a:buFont typeface="Arial" pitchFamily="34" charset="0"/>
        <a:buChar char="•"/>
        <a:defRPr sz="10500" kern="1200">
          <a:solidFill>
            <a:schemeClr val="tx1"/>
          </a:solidFill>
          <a:latin typeface="+mn-lt"/>
          <a:ea typeface="+mn-ea"/>
          <a:cs typeface="+mn-cs"/>
        </a:defRPr>
      </a:lvl8pPr>
      <a:lvl9pPr marL="20430142" indent="-1201773" algn="l" defTabSz="4807092" rtl="0" eaLnBrk="1" latinLnBrk="0" hangingPunct="1">
        <a:spcBef>
          <a:spcPct val="20000"/>
        </a:spcBef>
        <a:buFont typeface="Arial" pitchFamily="34" charset="0"/>
        <a:buChar char="•"/>
        <a:defRPr sz="10500" kern="1200">
          <a:solidFill>
            <a:schemeClr val="tx1"/>
          </a:solidFill>
          <a:latin typeface="+mn-lt"/>
          <a:ea typeface="+mn-ea"/>
          <a:cs typeface="+mn-cs"/>
        </a:defRPr>
      </a:lvl9pPr>
    </p:bodyStyle>
    <p:otherStyle>
      <a:defPPr>
        <a:defRPr lang="en-US"/>
      </a:defPPr>
      <a:lvl1pPr marL="0" algn="l" defTabSz="4807092" rtl="0" eaLnBrk="1" latinLnBrk="0" hangingPunct="1">
        <a:defRPr sz="9500" kern="1200">
          <a:solidFill>
            <a:schemeClr val="tx1"/>
          </a:solidFill>
          <a:latin typeface="+mn-lt"/>
          <a:ea typeface="+mn-ea"/>
          <a:cs typeface="+mn-cs"/>
        </a:defRPr>
      </a:lvl1pPr>
      <a:lvl2pPr marL="2403546" algn="l" defTabSz="4807092" rtl="0" eaLnBrk="1" latinLnBrk="0" hangingPunct="1">
        <a:defRPr sz="9500" kern="1200">
          <a:solidFill>
            <a:schemeClr val="tx1"/>
          </a:solidFill>
          <a:latin typeface="+mn-lt"/>
          <a:ea typeface="+mn-ea"/>
          <a:cs typeface="+mn-cs"/>
        </a:defRPr>
      </a:lvl2pPr>
      <a:lvl3pPr marL="4807092" algn="l" defTabSz="4807092" rtl="0" eaLnBrk="1" latinLnBrk="0" hangingPunct="1">
        <a:defRPr sz="9500" kern="1200">
          <a:solidFill>
            <a:schemeClr val="tx1"/>
          </a:solidFill>
          <a:latin typeface="+mn-lt"/>
          <a:ea typeface="+mn-ea"/>
          <a:cs typeface="+mn-cs"/>
        </a:defRPr>
      </a:lvl3pPr>
      <a:lvl4pPr marL="7210638" algn="l" defTabSz="4807092" rtl="0" eaLnBrk="1" latinLnBrk="0" hangingPunct="1">
        <a:defRPr sz="9500" kern="1200">
          <a:solidFill>
            <a:schemeClr val="tx1"/>
          </a:solidFill>
          <a:latin typeface="+mn-lt"/>
          <a:ea typeface="+mn-ea"/>
          <a:cs typeface="+mn-cs"/>
        </a:defRPr>
      </a:lvl4pPr>
      <a:lvl5pPr marL="9614184" algn="l" defTabSz="4807092" rtl="0" eaLnBrk="1" latinLnBrk="0" hangingPunct="1">
        <a:defRPr sz="9500" kern="1200">
          <a:solidFill>
            <a:schemeClr val="tx1"/>
          </a:solidFill>
          <a:latin typeface="+mn-lt"/>
          <a:ea typeface="+mn-ea"/>
          <a:cs typeface="+mn-cs"/>
        </a:defRPr>
      </a:lvl5pPr>
      <a:lvl6pPr marL="12017731" algn="l" defTabSz="4807092" rtl="0" eaLnBrk="1" latinLnBrk="0" hangingPunct="1">
        <a:defRPr sz="9500" kern="1200">
          <a:solidFill>
            <a:schemeClr val="tx1"/>
          </a:solidFill>
          <a:latin typeface="+mn-lt"/>
          <a:ea typeface="+mn-ea"/>
          <a:cs typeface="+mn-cs"/>
        </a:defRPr>
      </a:lvl6pPr>
      <a:lvl7pPr marL="14421277" algn="l" defTabSz="4807092" rtl="0" eaLnBrk="1" latinLnBrk="0" hangingPunct="1">
        <a:defRPr sz="9500" kern="1200">
          <a:solidFill>
            <a:schemeClr val="tx1"/>
          </a:solidFill>
          <a:latin typeface="+mn-lt"/>
          <a:ea typeface="+mn-ea"/>
          <a:cs typeface="+mn-cs"/>
        </a:defRPr>
      </a:lvl7pPr>
      <a:lvl8pPr marL="16824823" algn="l" defTabSz="4807092" rtl="0" eaLnBrk="1" latinLnBrk="0" hangingPunct="1">
        <a:defRPr sz="9500" kern="1200">
          <a:solidFill>
            <a:schemeClr val="tx1"/>
          </a:solidFill>
          <a:latin typeface="+mn-lt"/>
          <a:ea typeface="+mn-ea"/>
          <a:cs typeface="+mn-cs"/>
        </a:defRPr>
      </a:lvl8pPr>
      <a:lvl9pPr marL="19228369" algn="l" defTabSz="4807092" rtl="0" eaLnBrk="1" latinLnBrk="0" hangingPunct="1">
        <a:defRPr sz="9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jpeg"/><Relationship Id="rId21" Type="http://schemas.openxmlformats.org/officeDocument/2006/relationships/image" Target="../media/image20.jpeg"/><Relationship Id="rId7" Type="http://schemas.openxmlformats.org/officeDocument/2006/relationships/image" Target="../media/image6.emf"/><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gif"/><Relationship Id="rId16" Type="http://schemas.openxmlformats.org/officeDocument/2006/relationships/image" Target="../media/image15.jpeg"/><Relationship Id="rId20"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jpe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p:cNvSpPr/>
          <p:nvPr/>
        </p:nvSpPr>
        <p:spPr>
          <a:xfrm>
            <a:off x="11887200" y="28270200"/>
            <a:ext cx="38404800" cy="3962400"/>
          </a:xfrm>
          <a:prstGeom prst="rect">
            <a:avLst/>
          </a:prstGeom>
          <a:solidFill>
            <a:srgbClr val="A0C8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807092" fontAlgn="auto">
              <a:spcBef>
                <a:spcPts val="0"/>
              </a:spcBef>
              <a:spcAft>
                <a:spcPts val="0"/>
              </a:spcAft>
              <a:defRPr/>
            </a:pPr>
            <a:endParaRPr lang="en-US"/>
          </a:p>
        </p:txBody>
      </p:sp>
      <p:sp>
        <p:nvSpPr>
          <p:cNvPr id="90" name="Rectangle 89"/>
          <p:cNvSpPr/>
          <p:nvPr/>
        </p:nvSpPr>
        <p:spPr>
          <a:xfrm>
            <a:off x="28346400" y="18516600"/>
            <a:ext cx="21945600" cy="9448800"/>
          </a:xfrm>
          <a:prstGeom prst="rect">
            <a:avLst/>
          </a:prstGeom>
          <a:solidFill>
            <a:srgbClr val="B7DE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807092" fontAlgn="auto">
              <a:spcBef>
                <a:spcPts val="0"/>
              </a:spcBef>
              <a:spcAft>
                <a:spcPts val="0"/>
              </a:spcAft>
              <a:defRPr/>
            </a:pPr>
            <a:endParaRPr lang="en-US" dirty="0">
              <a:solidFill>
                <a:schemeClr val="tx1"/>
              </a:solidFill>
            </a:endParaRPr>
          </a:p>
        </p:txBody>
      </p:sp>
      <p:sp>
        <p:nvSpPr>
          <p:cNvPr id="92" name="Rectangle 91"/>
          <p:cNvSpPr/>
          <p:nvPr/>
        </p:nvSpPr>
        <p:spPr>
          <a:xfrm>
            <a:off x="28575000" y="19431000"/>
            <a:ext cx="14859000" cy="8077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807092" fontAlgn="auto">
              <a:spcBef>
                <a:spcPts val="0"/>
              </a:spcBef>
              <a:spcAft>
                <a:spcPts val="0"/>
              </a:spcAft>
              <a:defRPr/>
            </a:pPr>
            <a:endParaRPr lang="en-US"/>
          </a:p>
        </p:txBody>
      </p:sp>
      <p:sp>
        <p:nvSpPr>
          <p:cNvPr id="91" name="Rectangle 90"/>
          <p:cNvSpPr/>
          <p:nvPr/>
        </p:nvSpPr>
        <p:spPr>
          <a:xfrm>
            <a:off x="43586400" y="19431000"/>
            <a:ext cx="6400800" cy="3962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807092" fontAlgn="auto">
              <a:spcBef>
                <a:spcPts val="0"/>
              </a:spcBef>
              <a:spcAft>
                <a:spcPts val="0"/>
              </a:spcAft>
              <a:defRPr/>
            </a:pPr>
            <a:endParaRPr lang="en-US"/>
          </a:p>
        </p:txBody>
      </p:sp>
      <p:sp>
        <p:nvSpPr>
          <p:cNvPr id="72" name="Rectangle 71"/>
          <p:cNvSpPr/>
          <p:nvPr/>
        </p:nvSpPr>
        <p:spPr>
          <a:xfrm>
            <a:off x="11887200" y="22021800"/>
            <a:ext cx="15544800" cy="6096000"/>
          </a:xfrm>
          <a:prstGeom prst="rect">
            <a:avLst/>
          </a:prstGeom>
          <a:solidFill>
            <a:srgbClr val="B7DE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807092" fontAlgn="auto">
              <a:spcBef>
                <a:spcPts val="0"/>
              </a:spcBef>
              <a:spcAft>
                <a:spcPts val="0"/>
              </a:spcAft>
              <a:defRPr/>
            </a:pPr>
            <a:endParaRPr lang="en-US"/>
          </a:p>
        </p:txBody>
      </p:sp>
      <p:sp>
        <p:nvSpPr>
          <p:cNvPr id="73" name="Rectangle 72"/>
          <p:cNvSpPr/>
          <p:nvPr/>
        </p:nvSpPr>
        <p:spPr>
          <a:xfrm>
            <a:off x="28346400" y="4267200"/>
            <a:ext cx="21945600" cy="13944600"/>
          </a:xfrm>
          <a:prstGeom prst="rect">
            <a:avLst/>
          </a:prstGeom>
          <a:solidFill>
            <a:srgbClr val="B7DE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807092" fontAlgn="auto">
              <a:spcBef>
                <a:spcPts val="0"/>
              </a:spcBef>
              <a:spcAft>
                <a:spcPts val="0"/>
              </a:spcAft>
              <a:defRPr/>
            </a:pPr>
            <a:endParaRPr lang="en-US"/>
          </a:p>
        </p:txBody>
      </p:sp>
      <p:sp>
        <p:nvSpPr>
          <p:cNvPr id="70" name="Rectangle 69"/>
          <p:cNvSpPr/>
          <p:nvPr/>
        </p:nvSpPr>
        <p:spPr>
          <a:xfrm>
            <a:off x="11887200" y="4267200"/>
            <a:ext cx="15544800" cy="17449800"/>
          </a:xfrm>
          <a:prstGeom prst="rect">
            <a:avLst/>
          </a:prstGeom>
          <a:solidFill>
            <a:srgbClr val="3CADD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807092" fontAlgn="auto">
              <a:spcBef>
                <a:spcPts val="0"/>
              </a:spcBef>
              <a:spcAft>
                <a:spcPts val="0"/>
              </a:spcAft>
              <a:defRPr/>
            </a:pPr>
            <a:endParaRPr lang="en-US"/>
          </a:p>
        </p:txBody>
      </p:sp>
      <p:sp>
        <p:nvSpPr>
          <p:cNvPr id="68" name="Rectangle 67"/>
          <p:cNvSpPr/>
          <p:nvPr/>
        </p:nvSpPr>
        <p:spPr>
          <a:xfrm>
            <a:off x="19812000" y="12780963"/>
            <a:ext cx="7239000" cy="4953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807092" fontAlgn="auto">
              <a:spcBef>
                <a:spcPts val="0"/>
              </a:spcBef>
              <a:spcAft>
                <a:spcPts val="0"/>
              </a:spcAft>
              <a:defRPr/>
            </a:pPr>
            <a:endParaRPr lang="en-US"/>
          </a:p>
        </p:txBody>
      </p:sp>
      <p:sp>
        <p:nvSpPr>
          <p:cNvPr id="67" name="Rectangle 66"/>
          <p:cNvSpPr/>
          <p:nvPr/>
        </p:nvSpPr>
        <p:spPr>
          <a:xfrm>
            <a:off x="12268200" y="12780963"/>
            <a:ext cx="7239000" cy="4953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807092" fontAlgn="auto">
              <a:spcBef>
                <a:spcPts val="0"/>
              </a:spcBef>
              <a:spcAft>
                <a:spcPts val="0"/>
              </a:spcAft>
              <a:defRPr/>
            </a:pPr>
            <a:endParaRPr lang="en-US"/>
          </a:p>
        </p:txBody>
      </p:sp>
      <p:sp>
        <p:nvSpPr>
          <p:cNvPr id="4" name="Text Box 56"/>
          <p:cNvSpPr txBox="1">
            <a:spLocks noChangeArrowheads="1"/>
          </p:cNvSpPr>
          <p:nvPr/>
        </p:nvSpPr>
        <p:spPr bwMode="auto">
          <a:xfrm>
            <a:off x="914400" y="533400"/>
            <a:ext cx="49377600" cy="3298825"/>
          </a:xfrm>
          <a:prstGeom prst="rect">
            <a:avLst/>
          </a:prstGeom>
          <a:noFill/>
          <a:ln w="9525">
            <a:noFill/>
            <a:miter lim="800000"/>
            <a:headEnd/>
            <a:tailEnd/>
          </a:ln>
        </p:spPr>
        <p:txBody>
          <a:bodyPr>
            <a:spAutoFit/>
          </a:bodyPr>
          <a:lstStyle/>
          <a:p>
            <a:pPr algn="ctr" defTabSz="4807092" fontAlgn="auto">
              <a:lnSpc>
                <a:spcPts val="9500"/>
              </a:lnSpc>
              <a:spcBef>
                <a:spcPts val="0"/>
              </a:spcBef>
              <a:spcAft>
                <a:spcPts val="0"/>
              </a:spcAft>
              <a:defRPr/>
            </a:pPr>
            <a:r>
              <a:rPr lang="en-US" sz="9000" b="1" dirty="0">
                <a:solidFill>
                  <a:srgbClr val="FFFF00"/>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 Effects of Elevated Sea Surface Temperatures on</a:t>
            </a:r>
            <a:r>
              <a:rPr lang="en-US" sz="9000" b="1" i="1" dirty="0">
                <a:solidFill>
                  <a:srgbClr val="FFFF00"/>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9000" b="1" i="1" dirty="0" err="1">
                <a:solidFill>
                  <a:srgbClr val="FFFF00"/>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Acropora</a:t>
            </a:r>
            <a:r>
              <a:rPr lang="en-US" sz="9000" b="1" i="1" dirty="0">
                <a:solidFill>
                  <a:srgbClr val="FFFF00"/>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9000" b="1" i="1" dirty="0" err="1">
                <a:solidFill>
                  <a:srgbClr val="FFFF00"/>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palmata</a:t>
            </a:r>
            <a:r>
              <a:rPr lang="en-US" sz="9000" b="1" i="1" dirty="0">
                <a:solidFill>
                  <a:srgbClr val="FFFF00"/>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p>
          <a:p>
            <a:pPr algn="ctr" defTabSz="4807092" fontAlgn="auto">
              <a:lnSpc>
                <a:spcPts val="9500"/>
              </a:lnSpc>
              <a:spcBef>
                <a:spcPts val="0"/>
              </a:spcBef>
              <a:spcAft>
                <a:spcPts val="0"/>
              </a:spcAft>
              <a:defRPr/>
            </a:pPr>
            <a:r>
              <a:rPr lang="en-US" sz="9000" b="1" dirty="0">
                <a:solidFill>
                  <a:srgbClr val="FFFF00"/>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Larval Survival and Development</a:t>
            </a:r>
          </a:p>
          <a:p>
            <a:pPr algn="ctr" defTabSz="4807092" fontAlgn="auto">
              <a:spcBef>
                <a:spcPts val="0"/>
              </a:spcBef>
              <a:spcAft>
                <a:spcPts val="0"/>
              </a:spcAft>
              <a:defRPr/>
            </a:pPr>
            <a:r>
              <a:rPr lang="en-US" sz="5000" b="1" dirty="0" err="1">
                <a:solidFill>
                  <a:srgbClr val="FFFF00"/>
                </a:solidFill>
                <a:latin typeface="Arial Unicode MS" pitchFamily="34" charset="-128"/>
                <a:ea typeface="Arial Unicode MS" pitchFamily="34" charset="-128"/>
                <a:cs typeface="Arial Unicode MS" pitchFamily="34" charset="-128"/>
              </a:rPr>
              <a:t>Carly</a:t>
            </a:r>
            <a:r>
              <a:rPr lang="en-US" sz="5000" b="1" dirty="0">
                <a:solidFill>
                  <a:srgbClr val="FFFF00"/>
                </a:solidFill>
                <a:latin typeface="Arial Unicode MS" pitchFamily="34" charset="-128"/>
                <a:ea typeface="Arial Unicode MS" pitchFamily="34" charset="-128"/>
                <a:cs typeface="Arial Unicode MS" pitchFamily="34" charset="-128"/>
              </a:rPr>
              <a:t> J. Randall, Andrew M. Miller and </a:t>
            </a:r>
            <a:r>
              <a:rPr lang="en-US" sz="5000" b="1" dirty="0" err="1">
                <a:solidFill>
                  <a:srgbClr val="FFFF00"/>
                </a:solidFill>
                <a:latin typeface="Arial Unicode MS" pitchFamily="34" charset="-128"/>
                <a:ea typeface="Arial Unicode MS" pitchFamily="34" charset="-128"/>
                <a:cs typeface="Arial Unicode MS" pitchFamily="34" charset="-128"/>
              </a:rPr>
              <a:t>Alina</a:t>
            </a:r>
            <a:r>
              <a:rPr lang="en-US" sz="5000" b="1" dirty="0">
                <a:solidFill>
                  <a:srgbClr val="FFFF00"/>
                </a:solidFill>
                <a:latin typeface="Arial Unicode MS" pitchFamily="34" charset="-128"/>
                <a:ea typeface="Arial Unicode MS" pitchFamily="34" charset="-128"/>
                <a:cs typeface="Arial Unicode MS" pitchFamily="34" charset="-128"/>
              </a:rPr>
              <a:t> M. Szmant,  Center for Marine Science, University of North Carolina Wilmington</a:t>
            </a:r>
          </a:p>
        </p:txBody>
      </p:sp>
      <p:pic>
        <p:nvPicPr>
          <p:cNvPr id="13323" name="Picture 4" descr="house_white.gif"/>
          <p:cNvPicPr>
            <a:picLocks noChangeAspect="1"/>
          </p:cNvPicPr>
          <p:nvPr/>
        </p:nvPicPr>
        <p:blipFill>
          <a:blip r:embed="rId2"/>
          <a:srcRect/>
          <a:stretch>
            <a:fillRect/>
          </a:stretch>
        </p:blipFill>
        <p:spPr bwMode="auto">
          <a:xfrm>
            <a:off x="762000" y="781050"/>
            <a:ext cx="5105400" cy="2871788"/>
          </a:xfrm>
          <a:prstGeom prst="rect">
            <a:avLst/>
          </a:prstGeom>
          <a:noFill/>
          <a:ln w="9525">
            <a:noFill/>
            <a:miter lim="800000"/>
            <a:headEnd/>
            <a:tailEnd/>
          </a:ln>
        </p:spPr>
      </p:pic>
      <p:sp>
        <p:nvSpPr>
          <p:cNvPr id="13324" name="Rectangle 3"/>
          <p:cNvSpPr>
            <a:spLocks noGrp="1" noChangeArrowheads="1"/>
          </p:cNvSpPr>
          <p:nvPr>
            <p:ph type="subTitle" idx="1"/>
          </p:nvPr>
        </p:nvSpPr>
        <p:spPr>
          <a:xfrm>
            <a:off x="914400" y="4267200"/>
            <a:ext cx="10058400" cy="9658350"/>
          </a:xfrm>
          <a:solidFill>
            <a:srgbClr val="66FFFF"/>
          </a:solidFill>
        </p:spPr>
        <p:txBody>
          <a:bodyPr lIns="274320" rIns="274320"/>
          <a:lstStyle/>
          <a:p>
            <a:pPr eaLnBrk="1" hangingPunct="1"/>
            <a:r>
              <a:rPr lang="en-US" sz="4000" b="1" smtClean="0">
                <a:solidFill>
                  <a:schemeClr val="tx1"/>
                </a:solidFill>
                <a:latin typeface="Arial Unicode MS" pitchFamily="34" charset="-128"/>
                <a:ea typeface="Arial Unicode MS" pitchFamily="34" charset="-128"/>
                <a:cs typeface="Arial Unicode MS" pitchFamily="34" charset="-128"/>
              </a:rPr>
              <a:t>Abstract</a:t>
            </a:r>
            <a:endParaRPr lang="en-US" sz="2400" b="1" smtClean="0">
              <a:solidFill>
                <a:schemeClr val="tx1"/>
              </a:solidFill>
              <a:latin typeface="Arial Unicode MS" pitchFamily="34" charset="-128"/>
              <a:ea typeface="Arial Unicode MS" pitchFamily="34" charset="-128"/>
              <a:cs typeface="Arial Unicode MS" pitchFamily="34" charset="-128"/>
            </a:endParaRPr>
          </a:p>
          <a:p>
            <a:pPr algn="l" eaLnBrk="1" hangingPunct="1"/>
            <a:r>
              <a:rPr lang="en-US" sz="2400" smtClean="0">
                <a:solidFill>
                  <a:schemeClr val="tx1"/>
                </a:solidFill>
                <a:latin typeface="Arial Unicode MS" pitchFamily="34" charset="-128"/>
                <a:ea typeface="Arial Unicode MS" pitchFamily="34" charset="-128"/>
                <a:cs typeface="Arial Unicode MS" pitchFamily="34" charset="-128"/>
              </a:rPr>
              <a:t>High temperature anomalies associated with global warming have been shown to be responsible for a reduction in live coral cover on reefs. Prolonged episodes of warmer seawater temperatures are known to cause adult corals to undergo bleaching, become more susceptible to disease, and exhibit reduced reproductive success. However, the effect of elevated temperatures on early life-stages of corals remains poorly studied. If elevated temperatures reduce survival and/or affect the development of coral larvae, the recovery of coral populations will be impeded. Temperature effects on the survivorship and development of larvae of the broadcast spawning coral </a:t>
            </a:r>
            <a:r>
              <a:rPr lang="en-US" sz="2400" i="1" smtClean="0">
                <a:solidFill>
                  <a:schemeClr val="tx1"/>
                </a:solidFill>
                <a:latin typeface="Arial Unicode MS" pitchFamily="34" charset="-128"/>
                <a:ea typeface="Arial Unicode MS" pitchFamily="34" charset="-128"/>
                <a:cs typeface="Arial Unicode MS" pitchFamily="34" charset="-128"/>
              </a:rPr>
              <a:t>Acropora palmata</a:t>
            </a:r>
            <a:r>
              <a:rPr lang="en-US" sz="2400" smtClean="0">
                <a:solidFill>
                  <a:schemeClr val="tx1"/>
                </a:solidFill>
                <a:latin typeface="Arial Unicode MS" pitchFamily="34" charset="-128"/>
                <a:ea typeface="Arial Unicode MS" pitchFamily="34" charset="-128"/>
                <a:cs typeface="Arial Unicode MS" pitchFamily="34" charset="-128"/>
              </a:rPr>
              <a:t> were studied in a laboratory setting. Larvae maintained at two elevated temperatures (30 and 31.5 ºC) exhibited reduced survivorship as compared to those maintained within the normal annual temperature range (28 ºC). Over 140 hours, larvae maintained at 28 ºC exhibited a cumulative average survivorship of 28.9 % whereas larvae maintained at 31.5 ºC exhibited a significantly reduced survivorship of only 2.0 %. Intermediate survivorship of 10.9 % was observed at 30 ºC. Additionally, larvae maintained at elevated temperatures exhibited a faster rate of development with increased developmental abnormalities at higher temperatures. These results demonstrate that larval development of </a:t>
            </a:r>
            <a:r>
              <a:rPr lang="en-US" sz="2400" i="1" smtClean="0">
                <a:solidFill>
                  <a:schemeClr val="tx1"/>
                </a:solidFill>
                <a:latin typeface="Arial Unicode MS" pitchFamily="34" charset="-128"/>
                <a:ea typeface="Arial Unicode MS" pitchFamily="34" charset="-128"/>
                <a:cs typeface="Arial Unicode MS" pitchFamily="34" charset="-128"/>
              </a:rPr>
              <a:t>Acropora palmata </a:t>
            </a:r>
            <a:r>
              <a:rPr lang="en-US" sz="2400" smtClean="0">
                <a:solidFill>
                  <a:schemeClr val="tx1"/>
                </a:solidFill>
                <a:latin typeface="Arial Unicode MS" pitchFamily="34" charset="-128"/>
                <a:ea typeface="Arial Unicode MS" pitchFamily="34" charset="-128"/>
                <a:cs typeface="Arial Unicode MS" pitchFamily="34" charset="-128"/>
              </a:rPr>
              <a:t>can be seriously affected during summers with elevated seawater temperatures.  </a:t>
            </a:r>
          </a:p>
          <a:p>
            <a:pPr eaLnBrk="1" hangingPunct="1"/>
            <a:endParaRPr lang="en-US" sz="2400" b="1" smtClean="0">
              <a:solidFill>
                <a:schemeClr val="tx1"/>
              </a:solidFill>
              <a:latin typeface="Arial" charset="0"/>
              <a:cs typeface="Arial" charset="0"/>
            </a:endParaRPr>
          </a:p>
        </p:txBody>
      </p:sp>
      <p:sp>
        <p:nvSpPr>
          <p:cNvPr id="8" name="Rectangle 7"/>
          <p:cNvSpPr/>
          <p:nvPr/>
        </p:nvSpPr>
        <p:spPr>
          <a:xfrm>
            <a:off x="914400" y="14173200"/>
            <a:ext cx="10058400" cy="10645775"/>
          </a:xfrm>
          <a:prstGeom prst="rect">
            <a:avLst/>
          </a:prstGeom>
          <a:solidFill>
            <a:srgbClr val="A7FFFF"/>
          </a:solidFill>
        </p:spPr>
        <p:txBody>
          <a:bodyPr lIns="274320" rIns="274320">
            <a:spAutoFit/>
          </a:bodyPr>
          <a:lstStyle/>
          <a:p>
            <a:pPr marL="1028700" indent="-1028700" algn="ctr" defTabSz="4807092" fontAlgn="auto">
              <a:spcBef>
                <a:spcPts val="0"/>
              </a:spcBef>
              <a:spcAft>
                <a:spcPts val="0"/>
              </a:spcAft>
              <a:defRPr/>
            </a:pPr>
            <a:r>
              <a:rPr lang="en-US" sz="4000" b="1" dirty="0">
                <a:latin typeface="Arial Unicode MS" pitchFamily="34" charset="-128"/>
                <a:ea typeface="Arial Unicode MS" pitchFamily="34" charset="-128"/>
                <a:cs typeface="Arial Unicode MS" pitchFamily="34" charset="-128"/>
              </a:rPr>
              <a:t>Statement of the Problem </a:t>
            </a:r>
          </a:p>
          <a:p>
            <a:pPr indent="-1028700" defTabSz="4807092" fontAlgn="auto">
              <a:lnSpc>
                <a:spcPts val="3100"/>
              </a:lnSpc>
              <a:spcBef>
                <a:spcPts val="0"/>
              </a:spcBef>
              <a:spcAft>
                <a:spcPts val="0"/>
              </a:spcAft>
              <a:defRPr/>
            </a:pPr>
            <a:endParaRPr lang="en-US" sz="2800" b="1" dirty="0">
              <a:latin typeface="Arial Unicode MS" pitchFamily="34" charset="-128"/>
              <a:ea typeface="Arial Unicode MS" pitchFamily="34" charset="-128"/>
              <a:cs typeface="Arial Unicode MS" pitchFamily="34" charset="-128"/>
            </a:endParaRPr>
          </a:p>
          <a:p>
            <a:pPr marL="552450" indent="-552450" defTabSz="4807092" fontAlgn="auto">
              <a:lnSpc>
                <a:spcPts val="3100"/>
              </a:lnSpc>
              <a:spcBef>
                <a:spcPts val="0"/>
              </a:spcBef>
              <a:spcAft>
                <a:spcPts val="0"/>
              </a:spcAft>
              <a:buFontTx/>
              <a:buChar char="•"/>
              <a:defRPr/>
            </a:pPr>
            <a:r>
              <a:rPr lang="en-US" sz="2600" i="1" dirty="0">
                <a:latin typeface="Arial Unicode MS" pitchFamily="34" charset="-128"/>
                <a:ea typeface="Arial Unicode MS" pitchFamily="34" charset="-128"/>
                <a:cs typeface="Arial Unicode MS" pitchFamily="34" charset="-128"/>
              </a:rPr>
              <a:t>A. </a:t>
            </a:r>
            <a:r>
              <a:rPr lang="en-US" sz="2600" i="1" dirty="0" err="1">
                <a:latin typeface="Arial Unicode MS" pitchFamily="34" charset="-128"/>
                <a:ea typeface="Arial Unicode MS" pitchFamily="34" charset="-128"/>
                <a:cs typeface="Arial Unicode MS" pitchFamily="34" charset="-128"/>
              </a:rPr>
              <a:t>palmata</a:t>
            </a:r>
            <a:r>
              <a:rPr lang="en-US" sz="2600" i="1" dirty="0">
                <a:latin typeface="Arial Unicode MS" pitchFamily="34" charset="-128"/>
                <a:ea typeface="Arial Unicode MS" pitchFamily="34" charset="-128"/>
                <a:cs typeface="Arial Unicode MS" pitchFamily="34" charset="-128"/>
              </a:rPr>
              <a:t> </a:t>
            </a:r>
            <a:r>
              <a:rPr lang="en-US" sz="2600" dirty="0">
                <a:latin typeface="Arial Unicode MS" pitchFamily="34" charset="-128"/>
                <a:ea typeface="Arial Unicode MS" pitchFamily="34" charset="-128"/>
                <a:cs typeface="Arial Unicode MS" pitchFamily="34" charset="-128"/>
              </a:rPr>
              <a:t>is an important reef building Caribbean coral that reproduces via broadcast spawning.</a:t>
            </a:r>
          </a:p>
          <a:p>
            <a:pPr marL="552450" indent="-552450" defTabSz="4807092" fontAlgn="auto">
              <a:lnSpc>
                <a:spcPts val="3100"/>
              </a:lnSpc>
              <a:spcBef>
                <a:spcPts val="0"/>
              </a:spcBef>
              <a:spcAft>
                <a:spcPts val="0"/>
              </a:spcAft>
              <a:defRPr/>
            </a:pPr>
            <a:r>
              <a:rPr lang="en-US" sz="2600" dirty="0">
                <a:latin typeface="Arial Unicode MS" pitchFamily="34" charset="-128"/>
                <a:ea typeface="Arial Unicode MS" pitchFamily="34" charset="-128"/>
                <a:cs typeface="Arial Unicode MS" pitchFamily="34" charset="-128"/>
              </a:rPr>
              <a:t> </a:t>
            </a:r>
          </a:p>
          <a:p>
            <a:pPr marL="552450" indent="-552450" defTabSz="4807092" fontAlgn="auto">
              <a:lnSpc>
                <a:spcPts val="3100"/>
              </a:lnSpc>
              <a:spcBef>
                <a:spcPts val="0"/>
              </a:spcBef>
              <a:spcAft>
                <a:spcPts val="0"/>
              </a:spcAft>
              <a:buFontTx/>
              <a:buChar char="•"/>
              <a:defRPr/>
            </a:pPr>
            <a:r>
              <a:rPr lang="en-US" sz="2600" dirty="0">
                <a:latin typeface="Arial Unicode MS" pitchFamily="34" charset="-128"/>
                <a:ea typeface="Arial Unicode MS" pitchFamily="34" charset="-128"/>
                <a:cs typeface="Arial Unicode MS" pitchFamily="34" charset="-128"/>
              </a:rPr>
              <a:t>Live cover of </a:t>
            </a:r>
            <a:r>
              <a:rPr lang="en-US" sz="2600" i="1" dirty="0">
                <a:latin typeface="Arial Unicode MS" pitchFamily="34" charset="-128"/>
                <a:ea typeface="Arial Unicode MS" pitchFamily="34" charset="-128"/>
                <a:cs typeface="Arial Unicode MS" pitchFamily="34" charset="-128"/>
              </a:rPr>
              <a:t>A. </a:t>
            </a:r>
            <a:r>
              <a:rPr lang="en-US" sz="2600" i="1" dirty="0" err="1">
                <a:latin typeface="Arial Unicode MS" pitchFamily="34" charset="-128"/>
                <a:ea typeface="Arial Unicode MS" pitchFamily="34" charset="-128"/>
                <a:cs typeface="Arial Unicode MS" pitchFamily="34" charset="-128"/>
              </a:rPr>
              <a:t>palmata</a:t>
            </a:r>
            <a:r>
              <a:rPr lang="en-US" sz="2600" dirty="0">
                <a:latin typeface="Arial Unicode MS" pitchFamily="34" charset="-128"/>
                <a:ea typeface="Arial Unicode MS" pitchFamily="34" charset="-128"/>
                <a:cs typeface="Arial Unicode MS" pitchFamily="34" charset="-128"/>
              </a:rPr>
              <a:t> has severely decreased on many Caribbean reefs due to diseases (particularly yellow band disease), bleaching due to elevated temperatures, hurricane damage, and anthropogenic activity over the last several decades.</a:t>
            </a:r>
          </a:p>
          <a:p>
            <a:pPr marL="552450" indent="-552450" defTabSz="4807092" fontAlgn="auto">
              <a:lnSpc>
                <a:spcPts val="3100"/>
              </a:lnSpc>
              <a:spcBef>
                <a:spcPts val="0"/>
              </a:spcBef>
              <a:spcAft>
                <a:spcPts val="0"/>
              </a:spcAft>
              <a:buFontTx/>
              <a:buChar char="•"/>
              <a:defRPr/>
            </a:pPr>
            <a:endParaRPr lang="en-US" sz="2600" dirty="0">
              <a:latin typeface="Arial Unicode MS" pitchFamily="34" charset="-128"/>
              <a:ea typeface="Arial Unicode MS" pitchFamily="34" charset="-128"/>
              <a:cs typeface="Arial Unicode MS" pitchFamily="34" charset="-128"/>
            </a:endParaRPr>
          </a:p>
          <a:p>
            <a:pPr marL="552450" indent="-552450" defTabSz="4807092" fontAlgn="auto">
              <a:lnSpc>
                <a:spcPts val="3100"/>
              </a:lnSpc>
              <a:spcBef>
                <a:spcPts val="0"/>
              </a:spcBef>
              <a:spcAft>
                <a:spcPts val="0"/>
              </a:spcAft>
              <a:buFontTx/>
              <a:buChar char="•"/>
              <a:defRPr/>
            </a:pPr>
            <a:r>
              <a:rPr lang="en-US" sz="2600" dirty="0">
                <a:latin typeface="Arial Unicode MS" pitchFamily="34" charset="-128"/>
                <a:ea typeface="Arial Unicode MS" pitchFamily="34" charset="-128"/>
                <a:cs typeface="Arial Unicode MS" pitchFamily="34" charset="-128"/>
              </a:rPr>
              <a:t>Recruitment to adult populations by larvae is necessary to rebuild these decimated Caribbean reefs. </a:t>
            </a:r>
          </a:p>
          <a:p>
            <a:pPr marL="552450" indent="-552450" defTabSz="4807092" fontAlgn="auto">
              <a:lnSpc>
                <a:spcPts val="3100"/>
              </a:lnSpc>
              <a:spcBef>
                <a:spcPts val="0"/>
              </a:spcBef>
              <a:spcAft>
                <a:spcPts val="0"/>
              </a:spcAft>
              <a:buFontTx/>
              <a:buChar char="•"/>
              <a:defRPr/>
            </a:pPr>
            <a:endParaRPr lang="en-US" sz="2600" dirty="0">
              <a:latin typeface="Arial Unicode MS" pitchFamily="34" charset="-128"/>
              <a:ea typeface="Arial Unicode MS" pitchFamily="34" charset="-128"/>
              <a:cs typeface="Arial Unicode MS" pitchFamily="34" charset="-128"/>
            </a:endParaRPr>
          </a:p>
          <a:p>
            <a:pPr marL="552450" indent="-552450" defTabSz="4807092" fontAlgn="auto">
              <a:lnSpc>
                <a:spcPts val="3100"/>
              </a:lnSpc>
              <a:spcBef>
                <a:spcPts val="0"/>
              </a:spcBef>
              <a:spcAft>
                <a:spcPts val="0"/>
              </a:spcAft>
              <a:buFontTx/>
              <a:buChar char="•"/>
              <a:defRPr/>
            </a:pPr>
            <a:r>
              <a:rPr lang="en-US" sz="2600" dirty="0">
                <a:latin typeface="Arial Unicode MS" pitchFamily="34" charset="-128"/>
                <a:ea typeface="Arial Unicode MS" pitchFamily="34" charset="-128"/>
                <a:cs typeface="Arial Unicode MS" pitchFamily="34" charset="-128"/>
              </a:rPr>
              <a:t>Due to the changing climate, summer seawater temperatures have been rising and can exceed 31 °C in the summer, 2-3 °C above historical upper summer temperatures. </a:t>
            </a:r>
          </a:p>
          <a:p>
            <a:pPr marL="552450" indent="-552450" defTabSz="4807092" fontAlgn="auto">
              <a:lnSpc>
                <a:spcPts val="3100"/>
              </a:lnSpc>
              <a:spcBef>
                <a:spcPts val="0"/>
              </a:spcBef>
              <a:spcAft>
                <a:spcPts val="0"/>
              </a:spcAft>
              <a:buFontTx/>
              <a:buChar char="•"/>
              <a:defRPr/>
            </a:pPr>
            <a:endParaRPr lang="en-US" sz="2600" i="1" dirty="0">
              <a:latin typeface="Arial Unicode MS" pitchFamily="34" charset="-128"/>
              <a:ea typeface="Arial Unicode MS" pitchFamily="34" charset="-128"/>
              <a:cs typeface="Arial Unicode MS" pitchFamily="34" charset="-128"/>
            </a:endParaRPr>
          </a:p>
          <a:p>
            <a:pPr marL="552450" indent="-552450" defTabSz="4807092" fontAlgn="auto">
              <a:lnSpc>
                <a:spcPts val="3100"/>
              </a:lnSpc>
              <a:spcBef>
                <a:spcPts val="0"/>
              </a:spcBef>
              <a:spcAft>
                <a:spcPts val="0"/>
              </a:spcAft>
              <a:buFontTx/>
              <a:buChar char="•"/>
              <a:defRPr/>
            </a:pPr>
            <a:r>
              <a:rPr lang="en-US" sz="2600" i="1" dirty="0">
                <a:latin typeface="Arial Unicode MS" pitchFamily="34" charset="-128"/>
                <a:ea typeface="Arial Unicode MS" pitchFamily="34" charset="-128"/>
                <a:cs typeface="Arial Unicode MS" pitchFamily="34" charset="-128"/>
              </a:rPr>
              <a:t>A. </a:t>
            </a:r>
            <a:r>
              <a:rPr lang="en-US" sz="2600" i="1" dirty="0" err="1">
                <a:latin typeface="Arial Unicode MS" pitchFamily="34" charset="-128"/>
                <a:ea typeface="Arial Unicode MS" pitchFamily="34" charset="-128"/>
                <a:cs typeface="Arial Unicode MS" pitchFamily="34" charset="-128"/>
              </a:rPr>
              <a:t>palmata</a:t>
            </a:r>
            <a:r>
              <a:rPr lang="en-US" sz="2600" dirty="0">
                <a:latin typeface="Arial Unicode MS" pitchFamily="34" charset="-128"/>
                <a:ea typeface="Arial Unicode MS" pitchFamily="34" charset="-128"/>
                <a:cs typeface="Arial Unicode MS" pitchFamily="34" charset="-128"/>
              </a:rPr>
              <a:t> reproduces annually during August and September and their larvae spend over one week in the plankton, during the annual temperature maximum. </a:t>
            </a:r>
          </a:p>
          <a:p>
            <a:pPr marL="552450" indent="-552450" defTabSz="4807092" fontAlgn="auto">
              <a:lnSpc>
                <a:spcPts val="3100"/>
              </a:lnSpc>
              <a:spcBef>
                <a:spcPts val="0"/>
              </a:spcBef>
              <a:spcAft>
                <a:spcPts val="0"/>
              </a:spcAft>
              <a:defRPr/>
            </a:pPr>
            <a:endParaRPr lang="en-US" sz="2600" dirty="0">
              <a:latin typeface="Arial Unicode MS" pitchFamily="34" charset="-128"/>
              <a:ea typeface="Arial Unicode MS" pitchFamily="34" charset="-128"/>
              <a:cs typeface="Arial Unicode MS" pitchFamily="34" charset="-128"/>
            </a:endParaRPr>
          </a:p>
          <a:p>
            <a:pPr marL="552450" indent="-552450" defTabSz="4807092" fontAlgn="auto">
              <a:lnSpc>
                <a:spcPts val="3100"/>
              </a:lnSpc>
              <a:spcBef>
                <a:spcPts val="0"/>
              </a:spcBef>
              <a:spcAft>
                <a:spcPts val="0"/>
              </a:spcAft>
              <a:buFontTx/>
              <a:buChar char="•"/>
              <a:defRPr/>
            </a:pPr>
            <a:r>
              <a:rPr lang="en-US" sz="2600" dirty="0">
                <a:latin typeface="Arial Unicode MS" pitchFamily="34" charset="-128"/>
                <a:ea typeface="Arial Unicode MS" pitchFamily="34" charset="-128"/>
                <a:cs typeface="Arial Unicode MS" pitchFamily="34" charset="-128"/>
              </a:rPr>
              <a:t>Therefore, larvae of this species can be exposed to elevated temperatures during development. If larval survivorship is negatively affected by elevated temperatures, the supply of larvae, important to reef recovery, will be reduced.  </a:t>
            </a:r>
            <a:endParaRPr lang="en-US" sz="2600" dirty="0">
              <a:latin typeface="+mn-lt"/>
            </a:endParaRPr>
          </a:p>
        </p:txBody>
      </p:sp>
      <p:sp>
        <p:nvSpPr>
          <p:cNvPr id="13326" name="Rectangle 8"/>
          <p:cNvSpPr>
            <a:spLocks noChangeArrowheads="1"/>
          </p:cNvSpPr>
          <p:nvPr/>
        </p:nvSpPr>
        <p:spPr bwMode="auto">
          <a:xfrm>
            <a:off x="914400" y="25146000"/>
            <a:ext cx="10058400" cy="4491038"/>
          </a:xfrm>
          <a:prstGeom prst="rect">
            <a:avLst/>
          </a:prstGeom>
          <a:solidFill>
            <a:srgbClr val="CDFFFF"/>
          </a:solidFill>
          <a:ln w="9525">
            <a:noFill/>
            <a:miter lim="800000"/>
            <a:headEnd/>
            <a:tailEnd/>
          </a:ln>
        </p:spPr>
        <p:txBody>
          <a:bodyPr lIns="182880" rIns="182880">
            <a:spAutoFit/>
          </a:bodyPr>
          <a:lstStyle/>
          <a:p>
            <a:pPr marL="552450" indent="-552450">
              <a:lnSpc>
                <a:spcPts val="3100"/>
              </a:lnSpc>
              <a:buFontTx/>
              <a:buChar char="•"/>
            </a:pPr>
            <a:endParaRPr lang="en-US" sz="2800">
              <a:latin typeface="Arial Unicode MS" pitchFamily="34" charset="-128"/>
              <a:ea typeface="Arial Unicode MS" pitchFamily="34" charset="-128"/>
              <a:cs typeface="Arial Unicode MS" pitchFamily="34" charset="-128"/>
            </a:endParaRPr>
          </a:p>
          <a:p>
            <a:pPr marL="552450" indent="-552450" algn="ctr">
              <a:lnSpc>
                <a:spcPts val="3000"/>
              </a:lnSpc>
              <a:spcBef>
                <a:spcPct val="50000"/>
              </a:spcBef>
            </a:pPr>
            <a:r>
              <a:rPr lang="en-US" sz="4000" b="1">
                <a:latin typeface="Arial Unicode MS" pitchFamily="34" charset="-128"/>
                <a:ea typeface="Arial Unicode MS" pitchFamily="34" charset="-128"/>
                <a:cs typeface="Arial Unicode MS" pitchFamily="34" charset="-128"/>
              </a:rPr>
              <a:t>Research Questions</a:t>
            </a:r>
          </a:p>
          <a:p>
            <a:pPr marL="552450" indent="-552450">
              <a:lnSpc>
                <a:spcPts val="3000"/>
              </a:lnSpc>
              <a:spcBef>
                <a:spcPct val="50000"/>
              </a:spcBef>
            </a:pPr>
            <a:r>
              <a:rPr lang="en-US" sz="2800">
                <a:latin typeface="Arial Unicode MS" pitchFamily="34" charset="-128"/>
                <a:ea typeface="Arial Unicode MS" pitchFamily="34" charset="-128"/>
                <a:cs typeface="Arial Unicode MS" pitchFamily="34" charset="-128"/>
              </a:rPr>
              <a:t>1. 	</a:t>
            </a:r>
            <a:r>
              <a:rPr lang="en-US" sz="2600">
                <a:latin typeface="Arial Unicode MS" pitchFamily="34" charset="-128"/>
                <a:ea typeface="Arial Unicode MS" pitchFamily="34" charset="-128"/>
                <a:cs typeface="Arial Unicode MS" pitchFamily="34" charset="-128"/>
              </a:rPr>
              <a:t>How do elevated temperatures affect the survivorship of embryos and larvae of </a:t>
            </a:r>
            <a:r>
              <a:rPr lang="en-US" sz="2600" i="1">
                <a:latin typeface="Arial Unicode MS" pitchFamily="34" charset="-128"/>
                <a:ea typeface="Arial Unicode MS" pitchFamily="34" charset="-128"/>
                <a:cs typeface="Arial Unicode MS" pitchFamily="34" charset="-128"/>
              </a:rPr>
              <a:t>A. palmata</a:t>
            </a:r>
            <a:r>
              <a:rPr lang="en-US" sz="2600">
                <a:latin typeface="Arial Unicode MS" pitchFamily="34" charset="-128"/>
                <a:ea typeface="Arial Unicode MS" pitchFamily="34" charset="-128"/>
                <a:cs typeface="Arial Unicode MS" pitchFamily="34" charset="-128"/>
              </a:rPr>
              <a:t>? </a:t>
            </a:r>
          </a:p>
          <a:p>
            <a:pPr marL="552450" indent="-552450">
              <a:lnSpc>
                <a:spcPts val="3000"/>
              </a:lnSpc>
              <a:spcBef>
                <a:spcPct val="50000"/>
              </a:spcBef>
            </a:pPr>
            <a:r>
              <a:rPr lang="en-US" sz="2600">
                <a:latin typeface="Arial Unicode MS" pitchFamily="34" charset="-128"/>
                <a:ea typeface="Arial Unicode MS" pitchFamily="34" charset="-128"/>
                <a:cs typeface="Arial Unicode MS" pitchFamily="34" charset="-128"/>
              </a:rPr>
              <a:t>2. 	How will elevated temperatures affect the rate of development of larvae and embryos in </a:t>
            </a:r>
            <a:r>
              <a:rPr lang="en-US" sz="2600" i="1">
                <a:latin typeface="Arial Unicode MS" pitchFamily="34" charset="-128"/>
                <a:ea typeface="Arial Unicode MS" pitchFamily="34" charset="-128"/>
                <a:cs typeface="Arial Unicode MS" pitchFamily="34" charset="-128"/>
              </a:rPr>
              <a:t>A. palmata</a:t>
            </a:r>
            <a:r>
              <a:rPr lang="en-US" sz="2600">
                <a:latin typeface="Arial Unicode MS" pitchFamily="34" charset="-128"/>
                <a:ea typeface="Arial Unicode MS" pitchFamily="34" charset="-128"/>
                <a:cs typeface="Arial Unicode MS" pitchFamily="34" charset="-128"/>
              </a:rPr>
              <a:t>? </a:t>
            </a:r>
          </a:p>
          <a:p>
            <a:pPr marL="552450" indent="-552450">
              <a:lnSpc>
                <a:spcPts val="3000"/>
              </a:lnSpc>
              <a:spcBef>
                <a:spcPct val="50000"/>
              </a:spcBef>
              <a:buFontTx/>
              <a:buAutoNum type="arabicPeriod" startAt="3"/>
            </a:pPr>
            <a:r>
              <a:rPr lang="en-US" sz="2600">
                <a:latin typeface="Arial Unicode MS" pitchFamily="34" charset="-128"/>
                <a:ea typeface="Arial Unicode MS" pitchFamily="34" charset="-128"/>
                <a:cs typeface="Arial Unicode MS" pitchFamily="34" charset="-128"/>
              </a:rPr>
              <a:t>Do elevated temperatures cause developmental abnormalities?</a:t>
            </a:r>
            <a:br>
              <a:rPr lang="en-US" sz="2600">
                <a:latin typeface="Arial Unicode MS" pitchFamily="34" charset="-128"/>
                <a:ea typeface="Arial Unicode MS" pitchFamily="34" charset="-128"/>
                <a:cs typeface="Arial Unicode MS" pitchFamily="34" charset="-128"/>
              </a:rPr>
            </a:br>
            <a:endParaRPr lang="en-US" sz="2600">
              <a:latin typeface="Calibri" pitchFamily="34" charset="0"/>
            </a:endParaRPr>
          </a:p>
        </p:txBody>
      </p:sp>
      <p:sp>
        <p:nvSpPr>
          <p:cNvPr id="10" name="Rectangle 9"/>
          <p:cNvSpPr/>
          <p:nvPr/>
        </p:nvSpPr>
        <p:spPr>
          <a:xfrm>
            <a:off x="12344400" y="5105400"/>
            <a:ext cx="9525000" cy="5924550"/>
          </a:xfrm>
          <a:prstGeom prst="rect">
            <a:avLst/>
          </a:prstGeom>
        </p:spPr>
        <p:txBody>
          <a:bodyPr>
            <a:spAutoFit/>
          </a:bodyPr>
          <a:lstStyle/>
          <a:p>
            <a:pPr marL="857250" indent="-857250" defTabSz="4807092" fontAlgn="auto">
              <a:spcBef>
                <a:spcPct val="50000"/>
              </a:spcBef>
              <a:spcAft>
                <a:spcPts val="0"/>
              </a:spcAft>
              <a:defRPr/>
            </a:pPr>
            <a:r>
              <a:rPr lang="en-US" sz="2800" b="1" dirty="0">
                <a:latin typeface="Arial Unicode MS" pitchFamily="34" charset="-128"/>
                <a:ea typeface="Arial Unicode MS" pitchFamily="34" charset="-128"/>
                <a:cs typeface="Arial Unicode MS" pitchFamily="34" charset="-128"/>
              </a:rPr>
              <a:t>I.  LARVAL SURVIVORSHIP</a:t>
            </a:r>
          </a:p>
          <a:p>
            <a:pPr marL="417513" indent="-349250" defTabSz="4807092" fontAlgn="auto">
              <a:spcBef>
                <a:spcPct val="50000"/>
              </a:spcBef>
              <a:spcAft>
                <a:spcPts val="0"/>
              </a:spcAft>
              <a:defRPr/>
            </a:pPr>
            <a:r>
              <a:rPr lang="en-US" sz="2600" b="1" dirty="0">
                <a:latin typeface="Arial Unicode MS" pitchFamily="34" charset="-128"/>
                <a:ea typeface="Arial Unicode MS" pitchFamily="34" charset="-128"/>
                <a:cs typeface="Arial Unicode MS" pitchFamily="34" charset="-128"/>
              </a:rPr>
              <a:t>	+ </a:t>
            </a:r>
            <a:r>
              <a:rPr lang="en-US" sz="2600" i="1" dirty="0">
                <a:latin typeface="Arial Unicode MS" pitchFamily="34" charset="-128"/>
                <a:ea typeface="Arial Unicode MS" pitchFamily="34" charset="-128"/>
                <a:cs typeface="Arial Unicode MS" pitchFamily="34" charset="-128"/>
              </a:rPr>
              <a:t>A. </a:t>
            </a:r>
            <a:r>
              <a:rPr lang="en-US" sz="2600" i="1" dirty="0" err="1">
                <a:latin typeface="Arial Unicode MS" pitchFamily="34" charset="-128"/>
                <a:ea typeface="Arial Unicode MS" pitchFamily="34" charset="-128"/>
                <a:cs typeface="Arial Unicode MS" pitchFamily="34" charset="-128"/>
              </a:rPr>
              <a:t>palmata</a:t>
            </a:r>
            <a:r>
              <a:rPr lang="en-US" sz="2600" i="1" dirty="0">
                <a:latin typeface="Arial Unicode MS" pitchFamily="34" charset="-128"/>
                <a:ea typeface="Arial Unicode MS" pitchFamily="34" charset="-128"/>
                <a:cs typeface="Arial Unicode MS" pitchFamily="34" charset="-128"/>
              </a:rPr>
              <a:t> </a:t>
            </a:r>
            <a:r>
              <a:rPr lang="en-US" sz="2600" dirty="0">
                <a:latin typeface="Arial Unicode MS" pitchFamily="34" charset="-128"/>
                <a:ea typeface="Arial Unicode MS" pitchFamily="34" charset="-128"/>
                <a:cs typeface="Arial Unicode MS" pitchFamily="34" charset="-128"/>
              </a:rPr>
              <a:t>spawn was collected during a September 2007 spawning event in Puerto Morelos, Mexico.</a:t>
            </a:r>
          </a:p>
          <a:p>
            <a:pPr marL="417513" indent="-349250" defTabSz="4807092" fontAlgn="auto">
              <a:spcBef>
                <a:spcPct val="50000"/>
              </a:spcBef>
              <a:spcAft>
                <a:spcPts val="0"/>
              </a:spcAft>
              <a:defRPr/>
            </a:pPr>
            <a:r>
              <a:rPr lang="en-US" sz="2600" dirty="0">
                <a:latin typeface="Arial Unicode MS" pitchFamily="34" charset="-128"/>
                <a:ea typeface="Arial Unicode MS" pitchFamily="34" charset="-128"/>
                <a:cs typeface="Arial Unicode MS" pitchFamily="34" charset="-128"/>
              </a:rPr>
              <a:t>	</a:t>
            </a:r>
            <a:r>
              <a:rPr lang="en-US" sz="2600" b="1" dirty="0">
                <a:latin typeface="Arial Unicode MS" pitchFamily="34" charset="-128"/>
                <a:ea typeface="Arial Unicode MS" pitchFamily="34" charset="-128"/>
                <a:cs typeface="Arial Unicode MS" pitchFamily="34" charset="-128"/>
              </a:rPr>
              <a:t>+</a:t>
            </a:r>
            <a:r>
              <a:rPr lang="en-US" sz="2600" dirty="0">
                <a:latin typeface="Arial Unicode MS" pitchFamily="34" charset="-128"/>
                <a:ea typeface="Arial Unicode MS" pitchFamily="34" charset="-128"/>
                <a:cs typeface="Arial Unicode MS" pitchFamily="34" charset="-128"/>
              </a:rPr>
              <a:t> Following fertilization for approximately 1 hour, at an ambient temperature of 29 °C, embryos were transferred to one of three temperature treatments 28 °C (control), 30 °C and 31.5 °C (elevated) and maintained in 12 L culture bins.</a:t>
            </a:r>
          </a:p>
          <a:p>
            <a:pPr marL="417513" indent="-349250" defTabSz="4807092" fontAlgn="auto">
              <a:spcBef>
                <a:spcPct val="50000"/>
              </a:spcBef>
              <a:spcAft>
                <a:spcPts val="0"/>
              </a:spcAft>
              <a:defRPr/>
            </a:pPr>
            <a:r>
              <a:rPr lang="en-US" sz="2600" dirty="0">
                <a:latin typeface="Arial Unicode MS" pitchFamily="34" charset="-128"/>
                <a:ea typeface="Arial Unicode MS" pitchFamily="34" charset="-128"/>
                <a:cs typeface="Arial Unicode MS" pitchFamily="34" charset="-128"/>
              </a:rPr>
              <a:t>	</a:t>
            </a:r>
            <a:r>
              <a:rPr lang="en-US" sz="2600" b="1" dirty="0">
                <a:latin typeface="Arial Unicode MS" pitchFamily="34" charset="-128"/>
                <a:ea typeface="Arial Unicode MS" pitchFamily="34" charset="-128"/>
                <a:cs typeface="Arial Unicode MS" pitchFamily="34" charset="-128"/>
              </a:rPr>
              <a:t>+</a:t>
            </a:r>
            <a:r>
              <a:rPr lang="en-US" sz="2600" dirty="0">
                <a:latin typeface="Arial Unicode MS" pitchFamily="34" charset="-128"/>
                <a:ea typeface="Arial Unicode MS" pitchFamily="34" charset="-128"/>
                <a:cs typeface="Arial Unicode MS" pitchFamily="34" charset="-128"/>
              </a:rPr>
              <a:t> After approximately 6 hours, 36 replicate groups of 20 larvae were counted into 50 </a:t>
            </a:r>
            <a:r>
              <a:rPr lang="en-US" sz="2600" dirty="0" err="1">
                <a:latin typeface="Arial Unicode MS" pitchFamily="34" charset="-128"/>
                <a:ea typeface="Arial Unicode MS" pitchFamily="34" charset="-128"/>
                <a:cs typeface="Arial Unicode MS" pitchFamily="34" charset="-128"/>
              </a:rPr>
              <a:t>mL</a:t>
            </a:r>
            <a:r>
              <a:rPr lang="en-US" sz="2600" dirty="0">
                <a:latin typeface="Arial Unicode MS" pitchFamily="34" charset="-128"/>
                <a:ea typeface="Arial Unicode MS" pitchFamily="34" charset="-128"/>
                <a:cs typeface="Arial Unicode MS" pitchFamily="34" charset="-128"/>
              </a:rPr>
              <a:t> centrifuge tubes. 6 tubes were haphazardly assigned to each of 2 culture bins per temperature. </a:t>
            </a:r>
          </a:p>
          <a:p>
            <a:pPr marL="417513" indent="-349250" defTabSz="4807092" fontAlgn="auto">
              <a:spcBef>
                <a:spcPts val="0"/>
              </a:spcBef>
              <a:spcAft>
                <a:spcPts val="0"/>
              </a:spcAft>
              <a:defRPr/>
            </a:pPr>
            <a:r>
              <a:rPr lang="en-US" sz="2600" dirty="0">
                <a:latin typeface="Arial Unicode MS" pitchFamily="34" charset="-128"/>
                <a:ea typeface="Arial Unicode MS" pitchFamily="34" charset="-128"/>
                <a:cs typeface="Arial Unicode MS" pitchFamily="34" charset="-128"/>
              </a:rPr>
              <a:t>	</a:t>
            </a:r>
            <a:r>
              <a:rPr lang="en-US" sz="2600" b="1" dirty="0">
                <a:latin typeface="Arial Unicode MS" pitchFamily="34" charset="-128"/>
                <a:ea typeface="Arial Unicode MS" pitchFamily="34" charset="-128"/>
                <a:cs typeface="Arial Unicode MS" pitchFamily="34" charset="-128"/>
              </a:rPr>
              <a:t>+</a:t>
            </a:r>
            <a:r>
              <a:rPr lang="en-US" sz="2600" dirty="0">
                <a:latin typeface="Arial Unicode MS" pitchFamily="34" charset="-128"/>
                <a:ea typeface="Arial Unicode MS" pitchFamily="34" charset="-128"/>
                <a:cs typeface="Arial Unicode MS" pitchFamily="34" charset="-128"/>
              </a:rPr>
              <a:t> Every 12 – 14 hours for the next 6 days</a:t>
            </a:r>
          </a:p>
          <a:p>
            <a:pPr marL="417513" indent="-349250" defTabSz="4807092" fontAlgn="auto">
              <a:spcBef>
                <a:spcPts val="0"/>
              </a:spcBef>
              <a:spcAft>
                <a:spcPts val="0"/>
              </a:spcAft>
              <a:defRPr/>
            </a:pPr>
            <a:r>
              <a:rPr lang="en-US" sz="2600" dirty="0">
                <a:latin typeface="Arial Unicode MS" pitchFamily="34" charset="-128"/>
                <a:ea typeface="Arial Unicode MS" pitchFamily="34" charset="-128"/>
                <a:cs typeface="Arial Unicode MS" pitchFamily="34" charset="-128"/>
              </a:rPr>
              <a:t>	the number of surviving larvae were counted. </a:t>
            </a:r>
            <a:endParaRPr lang="en-US" sz="2800" dirty="0">
              <a:latin typeface="+mn-lt"/>
            </a:endParaRPr>
          </a:p>
        </p:txBody>
      </p:sp>
      <p:pic>
        <p:nvPicPr>
          <p:cNvPr id="13328" name="Picture 10" descr="C:\Users\Carly Randall\Pictures\Puerto Morelos MX 2007\Research\IMG_5235.jpg"/>
          <p:cNvPicPr>
            <a:picLocks noChangeAspect="1" noChangeArrowheads="1"/>
          </p:cNvPicPr>
          <p:nvPr/>
        </p:nvPicPr>
        <p:blipFill>
          <a:blip r:embed="rId3"/>
          <a:srcRect/>
          <a:stretch>
            <a:fillRect/>
          </a:stretch>
        </p:blipFill>
        <p:spPr bwMode="auto">
          <a:xfrm>
            <a:off x="22174200" y="5237163"/>
            <a:ext cx="4843463" cy="3632200"/>
          </a:xfrm>
          <a:prstGeom prst="rect">
            <a:avLst/>
          </a:prstGeom>
          <a:noFill/>
          <a:ln w="9525">
            <a:noFill/>
            <a:miter lim="800000"/>
            <a:headEnd/>
            <a:tailEnd/>
          </a:ln>
        </p:spPr>
      </p:pic>
      <p:sp>
        <p:nvSpPr>
          <p:cNvPr id="13329" name="TextBox 11"/>
          <p:cNvSpPr txBox="1">
            <a:spLocks noChangeArrowheads="1"/>
          </p:cNvSpPr>
          <p:nvPr/>
        </p:nvSpPr>
        <p:spPr bwMode="auto">
          <a:xfrm>
            <a:off x="22021800" y="8894763"/>
            <a:ext cx="4953000" cy="2516187"/>
          </a:xfrm>
          <a:prstGeom prst="rect">
            <a:avLst/>
          </a:prstGeom>
          <a:noFill/>
          <a:ln w="9525">
            <a:noFill/>
            <a:miter lim="800000"/>
            <a:headEnd/>
            <a:tailEnd/>
          </a:ln>
        </p:spPr>
        <p:txBody>
          <a:bodyPr>
            <a:spAutoFit/>
          </a:bodyPr>
          <a:lstStyle/>
          <a:p>
            <a:pPr>
              <a:lnSpc>
                <a:spcPts val="2700"/>
              </a:lnSpc>
            </a:pPr>
            <a:r>
              <a:rPr lang="en-US" sz="2600" b="1">
                <a:latin typeface="Arial Unicode MS" pitchFamily="34" charset="-128"/>
                <a:ea typeface="Arial Unicode MS" pitchFamily="34" charset="-128"/>
                <a:cs typeface="Arial Unicode MS" pitchFamily="34" charset="-128"/>
              </a:rPr>
              <a:t>Figure 1.</a:t>
            </a:r>
            <a:r>
              <a:rPr lang="en-US" sz="2600">
                <a:latin typeface="Arial Unicode MS" pitchFamily="34" charset="-128"/>
                <a:ea typeface="Arial Unicode MS" pitchFamily="34" charset="-128"/>
                <a:cs typeface="Arial Unicode MS" pitchFamily="34" charset="-128"/>
              </a:rPr>
              <a:t> Temperature exposure systems consisting of 12 L polycarbonate bins equipped with a chiller, heater, water pump and temperature logger. Sample tubes of larvae were suspended in the water baths. </a:t>
            </a:r>
          </a:p>
        </p:txBody>
      </p:sp>
      <p:sp>
        <p:nvSpPr>
          <p:cNvPr id="13330" name="Text Box 8"/>
          <p:cNvSpPr txBox="1">
            <a:spLocks noChangeArrowheads="1"/>
          </p:cNvSpPr>
          <p:nvPr/>
        </p:nvSpPr>
        <p:spPr bwMode="auto">
          <a:xfrm>
            <a:off x="12115800" y="21945600"/>
            <a:ext cx="15087600" cy="6202363"/>
          </a:xfrm>
          <a:prstGeom prst="rect">
            <a:avLst/>
          </a:prstGeom>
          <a:noFill/>
          <a:ln w="9525">
            <a:noFill/>
            <a:miter lim="800000"/>
            <a:headEnd/>
            <a:tailEnd/>
          </a:ln>
        </p:spPr>
        <p:txBody>
          <a:bodyPr>
            <a:spAutoFit/>
          </a:bodyPr>
          <a:lstStyle/>
          <a:p>
            <a:pPr algn="ctr">
              <a:spcBef>
                <a:spcPct val="50000"/>
              </a:spcBef>
            </a:pPr>
            <a:r>
              <a:rPr lang="en-US" sz="4000" b="1">
                <a:latin typeface="Arial Unicode MS" pitchFamily="34" charset="-128"/>
                <a:ea typeface="Arial Unicode MS" pitchFamily="34" charset="-128"/>
                <a:cs typeface="Arial Unicode MS" pitchFamily="34" charset="-128"/>
              </a:rPr>
              <a:t>Materials and Methods</a:t>
            </a:r>
          </a:p>
          <a:p>
            <a:pPr>
              <a:spcBef>
                <a:spcPct val="50000"/>
              </a:spcBef>
              <a:buFontTx/>
              <a:buAutoNum type="romanUcPeriod" startAt="2"/>
            </a:pPr>
            <a:r>
              <a:rPr lang="en-US" sz="2400" b="1">
                <a:latin typeface="Arial Unicode MS" pitchFamily="34" charset="-128"/>
                <a:ea typeface="Arial Unicode MS" pitchFamily="34" charset="-128"/>
                <a:cs typeface="Arial Unicode MS" pitchFamily="34" charset="-128"/>
              </a:rPr>
              <a:t>LARVAL DEVELOPMENT </a:t>
            </a:r>
          </a:p>
          <a:p>
            <a:pPr>
              <a:lnSpc>
                <a:spcPts val="3000"/>
              </a:lnSpc>
              <a:spcBef>
                <a:spcPts val="1200"/>
              </a:spcBef>
            </a:pPr>
            <a:r>
              <a:rPr lang="en-US" sz="2700">
                <a:latin typeface="Arial Unicode MS" pitchFamily="34" charset="-128"/>
                <a:ea typeface="Arial Unicode MS" pitchFamily="34" charset="-128"/>
                <a:cs typeface="Arial Unicode MS" pitchFamily="34" charset="-128"/>
              </a:rPr>
              <a:t>	</a:t>
            </a:r>
            <a:r>
              <a:rPr lang="en-US" sz="2600" b="1">
                <a:latin typeface="Arial Unicode MS" pitchFamily="34" charset="-128"/>
                <a:ea typeface="Arial Unicode MS" pitchFamily="34" charset="-128"/>
                <a:cs typeface="Arial Unicode MS" pitchFamily="34" charset="-128"/>
              </a:rPr>
              <a:t>+</a:t>
            </a:r>
            <a:r>
              <a:rPr lang="en-US" sz="2600">
                <a:latin typeface="Arial Unicode MS" pitchFamily="34" charset="-128"/>
                <a:ea typeface="Arial Unicode MS" pitchFamily="34" charset="-128"/>
                <a:cs typeface="Arial Unicode MS" pitchFamily="34" charset="-128"/>
              </a:rPr>
              <a:t> Additional larvae were cultured at the test temperatures and sampled periodically for examining development.  </a:t>
            </a:r>
          </a:p>
          <a:p>
            <a:pPr>
              <a:lnSpc>
                <a:spcPts val="3000"/>
              </a:lnSpc>
              <a:spcBef>
                <a:spcPts val="1200"/>
              </a:spcBef>
            </a:pPr>
            <a:r>
              <a:rPr lang="en-US" sz="2600">
                <a:latin typeface="Arial Unicode MS" pitchFamily="34" charset="-128"/>
                <a:ea typeface="Arial Unicode MS" pitchFamily="34" charset="-128"/>
                <a:cs typeface="Arial Unicode MS" pitchFamily="34" charset="-128"/>
              </a:rPr>
              <a:t>	</a:t>
            </a:r>
            <a:r>
              <a:rPr lang="en-US" sz="2600" b="1">
                <a:latin typeface="Arial Unicode MS" pitchFamily="34" charset="-128"/>
                <a:ea typeface="Arial Unicode MS" pitchFamily="34" charset="-128"/>
                <a:cs typeface="Arial Unicode MS" pitchFamily="34" charset="-128"/>
              </a:rPr>
              <a:t>+</a:t>
            </a:r>
            <a:r>
              <a:rPr lang="en-US" sz="2600">
                <a:latin typeface="Arial Unicode MS" pitchFamily="34" charset="-128"/>
                <a:ea typeface="Arial Unicode MS" pitchFamily="34" charset="-128"/>
                <a:cs typeface="Arial Unicode MS" pitchFamily="34" charset="-128"/>
              </a:rPr>
              <a:t> Every few hours during the first 24 hours following fertilization, larvae were collected and fixed in 2.5% glutaraldehyde in a 0.05 M sodium cacodylate buffer. </a:t>
            </a:r>
          </a:p>
          <a:p>
            <a:pPr>
              <a:lnSpc>
                <a:spcPts val="3000"/>
              </a:lnSpc>
              <a:spcBef>
                <a:spcPts val="1200"/>
              </a:spcBef>
            </a:pPr>
            <a:r>
              <a:rPr lang="en-US" sz="2600">
                <a:latin typeface="Arial Unicode MS" pitchFamily="34" charset="-128"/>
                <a:ea typeface="Arial Unicode MS" pitchFamily="34" charset="-128"/>
                <a:cs typeface="Arial Unicode MS" pitchFamily="34" charset="-128"/>
              </a:rPr>
              <a:t>	</a:t>
            </a:r>
            <a:r>
              <a:rPr lang="en-US" sz="2600" b="1">
                <a:latin typeface="Arial Unicode MS" pitchFamily="34" charset="-128"/>
                <a:ea typeface="Arial Unicode MS" pitchFamily="34" charset="-128"/>
                <a:cs typeface="Arial Unicode MS" pitchFamily="34" charset="-128"/>
              </a:rPr>
              <a:t>+</a:t>
            </a:r>
            <a:r>
              <a:rPr lang="en-US" sz="2600">
                <a:latin typeface="Arial Unicode MS" pitchFamily="34" charset="-128"/>
                <a:ea typeface="Arial Unicode MS" pitchFamily="34" charset="-128"/>
                <a:cs typeface="Arial Unicode MS" pitchFamily="34" charset="-128"/>
              </a:rPr>
              <a:t> Two to three samples </a:t>
            </a:r>
            <a:r>
              <a:rPr lang="en-US" sz="2200">
                <a:latin typeface="Arial Unicode MS" pitchFamily="34" charset="-128"/>
                <a:ea typeface="Arial Unicode MS" pitchFamily="34" charset="-128"/>
                <a:cs typeface="Arial Unicode MS" pitchFamily="34" charset="-128"/>
              </a:rPr>
              <a:t>were</a:t>
            </a:r>
            <a:r>
              <a:rPr lang="en-US" sz="2600">
                <a:latin typeface="Arial Unicode MS" pitchFamily="34" charset="-128"/>
                <a:ea typeface="Arial Unicode MS" pitchFamily="34" charset="-128"/>
                <a:cs typeface="Arial Unicode MS" pitchFamily="34" charset="-128"/>
              </a:rPr>
              <a:t> collected over the subsequent 5 days and fixed as described above. </a:t>
            </a:r>
          </a:p>
          <a:p>
            <a:pPr>
              <a:lnSpc>
                <a:spcPts val="3000"/>
              </a:lnSpc>
              <a:spcBef>
                <a:spcPts val="1200"/>
              </a:spcBef>
            </a:pPr>
            <a:r>
              <a:rPr lang="en-US" sz="2600">
                <a:latin typeface="Arial Unicode MS" pitchFamily="34" charset="-128"/>
                <a:ea typeface="Arial Unicode MS" pitchFamily="34" charset="-128"/>
                <a:cs typeface="Arial Unicode MS" pitchFamily="34" charset="-128"/>
              </a:rPr>
              <a:t>	</a:t>
            </a:r>
            <a:r>
              <a:rPr lang="en-US" sz="2600" b="1">
                <a:latin typeface="Arial Unicode MS" pitchFamily="34" charset="-128"/>
                <a:ea typeface="Arial Unicode MS" pitchFamily="34" charset="-128"/>
                <a:cs typeface="Arial Unicode MS" pitchFamily="34" charset="-128"/>
              </a:rPr>
              <a:t>+</a:t>
            </a:r>
            <a:r>
              <a:rPr lang="en-US" sz="2600">
                <a:latin typeface="Arial Unicode MS" pitchFamily="34" charset="-128"/>
                <a:ea typeface="Arial Unicode MS" pitchFamily="34" charset="-128"/>
                <a:cs typeface="Arial Unicode MS" pitchFamily="34" charset="-128"/>
              </a:rPr>
              <a:t> Samples were examined with a dissecting scope to quantify the developmental time series.  </a:t>
            </a:r>
          </a:p>
          <a:p>
            <a:pPr>
              <a:lnSpc>
                <a:spcPts val="3000"/>
              </a:lnSpc>
              <a:spcBef>
                <a:spcPts val="1200"/>
              </a:spcBef>
            </a:pPr>
            <a:r>
              <a:rPr lang="en-US" sz="2600">
                <a:latin typeface="Arial Unicode MS" pitchFamily="34" charset="-128"/>
                <a:ea typeface="Arial Unicode MS" pitchFamily="34" charset="-128"/>
                <a:cs typeface="Arial Unicode MS" pitchFamily="34" charset="-128"/>
              </a:rPr>
              <a:t>	</a:t>
            </a:r>
            <a:r>
              <a:rPr lang="en-US" sz="2600" b="1">
                <a:latin typeface="Arial Unicode MS" pitchFamily="34" charset="-128"/>
                <a:ea typeface="Arial Unicode MS" pitchFamily="34" charset="-128"/>
                <a:cs typeface="Arial Unicode MS" pitchFamily="34" charset="-128"/>
              </a:rPr>
              <a:t>+</a:t>
            </a:r>
            <a:r>
              <a:rPr lang="en-US" sz="2600">
                <a:latin typeface="Arial Unicode MS" pitchFamily="34" charset="-128"/>
                <a:ea typeface="Arial Unicode MS" pitchFamily="34" charset="-128"/>
                <a:cs typeface="Arial Unicode MS" pitchFamily="34" charset="-128"/>
              </a:rPr>
              <a:t> Embryos and larvae were assigned to one of 16 stages based on morphology (including two categories for irregular growth), and were defined as described in Table 1. Figure 2 includes photo micrographs of each stage. </a:t>
            </a:r>
            <a:endParaRPr lang="en-US" sz="2600">
              <a:latin typeface="Calibri" pitchFamily="34" charset="0"/>
            </a:endParaRPr>
          </a:p>
        </p:txBody>
      </p:sp>
      <p:pic>
        <p:nvPicPr>
          <p:cNvPr id="13331" name="Picture 3" descr="C:\Users\Carly Randall\Pictures\figure 1 larval suvrirovrhip acropora sept 07.png"/>
          <p:cNvPicPr>
            <a:picLocks noChangeAspect="1" noChangeArrowheads="1"/>
          </p:cNvPicPr>
          <p:nvPr/>
        </p:nvPicPr>
        <p:blipFill>
          <a:blip r:embed="rId4"/>
          <a:srcRect r="13699"/>
          <a:stretch>
            <a:fillRect/>
          </a:stretch>
        </p:blipFill>
        <p:spPr bwMode="auto">
          <a:xfrm>
            <a:off x="12557125" y="12857163"/>
            <a:ext cx="6721475" cy="4648200"/>
          </a:xfrm>
          <a:prstGeom prst="rect">
            <a:avLst/>
          </a:prstGeom>
          <a:noFill/>
          <a:ln w="9525">
            <a:noFill/>
            <a:miter lim="800000"/>
            <a:headEnd/>
            <a:tailEnd/>
          </a:ln>
        </p:spPr>
      </p:pic>
      <p:sp>
        <p:nvSpPr>
          <p:cNvPr id="13332" name="TextBox 15"/>
          <p:cNvSpPr txBox="1">
            <a:spLocks noChangeArrowheads="1"/>
          </p:cNvSpPr>
          <p:nvPr/>
        </p:nvSpPr>
        <p:spPr bwMode="auto">
          <a:xfrm>
            <a:off x="12268200" y="17962563"/>
            <a:ext cx="7620000" cy="2894012"/>
          </a:xfrm>
          <a:prstGeom prst="rect">
            <a:avLst/>
          </a:prstGeom>
          <a:noFill/>
          <a:ln w="9525">
            <a:noFill/>
            <a:miter lim="800000"/>
            <a:headEnd/>
            <a:tailEnd/>
          </a:ln>
        </p:spPr>
        <p:txBody>
          <a:bodyPr>
            <a:spAutoFit/>
          </a:bodyPr>
          <a:lstStyle/>
          <a:p>
            <a:r>
              <a:rPr lang="en-US" sz="2600" b="1">
                <a:latin typeface="Arial Unicode MS" pitchFamily="34" charset="-128"/>
                <a:ea typeface="Arial Unicode MS" pitchFamily="34" charset="-128"/>
                <a:cs typeface="Arial Unicode MS" pitchFamily="34" charset="-128"/>
              </a:rPr>
              <a:t>Figure 3. </a:t>
            </a:r>
            <a:r>
              <a:rPr lang="en-US" sz="2600">
                <a:latin typeface="Arial Unicode MS" pitchFamily="34" charset="-128"/>
                <a:ea typeface="Arial Unicode MS" pitchFamily="34" charset="-128"/>
                <a:cs typeface="Arial Unicode MS" pitchFamily="34" charset="-128"/>
              </a:rPr>
              <a:t>Average survivorship of </a:t>
            </a:r>
            <a:r>
              <a:rPr lang="en-US" sz="2600" i="1">
                <a:latin typeface="Arial Unicode MS" pitchFamily="34" charset="-128"/>
                <a:ea typeface="Arial Unicode MS" pitchFamily="34" charset="-128"/>
                <a:cs typeface="Arial Unicode MS" pitchFamily="34" charset="-128"/>
              </a:rPr>
              <a:t>A. palmata </a:t>
            </a:r>
            <a:r>
              <a:rPr lang="en-US" sz="2600">
                <a:latin typeface="Arial Unicode MS" pitchFamily="34" charset="-128"/>
                <a:ea typeface="Arial Unicode MS" pitchFamily="34" charset="-128"/>
                <a:cs typeface="Arial Unicode MS" pitchFamily="34" charset="-128"/>
              </a:rPr>
              <a:t>larvae exposed to three temperatures over six days (n=12). Error bars = standard deviation. Letters denote statistically significant differences among temperatures . * denotes time points in which temperature differences were significant (p&lt;0.05, 2-way repeated measure ANOVA). </a:t>
            </a:r>
          </a:p>
        </p:txBody>
      </p:sp>
      <p:sp>
        <p:nvSpPr>
          <p:cNvPr id="13333" name="TextBox 16"/>
          <p:cNvSpPr txBox="1">
            <a:spLocks noChangeArrowheads="1"/>
          </p:cNvSpPr>
          <p:nvPr/>
        </p:nvSpPr>
        <p:spPr bwMode="auto">
          <a:xfrm>
            <a:off x="19735800" y="17962563"/>
            <a:ext cx="7467600" cy="3602037"/>
          </a:xfrm>
          <a:prstGeom prst="rect">
            <a:avLst/>
          </a:prstGeom>
          <a:noFill/>
          <a:ln w="9525">
            <a:noFill/>
            <a:miter lim="800000"/>
            <a:headEnd/>
            <a:tailEnd/>
          </a:ln>
        </p:spPr>
        <p:txBody>
          <a:bodyPr>
            <a:spAutoFit/>
          </a:bodyPr>
          <a:lstStyle/>
          <a:p>
            <a:r>
              <a:rPr lang="en-US" sz="2600" b="1">
                <a:latin typeface="Arial Unicode MS" pitchFamily="34" charset="-128"/>
                <a:ea typeface="Arial Unicode MS" pitchFamily="34" charset="-128"/>
                <a:cs typeface="Arial Unicode MS" pitchFamily="34" charset="-128"/>
              </a:rPr>
              <a:t>Figure 4</a:t>
            </a:r>
            <a:r>
              <a:rPr lang="en-US" sz="2600">
                <a:latin typeface="Arial Unicode MS" pitchFamily="34" charset="-128"/>
                <a:ea typeface="Arial Unicode MS" pitchFamily="34" charset="-128"/>
                <a:cs typeface="Arial Unicode MS" pitchFamily="34" charset="-128"/>
              </a:rPr>
              <a:t>. Average survivorship during each time interval of </a:t>
            </a:r>
            <a:r>
              <a:rPr lang="en-US" sz="2600" i="1">
                <a:latin typeface="Arial Unicode MS" pitchFamily="34" charset="-128"/>
                <a:ea typeface="Arial Unicode MS" pitchFamily="34" charset="-128"/>
                <a:cs typeface="Arial Unicode MS" pitchFamily="34" charset="-128"/>
              </a:rPr>
              <a:t>A. palmata</a:t>
            </a:r>
            <a:r>
              <a:rPr lang="en-US" sz="2600">
                <a:latin typeface="Arial Unicode MS" pitchFamily="34" charset="-128"/>
                <a:ea typeface="Arial Unicode MS" pitchFamily="34" charset="-128"/>
                <a:cs typeface="Arial Unicode MS" pitchFamily="34" charset="-128"/>
              </a:rPr>
              <a:t>  larvae exposed to one of three temperatures (i.e. the survivorship of larvae from one time point  to the next; n=12). Error bars = standard deviation. </a:t>
            </a:r>
          </a:p>
          <a:p>
            <a:endParaRPr lang="en-US" sz="2600">
              <a:latin typeface="Arial Unicode MS" pitchFamily="34" charset="-128"/>
              <a:ea typeface="Arial Unicode MS" pitchFamily="34" charset="-128"/>
              <a:cs typeface="Arial Unicode MS" pitchFamily="34" charset="-128"/>
            </a:endParaRPr>
          </a:p>
          <a:p>
            <a:r>
              <a:rPr lang="en-US" sz="2400">
                <a:latin typeface="Arial Unicode MS" pitchFamily="34" charset="-128"/>
                <a:ea typeface="Arial Unicode MS" pitchFamily="34" charset="-128"/>
                <a:cs typeface="Arial Unicode MS" pitchFamily="34" charset="-128"/>
              </a:rPr>
              <a:t>Notice a dramatic increase in mortality experienced by the 31.5 degree larvae 20-40 hours earlier than those at the lower temperatures. </a:t>
            </a:r>
          </a:p>
        </p:txBody>
      </p:sp>
      <p:pic>
        <p:nvPicPr>
          <p:cNvPr id="13334" name="Picture 7"/>
          <p:cNvPicPr>
            <a:picLocks noChangeAspect="1" noChangeArrowheads="1"/>
          </p:cNvPicPr>
          <p:nvPr/>
        </p:nvPicPr>
        <p:blipFill>
          <a:blip r:embed="rId5"/>
          <a:srcRect/>
          <a:stretch>
            <a:fillRect/>
          </a:stretch>
        </p:blipFill>
        <p:spPr bwMode="auto">
          <a:xfrm>
            <a:off x="20421600" y="12857163"/>
            <a:ext cx="5943600" cy="4646612"/>
          </a:xfrm>
          <a:prstGeom prst="rect">
            <a:avLst/>
          </a:prstGeom>
          <a:noFill/>
          <a:ln w="9525">
            <a:noFill/>
            <a:miter lim="800000"/>
            <a:headEnd/>
            <a:tailEnd/>
          </a:ln>
        </p:spPr>
      </p:pic>
      <p:sp>
        <p:nvSpPr>
          <p:cNvPr id="13335" name="TextBox 19"/>
          <p:cNvSpPr txBox="1">
            <a:spLocks noChangeArrowheads="1"/>
          </p:cNvSpPr>
          <p:nvPr/>
        </p:nvSpPr>
        <p:spPr bwMode="auto">
          <a:xfrm>
            <a:off x="12268200" y="11337925"/>
            <a:ext cx="14630400" cy="1138238"/>
          </a:xfrm>
          <a:prstGeom prst="rect">
            <a:avLst/>
          </a:prstGeom>
          <a:noFill/>
          <a:ln w="9525">
            <a:noFill/>
            <a:miter lim="800000"/>
            <a:headEnd/>
            <a:tailEnd/>
          </a:ln>
        </p:spPr>
        <p:txBody>
          <a:bodyPr>
            <a:spAutoFit/>
          </a:bodyPr>
          <a:lstStyle/>
          <a:p>
            <a:pPr algn="ctr"/>
            <a:r>
              <a:rPr lang="en-US" sz="4000" b="1">
                <a:latin typeface="Arial Unicode MS" pitchFamily="34" charset="-128"/>
                <a:ea typeface="Arial Unicode MS" pitchFamily="34" charset="-128"/>
                <a:cs typeface="Arial Unicode MS" pitchFamily="34" charset="-128"/>
              </a:rPr>
              <a:t>Results</a:t>
            </a:r>
          </a:p>
          <a:p>
            <a:r>
              <a:rPr lang="en-US" sz="2800" b="1">
                <a:latin typeface="Arial Unicode MS" pitchFamily="34" charset="-128"/>
                <a:ea typeface="Arial Unicode MS" pitchFamily="34" charset="-128"/>
                <a:cs typeface="Arial Unicode MS" pitchFamily="34" charset="-128"/>
              </a:rPr>
              <a:t>I. LARVAL SURVIVORSHIP</a:t>
            </a:r>
          </a:p>
        </p:txBody>
      </p:sp>
      <p:sp>
        <p:nvSpPr>
          <p:cNvPr id="13336" name="TextBox 28"/>
          <p:cNvSpPr txBox="1">
            <a:spLocks noChangeArrowheads="1"/>
          </p:cNvSpPr>
          <p:nvPr/>
        </p:nvSpPr>
        <p:spPr bwMode="auto">
          <a:xfrm>
            <a:off x="43738800" y="23622000"/>
            <a:ext cx="6172200" cy="2743200"/>
          </a:xfrm>
          <a:prstGeom prst="rect">
            <a:avLst/>
          </a:prstGeom>
          <a:noFill/>
          <a:ln w="9525">
            <a:noFill/>
            <a:miter lim="800000"/>
            <a:headEnd/>
            <a:tailEnd/>
          </a:ln>
        </p:spPr>
        <p:txBody>
          <a:bodyPr>
            <a:spAutoFit/>
          </a:bodyPr>
          <a:lstStyle/>
          <a:p>
            <a:r>
              <a:rPr lang="en-US" sz="2800" b="1">
                <a:latin typeface="Calibri" pitchFamily="34" charset="0"/>
              </a:rPr>
              <a:t>Figure 6. </a:t>
            </a:r>
            <a:r>
              <a:rPr lang="en-US" sz="2800">
                <a:latin typeface="Calibri" pitchFamily="34" charset="0"/>
              </a:rPr>
              <a:t>The percentage of abnormalities in </a:t>
            </a:r>
            <a:r>
              <a:rPr lang="en-US" sz="2800" i="1">
                <a:latin typeface="Calibri" pitchFamily="34" charset="0"/>
              </a:rPr>
              <a:t>Acropora palmata </a:t>
            </a:r>
            <a:r>
              <a:rPr lang="en-US" sz="2800">
                <a:latin typeface="Calibri" pitchFamily="34" charset="0"/>
              </a:rPr>
              <a:t>embryos and larvae raised at one of three temperatures during development.  Sample size ranged from 10 to 198 larvae depending on the temperature and time. </a:t>
            </a:r>
          </a:p>
        </p:txBody>
      </p:sp>
      <p:pic>
        <p:nvPicPr>
          <p:cNvPr id="13337" name="Picture 6"/>
          <p:cNvPicPr>
            <a:picLocks noChangeAspect="1" noChangeArrowheads="1"/>
          </p:cNvPicPr>
          <p:nvPr/>
        </p:nvPicPr>
        <p:blipFill>
          <a:blip r:embed="rId6"/>
          <a:srcRect r="17172"/>
          <a:stretch>
            <a:fillRect/>
          </a:stretch>
        </p:blipFill>
        <p:spPr bwMode="auto">
          <a:xfrm>
            <a:off x="43662600" y="19667538"/>
            <a:ext cx="6172200" cy="3649662"/>
          </a:xfrm>
          <a:prstGeom prst="rect">
            <a:avLst/>
          </a:prstGeom>
          <a:noFill/>
          <a:ln w="9525">
            <a:noFill/>
            <a:miter lim="800000"/>
            <a:headEnd/>
            <a:tailEnd/>
          </a:ln>
        </p:spPr>
      </p:pic>
      <p:grpSp>
        <p:nvGrpSpPr>
          <p:cNvPr id="13338" name="Group 37"/>
          <p:cNvGrpSpPr>
            <a:grpSpLocks/>
          </p:cNvGrpSpPr>
          <p:nvPr/>
        </p:nvGrpSpPr>
        <p:grpSpPr bwMode="auto">
          <a:xfrm>
            <a:off x="28632150" y="18546763"/>
            <a:ext cx="14801850" cy="7742237"/>
            <a:chOff x="31546800" y="20802600"/>
            <a:chExt cx="14801850" cy="7742413"/>
          </a:xfrm>
        </p:grpSpPr>
        <p:sp>
          <p:nvSpPr>
            <p:cNvPr id="13439" name="TextBox 22"/>
            <p:cNvSpPr txBox="1">
              <a:spLocks noChangeArrowheads="1"/>
            </p:cNvSpPr>
            <p:nvPr/>
          </p:nvSpPr>
          <p:spPr bwMode="auto">
            <a:xfrm>
              <a:off x="31546800" y="21153613"/>
              <a:ext cx="14757399" cy="523220"/>
            </a:xfrm>
            <a:prstGeom prst="rect">
              <a:avLst/>
            </a:prstGeom>
            <a:noFill/>
            <a:ln w="9525">
              <a:noFill/>
              <a:miter lim="800000"/>
              <a:headEnd/>
              <a:tailEnd/>
            </a:ln>
          </p:spPr>
          <p:txBody>
            <a:bodyPr>
              <a:spAutoFit/>
            </a:bodyPr>
            <a:lstStyle/>
            <a:p>
              <a:r>
                <a:rPr lang="en-US" sz="2800" b="1">
                  <a:latin typeface="Arial Unicode MS" pitchFamily="34" charset="-128"/>
                  <a:ea typeface="Arial Unicode MS" pitchFamily="34" charset="-128"/>
                  <a:cs typeface="Arial Unicode MS" pitchFamily="34" charset="-128"/>
                </a:rPr>
                <a:t>II. LARVAL DEVELOPMENT </a:t>
              </a:r>
            </a:p>
          </p:txBody>
        </p:sp>
        <p:pic>
          <p:nvPicPr>
            <p:cNvPr id="13440" name="Picture 2"/>
            <p:cNvPicPr>
              <a:picLocks noChangeAspect="1" noChangeArrowheads="1"/>
            </p:cNvPicPr>
            <p:nvPr/>
          </p:nvPicPr>
          <p:blipFill>
            <a:blip r:embed="rId7"/>
            <a:srcRect/>
            <a:stretch>
              <a:fillRect/>
            </a:stretch>
          </p:blipFill>
          <p:spPr bwMode="auto">
            <a:xfrm>
              <a:off x="31546800" y="21795469"/>
              <a:ext cx="14801850" cy="6749544"/>
            </a:xfrm>
            <a:prstGeom prst="rect">
              <a:avLst/>
            </a:prstGeom>
            <a:noFill/>
            <a:ln w="9525">
              <a:noFill/>
              <a:miter lim="800000"/>
              <a:headEnd/>
              <a:tailEnd/>
            </a:ln>
          </p:spPr>
        </p:pic>
        <p:sp>
          <p:nvSpPr>
            <p:cNvPr id="13441" name="TextBox 1"/>
            <p:cNvSpPr txBox="1">
              <a:spLocks noChangeArrowheads="1"/>
            </p:cNvSpPr>
            <p:nvPr/>
          </p:nvSpPr>
          <p:spPr bwMode="auto">
            <a:xfrm rot="-2435681">
              <a:off x="31871513" y="20812126"/>
              <a:ext cx="4448073" cy="330388"/>
            </a:xfrm>
            <a:prstGeom prst="rect">
              <a:avLst/>
            </a:prstGeom>
            <a:noFill/>
            <a:ln w="9525">
              <a:noFill/>
              <a:miter lim="800000"/>
              <a:headEnd/>
              <a:tailEnd/>
            </a:ln>
          </p:spPr>
          <p:txBody>
            <a:bodyPr/>
            <a:lstStyle/>
            <a:p>
              <a:r>
                <a:rPr lang="en-US" sz="1400">
                  <a:solidFill>
                    <a:schemeClr val="bg1"/>
                  </a:solidFill>
                  <a:latin typeface="Calibri" pitchFamily="34" charset="0"/>
                </a:rPr>
                <a:t>28 °C</a:t>
              </a:r>
            </a:p>
          </p:txBody>
        </p:sp>
        <p:sp>
          <p:nvSpPr>
            <p:cNvPr id="13442" name="TextBox 1"/>
            <p:cNvSpPr txBox="1">
              <a:spLocks noChangeArrowheads="1"/>
            </p:cNvSpPr>
            <p:nvPr/>
          </p:nvSpPr>
          <p:spPr bwMode="auto">
            <a:xfrm rot="-2435681">
              <a:off x="32108014" y="20802600"/>
              <a:ext cx="4448073" cy="330388"/>
            </a:xfrm>
            <a:prstGeom prst="rect">
              <a:avLst/>
            </a:prstGeom>
            <a:noFill/>
            <a:ln w="9525">
              <a:noFill/>
              <a:miter lim="800000"/>
              <a:headEnd/>
              <a:tailEnd/>
            </a:ln>
          </p:spPr>
          <p:txBody>
            <a:bodyPr/>
            <a:lstStyle/>
            <a:p>
              <a:r>
                <a:rPr lang="en-US" sz="1400">
                  <a:solidFill>
                    <a:schemeClr val="bg1"/>
                  </a:solidFill>
                  <a:latin typeface="Calibri" pitchFamily="34" charset="0"/>
                </a:rPr>
                <a:t>30 °C</a:t>
              </a:r>
            </a:p>
          </p:txBody>
        </p:sp>
        <p:sp>
          <p:nvSpPr>
            <p:cNvPr id="13443" name="TextBox 1"/>
            <p:cNvSpPr txBox="1">
              <a:spLocks noChangeArrowheads="1"/>
            </p:cNvSpPr>
            <p:nvPr/>
          </p:nvSpPr>
          <p:spPr bwMode="auto">
            <a:xfrm rot="-2435681">
              <a:off x="32308039" y="20810124"/>
              <a:ext cx="4448073" cy="330388"/>
            </a:xfrm>
            <a:prstGeom prst="rect">
              <a:avLst/>
            </a:prstGeom>
            <a:noFill/>
            <a:ln w="9525">
              <a:noFill/>
              <a:miter lim="800000"/>
              <a:headEnd/>
              <a:tailEnd/>
            </a:ln>
          </p:spPr>
          <p:txBody>
            <a:bodyPr/>
            <a:lstStyle/>
            <a:p>
              <a:r>
                <a:rPr lang="en-US" sz="1400">
                  <a:solidFill>
                    <a:schemeClr val="bg1"/>
                  </a:solidFill>
                  <a:latin typeface="Calibri" pitchFamily="34" charset="0"/>
                </a:rPr>
                <a:t>31.5 °C</a:t>
              </a:r>
            </a:p>
          </p:txBody>
        </p:sp>
        <p:sp>
          <p:nvSpPr>
            <p:cNvPr id="13444" name="TextBox 23"/>
            <p:cNvSpPr txBox="1">
              <a:spLocks noChangeArrowheads="1"/>
            </p:cNvSpPr>
            <p:nvPr/>
          </p:nvSpPr>
          <p:spPr bwMode="auto">
            <a:xfrm>
              <a:off x="43815000" y="21793200"/>
              <a:ext cx="2514600" cy="400110"/>
            </a:xfrm>
            <a:prstGeom prst="rect">
              <a:avLst/>
            </a:prstGeom>
            <a:noFill/>
            <a:ln w="9525">
              <a:noFill/>
              <a:miter lim="800000"/>
              <a:headEnd/>
              <a:tailEnd/>
            </a:ln>
          </p:spPr>
          <p:txBody>
            <a:bodyPr>
              <a:spAutoFit/>
            </a:bodyPr>
            <a:lstStyle/>
            <a:p>
              <a:r>
                <a:rPr lang="en-US" sz="2000">
                  <a:solidFill>
                    <a:schemeClr val="bg1"/>
                  </a:solidFill>
                  <a:latin typeface="Calibri" pitchFamily="34" charset="0"/>
                </a:rPr>
                <a:t>Developmental Stages </a:t>
              </a:r>
            </a:p>
          </p:txBody>
        </p:sp>
      </p:grpSp>
      <p:sp>
        <p:nvSpPr>
          <p:cNvPr id="13339" name="TextBox 39"/>
          <p:cNvSpPr txBox="1">
            <a:spLocks noChangeArrowheads="1"/>
          </p:cNvSpPr>
          <p:nvPr/>
        </p:nvSpPr>
        <p:spPr bwMode="auto">
          <a:xfrm>
            <a:off x="28803600" y="25584150"/>
            <a:ext cx="12725400" cy="1695450"/>
          </a:xfrm>
          <a:prstGeom prst="rect">
            <a:avLst/>
          </a:prstGeom>
          <a:noFill/>
          <a:ln w="9525">
            <a:noFill/>
            <a:miter lim="800000"/>
            <a:headEnd/>
            <a:tailEnd/>
          </a:ln>
        </p:spPr>
        <p:txBody>
          <a:bodyPr>
            <a:spAutoFit/>
          </a:bodyPr>
          <a:lstStyle/>
          <a:p>
            <a:pPr>
              <a:lnSpc>
                <a:spcPts val="2500"/>
              </a:lnSpc>
            </a:pPr>
            <a:r>
              <a:rPr lang="en-US" sz="2400" b="1">
                <a:solidFill>
                  <a:schemeClr val="bg1"/>
                </a:solidFill>
                <a:latin typeface="Arial Unicode MS" pitchFamily="34" charset="-128"/>
                <a:ea typeface="Arial Unicode MS" pitchFamily="34" charset="-128"/>
                <a:cs typeface="Arial Unicode MS" pitchFamily="34" charset="-128"/>
              </a:rPr>
              <a:t>Figure 5. </a:t>
            </a:r>
            <a:r>
              <a:rPr lang="en-US" sz="2400">
                <a:solidFill>
                  <a:schemeClr val="bg1"/>
                </a:solidFill>
                <a:latin typeface="Arial Unicode MS" pitchFamily="34" charset="-128"/>
                <a:ea typeface="Arial Unicode MS" pitchFamily="34" charset="-128"/>
                <a:cs typeface="Arial Unicode MS" pitchFamily="34" charset="-128"/>
              </a:rPr>
              <a:t>The proportion of </a:t>
            </a:r>
            <a:r>
              <a:rPr lang="en-US" sz="2400" i="1">
                <a:solidFill>
                  <a:schemeClr val="bg1"/>
                </a:solidFill>
                <a:latin typeface="Arial Unicode MS" pitchFamily="34" charset="-128"/>
                <a:ea typeface="Arial Unicode MS" pitchFamily="34" charset="-128"/>
                <a:cs typeface="Arial Unicode MS" pitchFamily="34" charset="-128"/>
              </a:rPr>
              <a:t>Acropora palmata </a:t>
            </a:r>
            <a:r>
              <a:rPr lang="en-US" sz="2400">
                <a:solidFill>
                  <a:schemeClr val="bg1"/>
                </a:solidFill>
                <a:latin typeface="Arial Unicode MS" pitchFamily="34" charset="-128"/>
                <a:ea typeface="Arial Unicode MS" pitchFamily="34" charset="-128"/>
                <a:cs typeface="Arial Unicode MS" pitchFamily="34" charset="-128"/>
              </a:rPr>
              <a:t>embryos and larvae at each developmental stage quantified in samples collected during a 6 day exposure to one of three temperatures. Each group of three bars corresponds to samples from three temperatures at each sampling time (28, 30 and 31.5 °C from left to right). Sample size ranged from 10 to 198 larvae depending on the temperature and time. </a:t>
            </a:r>
          </a:p>
        </p:txBody>
      </p:sp>
      <p:graphicFrame>
        <p:nvGraphicFramePr>
          <p:cNvPr id="41" name="Table 40"/>
          <p:cNvGraphicFramePr>
            <a:graphicFrameLocks noGrp="1"/>
          </p:cNvGraphicFramePr>
          <p:nvPr/>
        </p:nvGraphicFramePr>
        <p:xfrm>
          <a:off x="28956000" y="5257800"/>
          <a:ext cx="12115800" cy="12452350"/>
        </p:xfrm>
        <a:graphic>
          <a:graphicData uri="http://schemas.openxmlformats.org/drawingml/2006/table">
            <a:tbl>
              <a:tblPr firstRow="1" bandRow="1">
                <a:tableStyleId>{9D7B26C5-4107-4FEC-AEDC-1716B250A1EF}</a:tableStyleId>
              </a:tblPr>
              <a:tblGrid>
                <a:gridCol w="591015"/>
                <a:gridCol w="2685584"/>
                <a:gridCol w="8839201"/>
              </a:tblGrid>
              <a:tr h="629322">
                <a:tc>
                  <a:txBody>
                    <a:bodyPr/>
                    <a:lstStyle/>
                    <a:p>
                      <a:pPr algn="r"/>
                      <a:endParaRPr lang="en-US" sz="2400" dirty="0">
                        <a:solidFill>
                          <a:schemeClr val="tx1"/>
                        </a:solidFill>
                        <a:latin typeface="Arial Unicode MS" pitchFamily="34" charset="-128"/>
                        <a:ea typeface="Arial Unicode MS" pitchFamily="34" charset="-128"/>
                        <a:cs typeface="Arial Unicode MS" pitchFamily="34" charset="-128"/>
                      </a:endParaRPr>
                    </a:p>
                  </a:txBody>
                  <a:tcPr marL="137160" marR="137160" marT="137160" marB="137160"/>
                </a:tc>
                <a:tc>
                  <a:txBody>
                    <a:bodyPr/>
                    <a:lstStyle/>
                    <a:p>
                      <a:pPr algn="r"/>
                      <a:r>
                        <a:rPr lang="en-US" sz="2400" dirty="0" smtClean="0"/>
                        <a:t>DEVELOPMENTAL</a:t>
                      </a:r>
                      <a:r>
                        <a:rPr lang="en-US" sz="2400" baseline="0" dirty="0" smtClean="0"/>
                        <a:t> STAGE</a:t>
                      </a:r>
                      <a:endParaRPr lang="en-US" sz="2400" dirty="0">
                        <a:solidFill>
                          <a:schemeClr val="tx1"/>
                        </a:solidFill>
                        <a:latin typeface="Arial Unicode MS" pitchFamily="34" charset="-128"/>
                        <a:ea typeface="Arial Unicode MS" pitchFamily="34" charset="-128"/>
                        <a:cs typeface="Arial Unicode MS" pitchFamily="34" charset="-128"/>
                      </a:endParaRPr>
                    </a:p>
                  </a:txBody>
                  <a:tcPr marL="137160" marR="137160" marT="137160" marB="137160"/>
                </a:tc>
                <a:tc>
                  <a:txBody>
                    <a:bodyPr/>
                    <a:lstStyle/>
                    <a:p>
                      <a:r>
                        <a:rPr lang="en-US" sz="2400" dirty="0" smtClean="0"/>
                        <a:t>DESCRIPTION</a:t>
                      </a:r>
                      <a:r>
                        <a:rPr lang="en-US" sz="2400" baseline="0" dirty="0" smtClean="0"/>
                        <a:t> OF STAGE</a:t>
                      </a:r>
                      <a:endParaRPr lang="en-US" sz="2400" dirty="0">
                        <a:solidFill>
                          <a:schemeClr val="tx1"/>
                        </a:solidFill>
                        <a:latin typeface="Arial Unicode MS" pitchFamily="34" charset="-128"/>
                        <a:ea typeface="Arial Unicode MS" pitchFamily="34" charset="-128"/>
                        <a:cs typeface="Arial Unicode MS" pitchFamily="34" charset="-128"/>
                      </a:endParaRPr>
                    </a:p>
                  </a:txBody>
                  <a:tcPr marL="137160" marR="137160" marT="137160" marB="137160"/>
                </a:tc>
              </a:tr>
              <a:tr h="629322">
                <a:tc>
                  <a:txBody>
                    <a:bodyPr/>
                    <a:lstStyle/>
                    <a:p>
                      <a:pPr algn="r"/>
                      <a:r>
                        <a:rPr lang="en-US" sz="2400" dirty="0" smtClean="0"/>
                        <a:t>1</a:t>
                      </a:r>
                      <a:endParaRPr lang="en-US" sz="2400" dirty="0">
                        <a:solidFill>
                          <a:schemeClr val="tx1"/>
                        </a:solidFill>
                        <a:latin typeface="Arial Unicode MS" pitchFamily="34" charset="-128"/>
                        <a:ea typeface="Arial Unicode MS" pitchFamily="34" charset="-128"/>
                        <a:cs typeface="Arial Unicode MS" pitchFamily="34" charset="-128"/>
                      </a:endParaRPr>
                    </a:p>
                  </a:txBody>
                  <a:tcPr/>
                </a:tc>
                <a:tc>
                  <a:txBody>
                    <a:bodyPr/>
                    <a:lstStyle/>
                    <a:p>
                      <a:pPr algn="r"/>
                      <a:r>
                        <a:rPr lang="en-US" sz="2400" dirty="0" smtClean="0"/>
                        <a:t>Egg: </a:t>
                      </a:r>
                      <a:endParaRPr lang="en-US" sz="2400" dirty="0">
                        <a:solidFill>
                          <a:schemeClr val="tx1"/>
                        </a:solidFill>
                        <a:latin typeface="Arial Unicode MS" pitchFamily="34" charset="-128"/>
                        <a:ea typeface="Arial Unicode MS" pitchFamily="34" charset="-128"/>
                        <a:cs typeface="Arial Unicode MS" pitchFamily="34" charset="-128"/>
                      </a:endParaRPr>
                    </a:p>
                  </a:txBody>
                  <a:tcPr/>
                </a:tc>
                <a:tc>
                  <a:txBody>
                    <a:bodyPr/>
                    <a:lstStyle/>
                    <a:p>
                      <a:r>
                        <a:rPr lang="en-US" sz="2400" dirty="0" smtClean="0"/>
                        <a:t>unfertilized ovum or fertilized embryo before first cleavage. </a:t>
                      </a:r>
                      <a:endParaRPr lang="en-US" sz="2400" dirty="0">
                        <a:solidFill>
                          <a:schemeClr val="tx1"/>
                        </a:solidFill>
                        <a:latin typeface="Arial Unicode MS" pitchFamily="34" charset="-128"/>
                        <a:ea typeface="Arial Unicode MS" pitchFamily="34" charset="-128"/>
                        <a:cs typeface="Arial Unicode MS" pitchFamily="34" charset="-128"/>
                      </a:endParaRPr>
                    </a:p>
                  </a:txBody>
                  <a:tcPr marL="182880"/>
                </a:tc>
              </a:tr>
              <a:tr h="629322">
                <a:tc>
                  <a:txBody>
                    <a:bodyPr/>
                    <a:lstStyle/>
                    <a:p>
                      <a:pPr algn="r"/>
                      <a:r>
                        <a:rPr lang="en-US" sz="2400" dirty="0" smtClean="0"/>
                        <a:t>2</a:t>
                      </a:r>
                      <a:endParaRPr lang="en-US" sz="2400" dirty="0">
                        <a:solidFill>
                          <a:schemeClr val="tx1"/>
                        </a:solidFill>
                        <a:latin typeface="Arial Unicode MS" pitchFamily="34" charset="-128"/>
                        <a:ea typeface="Arial Unicode MS" pitchFamily="34" charset="-128"/>
                        <a:cs typeface="Arial Unicode MS" pitchFamily="34" charset="-128"/>
                      </a:endParaRPr>
                    </a:p>
                  </a:txBody>
                  <a:tcPr/>
                </a:tc>
                <a:tc>
                  <a:txBody>
                    <a:bodyPr/>
                    <a:lstStyle/>
                    <a:p>
                      <a:pPr algn="r"/>
                      <a:r>
                        <a:rPr lang="en-US" sz="2400" dirty="0" smtClean="0"/>
                        <a:t>First cleavage: </a:t>
                      </a:r>
                      <a:endParaRPr lang="en-US" sz="2400" dirty="0">
                        <a:solidFill>
                          <a:schemeClr val="tx1"/>
                        </a:solidFill>
                        <a:latin typeface="Arial Unicode MS" pitchFamily="34" charset="-128"/>
                        <a:ea typeface="Arial Unicode MS" pitchFamily="34" charset="-128"/>
                        <a:cs typeface="Arial Unicode MS" pitchFamily="34" charset="-128"/>
                      </a:endParaRPr>
                    </a:p>
                  </a:txBody>
                  <a:tcPr/>
                </a:tc>
                <a:tc>
                  <a:txBody>
                    <a:bodyPr/>
                    <a:lstStyle/>
                    <a:p>
                      <a:r>
                        <a:rPr lang="en-US" sz="2400" dirty="0" smtClean="0"/>
                        <a:t>fertilized embryo that is undergoing first cleavage.</a:t>
                      </a:r>
                      <a:endParaRPr lang="en-US" sz="2400" dirty="0">
                        <a:solidFill>
                          <a:schemeClr val="tx1"/>
                        </a:solidFill>
                        <a:latin typeface="Arial Unicode MS" pitchFamily="34" charset="-128"/>
                        <a:ea typeface="Arial Unicode MS" pitchFamily="34" charset="-128"/>
                        <a:cs typeface="Arial Unicode MS" pitchFamily="34" charset="-128"/>
                      </a:endParaRPr>
                    </a:p>
                  </a:txBody>
                  <a:tcPr marL="182880"/>
                </a:tc>
              </a:tr>
              <a:tr h="629322">
                <a:tc>
                  <a:txBody>
                    <a:bodyPr/>
                    <a:lstStyle/>
                    <a:p>
                      <a:pPr algn="r"/>
                      <a:r>
                        <a:rPr lang="en-US" sz="2400" dirty="0" smtClean="0"/>
                        <a:t>3</a:t>
                      </a:r>
                      <a:endParaRPr lang="en-US" sz="2400" dirty="0">
                        <a:solidFill>
                          <a:schemeClr val="tx1"/>
                        </a:solidFill>
                        <a:latin typeface="Arial Unicode MS" pitchFamily="34" charset="-128"/>
                        <a:ea typeface="Arial Unicode MS" pitchFamily="34" charset="-128"/>
                        <a:cs typeface="Arial Unicode MS" pitchFamily="34" charset="-128"/>
                      </a:endParaRPr>
                    </a:p>
                  </a:txBody>
                  <a:tcPr/>
                </a:tc>
                <a:tc>
                  <a:txBody>
                    <a:bodyPr/>
                    <a:lstStyle/>
                    <a:p>
                      <a:pPr algn="r"/>
                      <a:r>
                        <a:rPr lang="en-US" sz="2400" dirty="0" smtClean="0"/>
                        <a:t>Second cleavage: </a:t>
                      </a:r>
                      <a:endParaRPr lang="en-US" sz="2400" dirty="0">
                        <a:solidFill>
                          <a:schemeClr val="tx1"/>
                        </a:solidFill>
                        <a:latin typeface="Arial Unicode MS" pitchFamily="34" charset="-128"/>
                        <a:ea typeface="Arial Unicode MS" pitchFamily="34" charset="-128"/>
                        <a:cs typeface="Arial Unicode MS" pitchFamily="34" charset="-128"/>
                      </a:endParaRPr>
                    </a:p>
                  </a:txBody>
                  <a:tcPr/>
                </a:tc>
                <a:tc>
                  <a:txBody>
                    <a:bodyPr/>
                    <a:lstStyle/>
                    <a:p>
                      <a:r>
                        <a:rPr lang="en-US" sz="2400" dirty="0" smtClean="0"/>
                        <a:t>fertilized embryo that is undergoing second cleavage. </a:t>
                      </a:r>
                      <a:endParaRPr lang="en-US" sz="2400" dirty="0">
                        <a:solidFill>
                          <a:schemeClr val="tx1"/>
                        </a:solidFill>
                        <a:latin typeface="Arial Unicode MS" pitchFamily="34" charset="-128"/>
                        <a:ea typeface="Arial Unicode MS" pitchFamily="34" charset="-128"/>
                        <a:cs typeface="Arial Unicode MS" pitchFamily="34" charset="-128"/>
                      </a:endParaRPr>
                    </a:p>
                  </a:txBody>
                  <a:tcPr marL="182880"/>
                </a:tc>
              </a:tr>
              <a:tr h="629322">
                <a:tc>
                  <a:txBody>
                    <a:bodyPr/>
                    <a:lstStyle/>
                    <a:p>
                      <a:pPr algn="r"/>
                      <a:r>
                        <a:rPr lang="en-US" sz="2400" dirty="0" smtClean="0"/>
                        <a:t>4</a:t>
                      </a:r>
                      <a:endParaRPr lang="en-US" sz="2400" dirty="0">
                        <a:solidFill>
                          <a:schemeClr val="tx1"/>
                        </a:solidFill>
                        <a:latin typeface="Arial Unicode MS" pitchFamily="34" charset="-128"/>
                        <a:ea typeface="Arial Unicode MS" pitchFamily="34" charset="-128"/>
                        <a:cs typeface="Arial Unicode MS" pitchFamily="34" charset="-128"/>
                      </a:endParaRPr>
                    </a:p>
                  </a:txBody>
                  <a:tcPr/>
                </a:tc>
                <a:tc>
                  <a:txBody>
                    <a:bodyPr/>
                    <a:lstStyle/>
                    <a:p>
                      <a:pPr algn="r"/>
                      <a:r>
                        <a:rPr lang="en-US" sz="2400" dirty="0" smtClean="0"/>
                        <a:t>4 to 8 Celled Embryo: </a:t>
                      </a:r>
                      <a:endParaRPr lang="en-US" sz="2400" dirty="0">
                        <a:solidFill>
                          <a:schemeClr val="tx1"/>
                        </a:solidFill>
                        <a:latin typeface="Arial Unicode MS" pitchFamily="34" charset="-128"/>
                        <a:ea typeface="Arial Unicode MS" pitchFamily="34" charset="-128"/>
                        <a:cs typeface="Arial Unicode MS" pitchFamily="34" charset="-128"/>
                      </a:endParaRPr>
                    </a:p>
                  </a:txBody>
                  <a:tcPr/>
                </a:tc>
                <a:tc>
                  <a:txBody>
                    <a:bodyPr/>
                    <a:lstStyle/>
                    <a:p>
                      <a:r>
                        <a:rPr lang="en-US" sz="2400" dirty="0" smtClean="0"/>
                        <a:t>embryo with 4-8 cells. </a:t>
                      </a:r>
                      <a:endParaRPr lang="en-US" sz="2400" dirty="0">
                        <a:solidFill>
                          <a:schemeClr val="tx1"/>
                        </a:solidFill>
                        <a:latin typeface="Arial Unicode MS" pitchFamily="34" charset="-128"/>
                        <a:ea typeface="Arial Unicode MS" pitchFamily="34" charset="-128"/>
                        <a:cs typeface="Arial Unicode MS" pitchFamily="34" charset="-128"/>
                      </a:endParaRPr>
                    </a:p>
                  </a:txBody>
                  <a:tcPr marL="182880"/>
                </a:tc>
              </a:tr>
              <a:tr h="629322">
                <a:tc>
                  <a:txBody>
                    <a:bodyPr/>
                    <a:lstStyle/>
                    <a:p>
                      <a:pPr algn="r"/>
                      <a:r>
                        <a:rPr lang="en-US" sz="2400" dirty="0" smtClean="0"/>
                        <a:t>5</a:t>
                      </a:r>
                      <a:endParaRPr lang="en-US" sz="2400" dirty="0">
                        <a:solidFill>
                          <a:schemeClr val="tx1"/>
                        </a:solidFill>
                        <a:latin typeface="Arial Unicode MS" pitchFamily="34" charset="-128"/>
                        <a:ea typeface="Arial Unicode MS" pitchFamily="34" charset="-128"/>
                        <a:cs typeface="Arial Unicode MS" pitchFamily="34" charset="-128"/>
                      </a:endParaRPr>
                    </a:p>
                  </a:txBody>
                  <a:tcPr/>
                </a:tc>
                <a:tc>
                  <a:txBody>
                    <a:bodyPr/>
                    <a:lstStyle/>
                    <a:p>
                      <a:pPr algn="r"/>
                      <a:r>
                        <a:rPr lang="en-US" sz="2400" dirty="0" smtClean="0"/>
                        <a:t>8 to 16 Celled Embryo: </a:t>
                      </a:r>
                      <a:endParaRPr lang="en-US" sz="2400" dirty="0">
                        <a:solidFill>
                          <a:schemeClr val="tx1"/>
                        </a:solidFill>
                        <a:latin typeface="Arial Unicode MS" pitchFamily="34" charset="-128"/>
                        <a:ea typeface="Arial Unicode MS" pitchFamily="34" charset="-128"/>
                        <a:cs typeface="Arial Unicode MS" pitchFamily="34" charset="-128"/>
                      </a:endParaRPr>
                    </a:p>
                  </a:txBody>
                  <a:tcPr/>
                </a:tc>
                <a:tc>
                  <a:txBody>
                    <a:bodyPr/>
                    <a:lstStyle/>
                    <a:p>
                      <a:r>
                        <a:rPr lang="en-US" sz="2400" dirty="0" smtClean="0"/>
                        <a:t>embryo with 8-16 cells. </a:t>
                      </a:r>
                      <a:endParaRPr lang="en-US" sz="2400" dirty="0">
                        <a:solidFill>
                          <a:schemeClr val="tx1"/>
                        </a:solidFill>
                        <a:latin typeface="Arial Unicode MS" pitchFamily="34" charset="-128"/>
                        <a:ea typeface="Arial Unicode MS" pitchFamily="34" charset="-128"/>
                        <a:cs typeface="Arial Unicode MS" pitchFamily="34" charset="-128"/>
                      </a:endParaRPr>
                    </a:p>
                  </a:txBody>
                  <a:tcPr marL="182880"/>
                </a:tc>
              </a:tr>
              <a:tr h="629322">
                <a:tc>
                  <a:txBody>
                    <a:bodyPr/>
                    <a:lstStyle/>
                    <a:p>
                      <a:pPr algn="r"/>
                      <a:r>
                        <a:rPr lang="en-US" sz="2400" dirty="0" smtClean="0"/>
                        <a:t>6</a:t>
                      </a:r>
                      <a:endParaRPr lang="en-US" sz="2400" dirty="0">
                        <a:solidFill>
                          <a:schemeClr val="tx1"/>
                        </a:solidFill>
                        <a:latin typeface="Arial Unicode MS" pitchFamily="34" charset="-128"/>
                        <a:ea typeface="Arial Unicode MS" pitchFamily="34" charset="-128"/>
                        <a:cs typeface="Arial Unicode MS" pitchFamily="34" charset="-128"/>
                      </a:endParaRPr>
                    </a:p>
                  </a:txBody>
                  <a:tcPr/>
                </a:tc>
                <a:tc>
                  <a:txBody>
                    <a:bodyPr/>
                    <a:lstStyle/>
                    <a:p>
                      <a:pPr algn="r"/>
                      <a:r>
                        <a:rPr lang="en-US" sz="2400" dirty="0" smtClean="0"/>
                        <a:t>+16-celled embryo: </a:t>
                      </a:r>
                      <a:endParaRPr lang="en-US" sz="2400" dirty="0">
                        <a:solidFill>
                          <a:schemeClr val="tx1"/>
                        </a:solidFill>
                        <a:latin typeface="Arial Unicode MS" pitchFamily="34" charset="-128"/>
                        <a:ea typeface="Arial Unicode MS" pitchFamily="34" charset="-128"/>
                        <a:cs typeface="Arial Unicode MS" pitchFamily="34" charset="-128"/>
                      </a:endParaRPr>
                    </a:p>
                  </a:txBody>
                  <a:tcPr/>
                </a:tc>
                <a:tc>
                  <a:txBody>
                    <a:bodyPr/>
                    <a:lstStyle/>
                    <a:p>
                      <a:r>
                        <a:rPr lang="en-US" sz="2400" dirty="0" smtClean="0"/>
                        <a:t>round embryo that contains more than 16 visible cells.</a:t>
                      </a:r>
                      <a:endParaRPr lang="en-US" sz="2400" dirty="0">
                        <a:solidFill>
                          <a:schemeClr val="tx1"/>
                        </a:solidFill>
                        <a:latin typeface="Arial Unicode MS" pitchFamily="34" charset="-128"/>
                        <a:ea typeface="Arial Unicode MS" pitchFamily="34" charset="-128"/>
                        <a:cs typeface="Arial Unicode MS" pitchFamily="34" charset="-128"/>
                      </a:endParaRPr>
                    </a:p>
                  </a:txBody>
                  <a:tcPr marL="182880"/>
                </a:tc>
              </a:tr>
              <a:tr h="629322">
                <a:tc>
                  <a:txBody>
                    <a:bodyPr/>
                    <a:lstStyle/>
                    <a:p>
                      <a:pPr algn="r"/>
                      <a:r>
                        <a:rPr lang="en-US" sz="2400" dirty="0" smtClean="0"/>
                        <a:t>7</a:t>
                      </a:r>
                      <a:endParaRPr lang="en-US" sz="2400" dirty="0">
                        <a:solidFill>
                          <a:schemeClr val="tx1"/>
                        </a:solidFill>
                        <a:latin typeface="Arial Unicode MS" pitchFamily="34" charset="-128"/>
                        <a:ea typeface="Arial Unicode MS" pitchFamily="34" charset="-128"/>
                        <a:cs typeface="Arial Unicode MS" pitchFamily="34" charset="-128"/>
                      </a:endParaRPr>
                    </a:p>
                  </a:txBody>
                  <a:tcPr/>
                </a:tc>
                <a:tc>
                  <a:txBody>
                    <a:bodyPr/>
                    <a:lstStyle/>
                    <a:p>
                      <a:pPr algn="r"/>
                      <a:r>
                        <a:rPr lang="en-US" sz="2400" dirty="0" smtClean="0"/>
                        <a:t>“Pre-prawn Chip:” </a:t>
                      </a:r>
                      <a:endParaRPr lang="en-US" sz="2400" dirty="0">
                        <a:solidFill>
                          <a:schemeClr val="tx1"/>
                        </a:solidFill>
                        <a:latin typeface="Arial Unicode MS" pitchFamily="34" charset="-128"/>
                        <a:ea typeface="Arial Unicode MS" pitchFamily="34" charset="-128"/>
                        <a:cs typeface="Arial Unicode MS" pitchFamily="34" charset="-128"/>
                      </a:endParaRPr>
                    </a:p>
                  </a:txBody>
                  <a:tcPr/>
                </a:tc>
                <a:tc>
                  <a:txBody>
                    <a:bodyPr/>
                    <a:lstStyle/>
                    <a:p>
                      <a:r>
                        <a:rPr lang="en-US" sz="2400" dirty="0" smtClean="0"/>
                        <a:t>flattened embryo; </a:t>
                      </a:r>
                      <a:r>
                        <a:rPr lang="en-US" sz="2400" dirty="0" err="1" smtClean="0"/>
                        <a:t>blastomeres</a:t>
                      </a:r>
                      <a:r>
                        <a:rPr lang="en-US" sz="2400" dirty="0" smtClean="0"/>
                        <a:t> distinguishable under dissecting microscope.</a:t>
                      </a:r>
                      <a:endParaRPr lang="en-US" sz="2400" dirty="0">
                        <a:solidFill>
                          <a:schemeClr val="tx1"/>
                        </a:solidFill>
                        <a:latin typeface="Arial Unicode MS" pitchFamily="34" charset="-128"/>
                        <a:ea typeface="Arial Unicode MS" pitchFamily="34" charset="-128"/>
                        <a:cs typeface="Arial Unicode MS" pitchFamily="34" charset="-128"/>
                      </a:endParaRPr>
                    </a:p>
                  </a:txBody>
                  <a:tcPr marL="182880"/>
                </a:tc>
              </a:tr>
              <a:tr h="629322">
                <a:tc>
                  <a:txBody>
                    <a:bodyPr/>
                    <a:lstStyle/>
                    <a:p>
                      <a:pPr algn="r"/>
                      <a:r>
                        <a:rPr lang="en-US" sz="2400" dirty="0" smtClean="0"/>
                        <a:t>8</a:t>
                      </a:r>
                      <a:endParaRPr lang="en-US" sz="2400" dirty="0">
                        <a:solidFill>
                          <a:schemeClr val="tx1"/>
                        </a:solidFill>
                        <a:latin typeface="Arial Unicode MS" pitchFamily="34" charset="-128"/>
                        <a:ea typeface="Arial Unicode MS" pitchFamily="34" charset="-128"/>
                        <a:cs typeface="Arial Unicode MS" pitchFamily="34" charset="-128"/>
                      </a:endParaRPr>
                    </a:p>
                  </a:txBody>
                  <a:tcPr/>
                </a:tc>
                <a:tc>
                  <a:txBody>
                    <a:bodyPr/>
                    <a:lstStyle/>
                    <a:p>
                      <a:pPr algn="r"/>
                      <a:r>
                        <a:rPr lang="en-US" sz="2400" dirty="0" smtClean="0"/>
                        <a:t>“Prawn Chip:” </a:t>
                      </a:r>
                      <a:endParaRPr lang="en-US" sz="2400" dirty="0">
                        <a:solidFill>
                          <a:schemeClr val="tx1"/>
                        </a:solidFill>
                        <a:latin typeface="Arial Unicode MS" pitchFamily="34" charset="-128"/>
                        <a:ea typeface="Arial Unicode MS" pitchFamily="34" charset="-128"/>
                        <a:cs typeface="Arial Unicode MS" pitchFamily="34" charset="-128"/>
                      </a:endParaRPr>
                    </a:p>
                  </a:txBody>
                  <a:tcPr/>
                </a:tc>
                <a:tc>
                  <a:txBody>
                    <a:bodyPr/>
                    <a:lstStyle/>
                    <a:p>
                      <a:r>
                        <a:rPr lang="en-US" sz="2400" dirty="0" smtClean="0"/>
                        <a:t>flattened embryo; individual cells are no longer distinguishable under a dissecting microscope. </a:t>
                      </a:r>
                      <a:endParaRPr lang="en-US" sz="2400" dirty="0">
                        <a:solidFill>
                          <a:schemeClr val="tx1"/>
                        </a:solidFill>
                        <a:latin typeface="Arial Unicode MS" pitchFamily="34" charset="-128"/>
                        <a:ea typeface="Arial Unicode MS" pitchFamily="34" charset="-128"/>
                        <a:cs typeface="Arial Unicode MS" pitchFamily="34" charset="-128"/>
                      </a:endParaRPr>
                    </a:p>
                  </a:txBody>
                  <a:tcPr marL="182880"/>
                </a:tc>
              </a:tr>
              <a:tr h="629322">
                <a:tc>
                  <a:txBody>
                    <a:bodyPr/>
                    <a:lstStyle/>
                    <a:p>
                      <a:pPr algn="r"/>
                      <a:r>
                        <a:rPr lang="en-US" sz="2400" dirty="0" smtClean="0"/>
                        <a:t>9</a:t>
                      </a:r>
                      <a:endParaRPr lang="en-US" sz="2400" dirty="0">
                        <a:solidFill>
                          <a:schemeClr val="tx1"/>
                        </a:solidFill>
                        <a:latin typeface="Arial Unicode MS" pitchFamily="34" charset="-128"/>
                        <a:ea typeface="Arial Unicode MS" pitchFamily="34" charset="-128"/>
                        <a:cs typeface="Arial Unicode MS" pitchFamily="34" charset="-128"/>
                      </a:endParaRPr>
                    </a:p>
                  </a:txBody>
                  <a:tcPr/>
                </a:tc>
                <a:tc>
                  <a:txBody>
                    <a:bodyPr/>
                    <a:lstStyle/>
                    <a:p>
                      <a:pPr algn="r"/>
                      <a:r>
                        <a:rPr lang="en-US" sz="2400" dirty="0" err="1" smtClean="0"/>
                        <a:t>Blastulating</a:t>
                      </a:r>
                      <a:r>
                        <a:rPr lang="en-US" sz="2400" dirty="0" smtClean="0"/>
                        <a:t> phase: </a:t>
                      </a:r>
                      <a:endParaRPr lang="en-US" sz="2400" dirty="0">
                        <a:solidFill>
                          <a:schemeClr val="tx1"/>
                        </a:solidFill>
                        <a:latin typeface="Arial Unicode MS" pitchFamily="34" charset="-128"/>
                        <a:ea typeface="Arial Unicode MS" pitchFamily="34" charset="-128"/>
                        <a:cs typeface="Arial Unicode MS" pitchFamily="34" charset="-128"/>
                      </a:endParaRPr>
                    </a:p>
                  </a:txBody>
                  <a:tcPr/>
                </a:tc>
                <a:tc>
                  <a:txBody>
                    <a:bodyPr/>
                    <a:lstStyle/>
                    <a:p>
                      <a:r>
                        <a:rPr lang="en-US" sz="2400" dirty="0" smtClean="0"/>
                        <a:t>prawn chips developing into blastulae.</a:t>
                      </a:r>
                      <a:endParaRPr lang="en-US" sz="2400" dirty="0">
                        <a:solidFill>
                          <a:schemeClr val="tx1"/>
                        </a:solidFill>
                        <a:latin typeface="Arial Unicode MS" pitchFamily="34" charset="-128"/>
                        <a:ea typeface="Arial Unicode MS" pitchFamily="34" charset="-128"/>
                        <a:cs typeface="Arial Unicode MS" pitchFamily="34" charset="-128"/>
                      </a:endParaRPr>
                    </a:p>
                  </a:txBody>
                  <a:tcPr marL="182880"/>
                </a:tc>
              </a:tr>
              <a:tr h="629322">
                <a:tc>
                  <a:txBody>
                    <a:bodyPr/>
                    <a:lstStyle/>
                    <a:p>
                      <a:pPr algn="r"/>
                      <a:r>
                        <a:rPr lang="en-US" sz="2400" dirty="0" smtClean="0"/>
                        <a:t>10</a:t>
                      </a:r>
                      <a:endParaRPr lang="en-US" sz="2400" dirty="0">
                        <a:solidFill>
                          <a:schemeClr val="tx1"/>
                        </a:solidFill>
                        <a:latin typeface="Arial Unicode MS" pitchFamily="34" charset="-128"/>
                        <a:ea typeface="Arial Unicode MS" pitchFamily="34" charset="-128"/>
                        <a:cs typeface="Arial Unicode MS" pitchFamily="34" charset="-128"/>
                      </a:endParaRPr>
                    </a:p>
                  </a:txBody>
                  <a:tcPr/>
                </a:tc>
                <a:tc>
                  <a:txBody>
                    <a:bodyPr/>
                    <a:lstStyle/>
                    <a:p>
                      <a:pPr algn="r"/>
                      <a:r>
                        <a:rPr lang="en-US" sz="2400" dirty="0" smtClean="0"/>
                        <a:t>Gastrulating phase: </a:t>
                      </a:r>
                      <a:endParaRPr lang="en-US" sz="2400" dirty="0">
                        <a:solidFill>
                          <a:schemeClr val="tx1"/>
                        </a:solidFill>
                        <a:latin typeface="Arial Unicode MS" pitchFamily="34" charset="-128"/>
                        <a:ea typeface="Arial Unicode MS" pitchFamily="34" charset="-128"/>
                        <a:cs typeface="Arial Unicode MS" pitchFamily="34" charset="-128"/>
                      </a:endParaRPr>
                    </a:p>
                  </a:txBody>
                  <a:tcPr/>
                </a:tc>
                <a:tc>
                  <a:txBody>
                    <a:bodyPr/>
                    <a:lstStyle/>
                    <a:p>
                      <a:r>
                        <a:rPr lang="en-US" sz="2400" dirty="0" smtClean="0"/>
                        <a:t>smooth, round embryos with an </a:t>
                      </a:r>
                      <a:r>
                        <a:rPr lang="en-US" sz="2400" dirty="0" err="1" smtClean="0"/>
                        <a:t>invagination</a:t>
                      </a:r>
                      <a:r>
                        <a:rPr lang="en-US" sz="2400" dirty="0" smtClean="0"/>
                        <a:t>. </a:t>
                      </a:r>
                      <a:endParaRPr lang="en-US" sz="2400" dirty="0">
                        <a:solidFill>
                          <a:schemeClr val="tx1"/>
                        </a:solidFill>
                        <a:latin typeface="Arial Unicode MS" pitchFamily="34" charset="-128"/>
                        <a:ea typeface="Arial Unicode MS" pitchFamily="34" charset="-128"/>
                        <a:cs typeface="Arial Unicode MS" pitchFamily="34" charset="-128"/>
                      </a:endParaRPr>
                    </a:p>
                  </a:txBody>
                  <a:tcPr marL="182880"/>
                </a:tc>
              </a:tr>
              <a:tr h="629322">
                <a:tc>
                  <a:txBody>
                    <a:bodyPr/>
                    <a:lstStyle/>
                    <a:p>
                      <a:pPr algn="r"/>
                      <a:r>
                        <a:rPr lang="en-US" sz="2400" dirty="0" smtClean="0"/>
                        <a:t>11</a:t>
                      </a:r>
                      <a:endParaRPr lang="en-US" sz="2400" dirty="0">
                        <a:solidFill>
                          <a:schemeClr val="tx1"/>
                        </a:solidFill>
                        <a:latin typeface="Arial Unicode MS" pitchFamily="34" charset="-128"/>
                        <a:ea typeface="Arial Unicode MS" pitchFamily="34" charset="-128"/>
                        <a:cs typeface="Arial Unicode MS" pitchFamily="34" charset="-128"/>
                      </a:endParaRPr>
                    </a:p>
                  </a:txBody>
                  <a:tcPr/>
                </a:tc>
                <a:tc>
                  <a:txBody>
                    <a:bodyPr/>
                    <a:lstStyle/>
                    <a:p>
                      <a:pPr algn="r"/>
                      <a:r>
                        <a:rPr lang="en-US" sz="2400" dirty="0" smtClean="0"/>
                        <a:t>Gastrula: </a:t>
                      </a:r>
                      <a:endParaRPr lang="en-US" sz="2400" dirty="0">
                        <a:solidFill>
                          <a:schemeClr val="tx1"/>
                        </a:solidFill>
                        <a:latin typeface="Arial Unicode MS" pitchFamily="34" charset="-128"/>
                        <a:ea typeface="Arial Unicode MS" pitchFamily="34" charset="-128"/>
                        <a:cs typeface="Arial Unicode MS" pitchFamily="34" charset="-128"/>
                      </a:endParaRPr>
                    </a:p>
                  </a:txBody>
                  <a:tcPr/>
                </a:tc>
                <a:tc>
                  <a:txBody>
                    <a:bodyPr/>
                    <a:lstStyle/>
                    <a:p>
                      <a:r>
                        <a:rPr lang="en-US" sz="2400" dirty="0" smtClean="0"/>
                        <a:t>embryos that appear round, smooth and pale yellow in color (fixed samples).</a:t>
                      </a:r>
                      <a:endParaRPr lang="en-US" sz="2400" dirty="0">
                        <a:solidFill>
                          <a:schemeClr val="tx1"/>
                        </a:solidFill>
                        <a:latin typeface="Arial Unicode MS" pitchFamily="34" charset="-128"/>
                        <a:ea typeface="Arial Unicode MS" pitchFamily="34" charset="-128"/>
                        <a:cs typeface="Arial Unicode MS" pitchFamily="34" charset="-128"/>
                      </a:endParaRPr>
                    </a:p>
                  </a:txBody>
                  <a:tcPr marL="182880"/>
                </a:tc>
              </a:tr>
              <a:tr h="629322">
                <a:tc>
                  <a:txBody>
                    <a:bodyPr/>
                    <a:lstStyle/>
                    <a:p>
                      <a:pPr algn="r"/>
                      <a:r>
                        <a:rPr lang="en-US" sz="2400" dirty="0" smtClean="0"/>
                        <a:t>12</a:t>
                      </a:r>
                      <a:endParaRPr lang="en-US" sz="2400" dirty="0">
                        <a:solidFill>
                          <a:schemeClr val="tx1"/>
                        </a:solidFill>
                        <a:latin typeface="Arial Unicode MS" pitchFamily="34" charset="-128"/>
                        <a:ea typeface="Arial Unicode MS" pitchFamily="34" charset="-128"/>
                        <a:cs typeface="Arial Unicode MS" pitchFamily="34" charset="-128"/>
                      </a:endParaRPr>
                    </a:p>
                  </a:txBody>
                  <a:tcPr/>
                </a:tc>
                <a:tc>
                  <a:txBody>
                    <a:bodyPr/>
                    <a:lstStyle/>
                    <a:p>
                      <a:pPr algn="r"/>
                      <a:r>
                        <a:rPr lang="en-US" sz="2400" dirty="0" smtClean="0"/>
                        <a:t>Early </a:t>
                      </a:r>
                      <a:r>
                        <a:rPr lang="en-US" sz="2400" dirty="0" err="1" smtClean="0"/>
                        <a:t>Planula</a:t>
                      </a:r>
                      <a:r>
                        <a:rPr lang="en-US" sz="2400" dirty="0" smtClean="0"/>
                        <a:t> (larva): </a:t>
                      </a:r>
                      <a:endParaRPr lang="en-US" sz="2400" dirty="0">
                        <a:solidFill>
                          <a:schemeClr val="tx1"/>
                        </a:solidFill>
                        <a:latin typeface="Arial Unicode MS" pitchFamily="34" charset="-128"/>
                        <a:ea typeface="Arial Unicode MS" pitchFamily="34" charset="-128"/>
                        <a:cs typeface="Arial Unicode MS" pitchFamily="34" charset="-128"/>
                      </a:endParaRPr>
                    </a:p>
                  </a:txBody>
                  <a:tcPr/>
                </a:tc>
                <a:tc>
                  <a:txBody>
                    <a:bodyPr/>
                    <a:lstStyle/>
                    <a:p>
                      <a:r>
                        <a:rPr lang="en-US" sz="2400" dirty="0" smtClean="0"/>
                        <a:t>oval shaped larva with a clear oral pore.</a:t>
                      </a:r>
                      <a:endParaRPr lang="en-US" sz="2400" dirty="0">
                        <a:solidFill>
                          <a:schemeClr val="tx1"/>
                        </a:solidFill>
                        <a:latin typeface="Arial Unicode MS" pitchFamily="34" charset="-128"/>
                        <a:ea typeface="Arial Unicode MS" pitchFamily="34" charset="-128"/>
                        <a:cs typeface="Arial Unicode MS" pitchFamily="34" charset="-128"/>
                      </a:endParaRPr>
                    </a:p>
                  </a:txBody>
                  <a:tcPr marL="182880"/>
                </a:tc>
              </a:tr>
              <a:tr h="629322">
                <a:tc>
                  <a:txBody>
                    <a:bodyPr/>
                    <a:lstStyle/>
                    <a:p>
                      <a:pPr algn="r"/>
                      <a:r>
                        <a:rPr lang="en-US" sz="2400" dirty="0" smtClean="0"/>
                        <a:t>13</a:t>
                      </a:r>
                      <a:endParaRPr lang="en-US" sz="2400" dirty="0">
                        <a:solidFill>
                          <a:schemeClr val="tx1"/>
                        </a:solidFill>
                        <a:latin typeface="Arial Unicode MS" pitchFamily="34" charset="-128"/>
                        <a:ea typeface="Arial Unicode MS" pitchFamily="34" charset="-128"/>
                        <a:cs typeface="Arial Unicode MS" pitchFamily="34" charset="-128"/>
                      </a:endParaRPr>
                    </a:p>
                  </a:txBody>
                  <a:tcPr/>
                </a:tc>
                <a:tc>
                  <a:txBody>
                    <a:bodyPr/>
                    <a:lstStyle/>
                    <a:p>
                      <a:pPr algn="r"/>
                      <a:r>
                        <a:rPr lang="en-US" sz="2400" dirty="0" err="1" smtClean="0"/>
                        <a:t>Planula</a:t>
                      </a:r>
                      <a:r>
                        <a:rPr lang="en-US" sz="2400" dirty="0" smtClean="0"/>
                        <a:t>: </a:t>
                      </a:r>
                      <a:endParaRPr lang="en-US" sz="2400" dirty="0">
                        <a:solidFill>
                          <a:schemeClr val="tx1"/>
                        </a:solidFill>
                        <a:latin typeface="Arial Unicode MS" pitchFamily="34" charset="-128"/>
                        <a:ea typeface="Arial Unicode MS" pitchFamily="34" charset="-128"/>
                        <a:cs typeface="Arial Unicode MS" pitchFamily="34" charset="-128"/>
                      </a:endParaRPr>
                    </a:p>
                  </a:txBody>
                  <a:tcPr/>
                </a:tc>
                <a:tc>
                  <a:txBody>
                    <a:bodyPr/>
                    <a:lstStyle/>
                    <a:p>
                      <a:r>
                        <a:rPr lang="en-US" sz="2400" dirty="0" smtClean="0"/>
                        <a:t>elongated larva with a larger, more developed oral pore with a widened </a:t>
                      </a:r>
                      <a:r>
                        <a:rPr lang="en-US" sz="2400" dirty="0" err="1" smtClean="0"/>
                        <a:t>aboral</a:t>
                      </a:r>
                      <a:r>
                        <a:rPr lang="en-US" sz="2400" dirty="0" smtClean="0"/>
                        <a:t> end.</a:t>
                      </a:r>
                      <a:endParaRPr lang="en-US" sz="2400" dirty="0">
                        <a:solidFill>
                          <a:schemeClr val="tx1"/>
                        </a:solidFill>
                        <a:latin typeface="Arial Unicode MS" pitchFamily="34" charset="-128"/>
                        <a:ea typeface="Arial Unicode MS" pitchFamily="34" charset="-128"/>
                        <a:cs typeface="Arial Unicode MS" pitchFamily="34" charset="-128"/>
                      </a:endParaRPr>
                    </a:p>
                  </a:txBody>
                  <a:tcPr marL="182880"/>
                </a:tc>
              </a:tr>
              <a:tr h="629322">
                <a:tc>
                  <a:txBody>
                    <a:bodyPr/>
                    <a:lstStyle/>
                    <a:p>
                      <a:pPr algn="r"/>
                      <a:r>
                        <a:rPr lang="en-US" sz="2400" dirty="0" smtClean="0"/>
                        <a:t>14</a:t>
                      </a:r>
                      <a:endParaRPr lang="en-US" sz="2400" dirty="0">
                        <a:solidFill>
                          <a:schemeClr val="tx1"/>
                        </a:solidFill>
                        <a:latin typeface="Arial Unicode MS" pitchFamily="34" charset="-128"/>
                        <a:ea typeface="Arial Unicode MS" pitchFamily="34" charset="-128"/>
                        <a:cs typeface="Arial Unicode MS" pitchFamily="34" charset="-128"/>
                      </a:endParaRPr>
                    </a:p>
                  </a:txBody>
                  <a:tcPr/>
                </a:tc>
                <a:tc>
                  <a:txBody>
                    <a:bodyPr/>
                    <a:lstStyle/>
                    <a:p>
                      <a:pPr algn="r"/>
                      <a:r>
                        <a:rPr lang="en-US" sz="2400" dirty="0" smtClean="0"/>
                        <a:t>Pre-settlement </a:t>
                      </a:r>
                      <a:r>
                        <a:rPr lang="en-US" sz="2400" dirty="0" err="1" smtClean="0"/>
                        <a:t>Planula</a:t>
                      </a:r>
                      <a:r>
                        <a:rPr lang="en-US" sz="2400" dirty="0" smtClean="0"/>
                        <a:t>: </a:t>
                      </a:r>
                      <a:endParaRPr lang="en-US" sz="2400" dirty="0">
                        <a:solidFill>
                          <a:schemeClr val="tx1"/>
                        </a:solidFill>
                        <a:latin typeface="Arial Unicode MS" pitchFamily="34" charset="-128"/>
                        <a:ea typeface="Arial Unicode MS" pitchFamily="34" charset="-128"/>
                        <a:cs typeface="Arial Unicode MS" pitchFamily="34" charset="-128"/>
                      </a:endParaRPr>
                    </a:p>
                  </a:txBody>
                  <a:tcPr/>
                </a:tc>
                <a:tc>
                  <a:txBody>
                    <a:bodyPr/>
                    <a:lstStyle/>
                    <a:p>
                      <a:r>
                        <a:rPr lang="en-US" sz="2400" dirty="0" smtClean="0"/>
                        <a:t>development of tentacle buds around oral end. </a:t>
                      </a:r>
                      <a:endParaRPr lang="en-US" sz="2400" dirty="0">
                        <a:solidFill>
                          <a:schemeClr val="tx1"/>
                        </a:solidFill>
                        <a:latin typeface="Arial Unicode MS" pitchFamily="34" charset="-128"/>
                        <a:ea typeface="Arial Unicode MS" pitchFamily="34" charset="-128"/>
                        <a:cs typeface="Arial Unicode MS" pitchFamily="34" charset="-128"/>
                      </a:endParaRPr>
                    </a:p>
                  </a:txBody>
                  <a:tcPr marL="182880"/>
                </a:tc>
              </a:tr>
              <a:tr h="629322">
                <a:tc>
                  <a:txBody>
                    <a:bodyPr/>
                    <a:lstStyle/>
                    <a:p>
                      <a:pPr algn="r"/>
                      <a:r>
                        <a:rPr lang="en-US" sz="2400" dirty="0" smtClean="0"/>
                        <a:t>15</a:t>
                      </a:r>
                      <a:endParaRPr lang="en-US" sz="2400" dirty="0">
                        <a:solidFill>
                          <a:schemeClr val="tx1"/>
                        </a:solidFill>
                        <a:latin typeface="Arial Unicode MS" pitchFamily="34" charset="-128"/>
                        <a:ea typeface="Arial Unicode MS" pitchFamily="34" charset="-128"/>
                        <a:cs typeface="Arial Unicode MS" pitchFamily="34" charset="-128"/>
                      </a:endParaRPr>
                    </a:p>
                  </a:txBody>
                  <a:tcPr/>
                </a:tc>
                <a:tc>
                  <a:txBody>
                    <a:bodyPr/>
                    <a:lstStyle/>
                    <a:p>
                      <a:pPr algn="r"/>
                      <a:r>
                        <a:rPr lang="en-US" sz="2400" dirty="0" smtClean="0"/>
                        <a:t>Small Irregular: </a:t>
                      </a:r>
                      <a:endParaRPr lang="en-US" sz="2400" dirty="0">
                        <a:solidFill>
                          <a:schemeClr val="tx1"/>
                        </a:solidFill>
                        <a:latin typeface="Arial Unicode MS" pitchFamily="34" charset="-128"/>
                        <a:ea typeface="Arial Unicode MS" pitchFamily="34" charset="-128"/>
                        <a:cs typeface="Arial Unicode MS" pitchFamily="34" charset="-128"/>
                      </a:endParaRPr>
                    </a:p>
                  </a:txBody>
                  <a:tcPr/>
                </a:tc>
                <a:tc>
                  <a:txBody>
                    <a:bodyPr/>
                    <a:lstStyle/>
                    <a:p>
                      <a:r>
                        <a:rPr lang="en-US" sz="2400" dirty="0" smtClean="0"/>
                        <a:t>irregular cell masses; smaller than 500 </a:t>
                      </a:r>
                      <a:r>
                        <a:rPr lang="el-GR" sz="2400" dirty="0" smtClean="0"/>
                        <a:t>μ</a:t>
                      </a:r>
                      <a:r>
                        <a:rPr lang="en-US" sz="2400" dirty="0" smtClean="0"/>
                        <a:t>m</a:t>
                      </a:r>
                      <a:endParaRPr lang="en-US" sz="2400" dirty="0">
                        <a:solidFill>
                          <a:schemeClr val="tx1"/>
                        </a:solidFill>
                        <a:latin typeface="Arial Unicode MS" pitchFamily="34" charset="-128"/>
                        <a:ea typeface="Arial Unicode MS" pitchFamily="34" charset="-128"/>
                        <a:cs typeface="Arial Unicode MS" pitchFamily="34" charset="-128"/>
                      </a:endParaRPr>
                    </a:p>
                  </a:txBody>
                  <a:tcPr marL="182880"/>
                </a:tc>
              </a:tr>
              <a:tr h="151506">
                <a:tc>
                  <a:txBody>
                    <a:bodyPr/>
                    <a:lstStyle/>
                    <a:p>
                      <a:pPr algn="r"/>
                      <a:r>
                        <a:rPr lang="en-US" sz="2400" dirty="0" smtClean="0"/>
                        <a:t>16</a:t>
                      </a:r>
                      <a:endParaRPr lang="en-US" sz="2400" dirty="0">
                        <a:solidFill>
                          <a:schemeClr val="tx1"/>
                        </a:solidFill>
                        <a:latin typeface="Arial Unicode MS" pitchFamily="34" charset="-128"/>
                        <a:ea typeface="Arial Unicode MS" pitchFamily="34" charset="-128"/>
                        <a:cs typeface="Arial Unicode MS" pitchFamily="34" charset="-128"/>
                      </a:endParaRPr>
                    </a:p>
                  </a:txBody>
                  <a:tcPr/>
                </a:tc>
                <a:tc>
                  <a:txBody>
                    <a:bodyPr/>
                    <a:lstStyle/>
                    <a:p>
                      <a:pPr algn="r"/>
                      <a:r>
                        <a:rPr lang="en-US" sz="2400" dirty="0" smtClean="0"/>
                        <a:t>Large Irregular: </a:t>
                      </a:r>
                      <a:endParaRPr lang="en-US" sz="2400" dirty="0">
                        <a:solidFill>
                          <a:schemeClr val="tx1"/>
                        </a:solidFill>
                        <a:latin typeface="Arial Unicode MS" pitchFamily="34" charset="-128"/>
                        <a:ea typeface="Arial Unicode MS" pitchFamily="34" charset="-128"/>
                        <a:cs typeface="Arial Unicode MS" pitchFamily="34" charset="-128"/>
                      </a:endParaRPr>
                    </a:p>
                  </a:txBody>
                  <a:tcPr/>
                </a:tc>
                <a:tc>
                  <a:txBody>
                    <a:bodyPr/>
                    <a:lstStyle/>
                    <a:p>
                      <a:r>
                        <a:rPr lang="en-US" sz="2400" dirty="0" smtClean="0"/>
                        <a:t>irregular cell masses; larger than 500 </a:t>
                      </a:r>
                      <a:r>
                        <a:rPr lang="el-GR" sz="2400" dirty="0" smtClean="0"/>
                        <a:t>μ</a:t>
                      </a:r>
                      <a:r>
                        <a:rPr lang="en-US" sz="2400" dirty="0" smtClean="0"/>
                        <a:t>m</a:t>
                      </a:r>
                      <a:endParaRPr lang="en-US" sz="2400" dirty="0">
                        <a:solidFill>
                          <a:schemeClr val="tx1"/>
                        </a:solidFill>
                        <a:latin typeface="Arial Unicode MS" pitchFamily="34" charset="-128"/>
                        <a:ea typeface="Arial Unicode MS" pitchFamily="34" charset="-128"/>
                        <a:cs typeface="Arial Unicode MS" pitchFamily="34" charset="-128"/>
                      </a:endParaRPr>
                    </a:p>
                  </a:txBody>
                  <a:tcPr marL="182880"/>
                </a:tc>
              </a:tr>
            </a:tbl>
          </a:graphicData>
        </a:graphic>
      </p:graphicFrame>
      <p:sp>
        <p:nvSpPr>
          <p:cNvPr id="13395" name="Text Box 78"/>
          <p:cNvSpPr txBox="1">
            <a:spLocks noChangeArrowheads="1"/>
          </p:cNvSpPr>
          <p:nvPr/>
        </p:nvSpPr>
        <p:spPr bwMode="auto">
          <a:xfrm>
            <a:off x="51600100" y="32175450"/>
            <a:ext cx="3111500" cy="461963"/>
          </a:xfrm>
          <a:prstGeom prst="rect">
            <a:avLst/>
          </a:prstGeom>
          <a:noFill/>
          <a:ln w="9525">
            <a:noFill/>
            <a:miter lim="800000"/>
            <a:headEnd/>
            <a:tailEnd/>
          </a:ln>
        </p:spPr>
        <p:txBody>
          <a:bodyPr>
            <a:spAutoFit/>
          </a:bodyPr>
          <a:lstStyle/>
          <a:p>
            <a:pPr>
              <a:spcBef>
                <a:spcPct val="50000"/>
              </a:spcBef>
            </a:pPr>
            <a:endParaRPr lang="en-US">
              <a:latin typeface="Calibri" pitchFamily="34" charset="0"/>
            </a:endParaRPr>
          </a:p>
        </p:txBody>
      </p:sp>
      <p:sp>
        <p:nvSpPr>
          <p:cNvPr id="13396" name="Text Box 84"/>
          <p:cNvSpPr txBox="1">
            <a:spLocks noChangeArrowheads="1"/>
          </p:cNvSpPr>
          <p:nvPr/>
        </p:nvSpPr>
        <p:spPr bwMode="auto">
          <a:xfrm>
            <a:off x="47688500" y="36353750"/>
            <a:ext cx="2578100" cy="461963"/>
          </a:xfrm>
          <a:prstGeom prst="rect">
            <a:avLst/>
          </a:prstGeom>
          <a:noFill/>
          <a:ln w="9525">
            <a:noFill/>
            <a:miter lim="800000"/>
            <a:headEnd/>
            <a:tailEnd/>
          </a:ln>
        </p:spPr>
        <p:txBody>
          <a:bodyPr>
            <a:spAutoFit/>
          </a:bodyPr>
          <a:lstStyle/>
          <a:p>
            <a:pPr>
              <a:spcBef>
                <a:spcPct val="50000"/>
              </a:spcBef>
            </a:pPr>
            <a:endParaRPr lang="en-US">
              <a:latin typeface="Calibri" pitchFamily="34" charset="0"/>
            </a:endParaRPr>
          </a:p>
        </p:txBody>
      </p:sp>
      <p:pic>
        <p:nvPicPr>
          <p:cNvPr id="13397" name="Picture 61" descr="DSCN8092"/>
          <p:cNvPicPr>
            <a:picLocks noChangeAspect="1" noChangeArrowheads="1"/>
          </p:cNvPicPr>
          <p:nvPr/>
        </p:nvPicPr>
        <p:blipFill>
          <a:blip r:embed="rId8">
            <a:lum bright="20000" contrast="20000"/>
          </a:blip>
          <a:srcRect l="32631" t="40997" r="29756" b="10129"/>
          <a:stretch>
            <a:fillRect/>
          </a:stretch>
        </p:blipFill>
        <p:spPr bwMode="auto">
          <a:xfrm>
            <a:off x="47244000" y="5257800"/>
            <a:ext cx="2209800" cy="1600200"/>
          </a:xfrm>
          <a:prstGeom prst="rect">
            <a:avLst/>
          </a:prstGeom>
          <a:noFill/>
          <a:ln w="9525">
            <a:noFill/>
            <a:miter lim="800000"/>
            <a:headEnd/>
            <a:tailEnd/>
          </a:ln>
        </p:spPr>
      </p:pic>
      <p:pic>
        <p:nvPicPr>
          <p:cNvPr id="13398" name="Picture 62" descr="DSCN8099"/>
          <p:cNvPicPr>
            <a:picLocks noChangeAspect="1" noChangeArrowheads="1"/>
          </p:cNvPicPr>
          <p:nvPr/>
        </p:nvPicPr>
        <p:blipFill>
          <a:blip r:embed="rId9"/>
          <a:srcRect l="29736" t="7556" r="54832" b="71864"/>
          <a:stretch>
            <a:fillRect/>
          </a:stretch>
        </p:blipFill>
        <p:spPr bwMode="auto">
          <a:xfrm>
            <a:off x="41529000" y="5257800"/>
            <a:ext cx="2209800" cy="1600200"/>
          </a:xfrm>
          <a:prstGeom prst="rect">
            <a:avLst/>
          </a:prstGeom>
          <a:noFill/>
          <a:ln w="9525">
            <a:noFill/>
            <a:miter lim="800000"/>
            <a:headEnd/>
            <a:tailEnd/>
          </a:ln>
        </p:spPr>
      </p:pic>
      <p:pic>
        <p:nvPicPr>
          <p:cNvPr id="13399" name="Picture 65" descr="DSCN8099"/>
          <p:cNvPicPr>
            <a:picLocks noChangeAspect="1" noChangeArrowheads="1"/>
          </p:cNvPicPr>
          <p:nvPr/>
        </p:nvPicPr>
        <p:blipFill>
          <a:blip r:embed="rId9"/>
          <a:srcRect l="4822" t="29582" r="75890" b="44695"/>
          <a:stretch>
            <a:fillRect/>
          </a:stretch>
        </p:blipFill>
        <p:spPr bwMode="auto">
          <a:xfrm>
            <a:off x="44392850" y="5257800"/>
            <a:ext cx="2209800" cy="1600200"/>
          </a:xfrm>
          <a:prstGeom prst="rect">
            <a:avLst/>
          </a:prstGeom>
          <a:noFill/>
          <a:ln w="9525">
            <a:noFill/>
            <a:miter lim="800000"/>
            <a:headEnd/>
            <a:tailEnd/>
          </a:ln>
        </p:spPr>
      </p:pic>
      <p:pic>
        <p:nvPicPr>
          <p:cNvPr id="13400" name="Picture 68" descr="DSCN8192"/>
          <p:cNvPicPr>
            <a:picLocks noChangeAspect="1" noChangeArrowheads="1"/>
          </p:cNvPicPr>
          <p:nvPr/>
        </p:nvPicPr>
        <p:blipFill>
          <a:blip r:embed="rId10"/>
          <a:srcRect l="40506" t="28296" r="20917" b="18971"/>
          <a:stretch>
            <a:fillRect/>
          </a:stretch>
        </p:blipFill>
        <p:spPr bwMode="auto">
          <a:xfrm>
            <a:off x="41529000" y="9351963"/>
            <a:ext cx="2209800" cy="1600200"/>
          </a:xfrm>
          <a:prstGeom prst="rect">
            <a:avLst/>
          </a:prstGeom>
          <a:noFill/>
          <a:ln w="9525">
            <a:noFill/>
            <a:miter lim="800000"/>
            <a:headEnd/>
            <a:tailEnd/>
          </a:ln>
        </p:spPr>
      </p:pic>
      <p:pic>
        <p:nvPicPr>
          <p:cNvPr id="13401" name="Picture 69" descr="DSCN8336"/>
          <p:cNvPicPr>
            <a:picLocks noChangeAspect="1" noChangeArrowheads="1"/>
          </p:cNvPicPr>
          <p:nvPr/>
        </p:nvPicPr>
        <p:blipFill>
          <a:blip r:embed="rId11"/>
          <a:srcRect l="71368" t="48874" r="6450" b="21544"/>
          <a:stretch>
            <a:fillRect/>
          </a:stretch>
        </p:blipFill>
        <p:spPr bwMode="auto">
          <a:xfrm>
            <a:off x="41529000" y="11353800"/>
            <a:ext cx="2209800" cy="1733550"/>
          </a:xfrm>
          <a:prstGeom prst="rect">
            <a:avLst/>
          </a:prstGeom>
          <a:noFill/>
          <a:ln w="9525">
            <a:noFill/>
            <a:miter lim="800000"/>
            <a:headEnd/>
            <a:tailEnd/>
          </a:ln>
        </p:spPr>
      </p:pic>
      <p:pic>
        <p:nvPicPr>
          <p:cNvPr id="13402" name="Picture 108" descr="DSCN8291"/>
          <p:cNvPicPr>
            <a:picLocks noChangeAspect="1" noChangeArrowheads="1"/>
          </p:cNvPicPr>
          <p:nvPr/>
        </p:nvPicPr>
        <p:blipFill>
          <a:blip r:embed="rId12">
            <a:lum bright="12000" contrast="12000"/>
          </a:blip>
          <a:srcRect l="57866" t="20966" r="17058" b="47267"/>
          <a:stretch>
            <a:fillRect/>
          </a:stretch>
        </p:blipFill>
        <p:spPr bwMode="auto">
          <a:xfrm>
            <a:off x="44392850" y="11353800"/>
            <a:ext cx="2209800" cy="1752600"/>
          </a:xfrm>
          <a:prstGeom prst="rect">
            <a:avLst/>
          </a:prstGeom>
          <a:noFill/>
          <a:ln w="9525">
            <a:noFill/>
            <a:miter lim="800000"/>
            <a:headEnd/>
            <a:tailEnd/>
          </a:ln>
        </p:spPr>
      </p:pic>
      <p:pic>
        <p:nvPicPr>
          <p:cNvPr id="13403" name="Picture 110" descr="DSCN7788"/>
          <p:cNvPicPr>
            <a:picLocks noChangeAspect="1" noChangeArrowheads="1"/>
          </p:cNvPicPr>
          <p:nvPr/>
        </p:nvPicPr>
        <p:blipFill>
          <a:blip r:embed="rId13"/>
          <a:srcRect l="1271" t="53142" r="73938" b="17180"/>
          <a:stretch>
            <a:fillRect/>
          </a:stretch>
        </p:blipFill>
        <p:spPr bwMode="auto">
          <a:xfrm>
            <a:off x="47244000" y="11353800"/>
            <a:ext cx="2209800" cy="1752600"/>
          </a:xfrm>
          <a:prstGeom prst="rect">
            <a:avLst/>
          </a:prstGeom>
          <a:noFill/>
          <a:ln w="9525">
            <a:noFill/>
            <a:miter lim="800000"/>
            <a:headEnd/>
            <a:tailEnd/>
          </a:ln>
        </p:spPr>
      </p:pic>
      <p:pic>
        <p:nvPicPr>
          <p:cNvPr id="13404" name="Picture 113" descr="DSCN8521"/>
          <p:cNvPicPr>
            <a:picLocks noChangeAspect="1" noChangeArrowheads="1"/>
          </p:cNvPicPr>
          <p:nvPr/>
        </p:nvPicPr>
        <p:blipFill>
          <a:blip r:embed="rId14"/>
          <a:srcRect l="30862" t="6432" r="26703" b="38263"/>
          <a:stretch>
            <a:fillRect/>
          </a:stretch>
        </p:blipFill>
        <p:spPr bwMode="auto">
          <a:xfrm>
            <a:off x="47244000" y="7315200"/>
            <a:ext cx="2206625" cy="1600200"/>
          </a:xfrm>
          <a:prstGeom prst="rect">
            <a:avLst/>
          </a:prstGeom>
          <a:noFill/>
          <a:ln w="9525">
            <a:noFill/>
            <a:miter lim="800000"/>
            <a:headEnd/>
            <a:tailEnd/>
          </a:ln>
        </p:spPr>
      </p:pic>
      <p:pic>
        <p:nvPicPr>
          <p:cNvPr id="13405" name="Picture 114" descr="DSCN8524"/>
          <p:cNvPicPr>
            <a:picLocks noChangeAspect="1" noChangeArrowheads="1"/>
          </p:cNvPicPr>
          <p:nvPr/>
        </p:nvPicPr>
        <p:blipFill>
          <a:blip r:embed="rId15"/>
          <a:srcRect l="20253" t="18007" r="46956" b="42122"/>
          <a:stretch>
            <a:fillRect/>
          </a:stretch>
        </p:blipFill>
        <p:spPr bwMode="auto">
          <a:xfrm>
            <a:off x="41529000" y="7304088"/>
            <a:ext cx="2176463" cy="1600200"/>
          </a:xfrm>
          <a:prstGeom prst="rect">
            <a:avLst/>
          </a:prstGeom>
          <a:noFill/>
          <a:ln w="9525">
            <a:noFill/>
            <a:miter lim="800000"/>
            <a:headEnd/>
            <a:tailEnd/>
          </a:ln>
        </p:spPr>
      </p:pic>
      <p:pic>
        <p:nvPicPr>
          <p:cNvPr id="13406" name="Picture 115" descr="DSCN8525"/>
          <p:cNvPicPr>
            <a:picLocks noChangeAspect="1" noChangeArrowheads="1"/>
          </p:cNvPicPr>
          <p:nvPr/>
        </p:nvPicPr>
        <p:blipFill>
          <a:blip r:embed="rId16"/>
          <a:srcRect l="37613" t="27010" r="33453" b="35692"/>
          <a:stretch>
            <a:fillRect/>
          </a:stretch>
        </p:blipFill>
        <p:spPr bwMode="auto">
          <a:xfrm>
            <a:off x="44392850" y="7315200"/>
            <a:ext cx="2209800" cy="1600200"/>
          </a:xfrm>
          <a:prstGeom prst="rect">
            <a:avLst/>
          </a:prstGeom>
          <a:noFill/>
          <a:ln w="9525">
            <a:noFill/>
            <a:miter lim="800000"/>
            <a:headEnd/>
            <a:tailEnd/>
          </a:ln>
        </p:spPr>
      </p:pic>
      <p:pic>
        <p:nvPicPr>
          <p:cNvPr id="13407" name="Picture 116" descr="DSCN8527"/>
          <p:cNvPicPr>
            <a:picLocks noChangeAspect="1" noChangeArrowheads="1"/>
          </p:cNvPicPr>
          <p:nvPr/>
        </p:nvPicPr>
        <p:blipFill>
          <a:blip r:embed="rId17"/>
          <a:srcRect l="39542" t="10289" r="22845" b="44695"/>
          <a:stretch>
            <a:fillRect/>
          </a:stretch>
        </p:blipFill>
        <p:spPr bwMode="auto">
          <a:xfrm>
            <a:off x="44392850" y="9372600"/>
            <a:ext cx="2209800" cy="1600200"/>
          </a:xfrm>
          <a:prstGeom prst="rect">
            <a:avLst/>
          </a:prstGeom>
          <a:noFill/>
          <a:ln w="9525">
            <a:noFill/>
            <a:miter lim="800000"/>
            <a:headEnd/>
            <a:tailEnd/>
          </a:ln>
        </p:spPr>
      </p:pic>
      <p:pic>
        <p:nvPicPr>
          <p:cNvPr id="13408" name="Picture 117" descr="DSCN8345"/>
          <p:cNvPicPr>
            <a:picLocks noChangeAspect="1" noChangeArrowheads="1"/>
          </p:cNvPicPr>
          <p:nvPr/>
        </p:nvPicPr>
        <p:blipFill>
          <a:blip r:embed="rId18">
            <a:lum bright="18000" contrast="30000"/>
          </a:blip>
          <a:srcRect l="38577" t="23151" r="25739" b="34406"/>
          <a:stretch>
            <a:fillRect/>
          </a:stretch>
        </p:blipFill>
        <p:spPr bwMode="auto">
          <a:xfrm>
            <a:off x="47244000" y="9372600"/>
            <a:ext cx="2209800" cy="1600200"/>
          </a:xfrm>
          <a:prstGeom prst="rect">
            <a:avLst/>
          </a:prstGeom>
          <a:noFill/>
          <a:ln w="9525">
            <a:noFill/>
            <a:miter lim="800000"/>
            <a:headEnd/>
            <a:tailEnd/>
          </a:ln>
        </p:spPr>
      </p:pic>
      <p:pic>
        <p:nvPicPr>
          <p:cNvPr id="13409" name="Picture 118" descr="DSCN8246"/>
          <p:cNvPicPr>
            <a:picLocks noChangeAspect="1" noChangeArrowheads="1"/>
          </p:cNvPicPr>
          <p:nvPr/>
        </p:nvPicPr>
        <p:blipFill>
          <a:blip r:embed="rId19"/>
          <a:srcRect l="17360" t="20187" r="60458" b="48553"/>
          <a:stretch>
            <a:fillRect/>
          </a:stretch>
        </p:blipFill>
        <p:spPr bwMode="auto">
          <a:xfrm>
            <a:off x="44392850" y="13563600"/>
            <a:ext cx="2209800" cy="1868488"/>
          </a:xfrm>
          <a:prstGeom prst="rect">
            <a:avLst/>
          </a:prstGeom>
          <a:noFill/>
          <a:ln w="9525">
            <a:noFill/>
            <a:miter lim="800000"/>
            <a:headEnd/>
            <a:tailEnd/>
          </a:ln>
        </p:spPr>
      </p:pic>
      <p:pic>
        <p:nvPicPr>
          <p:cNvPr id="13410" name="Picture 119" descr="DSCN8246"/>
          <p:cNvPicPr>
            <a:picLocks noChangeAspect="1" noChangeArrowheads="1"/>
          </p:cNvPicPr>
          <p:nvPr/>
        </p:nvPicPr>
        <p:blipFill>
          <a:blip r:embed="rId20"/>
          <a:srcRect l="76698" b="67845"/>
          <a:stretch>
            <a:fillRect/>
          </a:stretch>
        </p:blipFill>
        <p:spPr bwMode="auto">
          <a:xfrm>
            <a:off x="41529000" y="13563600"/>
            <a:ext cx="2209800" cy="1882775"/>
          </a:xfrm>
          <a:prstGeom prst="rect">
            <a:avLst/>
          </a:prstGeom>
          <a:noFill/>
          <a:ln w="9525">
            <a:noFill/>
            <a:miter lim="800000"/>
            <a:headEnd/>
            <a:tailEnd/>
          </a:ln>
        </p:spPr>
      </p:pic>
      <p:pic>
        <p:nvPicPr>
          <p:cNvPr id="13411" name="Picture 120" descr="DSCN8184"/>
          <p:cNvPicPr>
            <a:picLocks noChangeAspect="1" noChangeArrowheads="1"/>
          </p:cNvPicPr>
          <p:nvPr/>
        </p:nvPicPr>
        <p:blipFill>
          <a:blip r:embed="rId21">
            <a:lum contrast="18000"/>
          </a:blip>
          <a:srcRect l="64618" t="25723" r="17058" b="45981"/>
          <a:stretch>
            <a:fillRect/>
          </a:stretch>
        </p:blipFill>
        <p:spPr bwMode="auto">
          <a:xfrm>
            <a:off x="47244000" y="13571538"/>
            <a:ext cx="2209800" cy="1897062"/>
          </a:xfrm>
          <a:prstGeom prst="rect">
            <a:avLst/>
          </a:prstGeom>
          <a:noFill/>
          <a:ln w="9525">
            <a:noFill/>
            <a:miter lim="800000"/>
            <a:headEnd/>
            <a:tailEnd/>
          </a:ln>
        </p:spPr>
      </p:pic>
      <p:pic>
        <p:nvPicPr>
          <p:cNvPr id="13412" name="Picture 121" descr="DSCN8184"/>
          <p:cNvPicPr>
            <a:picLocks noChangeAspect="1" noChangeArrowheads="1"/>
          </p:cNvPicPr>
          <p:nvPr/>
        </p:nvPicPr>
        <p:blipFill>
          <a:blip r:embed="rId21">
            <a:lum contrast="18000"/>
          </a:blip>
          <a:srcRect l="56795" t="43491" r="22795" b="28107"/>
          <a:stretch>
            <a:fillRect/>
          </a:stretch>
        </p:blipFill>
        <p:spPr bwMode="auto">
          <a:xfrm>
            <a:off x="41529000" y="15894050"/>
            <a:ext cx="2209800" cy="1860550"/>
          </a:xfrm>
          <a:prstGeom prst="rect">
            <a:avLst/>
          </a:prstGeom>
          <a:noFill/>
          <a:ln w="9525">
            <a:noFill/>
            <a:miter lim="800000"/>
            <a:headEnd/>
            <a:tailEnd/>
          </a:ln>
        </p:spPr>
      </p:pic>
      <p:sp>
        <p:nvSpPr>
          <p:cNvPr id="13413" name="Text Box 131"/>
          <p:cNvSpPr txBox="1">
            <a:spLocks noChangeArrowheads="1"/>
          </p:cNvSpPr>
          <p:nvPr/>
        </p:nvSpPr>
        <p:spPr bwMode="auto">
          <a:xfrm>
            <a:off x="42062400" y="4648200"/>
            <a:ext cx="7467600" cy="461963"/>
          </a:xfrm>
          <a:prstGeom prst="rect">
            <a:avLst/>
          </a:prstGeom>
          <a:noFill/>
          <a:ln w="9525">
            <a:noFill/>
            <a:miter lim="800000"/>
            <a:headEnd/>
            <a:tailEnd/>
          </a:ln>
        </p:spPr>
        <p:txBody>
          <a:bodyPr>
            <a:spAutoFit/>
          </a:bodyPr>
          <a:lstStyle/>
          <a:p>
            <a:pPr algn="r">
              <a:spcBef>
                <a:spcPct val="50000"/>
              </a:spcBef>
            </a:pPr>
            <a:r>
              <a:rPr lang="en-US" sz="2400">
                <a:latin typeface="Calibri" pitchFamily="34" charset="0"/>
              </a:rPr>
              <a:t>Photo credits: C. Randall and A. Miller </a:t>
            </a:r>
          </a:p>
        </p:txBody>
      </p:sp>
      <p:sp>
        <p:nvSpPr>
          <p:cNvPr id="13414" name="TextBox 65"/>
          <p:cNvSpPr txBox="1">
            <a:spLocks noChangeArrowheads="1"/>
          </p:cNvSpPr>
          <p:nvPr/>
        </p:nvSpPr>
        <p:spPr bwMode="auto">
          <a:xfrm>
            <a:off x="44500800" y="15930563"/>
            <a:ext cx="5486400" cy="1816100"/>
          </a:xfrm>
          <a:prstGeom prst="rect">
            <a:avLst/>
          </a:prstGeom>
          <a:noFill/>
          <a:ln w="9525">
            <a:noFill/>
            <a:miter lim="800000"/>
            <a:headEnd/>
            <a:tailEnd/>
          </a:ln>
        </p:spPr>
        <p:txBody>
          <a:bodyPr>
            <a:spAutoFit/>
          </a:bodyPr>
          <a:lstStyle/>
          <a:p>
            <a:r>
              <a:rPr lang="en-US" sz="2800" b="1">
                <a:latin typeface="Calibri" pitchFamily="34" charset="0"/>
              </a:rPr>
              <a:t>Figure 2. </a:t>
            </a:r>
            <a:r>
              <a:rPr lang="en-US" sz="2800">
                <a:latin typeface="Calibri" pitchFamily="34" charset="0"/>
              </a:rPr>
              <a:t>Photomicrographs of the developmental stages of </a:t>
            </a:r>
            <a:r>
              <a:rPr lang="en-US" sz="2800" i="1">
                <a:latin typeface="Calibri" pitchFamily="34" charset="0"/>
              </a:rPr>
              <a:t>Acropora palmata </a:t>
            </a:r>
            <a:r>
              <a:rPr lang="en-US" sz="2800">
                <a:latin typeface="Calibri" pitchFamily="34" charset="0"/>
              </a:rPr>
              <a:t>observed in the temperature exposure experiment. </a:t>
            </a:r>
          </a:p>
        </p:txBody>
      </p:sp>
      <p:sp>
        <p:nvSpPr>
          <p:cNvPr id="13415" name="Rectangle 68"/>
          <p:cNvSpPr>
            <a:spLocks noChangeArrowheads="1"/>
          </p:cNvSpPr>
          <p:nvPr/>
        </p:nvSpPr>
        <p:spPr bwMode="auto">
          <a:xfrm>
            <a:off x="11887200" y="4362450"/>
            <a:ext cx="15544800" cy="708025"/>
          </a:xfrm>
          <a:prstGeom prst="rect">
            <a:avLst/>
          </a:prstGeom>
          <a:noFill/>
          <a:ln w="9525">
            <a:noFill/>
            <a:miter lim="800000"/>
            <a:headEnd/>
            <a:tailEnd/>
          </a:ln>
        </p:spPr>
        <p:txBody>
          <a:bodyPr>
            <a:spAutoFit/>
          </a:bodyPr>
          <a:lstStyle/>
          <a:p>
            <a:pPr algn="ctr">
              <a:spcBef>
                <a:spcPct val="50000"/>
              </a:spcBef>
            </a:pPr>
            <a:r>
              <a:rPr lang="en-US" sz="4000" b="1">
                <a:latin typeface="Arial Unicode MS" pitchFamily="34" charset="-128"/>
                <a:ea typeface="Arial Unicode MS" pitchFamily="34" charset="-128"/>
                <a:cs typeface="Arial Unicode MS" pitchFamily="34" charset="-128"/>
              </a:rPr>
              <a:t>Materials and Methods</a:t>
            </a:r>
          </a:p>
        </p:txBody>
      </p:sp>
      <p:sp>
        <p:nvSpPr>
          <p:cNvPr id="13416" name="TextBox 70"/>
          <p:cNvSpPr txBox="1">
            <a:spLocks noChangeArrowheads="1"/>
          </p:cNvSpPr>
          <p:nvPr/>
        </p:nvSpPr>
        <p:spPr bwMode="auto">
          <a:xfrm>
            <a:off x="28879800" y="4397375"/>
            <a:ext cx="16459200" cy="708025"/>
          </a:xfrm>
          <a:prstGeom prst="rect">
            <a:avLst/>
          </a:prstGeom>
          <a:noFill/>
          <a:ln w="9525">
            <a:noFill/>
            <a:miter lim="800000"/>
            <a:headEnd/>
            <a:tailEnd/>
          </a:ln>
        </p:spPr>
        <p:txBody>
          <a:bodyPr>
            <a:spAutoFit/>
          </a:bodyPr>
          <a:lstStyle/>
          <a:p>
            <a:r>
              <a:rPr lang="en-US" sz="4000" b="1">
                <a:latin typeface="Calibri" pitchFamily="34" charset="0"/>
              </a:rPr>
              <a:t>TABLE 1. </a:t>
            </a:r>
          </a:p>
        </p:txBody>
      </p:sp>
      <p:sp>
        <p:nvSpPr>
          <p:cNvPr id="13417" name="TextBox 73"/>
          <p:cNvSpPr txBox="1">
            <a:spLocks noChangeArrowheads="1"/>
          </p:cNvSpPr>
          <p:nvPr/>
        </p:nvSpPr>
        <p:spPr bwMode="auto">
          <a:xfrm>
            <a:off x="43676888" y="6477000"/>
            <a:ext cx="685800" cy="523875"/>
          </a:xfrm>
          <a:prstGeom prst="rect">
            <a:avLst/>
          </a:prstGeom>
          <a:noFill/>
          <a:ln w="9525">
            <a:noFill/>
            <a:miter lim="800000"/>
            <a:headEnd/>
            <a:tailEnd/>
          </a:ln>
        </p:spPr>
        <p:txBody>
          <a:bodyPr>
            <a:spAutoFit/>
          </a:bodyPr>
          <a:lstStyle/>
          <a:p>
            <a:r>
              <a:rPr lang="en-US" sz="2800">
                <a:latin typeface="Calibri" pitchFamily="34" charset="0"/>
              </a:rPr>
              <a:t>1</a:t>
            </a:r>
          </a:p>
        </p:txBody>
      </p:sp>
      <p:sp>
        <p:nvSpPr>
          <p:cNvPr id="13418" name="TextBox 74"/>
          <p:cNvSpPr txBox="1">
            <a:spLocks noChangeArrowheads="1"/>
          </p:cNvSpPr>
          <p:nvPr/>
        </p:nvSpPr>
        <p:spPr bwMode="auto">
          <a:xfrm>
            <a:off x="46558200" y="6486525"/>
            <a:ext cx="685800" cy="523875"/>
          </a:xfrm>
          <a:prstGeom prst="rect">
            <a:avLst/>
          </a:prstGeom>
          <a:noFill/>
          <a:ln w="9525">
            <a:noFill/>
            <a:miter lim="800000"/>
            <a:headEnd/>
            <a:tailEnd/>
          </a:ln>
        </p:spPr>
        <p:txBody>
          <a:bodyPr>
            <a:spAutoFit/>
          </a:bodyPr>
          <a:lstStyle/>
          <a:p>
            <a:r>
              <a:rPr lang="en-US" sz="2800">
                <a:latin typeface="Calibri" pitchFamily="34" charset="0"/>
              </a:rPr>
              <a:t>2</a:t>
            </a:r>
          </a:p>
        </p:txBody>
      </p:sp>
      <p:sp>
        <p:nvSpPr>
          <p:cNvPr id="13419" name="TextBox 75"/>
          <p:cNvSpPr txBox="1">
            <a:spLocks noChangeArrowheads="1"/>
          </p:cNvSpPr>
          <p:nvPr/>
        </p:nvSpPr>
        <p:spPr bwMode="auto">
          <a:xfrm>
            <a:off x="49453800" y="6486525"/>
            <a:ext cx="914400" cy="523875"/>
          </a:xfrm>
          <a:prstGeom prst="rect">
            <a:avLst/>
          </a:prstGeom>
          <a:noFill/>
          <a:ln w="9525">
            <a:noFill/>
            <a:miter lim="800000"/>
            <a:headEnd/>
            <a:tailEnd/>
          </a:ln>
        </p:spPr>
        <p:txBody>
          <a:bodyPr>
            <a:spAutoFit/>
          </a:bodyPr>
          <a:lstStyle/>
          <a:p>
            <a:r>
              <a:rPr lang="en-US" sz="2800">
                <a:latin typeface="Calibri" pitchFamily="34" charset="0"/>
              </a:rPr>
              <a:t>3</a:t>
            </a:r>
          </a:p>
        </p:txBody>
      </p:sp>
      <p:sp>
        <p:nvSpPr>
          <p:cNvPr id="13420" name="TextBox 76"/>
          <p:cNvSpPr txBox="1">
            <a:spLocks noChangeArrowheads="1"/>
          </p:cNvSpPr>
          <p:nvPr/>
        </p:nvSpPr>
        <p:spPr bwMode="auto">
          <a:xfrm>
            <a:off x="43662600" y="8528050"/>
            <a:ext cx="914400" cy="523875"/>
          </a:xfrm>
          <a:prstGeom prst="rect">
            <a:avLst/>
          </a:prstGeom>
          <a:noFill/>
          <a:ln w="9525">
            <a:noFill/>
            <a:miter lim="800000"/>
            <a:headEnd/>
            <a:tailEnd/>
          </a:ln>
        </p:spPr>
        <p:txBody>
          <a:bodyPr>
            <a:spAutoFit/>
          </a:bodyPr>
          <a:lstStyle/>
          <a:p>
            <a:r>
              <a:rPr lang="en-US" sz="2800">
                <a:latin typeface="Calibri" pitchFamily="34" charset="0"/>
              </a:rPr>
              <a:t>4</a:t>
            </a:r>
          </a:p>
        </p:txBody>
      </p:sp>
      <p:sp>
        <p:nvSpPr>
          <p:cNvPr id="13421" name="TextBox 77"/>
          <p:cNvSpPr txBox="1">
            <a:spLocks noChangeArrowheads="1"/>
          </p:cNvSpPr>
          <p:nvPr/>
        </p:nvSpPr>
        <p:spPr bwMode="auto">
          <a:xfrm>
            <a:off x="46558200" y="8528050"/>
            <a:ext cx="914400" cy="523875"/>
          </a:xfrm>
          <a:prstGeom prst="rect">
            <a:avLst/>
          </a:prstGeom>
          <a:noFill/>
          <a:ln w="9525">
            <a:noFill/>
            <a:miter lim="800000"/>
            <a:headEnd/>
            <a:tailEnd/>
          </a:ln>
        </p:spPr>
        <p:txBody>
          <a:bodyPr>
            <a:spAutoFit/>
          </a:bodyPr>
          <a:lstStyle/>
          <a:p>
            <a:r>
              <a:rPr lang="en-US" sz="2800">
                <a:latin typeface="Calibri" pitchFamily="34" charset="0"/>
              </a:rPr>
              <a:t>5</a:t>
            </a:r>
          </a:p>
        </p:txBody>
      </p:sp>
      <p:sp>
        <p:nvSpPr>
          <p:cNvPr id="13422" name="TextBox 78"/>
          <p:cNvSpPr txBox="1">
            <a:spLocks noChangeArrowheads="1"/>
          </p:cNvSpPr>
          <p:nvPr/>
        </p:nvSpPr>
        <p:spPr bwMode="auto">
          <a:xfrm>
            <a:off x="49455388" y="8528050"/>
            <a:ext cx="914400" cy="523875"/>
          </a:xfrm>
          <a:prstGeom prst="rect">
            <a:avLst/>
          </a:prstGeom>
          <a:noFill/>
          <a:ln w="9525">
            <a:noFill/>
            <a:miter lim="800000"/>
            <a:headEnd/>
            <a:tailEnd/>
          </a:ln>
        </p:spPr>
        <p:txBody>
          <a:bodyPr>
            <a:spAutoFit/>
          </a:bodyPr>
          <a:lstStyle/>
          <a:p>
            <a:r>
              <a:rPr lang="en-US" sz="2800">
                <a:latin typeface="Calibri" pitchFamily="34" charset="0"/>
              </a:rPr>
              <a:t>6</a:t>
            </a:r>
          </a:p>
        </p:txBody>
      </p:sp>
      <p:sp>
        <p:nvSpPr>
          <p:cNvPr id="13423" name="TextBox 79"/>
          <p:cNvSpPr txBox="1">
            <a:spLocks noChangeArrowheads="1"/>
          </p:cNvSpPr>
          <p:nvPr/>
        </p:nvSpPr>
        <p:spPr bwMode="auto">
          <a:xfrm>
            <a:off x="43738800" y="10542588"/>
            <a:ext cx="914400" cy="523875"/>
          </a:xfrm>
          <a:prstGeom prst="rect">
            <a:avLst/>
          </a:prstGeom>
          <a:noFill/>
          <a:ln w="9525">
            <a:noFill/>
            <a:miter lim="800000"/>
            <a:headEnd/>
            <a:tailEnd/>
          </a:ln>
        </p:spPr>
        <p:txBody>
          <a:bodyPr>
            <a:spAutoFit/>
          </a:bodyPr>
          <a:lstStyle/>
          <a:p>
            <a:r>
              <a:rPr lang="en-US" sz="2800">
                <a:latin typeface="Calibri" pitchFamily="34" charset="0"/>
              </a:rPr>
              <a:t>7</a:t>
            </a:r>
          </a:p>
        </p:txBody>
      </p:sp>
      <p:sp>
        <p:nvSpPr>
          <p:cNvPr id="13424" name="TextBox 80"/>
          <p:cNvSpPr txBox="1">
            <a:spLocks noChangeArrowheads="1"/>
          </p:cNvSpPr>
          <p:nvPr/>
        </p:nvSpPr>
        <p:spPr bwMode="auto">
          <a:xfrm>
            <a:off x="46589950" y="10572750"/>
            <a:ext cx="914400" cy="522288"/>
          </a:xfrm>
          <a:prstGeom prst="rect">
            <a:avLst/>
          </a:prstGeom>
          <a:noFill/>
          <a:ln w="9525">
            <a:noFill/>
            <a:miter lim="800000"/>
            <a:headEnd/>
            <a:tailEnd/>
          </a:ln>
        </p:spPr>
        <p:txBody>
          <a:bodyPr>
            <a:spAutoFit/>
          </a:bodyPr>
          <a:lstStyle/>
          <a:p>
            <a:r>
              <a:rPr lang="en-US" sz="2800">
                <a:latin typeface="Calibri" pitchFamily="34" charset="0"/>
              </a:rPr>
              <a:t>8</a:t>
            </a:r>
          </a:p>
        </p:txBody>
      </p:sp>
      <p:sp>
        <p:nvSpPr>
          <p:cNvPr id="13425" name="TextBox 81"/>
          <p:cNvSpPr txBox="1">
            <a:spLocks noChangeArrowheads="1"/>
          </p:cNvSpPr>
          <p:nvPr/>
        </p:nvSpPr>
        <p:spPr bwMode="auto">
          <a:xfrm>
            <a:off x="49455388" y="10542588"/>
            <a:ext cx="914400" cy="523875"/>
          </a:xfrm>
          <a:prstGeom prst="rect">
            <a:avLst/>
          </a:prstGeom>
          <a:noFill/>
          <a:ln w="9525">
            <a:noFill/>
            <a:miter lim="800000"/>
            <a:headEnd/>
            <a:tailEnd/>
          </a:ln>
        </p:spPr>
        <p:txBody>
          <a:bodyPr>
            <a:spAutoFit/>
          </a:bodyPr>
          <a:lstStyle/>
          <a:p>
            <a:r>
              <a:rPr lang="en-US" sz="2800">
                <a:latin typeface="Calibri" pitchFamily="34" charset="0"/>
              </a:rPr>
              <a:t>9</a:t>
            </a:r>
          </a:p>
        </p:txBody>
      </p:sp>
      <p:sp>
        <p:nvSpPr>
          <p:cNvPr id="13426" name="TextBox 82"/>
          <p:cNvSpPr txBox="1">
            <a:spLocks noChangeArrowheads="1"/>
          </p:cNvSpPr>
          <p:nvPr/>
        </p:nvSpPr>
        <p:spPr bwMode="auto">
          <a:xfrm>
            <a:off x="43676888" y="12704763"/>
            <a:ext cx="914400" cy="522287"/>
          </a:xfrm>
          <a:prstGeom prst="rect">
            <a:avLst/>
          </a:prstGeom>
          <a:noFill/>
          <a:ln w="9525">
            <a:noFill/>
            <a:miter lim="800000"/>
            <a:headEnd/>
            <a:tailEnd/>
          </a:ln>
        </p:spPr>
        <p:txBody>
          <a:bodyPr>
            <a:spAutoFit/>
          </a:bodyPr>
          <a:lstStyle/>
          <a:p>
            <a:r>
              <a:rPr lang="en-US" sz="2800">
                <a:latin typeface="Calibri" pitchFamily="34" charset="0"/>
              </a:rPr>
              <a:t>10</a:t>
            </a:r>
          </a:p>
        </p:txBody>
      </p:sp>
      <p:sp>
        <p:nvSpPr>
          <p:cNvPr id="13427" name="TextBox 83"/>
          <p:cNvSpPr txBox="1">
            <a:spLocks noChangeArrowheads="1"/>
          </p:cNvSpPr>
          <p:nvPr/>
        </p:nvSpPr>
        <p:spPr bwMode="auto">
          <a:xfrm>
            <a:off x="46605825" y="12720638"/>
            <a:ext cx="914400" cy="523875"/>
          </a:xfrm>
          <a:prstGeom prst="rect">
            <a:avLst/>
          </a:prstGeom>
          <a:noFill/>
          <a:ln w="9525">
            <a:noFill/>
            <a:miter lim="800000"/>
            <a:headEnd/>
            <a:tailEnd/>
          </a:ln>
        </p:spPr>
        <p:txBody>
          <a:bodyPr>
            <a:spAutoFit/>
          </a:bodyPr>
          <a:lstStyle/>
          <a:p>
            <a:r>
              <a:rPr lang="en-US" sz="2800">
                <a:latin typeface="Calibri" pitchFamily="34" charset="0"/>
              </a:rPr>
              <a:t>11</a:t>
            </a:r>
          </a:p>
        </p:txBody>
      </p:sp>
      <p:sp>
        <p:nvSpPr>
          <p:cNvPr id="13428" name="TextBox 84"/>
          <p:cNvSpPr txBox="1">
            <a:spLocks noChangeArrowheads="1"/>
          </p:cNvSpPr>
          <p:nvPr/>
        </p:nvSpPr>
        <p:spPr bwMode="auto">
          <a:xfrm>
            <a:off x="49453800" y="12720638"/>
            <a:ext cx="914400" cy="523875"/>
          </a:xfrm>
          <a:prstGeom prst="rect">
            <a:avLst/>
          </a:prstGeom>
          <a:noFill/>
          <a:ln w="9525">
            <a:noFill/>
            <a:miter lim="800000"/>
            <a:headEnd/>
            <a:tailEnd/>
          </a:ln>
        </p:spPr>
        <p:txBody>
          <a:bodyPr>
            <a:spAutoFit/>
          </a:bodyPr>
          <a:lstStyle/>
          <a:p>
            <a:r>
              <a:rPr lang="en-US" sz="2800">
                <a:latin typeface="Calibri" pitchFamily="34" charset="0"/>
              </a:rPr>
              <a:t>12</a:t>
            </a:r>
          </a:p>
        </p:txBody>
      </p:sp>
      <p:sp>
        <p:nvSpPr>
          <p:cNvPr id="13429" name="TextBox 85"/>
          <p:cNvSpPr txBox="1">
            <a:spLocks noChangeArrowheads="1"/>
          </p:cNvSpPr>
          <p:nvPr/>
        </p:nvSpPr>
        <p:spPr bwMode="auto">
          <a:xfrm>
            <a:off x="43676888" y="15051088"/>
            <a:ext cx="914400" cy="523875"/>
          </a:xfrm>
          <a:prstGeom prst="rect">
            <a:avLst/>
          </a:prstGeom>
          <a:noFill/>
          <a:ln w="9525">
            <a:noFill/>
            <a:miter lim="800000"/>
            <a:headEnd/>
            <a:tailEnd/>
          </a:ln>
        </p:spPr>
        <p:txBody>
          <a:bodyPr>
            <a:spAutoFit/>
          </a:bodyPr>
          <a:lstStyle/>
          <a:p>
            <a:r>
              <a:rPr lang="en-US" sz="2800">
                <a:latin typeface="Calibri" pitchFamily="34" charset="0"/>
              </a:rPr>
              <a:t>13</a:t>
            </a:r>
          </a:p>
        </p:txBody>
      </p:sp>
      <p:sp>
        <p:nvSpPr>
          <p:cNvPr id="13430" name="TextBox 86"/>
          <p:cNvSpPr txBox="1">
            <a:spLocks noChangeArrowheads="1"/>
          </p:cNvSpPr>
          <p:nvPr/>
        </p:nvSpPr>
        <p:spPr bwMode="auto">
          <a:xfrm>
            <a:off x="46572488" y="15051088"/>
            <a:ext cx="914400" cy="523875"/>
          </a:xfrm>
          <a:prstGeom prst="rect">
            <a:avLst/>
          </a:prstGeom>
          <a:noFill/>
          <a:ln w="9525">
            <a:noFill/>
            <a:miter lim="800000"/>
            <a:headEnd/>
            <a:tailEnd/>
          </a:ln>
        </p:spPr>
        <p:txBody>
          <a:bodyPr>
            <a:spAutoFit/>
          </a:bodyPr>
          <a:lstStyle/>
          <a:p>
            <a:r>
              <a:rPr lang="en-US" sz="2800">
                <a:latin typeface="Calibri" pitchFamily="34" charset="0"/>
              </a:rPr>
              <a:t>14</a:t>
            </a:r>
          </a:p>
        </p:txBody>
      </p:sp>
      <p:sp>
        <p:nvSpPr>
          <p:cNvPr id="13431" name="TextBox 87"/>
          <p:cNvSpPr txBox="1">
            <a:spLocks noChangeArrowheads="1"/>
          </p:cNvSpPr>
          <p:nvPr/>
        </p:nvSpPr>
        <p:spPr bwMode="auto">
          <a:xfrm>
            <a:off x="49391888" y="15051088"/>
            <a:ext cx="914400" cy="523875"/>
          </a:xfrm>
          <a:prstGeom prst="rect">
            <a:avLst/>
          </a:prstGeom>
          <a:noFill/>
          <a:ln w="9525">
            <a:noFill/>
            <a:miter lim="800000"/>
            <a:headEnd/>
            <a:tailEnd/>
          </a:ln>
        </p:spPr>
        <p:txBody>
          <a:bodyPr>
            <a:spAutoFit/>
          </a:bodyPr>
          <a:lstStyle/>
          <a:p>
            <a:r>
              <a:rPr lang="en-US" sz="2800">
                <a:latin typeface="Calibri" pitchFamily="34" charset="0"/>
              </a:rPr>
              <a:t>15</a:t>
            </a:r>
          </a:p>
        </p:txBody>
      </p:sp>
      <p:sp>
        <p:nvSpPr>
          <p:cNvPr id="13432" name="TextBox 88"/>
          <p:cNvSpPr txBox="1">
            <a:spLocks noChangeArrowheads="1"/>
          </p:cNvSpPr>
          <p:nvPr/>
        </p:nvSpPr>
        <p:spPr bwMode="auto">
          <a:xfrm>
            <a:off x="43676888" y="17372013"/>
            <a:ext cx="914400" cy="523875"/>
          </a:xfrm>
          <a:prstGeom prst="rect">
            <a:avLst/>
          </a:prstGeom>
          <a:noFill/>
          <a:ln w="9525">
            <a:noFill/>
            <a:miter lim="800000"/>
            <a:headEnd/>
            <a:tailEnd/>
          </a:ln>
        </p:spPr>
        <p:txBody>
          <a:bodyPr>
            <a:spAutoFit/>
          </a:bodyPr>
          <a:lstStyle/>
          <a:p>
            <a:r>
              <a:rPr lang="en-US" sz="2800">
                <a:latin typeface="Calibri" pitchFamily="34" charset="0"/>
              </a:rPr>
              <a:t>16</a:t>
            </a:r>
          </a:p>
        </p:txBody>
      </p:sp>
      <p:sp>
        <p:nvSpPr>
          <p:cNvPr id="13433" name="Rectangle 92"/>
          <p:cNvSpPr>
            <a:spLocks noChangeArrowheads="1"/>
          </p:cNvSpPr>
          <p:nvPr/>
        </p:nvSpPr>
        <p:spPr bwMode="auto">
          <a:xfrm>
            <a:off x="28346400" y="18516600"/>
            <a:ext cx="21945600" cy="708025"/>
          </a:xfrm>
          <a:prstGeom prst="rect">
            <a:avLst/>
          </a:prstGeom>
          <a:noFill/>
          <a:ln w="9525">
            <a:noFill/>
            <a:miter lim="800000"/>
            <a:headEnd/>
            <a:tailEnd/>
          </a:ln>
        </p:spPr>
        <p:txBody>
          <a:bodyPr>
            <a:spAutoFit/>
          </a:bodyPr>
          <a:lstStyle/>
          <a:p>
            <a:pPr algn="ctr"/>
            <a:r>
              <a:rPr lang="en-US" sz="4000" b="1">
                <a:latin typeface="Arial Unicode MS" pitchFamily="34" charset="-128"/>
                <a:ea typeface="Arial Unicode MS" pitchFamily="34" charset="-128"/>
                <a:cs typeface="Arial Unicode MS" pitchFamily="34" charset="-128"/>
              </a:rPr>
              <a:t>Results</a:t>
            </a:r>
          </a:p>
        </p:txBody>
      </p:sp>
      <p:sp>
        <p:nvSpPr>
          <p:cNvPr id="13434" name="Text Box 130"/>
          <p:cNvSpPr txBox="1">
            <a:spLocks noChangeArrowheads="1"/>
          </p:cNvSpPr>
          <p:nvPr/>
        </p:nvSpPr>
        <p:spPr bwMode="auto">
          <a:xfrm>
            <a:off x="914400" y="29867225"/>
            <a:ext cx="10058400" cy="1908175"/>
          </a:xfrm>
          <a:prstGeom prst="rect">
            <a:avLst/>
          </a:prstGeom>
          <a:noFill/>
          <a:ln w="9525">
            <a:noFill/>
            <a:miter lim="800000"/>
            <a:headEnd/>
            <a:tailEnd/>
          </a:ln>
        </p:spPr>
        <p:txBody>
          <a:bodyPr>
            <a:spAutoFit/>
          </a:bodyPr>
          <a:lstStyle/>
          <a:p>
            <a:pPr algn="ctr">
              <a:spcBef>
                <a:spcPct val="50000"/>
              </a:spcBef>
            </a:pPr>
            <a:r>
              <a:rPr lang="en-US" sz="2800" b="1">
                <a:latin typeface="Arial Unicode MS" pitchFamily="34" charset="-128"/>
                <a:ea typeface="Arial Unicode MS" pitchFamily="34" charset="-128"/>
                <a:cs typeface="Arial Unicode MS" pitchFamily="34" charset="-128"/>
              </a:rPr>
              <a:t>Acknowledgements</a:t>
            </a:r>
          </a:p>
          <a:p>
            <a:pPr>
              <a:spcBef>
                <a:spcPct val="50000"/>
              </a:spcBef>
            </a:pPr>
            <a:r>
              <a:rPr lang="en-US" sz="2000">
                <a:latin typeface="Arial Unicode MS" pitchFamily="34" charset="-128"/>
                <a:ea typeface="Arial Unicode MS" pitchFamily="34" charset="-128"/>
                <a:cs typeface="Arial Unicode MS" pitchFamily="34" charset="-128"/>
              </a:rPr>
              <a:t>Funding was provided by UNCW Academic Affairs and NSF Biocomplexity grant  OCE- 0603790 to M. Medina,  A. Szmant and M. Coffroth.  We thank R. Iglesias-Prieto,  M. Medina, M. Coffroth, P. Erwin, P. Medina-Rosas and C. Voolstra for their help in the field. </a:t>
            </a:r>
          </a:p>
        </p:txBody>
      </p:sp>
      <p:sp>
        <p:nvSpPr>
          <p:cNvPr id="13435" name="Rectangle 95"/>
          <p:cNvSpPr>
            <a:spLocks noChangeArrowheads="1"/>
          </p:cNvSpPr>
          <p:nvPr/>
        </p:nvSpPr>
        <p:spPr bwMode="auto">
          <a:xfrm>
            <a:off x="33832800" y="28959175"/>
            <a:ext cx="16230600" cy="3273425"/>
          </a:xfrm>
          <a:prstGeom prst="rect">
            <a:avLst/>
          </a:prstGeom>
          <a:noFill/>
          <a:ln w="9525">
            <a:noFill/>
            <a:miter lim="800000"/>
            <a:headEnd/>
            <a:tailEnd/>
          </a:ln>
        </p:spPr>
        <p:txBody>
          <a:bodyPr>
            <a:spAutoFit/>
          </a:bodyPr>
          <a:lstStyle/>
          <a:p>
            <a:pPr marL="238125" indent="-238125">
              <a:lnSpc>
                <a:spcPts val="3200"/>
              </a:lnSpc>
              <a:spcBef>
                <a:spcPts val="1200"/>
              </a:spcBef>
              <a:buFont typeface="Arial" charset="0"/>
              <a:buChar char="•"/>
            </a:pPr>
            <a:r>
              <a:rPr lang="en-US" sz="2700">
                <a:latin typeface="Arial Unicode MS" pitchFamily="34" charset="-128"/>
                <a:ea typeface="Arial Unicode MS" pitchFamily="34" charset="-128"/>
                <a:cs typeface="Arial Unicode MS" pitchFamily="34" charset="-128"/>
              </a:rPr>
              <a:t>In Conclusion, </a:t>
            </a:r>
            <a:r>
              <a:rPr lang="en-US" sz="2700" i="1">
                <a:latin typeface="Arial Unicode MS" pitchFamily="34" charset="-128"/>
                <a:ea typeface="Arial Unicode MS" pitchFamily="34" charset="-128"/>
                <a:cs typeface="Arial Unicode MS" pitchFamily="34" charset="-128"/>
              </a:rPr>
              <a:t>A. palmata  </a:t>
            </a:r>
            <a:r>
              <a:rPr lang="en-US" sz="2700">
                <a:latin typeface="Arial Unicode MS" pitchFamily="34" charset="-128"/>
                <a:ea typeface="Arial Unicode MS" pitchFamily="34" charset="-128"/>
                <a:cs typeface="Arial Unicode MS" pitchFamily="34" charset="-128"/>
              </a:rPr>
              <a:t>larvae are sensitive to and negatively affected by elevated temperatures within the range being observed during anomously warm summers in recent years (e.g. 2005).</a:t>
            </a:r>
            <a:endParaRPr lang="en-US" sz="1200">
              <a:latin typeface="Arial Unicode MS" pitchFamily="34" charset="-128"/>
              <a:ea typeface="Arial Unicode MS" pitchFamily="34" charset="-128"/>
              <a:cs typeface="Arial Unicode MS" pitchFamily="34" charset="-128"/>
            </a:endParaRPr>
          </a:p>
          <a:p>
            <a:pPr marL="238125" indent="-238125">
              <a:lnSpc>
                <a:spcPts val="3200"/>
              </a:lnSpc>
              <a:spcBef>
                <a:spcPts val="1200"/>
              </a:spcBef>
              <a:buFont typeface="Arial" charset="0"/>
              <a:buChar char="•"/>
            </a:pPr>
            <a:r>
              <a:rPr lang="en-US" sz="2700">
                <a:latin typeface="Arial Unicode MS" pitchFamily="34" charset="-128"/>
                <a:ea typeface="Arial Unicode MS" pitchFamily="34" charset="-128"/>
                <a:cs typeface="Arial Unicode MS" pitchFamily="34" charset="-128"/>
              </a:rPr>
              <a:t>Gastrulation appears to be a highly sensitive developmental step that results in greater mortality than other developmental phases. The mortality that normally occurs during this stage of development is exacerbated by elevated temperatures. </a:t>
            </a:r>
          </a:p>
          <a:p>
            <a:pPr marL="238125" indent="-238125">
              <a:lnSpc>
                <a:spcPts val="3200"/>
              </a:lnSpc>
              <a:spcBef>
                <a:spcPts val="1200"/>
              </a:spcBef>
              <a:buFont typeface="Arial" charset="0"/>
              <a:buChar char="•"/>
            </a:pPr>
            <a:r>
              <a:rPr lang="en-US" sz="2700">
                <a:latin typeface="Arial Unicode MS" pitchFamily="34" charset="-128"/>
                <a:ea typeface="Arial Unicode MS" pitchFamily="34" charset="-128"/>
                <a:cs typeface="Arial Unicode MS" pitchFamily="34" charset="-128"/>
              </a:rPr>
              <a:t>We predict that </a:t>
            </a:r>
            <a:r>
              <a:rPr lang="en-US" sz="2700" i="1">
                <a:latin typeface="Arial Unicode MS" pitchFamily="34" charset="-128"/>
                <a:ea typeface="Arial Unicode MS" pitchFamily="34" charset="-128"/>
                <a:cs typeface="Arial Unicode MS" pitchFamily="34" charset="-128"/>
              </a:rPr>
              <a:t>Acropora palmata </a:t>
            </a:r>
            <a:r>
              <a:rPr lang="en-US" sz="2700">
                <a:latin typeface="Arial Unicode MS" pitchFamily="34" charset="-128"/>
                <a:ea typeface="Arial Unicode MS" pitchFamily="34" charset="-128"/>
                <a:cs typeface="Arial Unicode MS" pitchFamily="34" charset="-128"/>
              </a:rPr>
              <a:t>larval supply will be affected if predicted temperature rises of  1.8 to 4 °C by 2100 take place.  </a:t>
            </a:r>
            <a:endParaRPr lang="en-US" sz="2700">
              <a:latin typeface="Calibri" pitchFamily="34" charset="0"/>
            </a:endParaRPr>
          </a:p>
        </p:txBody>
      </p:sp>
      <p:sp>
        <p:nvSpPr>
          <p:cNvPr id="13436" name="Rectangle 96"/>
          <p:cNvSpPr>
            <a:spLocks noChangeArrowheads="1"/>
          </p:cNvSpPr>
          <p:nvPr/>
        </p:nvSpPr>
        <p:spPr bwMode="auto">
          <a:xfrm>
            <a:off x="11887200" y="28270200"/>
            <a:ext cx="38404800" cy="708025"/>
          </a:xfrm>
          <a:prstGeom prst="rect">
            <a:avLst/>
          </a:prstGeom>
          <a:noFill/>
          <a:ln w="9525">
            <a:noFill/>
            <a:miter lim="800000"/>
            <a:headEnd/>
            <a:tailEnd/>
          </a:ln>
        </p:spPr>
        <p:txBody>
          <a:bodyPr>
            <a:spAutoFit/>
          </a:bodyPr>
          <a:lstStyle/>
          <a:p>
            <a:pPr algn="ctr"/>
            <a:r>
              <a:rPr lang="en-US" sz="4000" b="1">
                <a:latin typeface="Arial Unicode MS" pitchFamily="34" charset="-128"/>
                <a:ea typeface="Arial Unicode MS" pitchFamily="34" charset="-128"/>
                <a:cs typeface="Arial Unicode MS" pitchFamily="34" charset="-128"/>
              </a:rPr>
              <a:t>Results and Conclusions</a:t>
            </a:r>
          </a:p>
        </p:txBody>
      </p:sp>
      <p:sp>
        <p:nvSpPr>
          <p:cNvPr id="13437" name="TextBox 59"/>
          <p:cNvSpPr txBox="1">
            <a:spLocks noChangeArrowheads="1"/>
          </p:cNvSpPr>
          <p:nvPr/>
        </p:nvSpPr>
        <p:spPr bwMode="auto">
          <a:xfrm>
            <a:off x="12192000" y="28940125"/>
            <a:ext cx="20955000" cy="3292475"/>
          </a:xfrm>
          <a:prstGeom prst="rect">
            <a:avLst/>
          </a:prstGeom>
          <a:noFill/>
          <a:ln w="9525">
            <a:noFill/>
            <a:miter lim="800000"/>
            <a:headEnd/>
            <a:tailEnd/>
          </a:ln>
        </p:spPr>
        <p:txBody>
          <a:bodyPr>
            <a:spAutoFit/>
          </a:bodyPr>
          <a:lstStyle/>
          <a:p>
            <a:pPr marL="514350" indent="-514350">
              <a:buFontTx/>
              <a:buAutoNum type="arabicPeriod"/>
            </a:pPr>
            <a:r>
              <a:rPr lang="en-US" sz="2600">
                <a:latin typeface="Arial Unicode MS" pitchFamily="34" charset="-128"/>
                <a:ea typeface="Arial Unicode MS" pitchFamily="34" charset="-128"/>
                <a:cs typeface="Arial Unicode MS" pitchFamily="34" charset="-128"/>
              </a:rPr>
              <a:t>Survivorship at 30 °C and 31.5 °C  was significantly lower than at 28 °C, and survivorship at 31.5 °C was significantly lower than at 30 °C.    </a:t>
            </a:r>
          </a:p>
          <a:p>
            <a:pPr marL="514350" indent="-514350">
              <a:buFontTx/>
              <a:buAutoNum type="arabicPeriod"/>
            </a:pPr>
            <a:r>
              <a:rPr lang="en-US" sz="2600">
                <a:latin typeface="Arial Unicode MS" pitchFamily="34" charset="-128"/>
                <a:ea typeface="Arial Unicode MS" pitchFamily="34" charset="-128"/>
                <a:cs typeface="Arial Unicode MS" pitchFamily="34" charset="-128"/>
              </a:rPr>
              <a:t>Compared to a survivorship of 28.9% at 28 °C, only 10.9% and 2.0% survived at 30 °C and 31.5 °C , respectively. </a:t>
            </a:r>
          </a:p>
          <a:p>
            <a:pPr marL="514350" indent="-514350">
              <a:buFontTx/>
              <a:buAutoNum type="arabicPeriod"/>
            </a:pPr>
            <a:r>
              <a:rPr lang="en-US" sz="2600">
                <a:latin typeface="Arial Unicode MS" pitchFamily="34" charset="-128"/>
                <a:ea typeface="Arial Unicode MS" pitchFamily="34" charset="-128"/>
                <a:cs typeface="Arial Unicode MS" pitchFamily="34" charset="-128"/>
              </a:rPr>
              <a:t>Mortality rates varied over the developmental timecourse; there was a dramatic decrease in survivorship that occurred during the time of gastrulation (Figure 4)</a:t>
            </a:r>
          </a:p>
          <a:p>
            <a:pPr marL="514350" indent="-514350">
              <a:buFontTx/>
              <a:buAutoNum type="arabicPeriod"/>
            </a:pPr>
            <a:r>
              <a:rPr lang="en-US" sz="2600">
                <a:latin typeface="Arial Unicode MS" pitchFamily="34" charset="-128"/>
                <a:ea typeface="Arial Unicode MS" pitchFamily="34" charset="-128"/>
                <a:cs typeface="Arial Unicode MS" pitchFamily="34" charset="-128"/>
              </a:rPr>
              <a:t>At the 2 elevated temperatures, mortality associated with gastrulation occurred earlier in the time-course (Figures 3 and 4). </a:t>
            </a:r>
          </a:p>
          <a:p>
            <a:pPr marL="514350" indent="-514350">
              <a:buFontTx/>
              <a:buAutoNum type="arabicPeriod"/>
            </a:pPr>
            <a:r>
              <a:rPr lang="en-US" sz="2600">
                <a:latin typeface="Arial Unicode MS" pitchFamily="34" charset="-128"/>
                <a:ea typeface="Arial Unicode MS" pitchFamily="34" charset="-128"/>
                <a:cs typeface="Arial Unicode MS" pitchFamily="34" charset="-128"/>
              </a:rPr>
              <a:t>Larvae from the elevated temperatures experienced a greater rate of development than larvae at the control temperature and differences were noted as early as 13 hours into development (Figure 5). </a:t>
            </a:r>
          </a:p>
          <a:p>
            <a:pPr marL="514350" indent="-514350">
              <a:buFontTx/>
              <a:buAutoNum type="arabicPeriod"/>
            </a:pPr>
            <a:r>
              <a:rPr lang="en-US" sz="2600">
                <a:latin typeface="Arial Unicode MS" pitchFamily="34" charset="-128"/>
                <a:ea typeface="Arial Unicode MS" pitchFamily="34" charset="-128"/>
                <a:cs typeface="Arial Unicode MS" pitchFamily="34" charset="-128"/>
              </a:rPr>
              <a:t>At the elevated temperatures, a larger percent of embryos and larvae developed irregularly than at the control temperature (Figure 6). </a:t>
            </a:r>
          </a:p>
        </p:txBody>
      </p:sp>
      <p:sp>
        <p:nvSpPr>
          <p:cNvPr id="13438" name="Rectangle 98"/>
          <p:cNvSpPr>
            <a:spLocks noChangeArrowheads="1"/>
          </p:cNvSpPr>
          <p:nvPr/>
        </p:nvSpPr>
        <p:spPr bwMode="auto">
          <a:xfrm>
            <a:off x="45989875" y="685800"/>
            <a:ext cx="4302125" cy="1570038"/>
          </a:xfrm>
          <a:prstGeom prst="rect">
            <a:avLst/>
          </a:prstGeom>
          <a:noFill/>
          <a:ln w="9525">
            <a:noFill/>
            <a:miter lim="800000"/>
            <a:headEnd/>
            <a:tailEnd/>
          </a:ln>
        </p:spPr>
        <p:txBody>
          <a:bodyPr wrap="none">
            <a:spAutoFit/>
          </a:bodyPr>
          <a:lstStyle/>
          <a:p>
            <a:r>
              <a:rPr lang="en-US" sz="9600" b="1">
                <a:solidFill>
                  <a:srgbClr val="A0C858"/>
                </a:solidFill>
                <a:latin typeface="Calibri" pitchFamily="34" charset="0"/>
              </a:rPr>
              <a:t>25-1137</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TotalTime>
  <Words>1377</Words>
  <Application>Microsoft Office PowerPoint</Application>
  <PresentationFormat>Custom</PresentationFormat>
  <Paragraphs>134</Paragraphs>
  <Slides>1</Slides>
  <Notes>0</Notes>
  <HiddenSlides>0</HiddenSlides>
  <MMClips>0</MMClips>
  <ScaleCrop>false</ScaleCrop>
  <HeadingPairs>
    <vt:vector size="6" baseType="variant">
      <vt:variant>
        <vt:lpstr>Fonts Used</vt:lpstr>
      </vt:variant>
      <vt:variant>
        <vt:i4>3</vt:i4>
      </vt:variant>
      <vt:variant>
        <vt:lpstr>Design Template</vt:lpstr>
      </vt:variant>
      <vt:variant>
        <vt:i4>1</vt:i4>
      </vt:variant>
      <vt:variant>
        <vt:lpstr>Slide Titles</vt:lpstr>
      </vt:variant>
      <vt:variant>
        <vt:i4>1</vt:i4>
      </vt:variant>
    </vt:vector>
  </HeadingPairs>
  <TitlesOfParts>
    <vt:vector size="5" baseType="lpstr">
      <vt:lpstr>Arial</vt:lpstr>
      <vt:lpstr>Calibri</vt:lpstr>
      <vt:lpstr>Arial Unicode MS</vt:lpstr>
      <vt:lpstr>Office Theme</vt:lpstr>
      <vt:lpstr>Slide 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Melissa D Smith</dc:creator>
  <cp:lastModifiedBy>Alina</cp:lastModifiedBy>
  <cp:revision>42</cp:revision>
  <dcterms:created xsi:type="dcterms:W3CDTF">2008-07-02T17:55:16Z</dcterms:created>
  <dcterms:modified xsi:type="dcterms:W3CDTF">2008-12-19T19:13:17Z</dcterms:modified>
</cp:coreProperties>
</file>