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1" r:id="rId6"/>
    <p:sldId id="262" r:id="rId7"/>
    <p:sldId id="265" r:id="rId8"/>
    <p:sldId id="266" r:id="rId9"/>
    <p:sldId id="268" r:id="rId10"/>
    <p:sldId id="269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CF8B4-5ECD-48AD-A7BA-D63000255A12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6BF0-4C93-4027-8EFC-FC64172FB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429C-89EE-4BA3-8F14-6FD0427B69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76D12B-027E-4BB9-A66B-4ED6B2EAC781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BD9F2B-256F-4D4B-8A43-DBD962C9F8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ive.org/education/games/design-a-habita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apefoundation.org/about-escape-foundation/a-world-of-endangered-speci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stories/2007/04/22/sunday/main2714532.s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tudies.org/system/files/files/notable2011.pdf" TargetMode="External"/><Relationship Id="rId2" Type="http://schemas.openxmlformats.org/officeDocument/2006/relationships/hyperlink" Target="http://www.ncte.org/library/NCTEFiles/About/Awards/OP2010-Presen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nsta.org/publications/ostb/ostb2013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hbook.com/bghb/current.asp" TargetMode="External"/><Relationship Id="rId2" Type="http://schemas.openxmlformats.org/officeDocument/2006/relationships/hyperlink" Target="http://www.ala.org/alsc/awardsgrants/bookmedia/sibertmedal/sibertpast/sibertmedalpa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bnkst.edu/center-childrens-literature/cook-priz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shersweekly.com/pw/best-books/2011/childrens-nonfiction" TargetMode="External"/><Relationship Id="rId2" Type="http://schemas.openxmlformats.org/officeDocument/2006/relationships/hyperlink" Target="http://www.childrensbookguild.org/nonfiction-award/past-winn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nkstreet.edu/center-childrens-literature/childrens-book-committee/awards/" TargetMode="External"/><Relationship Id="rId4" Type="http://schemas.openxmlformats.org/officeDocument/2006/relationships/hyperlink" Target="http://www.schoollibraryjournal.com/slj/articlereview/892886-451/best_books_2011_nonfiction.html.cs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Nonfiction Picture Books You Say? Our Resources Will Show You the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324664"/>
          </a:xfrm>
        </p:spPr>
        <p:txBody>
          <a:bodyPr>
            <a:normAutofit/>
          </a:bodyPr>
          <a:lstStyle/>
          <a:p>
            <a:r>
              <a:rPr lang="en-US" dirty="0" smtClean="0"/>
              <a:t>Logan McKnight</a:t>
            </a:r>
          </a:p>
          <a:p>
            <a:r>
              <a:rPr lang="en-US" dirty="0" smtClean="0"/>
              <a:t>Jeanne Swafford</a:t>
            </a:r>
          </a:p>
          <a:p>
            <a:r>
              <a:rPr lang="en-US" dirty="0" smtClean="0"/>
              <a:t>University of North Carolina – Wilmington</a:t>
            </a:r>
          </a:p>
          <a:p>
            <a:endParaRPr lang="en-US" dirty="0" smtClean="0"/>
          </a:p>
          <a:p>
            <a:r>
              <a:rPr lang="en-US" dirty="0" smtClean="0"/>
              <a:t>Presentation at the North Carolina Reading Association Annual Conference</a:t>
            </a:r>
          </a:p>
          <a:p>
            <a:r>
              <a:rPr lang="en-US" smtClean="0"/>
              <a:t>March 12,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1752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838199"/>
          <a:ext cx="8305800" cy="521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4953000"/>
              </a:tblGrid>
              <a:tr h="1491772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Authors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 smtClean="0"/>
                    </a:p>
                    <a:p>
                      <a:r>
                        <a:rPr lang="en-US" sz="4000" dirty="0" smtClean="0"/>
                        <a:t>Latino experience</a:t>
                      </a:r>
                      <a:endParaRPr lang="en-US" sz="4000" dirty="0"/>
                    </a:p>
                  </a:txBody>
                  <a:tcPr/>
                </a:tc>
              </a:tr>
              <a:tr h="125529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Pat Mora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Various genres, including nonfiction</a:t>
                      </a:r>
                      <a:endParaRPr lang="en-US" sz="2400" dirty="0"/>
                    </a:p>
                  </a:txBody>
                  <a:tcPr/>
                </a:tc>
              </a:tr>
              <a:tr h="91053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Jonah</a:t>
                      </a:r>
                      <a:r>
                        <a:rPr lang="en-US" sz="2400" b="1" baseline="0" dirty="0" smtClean="0"/>
                        <a:t> Winter</a:t>
                      </a:r>
                    </a:p>
                    <a:p>
                      <a:r>
                        <a:rPr lang="en-US" sz="2400" b="1" baseline="0" dirty="0" smtClean="0"/>
                        <a:t>Jeanette Winter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Latino, African American biographies, other nonfiction representing various cultures &amp; topics. K– 5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baseline="0" dirty="0" smtClean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Carmen Lomas Garza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Various genres, including nonfiction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What we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We need to teach children how to read nonfiction texts with varying text structures, visual representations of information (maps, charts, photographs), non-linear texts.</a:t>
            </a:r>
          </a:p>
          <a:p>
            <a:r>
              <a:rPr lang="en-US" sz="3600" dirty="0" smtClean="0"/>
              <a:t>Students need to question the authenticity of texts (critical reading).</a:t>
            </a:r>
          </a:p>
          <a:p>
            <a:r>
              <a:rPr lang="en-US" sz="3600" dirty="0" smtClean="0"/>
              <a:t>Students need to be engaged.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Students need choices. </a:t>
            </a:r>
          </a:p>
          <a:p>
            <a:r>
              <a:rPr lang="en-US" sz="3600" dirty="0" smtClean="0"/>
              <a:t>Learning engagements must be relevant to students’ lives.</a:t>
            </a:r>
          </a:p>
          <a:p>
            <a:r>
              <a:rPr lang="en-US" sz="3600" dirty="0" smtClean="0"/>
              <a:t>Students engage in multiple forms of literacy outside of school.</a:t>
            </a:r>
          </a:p>
          <a:p>
            <a:r>
              <a:rPr lang="en-US" sz="3600" dirty="0" smtClean="0"/>
              <a:t>Individuals need to use multiple digital and print texts to learn.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Endangered Species </a:t>
            </a:r>
            <a:br>
              <a:rPr lang="en-US" dirty="0" smtClean="0"/>
            </a:br>
            <a:r>
              <a:rPr lang="en-US" dirty="0" smtClean="0"/>
              <a:t>Text Set</a:t>
            </a:r>
            <a:endParaRPr lang="en-US" dirty="0"/>
          </a:p>
        </p:txBody>
      </p:sp>
      <p:pic>
        <p:nvPicPr>
          <p:cNvPr id="4" name="irc_mi" descr="http://d.gr-assets.com/books/1320546044l/93229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19400"/>
            <a:ext cx="2514600" cy="300116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there endangered species? How does this happen?</a:t>
            </a:r>
          </a:p>
          <a:p>
            <a:r>
              <a:rPr lang="en-US" dirty="0" smtClean="0"/>
              <a:t>How do we know a species is endangered?</a:t>
            </a:r>
          </a:p>
          <a:p>
            <a:r>
              <a:rPr lang="en-US" dirty="0" smtClean="0"/>
              <a:t>What species are endangered?</a:t>
            </a:r>
          </a:p>
          <a:p>
            <a:r>
              <a:rPr lang="en-US" dirty="0" smtClean="0"/>
              <a:t>What would it feel like to be a threatened or endangered species?</a:t>
            </a:r>
          </a:p>
          <a:p>
            <a:r>
              <a:rPr lang="en-US" dirty="0" smtClean="0"/>
              <a:t>Where are endangered species located?</a:t>
            </a:r>
          </a:p>
          <a:p>
            <a:r>
              <a:rPr lang="en-US" dirty="0" smtClean="0"/>
              <a:t>What can we do to help protect and conserve endangered species?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	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029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How would a historian look at conservation/endangered species?</a:t>
            </a:r>
          </a:p>
          <a:p>
            <a:r>
              <a:rPr lang="en-US" sz="2500" dirty="0" smtClean="0"/>
              <a:t>How would an artist view endangered species? How do you represent something you’ve never seen?</a:t>
            </a:r>
          </a:p>
          <a:p>
            <a:r>
              <a:rPr lang="en-US" sz="2500" dirty="0" smtClean="0"/>
              <a:t>How would a mathematician view endangered species? What questions would they ask? What problems would they solve?</a:t>
            </a:r>
          </a:p>
          <a:p>
            <a:r>
              <a:rPr lang="en-US" sz="2500" dirty="0" smtClean="0"/>
              <a:t>What songs/sounds do we hear that we might not if the species went extinct?</a:t>
            </a:r>
          </a:p>
          <a:p>
            <a:r>
              <a:rPr lang="en-US" sz="2500" dirty="0" smtClean="0"/>
              <a:t>How are ecosystems affected when a species is endangered or goes extinct? How do endangered and/or extinct species affect us?</a:t>
            </a:r>
          </a:p>
          <a:p>
            <a:r>
              <a:rPr lang="en-US" sz="2500" dirty="0" smtClean="0"/>
              <a:t>What local issues/stories are there involving endangered species and/or conservation?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Save the Tiger?</a:t>
            </a:r>
          </a:p>
          <a:p>
            <a:r>
              <a:rPr lang="en-US" dirty="0" smtClean="0"/>
              <a:t>Design a Habitat for the Black-Footed Ferret</a:t>
            </a:r>
          </a:p>
          <a:p>
            <a:r>
              <a:rPr lang="en-US" dirty="0" smtClean="0"/>
              <a:t>Interactive Map</a:t>
            </a:r>
          </a:p>
          <a:p>
            <a:r>
              <a:rPr lang="en-US" dirty="0" smtClean="0"/>
              <a:t>The Price of Progress</a:t>
            </a:r>
          </a:p>
          <a:p>
            <a:r>
              <a:rPr lang="en-US" dirty="0" smtClean="0"/>
              <a:t>Through Endangered Eyes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Save the Tiger?</a:t>
            </a:r>
            <a:endParaRPr lang="en-US" dirty="0"/>
          </a:p>
        </p:txBody>
      </p:sp>
      <p:pic>
        <p:nvPicPr>
          <p:cNvPr id="4" name="irc_mi" descr="http://d.gr-assets.com/books/1320546044l/932292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59219" y="1935163"/>
            <a:ext cx="3625561" cy="4389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http://www.arkive.org/education/games/design-a-habitat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 l="27220" t="47246" r="28027" b="7506"/>
          <a:stretch>
            <a:fillRect/>
          </a:stretch>
        </p:blipFill>
        <p:spPr bwMode="auto">
          <a:xfrm>
            <a:off x="1981200" y="2971800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27394" t="47536" r="28770" b="7809"/>
          <a:stretch>
            <a:fillRect/>
          </a:stretch>
        </p:blipFill>
        <p:spPr bwMode="auto">
          <a:xfrm>
            <a:off x="3352800" y="2057400"/>
            <a:ext cx="54926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Habitat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2743200" cy="3566160"/>
          </a:xfrm>
        </p:spPr>
        <p:txBody>
          <a:bodyPr/>
          <a:lstStyle/>
          <a:p>
            <a:r>
              <a:rPr lang="en-US" dirty="0" smtClean="0"/>
              <a:t>Information about why/how the species became endangered.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Locating quality nonfiction titles and keeping up with new publications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Notable nonfiction authors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Classroom connections using multiple texts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Habitat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2819400" cy="4099560"/>
          </a:xfrm>
        </p:spPr>
        <p:txBody>
          <a:bodyPr/>
          <a:lstStyle/>
          <a:p>
            <a:r>
              <a:rPr lang="en-US" dirty="0" smtClean="0"/>
              <a:t>Students use information learned to problem solve and create a suitable habitat for the ferrets.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21959" t="43771" r="24530" b="-18"/>
          <a:stretch>
            <a:fillRect/>
          </a:stretch>
        </p:blipFill>
        <p:spPr bwMode="auto">
          <a:xfrm>
            <a:off x="3657600" y="2057400"/>
            <a:ext cx="5169386" cy="325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l="27740" t="48986" r="28951" b="7536"/>
          <a:stretch>
            <a:fillRect/>
          </a:stretch>
        </p:blipFill>
        <p:spPr bwMode="auto">
          <a:xfrm>
            <a:off x="228600" y="10668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28131" t="49275" r="29494" b="8656"/>
          <a:stretch>
            <a:fillRect/>
          </a:stretch>
        </p:blipFill>
        <p:spPr bwMode="auto">
          <a:xfrm>
            <a:off x="3962400" y="3505200"/>
            <a:ext cx="472955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Map of Endangered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14400"/>
          </a:xfrm>
        </p:spPr>
        <p:txBody>
          <a:bodyPr/>
          <a:lstStyle/>
          <a:p>
            <a:r>
              <a:rPr lang="en-US" u="sng" dirty="0" smtClean="0">
                <a:hlinkClick r:id="rId3"/>
              </a:rPr>
              <a:t>http://www.escapefoundation.org/about-escape-foundation/a-world-of-endangered-species/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10719" t="20870" r="11929" b="16232"/>
          <a:stretch>
            <a:fillRect/>
          </a:stretch>
        </p:blipFill>
        <p:spPr bwMode="auto">
          <a:xfrm>
            <a:off x="609600" y="2667000"/>
            <a:ext cx="4597923" cy="233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 l="39351" t="17778" r="34745" b="37942"/>
          <a:stretch>
            <a:fillRect/>
          </a:stretch>
        </p:blipFill>
        <p:spPr bwMode="auto">
          <a:xfrm>
            <a:off x="5562600" y="2590800"/>
            <a:ext cx="3130261" cy="348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smtClean="0"/>
              <a:t>The Price of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990600"/>
          </a:xfrm>
        </p:spPr>
        <p:txBody>
          <a:bodyPr>
            <a:normAutofit fontScale="85000" lnSpcReduction="20000"/>
          </a:bodyPr>
          <a:lstStyle/>
          <a:p>
            <a:endParaRPr lang="en-US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http://www.cbsnews.com/stories/2007/04/22/sunday/main2714532.shtml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12122" t="24616" r="39685" b="23644"/>
          <a:stretch>
            <a:fillRect/>
          </a:stretch>
        </p:blipFill>
        <p:spPr bwMode="auto">
          <a:xfrm>
            <a:off x="2438400" y="3200400"/>
            <a:ext cx="4403892" cy="332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Through Endangered Eyes: a poetic journey into the wild </a:t>
            </a:r>
            <a:endParaRPr lang="en-US" dirty="0"/>
          </a:p>
        </p:txBody>
      </p:sp>
      <p:pic>
        <p:nvPicPr>
          <p:cNvPr id="4" name="Picture 3" descr="http://www.wow-womenonwriting.com/uploaded_images/ThroughEndangeredEyes-79266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7636" t="5491" r="6909" b="7451"/>
          <a:stretch/>
        </p:blipFill>
        <p:spPr bwMode="auto">
          <a:xfrm>
            <a:off x="2590800" y="2667000"/>
            <a:ext cx="4196331" cy="3824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variety of resources in a text set makes for a well rounded study of the topic.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Offers multiple perspectives and causes students to ask questions and think critically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type of thinking allows students to synthesize</a:t>
            </a:r>
          </a:p>
          <a:p>
            <a:pPr lvl="1"/>
            <a:r>
              <a:rPr lang="en-US" dirty="0" smtClean="0"/>
              <a:t>Concepts come together, create new understandings and deepen understandings of the topic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343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How do you locate</a:t>
            </a:r>
            <a:br>
              <a:rPr lang="en-US" b="1" dirty="0" smtClean="0"/>
            </a:br>
            <a:r>
              <a:rPr lang="en-US" b="1" dirty="0" smtClean="0"/>
              <a:t>nonfiction texts?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Nonfiction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465138" indent="-465138">
              <a:buAutoNum type="arabicPeriod"/>
            </a:pPr>
            <a:r>
              <a:rPr lang="en-US" b="1" i="1" dirty="0" err="1" smtClean="0"/>
              <a:t>Orbis</a:t>
            </a:r>
            <a:r>
              <a:rPr lang="en-US" b="1" i="1" dirty="0" smtClean="0"/>
              <a:t> </a:t>
            </a:r>
            <a:r>
              <a:rPr lang="en-US" b="1" i="1" dirty="0" err="1" smtClean="0"/>
              <a:t>Pictus</a:t>
            </a:r>
            <a:r>
              <a:rPr lang="en-US" b="1" i="1" dirty="0" smtClean="0"/>
              <a:t> </a:t>
            </a:r>
            <a:r>
              <a:rPr lang="en-US" b="1" dirty="0" smtClean="0"/>
              <a:t>Award for Outstanding Nonfiction for Children   </a:t>
            </a:r>
          </a:p>
          <a:p>
            <a:pPr marL="514350" indent="-51435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hlinkClick r:id="rId2"/>
              </a:rPr>
              <a:t>http://www.ncte.org/library/NCTEFiles/About/Awards/OP2010-Present.pdf</a:t>
            </a:r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465138" indent="-465138">
              <a:buNone/>
            </a:pPr>
            <a:r>
              <a:rPr lang="en-US" dirty="0" smtClean="0"/>
              <a:t>2. 	</a:t>
            </a:r>
            <a:r>
              <a:rPr lang="en-US" b="1" dirty="0" smtClean="0"/>
              <a:t>Notable Social Studies Trade Books for Young People </a:t>
            </a:r>
            <a:r>
              <a:rPr lang="en-US" dirty="0" smtClean="0"/>
              <a:t>(historical fiction, biography, nonfiction)</a:t>
            </a:r>
          </a:p>
          <a:p>
            <a:pPr marL="465138" indent="0">
              <a:buNone/>
            </a:pPr>
            <a:r>
              <a:rPr lang="en-US" dirty="0" smtClean="0">
                <a:hlinkClick r:id="rId3"/>
              </a:rPr>
              <a:t>http://www.socialstudies.org/system/files/files/notable2011.pdf</a:t>
            </a:r>
            <a:endParaRPr lang="en-US" dirty="0" smtClean="0"/>
          </a:p>
          <a:p>
            <a:pPr marL="465138" indent="-465138">
              <a:buNone/>
            </a:pPr>
            <a:r>
              <a:rPr lang="en-US" dirty="0" smtClean="0"/>
              <a:t>3. 	</a:t>
            </a:r>
            <a:r>
              <a:rPr lang="en-US" b="1" dirty="0" smtClean="0"/>
              <a:t>Outstanding Science Trade Books for Young People </a:t>
            </a:r>
            <a:r>
              <a:rPr lang="en-US" dirty="0" smtClean="0"/>
              <a:t>(may not be nonfiction but portrays science concepts in engaging ways) </a:t>
            </a:r>
            <a:r>
              <a:rPr lang="en-US" dirty="0" smtClean="0">
                <a:hlinkClick r:id="rId4"/>
              </a:rPr>
              <a:t>http://www.nsta.org/publications/ostb/ostb2013.aspx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5" name="Picture 4" descr="orbis pict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3374" y="0"/>
            <a:ext cx="1530626" cy="1600200"/>
          </a:xfrm>
          <a:prstGeom prst="rect">
            <a:avLst/>
          </a:prstGeom>
        </p:spPr>
      </p:pic>
      <p:pic>
        <p:nvPicPr>
          <p:cNvPr id="6" name="Picture 5" descr="NSTA outstand trade boo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45720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77400" y="228600"/>
            <a:ext cx="1524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583363"/>
          </a:xfrm>
        </p:spPr>
        <p:txBody>
          <a:bodyPr/>
          <a:lstStyle/>
          <a:p>
            <a:pPr marL="465138" indent="-465138">
              <a:buNone/>
            </a:pPr>
            <a:r>
              <a:rPr lang="en-US" dirty="0" smtClean="0"/>
              <a:t>3. 	</a:t>
            </a:r>
            <a:r>
              <a:rPr lang="en-US" b="1" dirty="0" err="1" smtClean="0"/>
              <a:t>Sibert</a:t>
            </a:r>
            <a:r>
              <a:rPr lang="en-US" b="1" dirty="0" smtClean="0"/>
              <a:t> Informational Book Award</a:t>
            </a:r>
          </a:p>
          <a:p>
            <a:pPr marL="514350" indent="-4763">
              <a:buNone/>
            </a:pPr>
            <a:r>
              <a:rPr lang="en-US" dirty="0" smtClean="0">
                <a:hlinkClick r:id="rId2"/>
              </a:rPr>
              <a:t>http://www.ala.org/alsc/awardsgrants/bookmedia/sibertmedal/sibertpast/sibertmedalpast</a:t>
            </a:r>
            <a:endParaRPr lang="en-US" dirty="0" smtClean="0"/>
          </a:p>
          <a:p>
            <a:pPr marL="514350" indent="-4763">
              <a:buNone/>
            </a:pPr>
            <a:endParaRPr lang="en-US" dirty="0" smtClean="0"/>
          </a:p>
          <a:p>
            <a:pPr marL="465138" indent="-465138">
              <a:buNone/>
            </a:pPr>
            <a:r>
              <a:rPr lang="en-US" dirty="0" smtClean="0"/>
              <a:t>4. 	</a:t>
            </a:r>
            <a:r>
              <a:rPr lang="en-US" b="1" dirty="0" smtClean="0"/>
              <a:t>Boston-Globe Horn Book Award</a:t>
            </a:r>
          </a:p>
          <a:p>
            <a:pPr marL="514350" indent="-49213">
              <a:buNone/>
            </a:pPr>
            <a:r>
              <a:rPr lang="en-US" dirty="0" smtClean="0">
                <a:hlinkClick r:id="rId3"/>
              </a:rPr>
              <a:t>http://archive.hbook.com/bghb/current.asp</a:t>
            </a:r>
            <a:endParaRPr lang="en-US" dirty="0" smtClean="0"/>
          </a:p>
          <a:p>
            <a:pPr marL="465138" indent="-465138"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5. </a:t>
            </a:r>
            <a:r>
              <a:rPr lang="en-US" b="1" dirty="0" smtClean="0"/>
              <a:t>Cook Prize </a:t>
            </a:r>
            <a:r>
              <a:rPr lang="en-US" dirty="0" smtClean="0"/>
              <a:t>(for outstanding STEM </a:t>
            </a:r>
            <a:r>
              <a:rPr lang="en-US" dirty="0" err="1" smtClean="0"/>
              <a:t>bks</a:t>
            </a:r>
            <a:r>
              <a:rPr lang="en-US" dirty="0" smtClean="0"/>
              <a:t>)</a:t>
            </a:r>
          </a:p>
          <a:p>
            <a:pPr marL="465138" indent="0">
              <a:buNone/>
            </a:pPr>
            <a:r>
              <a:rPr lang="en-US" dirty="0" smtClean="0">
                <a:hlinkClick r:id="rId4"/>
              </a:rPr>
              <a:t>http://www.bnkst.edu/center-childrens-literature/cook-prize/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ook Prize STEM b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4800600"/>
            <a:ext cx="1866900" cy="1854200"/>
          </a:xfrm>
          <a:prstGeom prst="rect">
            <a:avLst/>
          </a:prstGeom>
        </p:spPr>
      </p:pic>
      <p:pic>
        <p:nvPicPr>
          <p:cNvPr id="8" name="Picture 7" descr="Sibert_alscwm_200x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914400"/>
            <a:ext cx="1803400" cy="180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/>
          </a:bodyPr>
          <a:lstStyle/>
          <a:p>
            <a:pPr marL="465138" indent="-465138">
              <a:buNone/>
            </a:pPr>
            <a:r>
              <a:rPr lang="en-US" dirty="0" smtClean="0"/>
              <a:t>7. 	</a:t>
            </a:r>
            <a:r>
              <a:rPr lang="en-US" b="1" dirty="0" smtClean="0"/>
              <a:t>Children’s Book Guild Nonfiction Award </a:t>
            </a:r>
            <a:r>
              <a:rPr lang="en-US" dirty="0" smtClean="0"/>
              <a:t>(to authors) </a:t>
            </a:r>
            <a:r>
              <a:rPr lang="en-US" dirty="0" smtClean="0">
                <a:hlinkClick r:id="rId2"/>
              </a:rPr>
              <a:t>http://www.childrensbookguild.org/nonfiction-award/past-winners</a:t>
            </a:r>
            <a:endParaRPr lang="en-US" dirty="0" smtClean="0"/>
          </a:p>
          <a:p>
            <a:pPr marL="465138" indent="-465138">
              <a:buNone/>
            </a:pPr>
            <a:r>
              <a:rPr lang="en-US" b="1" dirty="0" smtClean="0"/>
              <a:t>8. Publisher’s Weekly Best Books </a:t>
            </a:r>
            <a:r>
              <a:rPr lang="en-US" dirty="0" smtClean="0"/>
              <a:t>– Children’s Nonfiction</a:t>
            </a:r>
          </a:p>
          <a:p>
            <a:pPr marL="465138" indent="0">
              <a:buNone/>
            </a:pPr>
            <a:r>
              <a:rPr lang="en-US" dirty="0" smtClean="0">
                <a:hlinkClick r:id="rId3"/>
              </a:rPr>
              <a:t>http://www.publishersweekly.com/pw/best-books/2011/childrens-nonfiction#list</a:t>
            </a:r>
            <a:endParaRPr lang="en-US" dirty="0" smtClean="0"/>
          </a:p>
          <a:p>
            <a:pPr marL="465138" indent="-465138">
              <a:buNone/>
            </a:pPr>
            <a:r>
              <a:rPr lang="en-US" dirty="0" smtClean="0"/>
              <a:t>9 . 	</a:t>
            </a:r>
            <a:r>
              <a:rPr lang="en-US" b="1" dirty="0" smtClean="0"/>
              <a:t>School Library Journal Best Books </a:t>
            </a:r>
            <a:r>
              <a:rPr lang="en-US" dirty="0" smtClean="0"/>
              <a:t>– Nonfiction</a:t>
            </a:r>
          </a:p>
          <a:p>
            <a:pPr marL="465138" indent="0">
              <a:buNone/>
            </a:pPr>
            <a:r>
              <a:rPr lang="en-US" dirty="0" smtClean="0">
                <a:hlinkClick r:id="rId4"/>
              </a:rPr>
              <a:t>http://www.schoollibraryjournal.com/slj/articlereview/892886-451/best_books_2011_nonfiction.html.csp</a:t>
            </a:r>
            <a:endParaRPr lang="en-US" dirty="0" smtClean="0"/>
          </a:p>
          <a:p>
            <a:pPr marL="465138" indent="-465138">
              <a:buNone/>
            </a:pPr>
            <a:r>
              <a:rPr lang="en-US" dirty="0" smtClean="0"/>
              <a:t>10. </a:t>
            </a:r>
            <a:r>
              <a:rPr lang="en-US" b="1" dirty="0" smtClean="0"/>
              <a:t>Flora Stieglitz Straus </a:t>
            </a:r>
            <a:r>
              <a:rPr lang="en-US" dirty="0" smtClean="0"/>
              <a:t>(nonfiction that inspires children) </a:t>
            </a:r>
            <a:r>
              <a:rPr lang="en-US" dirty="0" smtClean="0">
                <a:hlinkClick r:id="rId5"/>
              </a:rPr>
              <a:t>http://bankstreet.edu/center-childrens-literature/childrens-book-committee/awards/</a:t>
            </a:r>
            <a:endParaRPr lang="en-US" dirty="0" smtClean="0"/>
          </a:p>
          <a:p>
            <a:pPr marL="404813" indent="-404813">
              <a:buNone/>
            </a:pPr>
            <a:r>
              <a:rPr lang="en-US" b="1" dirty="0" smtClean="0"/>
              <a:t>AND MORE</a:t>
            </a:r>
            <a:r>
              <a:rPr lang="en-US" dirty="0" smtClean="0"/>
              <a:t>!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607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9436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Authors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 smtClean="0"/>
                    </a:p>
                    <a:p>
                      <a:endParaRPr lang="en-US" sz="1050" dirty="0" smtClean="0"/>
                    </a:p>
                    <a:p>
                      <a:r>
                        <a:rPr lang="en-US" sz="4000" dirty="0" smtClean="0"/>
                        <a:t>Science</a:t>
                      </a:r>
                      <a:endParaRPr lang="en-US" sz="1400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Steve Jenkins </a:t>
                      </a:r>
                    </a:p>
                    <a:p>
                      <a:r>
                        <a:rPr lang="en-US" sz="2400" b="1" dirty="0" smtClean="0"/>
                        <a:t>Robyn Paige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Writing model: interesting</a:t>
                      </a:r>
                      <a:r>
                        <a:rPr lang="en-US" sz="2400" baseline="0" dirty="0" smtClean="0"/>
                        <a:t> organization, design, word choice. K-5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Sy</a:t>
                      </a:r>
                      <a:r>
                        <a:rPr lang="en-US" sz="2400" b="1" dirty="0" smtClean="0"/>
                        <a:t> Montgomery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Scientists</a:t>
                      </a:r>
                      <a:r>
                        <a:rPr lang="en-US" sz="2400" baseline="0" dirty="0" smtClean="0"/>
                        <a:t> in the Field series. 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baseline="0" dirty="0" smtClean="0"/>
                        <a:t> - up</a:t>
                      </a:r>
                      <a:endParaRPr lang="en-US" sz="2400" dirty="0"/>
                    </a:p>
                  </a:txBody>
                  <a:tcPr/>
                </a:tc>
              </a:tr>
              <a:tr h="56252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Sandra </a:t>
                      </a:r>
                      <a:r>
                        <a:rPr lang="en-US" sz="2400" b="1" dirty="0" err="1" smtClean="0"/>
                        <a:t>Markle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Inside Outside</a:t>
                      </a:r>
                      <a:r>
                        <a:rPr lang="en-US" sz="2400" baseline="0" dirty="0" smtClean="0"/>
                        <a:t> series. 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– 5th</a:t>
                      </a:r>
                      <a:endParaRPr lang="en-US" sz="2400" dirty="0"/>
                    </a:p>
                  </a:txBody>
                  <a:tcPr/>
                </a:tc>
              </a:tr>
              <a:tr h="56252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Nic Bishop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Close-up photos. K – 5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 smtClean="0"/>
                    </a:p>
                  </a:txBody>
                  <a:tcPr/>
                </a:tc>
              </a:tr>
              <a:tr h="5513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Seymour Simon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Photography. Descriptive</a:t>
                      </a:r>
                      <a:r>
                        <a:rPr lang="en-US" sz="2400" baseline="0" dirty="0" smtClean="0"/>
                        <a:t> writing. 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– 8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baseline="0" dirty="0" smtClean="0"/>
                    </a:p>
                  </a:txBody>
                  <a:tcPr/>
                </a:tc>
              </a:tr>
              <a:tr h="56252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Gail Gibbons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Also social studies. K – 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dirty="0" smtClean="0"/>
                        <a:t>. </a:t>
                      </a:r>
                      <a:endParaRPr lang="en-US" sz="2400" dirty="0"/>
                    </a:p>
                  </a:txBody>
                  <a:tcPr/>
                </a:tc>
              </a:tr>
              <a:tr h="56252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Stephen Swinburne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Protecting</a:t>
                      </a:r>
                      <a:r>
                        <a:rPr lang="en-US" sz="2400" baseline="0" dirty="0" smtClean="0"/>
                        <a:t> animals. 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baseline="0" dirty="0" smtClean="0"/>
                        <a:t> – 6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Also simple concept books (e.g., colors, shadows). PK-2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685801"/>
          <a:ext cx="8763000" cy="585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6019800"/>
              </a:tblGrid>
              <a:tr h="1326358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Authors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 smtClean="0"/>
                    </a:p>
                    <a:p>
                      <a:r>
                        <a:rPr lang="en-US" sz="4000" dirty="0" smtClean="0"/>
                        <a:t>Biography</a:t>
                      </a:r>
                      <a:endParaRPr lang="en-US" sz="4000" dirty="0"/>
                    </a:p>
                  </a:txBody>
                  <a:tcPr/>
                </a:tc>
              </a:tr>
              <a:tr h="8199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Andrea Davis </a:t>
                      </a:r>
                      <a:r>
                        <a:rPr lang="en-US" sz="2400" b="1" dirty="0" err="1" smtClean="0"/>
                        <a:t>Pinkney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African Americans, K - 5</a:t>
                      </a:r>
                      <a:endParaRPr lang="en-US" sz="2400" dirty="0"/>
                    </a:p>
                  </a:txBody>
                  <a:tcPr/>
                </a:tc>
              </a:tr>
              <a:tr h="53979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Kadir</a:t>
                      </a:r>
                      <a:r>
                        <a:rPr lang="en-US" sz="2400" b="1" dirty="0" smtClean="0"/>
                        <a:t> Nelson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African Americans, K - 9</a:t>
                      </a:r>
                      <a:endParaRPr lang="en-US" sz="2400" dirty="0"/>
                    </a:p>
                  </a:txBody>
                  <a:tcPr/>
                </a:tc>
              </a:tr>
              <a:tr h="83283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Doreen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Rappaport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Also</a:t>
                      </a:r>
                      <a:r>
                        <a:rPr lang="en-US" sz="2400" baseline="0" dirty="0" smtClean="0"/>
                        <a:t> African American history and historical fiction, 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 - 8</a:t>
                      </a:r>
                      <a:endParaRPr lang="en-US" sz="2400" dirty="0"/>
                    </a:p>
                  </a:txBody>
                  <a:tcPr/>
                </a:tc>
              </a:tr>
              <a:tr h="4404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Robert Burleigh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Also nonfiction , 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baseline="0" dirty="0" smtClean="0"/>
                        <a:t> – 5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baseline="0" dirty="0" smtClean="0"/>
                    </a:p>
                  </a:txBody>
                  <a:tcPr/>
                </a:tc>
              </a:tr>
              <a:tr h="55698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Kathleen </a:t>
                      </a:r>
                      <a:r>
                        <a:rPr lang="en-US" sz="2400" b="1" dirty="0" err="1" smtClean="0"/>
                        <a:t>Krull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Lives of .</a:t>
                      </a:r>
                      <a:r>
                        <a:rPr lang="en-US" sz="2400" baseline="0" dirty="0" smtClean="0"/>
                        <a:t> . ., Giants of Science series. 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baseline="0" dirty="0" smtClean="0"/>
                        <a:t> – 8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baseline="0" dirty="0" smtClean="0"/>
                    </a:p>
                  </a:txBody>
                  <a:tcPr/>
                </a:tc>
              </a:tr>
              <a:tr h="49306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Phillip </a:t>
                      </a:r>
                      <a:r>
                        <a:rPr lang="en-US" sz="2400" b="1" dirty="0" err="1" smtClean="0"/>
                        <a:t>Hoose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Also nonfiction conservation, 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-</a:t>
                      </a:r>
                      <a:r>
                        <a:rPr lang="en-US" sz="2400" baseline="0" dirty="0" smtClean="0"/>
                        <a:t> up</a:t>
                      </a:r>
                      <a:endParaRPr lang="en-US" sz="2400" dirty="0"/>
                    </a:p>
                  </a:txBody>
                  <a:tcPr/>
                </a:tc>
              </a:tr>
              <a:tr h="8199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Russell Freedman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Also nonfiction history, 5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- up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838199"/>
          <a:ext cx="8305800" cy="563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5181600"/>
              </a:tblGrid>
              <a:tr h="140989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Authors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 smtClean="0"/>
                    </a:p>
                    <a:p>
                      <a:r>
                        <a:rPr lang="en-US" sz="4000" dirty="0" smtClean="0"/>
                        <a:t>Biography</a:t>
                      </a:r>
                      <a:r>
                        <a:rPr lang="en-US" sz="4000" baseline="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</a:tr>
              <a:tr h="110471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Patricia </a:t>
                      </a:r>
                      <a:r>
                        <a:rPr lang="en-US" sz="2400" b="1" dirty="0" err="1" smtClean="0"/>
                        <a:t>McKissack</a:t>
                      </a:r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Fredrick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McKissack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African American experience. K - up</a:t>
                      </a:r>
                    </a:p>
                    <a:p>
                      <a:r>
                        <a:rPr lang="en-US" sz="2400" baseline="0" dirty="0" smtClean="0"/>
                        <a:t>(Also other genres)</a:t>
                      </a:r>
                      <a:endParaRPr lang="en-US" sz="2400" dirty="0"/>
                    </a:p>
                  </a:txBody>
                  <a:tcPr/>
                </a:tc>
              </a:tr>
              <a:tr h="51085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Barbara </a:t>
                      </a:r>
                      <a:r>
                        <a:rPr lang="en-US" sz="2400" b="1" dirty="0" err="1" smtClean="0"/>
                        <a:t>Kerley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Also </a:t>
                      </a:r>
                      <a:r>
                        <a:rPr lang="en-US" sz="2400" baseline="0" dirty="0" smtClean="0"/>
                        <a:t>Photo Inspirations series. </a:t>
                      </a:r>
                      <a:r>
                        <a:rPr lang="en-US" sz="2400" dirty="0" smtClean="0"/>
                        <a:t>K – 5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 smtClean="0"/>
                    </a:p>
                  </a:txBody>
                  <a:tcPr/>
                </a:tc>
              </a:tr>
              <a:tr h="8852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Susan Campbell </a:t>
                      </a:r>
                      <a:r>
                        <a:rPr lang="en-US" sz="2400" b="1" dirty="0" err="1" smtClean="0"/>
                        <a:t>Bartoletti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Also nonfiction</a:t>
                      </a:r>
                      <a:r>
                        <a:rPr lang="en-US" sz="2400" baseline="0" dirty="0" smtClean="0"/>
                        <a:t> history &amp; other genres. 5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- up</a:t>
                      </a:r>
                      <a:endParaRPr lang="en-US" sz="2400" dirty="0"/>
                    </a:p>
                  </a:txBody>
                  <a:tcPr/>
                </a:tc>
              </a:tr>
              <a:tr h="53875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Candace</a:t>
                      </a:r>
                      <a:r>
                        <a:rPr lang="en-US" sz="2400" b="1" baseline="0" dirty="0" smtClean="0"/>
                        <a:t> Fleming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Also other genres, 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– 7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baseline="0" dirty="0" smtClean="0"/>
                    </a:p>
                  </a:txBody>
                  <a:tcPr/>
                </a:tc>
              </a:tr>
              <a:tr h="53875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Jan Greenberg, Sandra Jordan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Many artist biographies, K – 8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baseline="0" dirty="0" smtClean="0"/>
                    </a:p>
                    <a:p>
                      <a:endParaRPr lang="en-US" sz="24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490</TotalTime>
  <Words>732</Words>
  <Application>Microsoft Office PowerPoint</Application>
  <PresentationFormat>On-screen Show (4:3)</PresentationFormat>
  <Paragraphs>158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Nonfiction Picture Books You Say? Our Resources Will Show You the Way</vt:lpstr>
      <vt:lpstr>Overview</vt:lpstr>
      <vt:lpstr>How do you locate nonfiction texts?</vt:lpstr>
      <vt:lpstr>Nonfiction Awards</vt:lpstr>
      <vt:lpstr>Slide 5</vt:lpstr>
      <vt:lpstr>Slide 6</vt:lpstr>
      <vt:lpstr>Slide 7</vt:lpstr>
      <vt:lpstr>Slide 8</vt:lpstr>
      <vt:lpstr>Slide 9</vt:lpstr>
      <vt:lpstr>Slide 10</vt:lpstr>
      <vt:lpstr>What we know:</vt:lpstr>
      <vt:lpstr>Slide 12</vt:lpstr>
      <vt:lpstr>Endangered Species  Text Set</vt:lpstr>
      <vt:lpstr>Questions</vt:lpstr>
      <vt:lpstr> Questions </vt:lpstr>
      <vt:lpstr>Resource Highlights</vt:lpstr>
      <vt:lpstr>Can We Save the Tiger?</vt:lpstr>
      <vt:lpstr>Design a Habitat</vt:lpstr>
      <vt:lpstr>Design a Habitat continued </vt:lpstr>
      <vt:lpstr>Design a Habitat continued</vt:lpstr>
      <vt:lpstr>Slide 21</vt:lpstr>
      <vt:lpstr>  Map of Endangered Species</vt:lpstr>
      <vt:lpstr>The Price of Progress</vt:lpstr>
      <vt:lpstr>Through Endangered Eyes: a poetic journey into the wild </vt:lpstr>
      <vt:lpstr>So what?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Nonfiction Picture Books You Say? Our Resources Will Show You the Way</dc:title>
  <dc:creator>Jeanne</dc:creator>
  <cp:lastModifiedBy>Jeanne</cp:lastModifiedBy>
  <cp:revision>13</cp:revision>
  <dcterms:created xsi:type="dcterms:W3CDTF">2013-03-08T19:23:38Z</dcterms:created>
  <dcterms:modified xsi:type="dcterms:W3CDTF">2013-05-04T23:09:55Z</dcterms:modified>
</cp:coreProperties>
</file>