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8" r:id="rId3"/>
    <p:sldId id="271" r:id="rId4"/>
    <p:sldId id="282" r:id="rId5"/>
    <p:sldId id="283" r:id="rId6"/>
    <p:sldId id="285" r:id="rId7"/>
    <p:sldId id="273" r:id="rId8"/>
    <p:sldId id="301" r:id="rId9"/>
    <p:sldId id="300" r:id="rId10"/>
    <p:sldId id="276" r:id="rId11"/>
    <p:sldId id="277" r:id="rId12"/>
    <p:sldId id="278" r:id="rId13"/>
    <p:sldId id="302" r:id="rId14"/>
    <p:sldId id="279" r:id="rId15"/>
    <p:sldId id="286" r:id="rId16"/>
    <p:sldId id="280" r:id="rId17"/>
    <p:sldId id="288" r:id="rId18"/>
    <p:sldId id="287" r:id="rId19"/>
    <p:sldId id="289" r:id="rId20"/>
    <p:sldId id="290" r:id="rId21"/>
    <p:sldId id="291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0D40-B35F-41C6-809B-1EB605A268C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EE8DE-C83C-4138-B29A-EC1C5EC9A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410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EE8DE-C83C-4138-B29A-EC1C5EC9AA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64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EE8DE-C83C-4138-B29A-EC1C5EC9AA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C5C-8B46-4948-B055-E7DDE9D7B0B5}" type="datetime1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9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50A-404B-4464-8A3E-C02C4C2DCC3A}" type="datetime1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012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CE28-E40B-4ED4-81CF-671BD021F4D9}" type="datetime1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06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83D9-E901-4F08-A2F6-EFF5BE202858}" type="datetime1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861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9039-0498-45F5-8AD7-11BC03E21ECB}" type="datetime1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25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1C16-99C9-4079-9451-036B29BD0527}" type="datetime1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288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57E2-675F-42FB-9B4B-752F234FD626}" type="datetime1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719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0BF-F256-4654-905C-76BB5BCD12DD}" type="datetime1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370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9D33-1853-4C10-A263-294915D72D8A}" type="datetime1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70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A1E-FE09-4787-AFB8-C62B7F23BFBD}" type="datetime1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15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00F2-D1C3-4637-B830-FD12C5EA6705}" type="datetime1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010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78C72-7181-42BE-85F5-EE6DDA09E5AE}" type="datetime1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7F66-8211-4C9F-81E0-04E968D5A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1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33750"/>
            <a:ext cx="9134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609600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009999"/>
                </a:solidFill>
                <a:latin typeface="Bernard MT Condensed" pitchFamily="18" charset="0"/>
              </a:rPr>
              <a:t>Welcome to the Coolest Place in Town!!!!!!</a:t>
            </a:r>
            <a:endParaRPr lang="en-US" sz="60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1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/>
          <a:lstStyle/>
          <a:p>
            <a:pPr lvl="0"/>
            <a:r>
              <a:rPr lang="en-US" dirty="0" smtClean="0"/>
              <a:t>“</a:t>
            </a:r>
            <a:r>
              <a:rPr lang="en-US" i="1" dirty="0" smtClean="0"/>
              <a:t>We </a:t>
            </a:r>
            <a:r>
              <a:rPr lang="en-US" i="1" dirty="0"/>
              <a:t>have found that there are some aspects of college life that relates to success in class that our freshmen were not anticipating. We developed this program with a group of faculty members from UNCW so you would know what to </a:t>
            </a:r>
            <a:r>
              <a:rPr lang="en-US" i="1" dirty="0" smtClean="0"/>
              <a:t>expect</a:t>
            </a:r>
            <a:r>
              <a:rPr lang="en-US" dirty="0" smtClean="0"/>
              <a:t>” – </a:t>
            </a:r>
            <a:r>
              <a:rPr lang="en-US" b="1" i="1" dirty="0" smtClean="0"/>
              <a:t>from UNCW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66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/>
          <a:lstStyle/>
          <a:p>
            <a:pPr lvl="0"/>
            <a:r>
              <a:rPr lang="en-US" dirty="0" smtClean="0"/>
              <a:t>All of UNCW, students</a:t>
            </a:r>
            <a:r>
              <a:rPr lang="en-US" dirty="0"/>
              <a:t>, faculty and staff have all worked hard to get here. </a:t>
            </a:r>
            <a:endParaRPr lang="en-US" dirty="0" smtClean="0"/>
          </a:p>
          <a:p>
            <a:pPr lvl="0"/>
            <a:r>
              <a:rPr lang="en-US" dirty="0" smtClean="0"/>
              <a:t>You </a:t>
            </a:r>
            <a:r>
              <a:rPr lang="en-US" dirty="0"/>
              <a:t>were chosen from an excellent pool of new </a:t>
            </a:r>
            <a:r>
              <a:rPr lang="en-US" dirty="0" smtClean="0"/>
              <a:t>students via a </a:t>
            </a:r>
            <a:r>
              <a:rPr lang="en-US" dirty="0"/>
              <a:t>rigorous selection process. </a:t>
            </a:r>
            <a:endParaRPr lang="en-US" dirty="0" smtClean="0"/>
          </a:p>
          <a:p>
            <a:pPr lvl="0"/>
            <a:r>
              <a:rPr lang="en-US" dirty="0" smtClean="0"/>
              <a:t>Make </a:t>
            </a:r>
            <a:r>
              <a:rPr lang="en-US" dirty="0"/>
              <a:t>the most of your time </a:t>
            </a:r>
            <a:r>
              <a:rPr lang="en-US" dirty="0" smtClean="0"/>
              <a:t>here. </a:t>
            </a:r>
            <a:endParaRPr lang="en-US" dirty="0"/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3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Bernard MT Condensed" pitchFamily="18" charset="0"/>
              </a:rPr>
              <a:t>University Statement of Academic Expectations for Students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sz="3800" b="1" dirty="0"/>
              <a:t>In choosing UNCW</a:t>
            </a:r>
            <a:r>
              <a:rPr lang="en-US" sz="3800" dirty="0"/>
              <a:t>, </a:t>
            </a:r>
            <a:endParaRPr lang="en-US" sz="3800" dirty="0" smtClean="0"/>
          </a:p>
          <a:p>
            <a:pPr lvl="2"/>
            <a:r>
              <a:rPr lang="en-US" sz="3800" dirty="0" smtClean="0"/>
              <a:t>You </a:t>
            </a:r>
            <a:r>
              <a:rPr lang="en-US" sz="3800" dirty="0"/>
              <a:t>have become part of our community of scholars. </a:t>
            </a:r>
            <a:endParaRPr lang="en-US" sz="3800" dirty="0" smtClean="0"/>
          </a:p>
          <a:p>
            <a:pPr lvl="2"/>
            <a:r>
              <a:rPr lang="en-US" sz="3800" dirty="0" smtClean="0"/>
              <a:t>We </a:t>
            </a:r>
            <a:r>
              <a:rPr lang="en-US" sz="3800" dirty="0"/>
              <a:t>recognize that the </a:t>
            </a:r>
            <a:r>
              <a:rPr lang="en-US" sz="3800" dirty="0" smtClean="0"/>
              <a:t>this </a:t>
            </a:r>
            <a:r>
              <a:rPr lang="en-US" sz="3800" dirty="0"/>
              <a:t>learning experience is challenging and requires hard work. </a:t>
            </a:r>
            <a:endParaRPr lang="en-US" sz="3800" dirty="0" smtClean="0"/>
          </a:p>
          <a:p>
            <a:pPr lvl="2"/>
            <a:r>
              <a:rPr lang="en-US" sz="3800" dirty="0" smtClean="0"/>
              <a:t>It </a:t>
            </a:r>
            <a:r>
              <a:rPr lang="en-US" sz="3800" dirty="0"/>
              <a:t>also requires a commitment to make time available to do that hard work</a:t>
            </a:r>
            <a:r>
              <a:rPr lang="en-US" sz="3800" dirty="0" smtClean="0"/>
              <a:t>.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6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latin typeface="Bernard MT Condensed" pitchFamily="18" charset="0"/>
              </a:rPr>
              <a:t>University Statement of Academic Expectations for Students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sz="3800" b="1" dirty="0"/>
              <a:t>In choosing UNCW, </a:t>
            </a:r>
            <a:endParaRPr lang="en-US" sz="3800" b="1" dirty="0" smtClean="0"/>
          </a:p>
          <a:p>
            <a:pPr lvl="2"/>
            <a:r>
              <a:rPr lang="en-US" sz="3800" dirty="0" smtClean="0"/>
              <a:t>The </a:t>
            </a:r>
            <a:r>
              <a:rPr lang="en-US" sz="3800" dirty="0"/>
              <a:t>university expects you to make academics your highest priority by dedicating your time and energy to training your mind and acquiring knowledge. </a:t>
            </a:r>
            <a:endParaRPr lang="en-US" sz="3800" dirty="0" smtClean="0"/>
          </a:p>
          <a:p>
            <a:pPr lvl="2"/>
            <a:r>
              <a:rPr lang="en-US" sz="3800" dirty="0" smtClean="0"/>
              <a:t>Academic </a:t>
            </a:r>
            <a:r>
              <a:rPr lang="en-US" sz="3800" dirty="0"/>
              <a:t>success in critical thinking and problem solving prepares you for the changes and challenges you will encounter in the future. </a:t>
            </a:r>
            <a:endParaRPr lang="en-US" sz="3800" dirty="0" smtClean="0"/>
          </a:p>
          <a:p>
            <a:pPr lvl="2"/>
            <a:r>
              <a:rPr lang="en-US" sz="3800" dirty="0" smtClean="0"/>
              <a:t>Our </a:t>
            </a:r>
            <a:r>
              <a:rPr lang="en-US" sz="3800" dirty="0"/>
              <a:t>faculty and academic support resources are readily available as partners in this effort, but the primary responsibility for learning is yours.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6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Bernard MT Condensed" pitchFamily="18" charset="0"/>
              </a:rPr>
              <a:t>Academic Priority &amp; Standards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dirty="0"/>
              <a:t>Academics must be your #1 priority over all other activities (work, involvement, etc.).</a:t>
            </a:r>
          </a:p>
          <a:p>
            <a:pPr lvl="1"/>
            <a:r>
              <a:rPr lang="en-US" dirty="0"/>
              <a:t>Go beyond the minimum and excel.</a:t>
            </a:r>
          </a:p>
          <a:p>
            <a:pPr lvl="1"/>
            <a:r>
              <a:rPr lang="en-US" dirty="0"/>
              <a:t>College is more difficult than you think.  It requires time and effort outside the classroom. Manage your time well.</a:t>
            </a:r>
          </a:p>
          <a:p>
            <a:pPr lvl="1"/>
            <a:r>
              <a:rPr lang="en-US" dirty="0"/>
              <a:t>Learning is your primary responsibility. The faculty and academic support resources are your partners in your learning but it is still your responsibility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0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Bernard MT Condensed" pitchFamily="18" charset="0"/>
              </a:rPr>
              <a:t>Academic Priority &amp; Standards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dirty="0" smtClean="0"/>
              <a:t>Learning </a:t>
            </a:r>
            <a:r>
              <a:rPr lang="en-US" dirty="0"/>
              <a:t>is an active process and your active engagement is critical. </a:t>
            </a:r>
          </a:p>
          <a:p>
            <a:pPr lvl="1"/>
            <a:r>
              <a:rPr lang="en-US" dirty="0"/>
              <a:t>Do you know what the standards of your professors are? (talk about the importance of  the syllabus)</a:t>
            </a:r>
          </a:p>
          <a:p>
            <a:pPr lvl="1"/>
            <a:r>
              <a:rPr lang="en-US" dirty="0"/>
              <a:t>Students should appreciate learning for its own sake and should enjoy engaging in the learning process, but not expect to be “entertained”.</a:t>
            </a:r>
          </a:p>
          <a:p>
            <a:pPr lvl="1"/>
            <a:r>
              <a:rPr lang="en-US" dirty="0"/>
              <a:t>Learning is a life-long process.</a:t>
            </a:r>
          </a:p>
          <a:p>
            <a:pPr lvl="1"/>
            <a:r>
              <a:rPr lang="en-US" dirty="0"/>
              <a:t>Critical thinking is a life skill. 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4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Bernard MT Condensed" pitchFamily="18" charset="0"/>
              </a:rPr>
              <a:t>Strategies for Academic Success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dirty="0"/>
              <a:t>Those who are successful in class stay in touch with the professor and study.</a:t>
            </a:r>
          </a:p>
          <a:p>
            <a:pPr lvl="1"/>
            <a:r>
              <a:rPr lang="en-US" dirty="0"/>
              <a:t>Utilize academic resources (writing center, tutoring &amp; learning center, math lab, supplemental instruction, library resource staff, help desk).</a:t>
            </a:r>
          </a:p>
          <a:p>
            <a:pPr lvl="1"/>
            <a:r>
              <a:rPr lang="en-US" dirty="0"/>
              <a:t>Students who succeed have learned how to manage their time and put academics as their first priority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Bernard MT Condensed" pitchFamily="18" charset="0"/>
              </a:rPr>
              <a:t>Strategies for Academic Success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dirty="0" smtClean="0"/>
              <a:t>Students </a:t>
            </a:r>
            <a:r>
              <a:rPr lang="en-US" dirty="0"/>
              <a:t>who succeed read the text books.</a:t>
            </a:r>
          </a:p>
          <a:p>
            <a:pPr lvl="1"/>
            <a:r>
              <a:rPr lang="en-US" dirty="0"/>
              <a:t>Student who are successful know their professors expectations by understanding the syllabus.</a:t>
            </a:r>
          </a:p>
          <a:p>
            <a:pPr lvl="1"/>
            <a:r>
              <a:rPr lang="en-US" dirty="0"/>
              <a:t>Students who are successful in college have adjusted their study skills to reflect what is necessary in college.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90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Bernard MT Condensed" pitchFamily="18" charset="0"/>
              </a:rPr>
              <a:t>Strategies for Academic Success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dirty="0" smtClean="0"/>
              <a:t>Look </a:t>
            </a:r>
            <a:r>
              <a:rPr lang="en-US" dirty="0"/>
              <a:t>beyond the short term of how to succeed in this class and look at the future. (You may need an internship or a reference from your faculty member so get to know them. The person sitting next to you in class may be your business partner in the future.)</a:t>
            </a:r>
          </a:p>
          <a:p>
            <a:pPr lvl="1"/>
            <a:r>
              <a:rPr lang="en-US" dirty="0"/>
              <a:t>Choose your friends that support your goals not detract from them.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Bernard MT Condensed" pitchFamily="18" charset="0"/>
              </a:rPr>
              <a:t>Classroom Etiquette &amp; Expectations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dirty="0"/>
              <a:t>We expect students to be civil &amp; respect their professors and classmates.</a:t>
            </a:r>
          </a:p>
          <a:p>
            <a:pPr lvl="1"/>
            <a:r>
              <a:rPr lang="en-US" dirty="0"/>
              <a:t>Be on time to class. If you are going to miss class tell the professor but be aware this does not excuse your absence.</a:t>
            </a:r>
          </a:p>
          <a:p>
            <a:pPr lvl="1"/>
            <a:r>
              <a:rPr lang="en-US" dirty="0"/>
              <a:t>Cell phones, pagers, etc. are not appropriate in the class room. Turn them off and put them away.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26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2275" y="2651760"/>
            <a:ext cx="6024342" cy="3291840"/>
            <a:chOff x="2886075" y="1676400"/>
            <a:chExt cx="6024342" cy="3291840"/>
          </a:xfrm>
        </p:grpSpPr>
        <p:pic>
          <p:nvPicPr>
            <p:cNvPr id="13317" name="Picture 5" descr="http://www.uncw.edu/csc/images/rotate2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075" y="1676400"/>
              <a:ext cx="6024342" cy="32918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4267200" y="3810000"/>
              <a:ext cx="3886200" cy="1143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Department of Computer Science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938" y="2708911"/>
            <a:ext cx="2878137" cy="3219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5561"/>
            <a:ext cx="8229600" cy="181451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880360"/>
            <a:ext cx="2809875" cy="2880360"/>
            <a:chOff x="609600" y="2682240"/>
            <a:chExt cx="2809875" cy="288036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682240"/>
              <a:ext cx="1392441" cy="17373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609600" y="4419600"/>
              <a:ext cx="2809875" cy="1143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Dr. Devon Simmonds</a:t>
              </a:r>
              <a:br>
                <a:rPr lang="en-US" sz="2400" dirty="0" smtClean="0"/>
              </a:br>
              <a:r>
                <a:rPr lang="en-US" sz="2400" dirty="0" smtClean="0"/>
                <a:t>Computer Science Department</a:t>
              </a:r>
              <a:endParaRPr lang="en-US" sz="2400" dirty="0"/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7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Bernard MT Condensed" pitchFamily="18" charset="0"/>
              </a:rPr>
              <a:t>Classroom Etiquette &amp; Expectations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dirty="0" smtClean="0"/>
              <a:t>Side </a:t>
            </a:r>
            <a:r>
              <a:rPr lang="en-US" dirty="0"/>
              <a:t>conversations are distracting to others. Don’t do it.</a:t>
            </a:r>
          </a:p>
          <a:p>
            <a:pPr lvl="1"/>
            <a:r>
              <a:rPr lang="en-US" dirty="0"/>
              <a:t>The classroom should have an environment of professional courtesy.</a:t>
            </a:r>
          </a:p>
          <a:p>
            <a:pPr lvl="1"/>
            <a:r>
              <a:rPr lang="en-US" dirty="0"/>
              <a:t>Intellectual discourse involves challenging ideas in a civil and respectful manner.</a:t>
            </a:r>
          </a:p>
          <a:p>
            <a:pPr lvl="1"/>
            <a:r>
              <a:rPr lang="en-US" dirty="0"/>
              <a:t>Respect the learning of others.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6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Bernard MT Condensed" pitchFamily="18" charset="0"/>
              </a:rPr>
              <a:t>Academic Honesty</a:t>
            </a:r>
            <a:endParaRPr lang="en-US" dirty="0">
              <a:latin typeface="Bernard MT Condensed" pitchFamily="18" charset="0"/>
            </a:endParaRPr>
          </a:p>
          <a:p>
            <a:pPr lvl="1"/>
            <a:r>
              <a:rPr lang="en-US" dirty="0"/>
              <a:t>UNCW Honor Code </a:t>
            </a:r>
            <a:endParaRPr lang="en-US" dirty="0" smtClean="0"/>
          </a:p>
          <a:p>
            <a:pPr lvl="1"/>
            <a:r>
              <a:rPr lang="en-US" dirty="0" smtClean="0"/>
              <a:t>Plagiarism </a:t>
            </a:r>
          </a:p>
          <a:p>
            <a:pPr lvl="1"/>
            <a:r>
              <a:rPr lang="en-US" dirty="0" smtClean="0"/>
              <a:t>Acknowledging </a:t>
            </a:r>
            <a:r>
              <a:rPr lang="en-US" dirty="0"/>
              <a:t>the work of others (cheating vs. collaboration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b="1" smtClean="0">
                <a:solidFill>
                  <a:schemeClr val="tx1"/>
                </a:solidFill>
              </a:rPr>
              <a:pPr/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0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0" y="9906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25146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1600200"/>
            <a:ext cx="7010400" cy="2514600"/>
            <a:chOff x="457200" y="1981200"/>
            <a:chExt cx="7010400" cy="2514600"/>
          </a:xfrm>
        </p:grpSpPr>
        <p:sp>
          <p:nvSpPr>
            <p:cNvPr id="41992" name="Rectangle 7"/>
            <p:cNvSpPr>
              <a:spLocks noChangeArrowheads="1"/>
            </p:cNvSpPr>
            <p:nvPr/>
          </p:nvSpPr>
          <p:spPr bwMode="auto">
            <a:xfrm>
              <a:off x="457200" y="1981200"/>
              <a:ext cx="801914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Q</a:t>
              </a:r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1197429" y="2209800"/>
              <a:ext cx="801914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u</a:t>
              </a:r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1905000" y="2438400"/>
              <a:ext cx="801914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e</a:t>
              </a:r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2590800" y="2590800"/>
              <a:ext cx="801914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s</a:t>
              </a:r>
            </a:p>
          </p:txBody>
        </p:sp>
        <p:sp>
          <p:nvSpPr>
            <p:cNvPr id="41996" name="Rectangle 10"/>
            <p:cNvSpPr>
              <a:spLocks noChangeArrowheads="1"/>
            </p:cNvSpPr>
            <p:nvPr/>
          </p:nvSpPr>
          <p:spPr bwMode="auto">
            <a:xfrm>
              <a:off x="3276600" y="2819400"/>
              <a:ext cx="801914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t</a:t>
              </a:r>
            </a:p>
          </p:txBody>
        </p:sp>
        <p:sp>
          <p:nvSpPr>
            <p:cNvPr id="41997" name="Rectangle 7"/>
            <p:cNvSpPr>
              <a:spLocks noChangeArrowheads="1"/>
            </p:cNvSpPr>
            <p:nvPr/>
          </p:nvSpPr>
          <p:spPr bwMode="auto">
            <a:xfrm>
              <a:off x="3962400" y="3048000"/>
              <a:ext cx="803189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i</a:t>
              </a:r>
            </a:p>
          </p:txBody>
        </p:sp>
        <p:sp>
          <p:nvSpPr>
            <p:cNvPr id="41998" name="Rectangle 8"/>
            <p:cNvSpPr>
              <a:spLocks noChangeArrowheads="1"/>
            </p:cNvSpPr>
            <p:nvPr/>
          </p:nvSpPr>
          <p:spPr bwMode="auto">
            <a:xfrm>
              <a:off x="4648200" y="3276600"/>
              <a:ext cx="803189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o</a:t>
              </a:r>
            </a:p>
          </p:txBody>
        </p:sp>
        <p:sp>
          <p:nvSpPr>
            <p:cNvPr id="41999" name="Rectangle 9"/>
            <p:cNvSpPr>
              <a:spLocks noChangeArrowheads="1"/>
            </p:cNvSpPr>
            <p:nvPr/>
          </p:nvSpPr>
          <p:spPr bwMode="auto">
            <a:xfrm>
              <a:off x="5334000" y="3505200"/>
              <a:ext cx="803189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n</a:t>
              </a:r>
            </a:p>
          </p:txBody>
        </p:sp>
        <p:sp>
          <p:nvSpPr>
            <p:cNvPr id="42000" name="Rectangle 10"/>
            <p:cNvSpPr>
              <a:spLocks noChangeArrowheads="1"/>
            </p:cNvSpPr>
            <p:nvPr/>
          </p:nvSpPr>
          <p:spPr bwMode="auto">
            <a:xfrm>
              <a:off x="6019800" y="3657600"/>
              <a:ext cx="801914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s</a:t>
              </a:r>
            </a:p>
          </p:txBody>
        </p:sp>
        <p:sp>
          <p:nvSpPr>
            <p:cNvPr id="42001" name="Rectangle 10"/>
            <p:cNvSpPr>
              <a:spLocks noChangeArrowheads="1"/>
            </p:cNvSpPr>
            <p:nvPr/>
          </p:nvSpPr>
          <p:spPr bwMode="auto">
            <a:xfrm>
              <a:off x="6665686" y="3810000"/>
              <a:ext cx="801914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/>
                <a:t>?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9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7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Story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82763"/>
            <a:ext cx="3213100" cy="4846637"/>
          </a:xfrm>
          <a:noFill/>
        </p:spPr>
      </p:pic>
      <p:sp>
        <p:nvSpPr>
          <p:cNvPr id="5" name="Freeform 4"/>
          <p:cNvSpPr/>
          <p:nvPr/>
        </p:nvSpPr>
        <p:spPr>
          <a:xfrm>
            <a:off x="1436688" y="2925763"/>
            <a:ext cx="1420812" cy="882650"/>
          </a:xfrm>
          <a:custGeom>
            <a:avLst/>
            <a:gdLst>
              <a:gd name="connsiteX0" fmla="*/ 143023 w 1421599"/>
              <a:gd name="connsiteY0" fmla="*/ 39088 h 882609"/>
              <a:gd name="connsiteX1" fmla="*/ 178649 w 1421599"/>
              <a:gd name="connsiteY1" fmla="*/ 27212 h 882609"/>
              <a:gd name="connsiteX2" fmla="*/ 214275 w 1421599"/>
              <a:gd name="connsiteY2" fmla="*/ 3462 h 882609"/>
              <a:gd name="connsiteX3" fmla="*/ 226150 w 1421599"/>
              <a:gd name="connsiteY3" fmla="*/ 39088 h 882609"/>
              <a:gd name="connsiteX4" fmla="*/ 321153 w 1421599"/>
              <a:gd name="connsiteY4" fmla="*/ 50963 h 882609"/>
              <a:gd name="connsiteX5" fmla="*/ 463657 w 1421599"/>
              <a:gd name="connsiteY5" fmla="*/ 62838 h 882609"/>
              <a:gd name="connsiteX6" fmla="*/ 606161 w 1421599"/>
              <a:gd name="connsiteY6" fmla="*/ 122215 h 882609"/>
              <a:gd name="connsiteX7" fmla="*/ 641787 w 1421599"/>
              <a:gd name="connsiteY7" fmla="*/ 145966 h 882609"/>
              <a:gd name="connsiteX8" fmla="*/ 784291 w 1421599"/>
              <a:gd name="connsiteY8" fmla="*/ 157841 h 882609"/>
              <a:gd name="connsiteX9" fmla="*/ 772415 w 1421599"/>
              <a:gd name="connsiteY9" fmla="*/ 205342 h 882609"/>
              <a:gd name="connsiteX10" fmla="*/ 808041 w 1421599"/>
              <a:gd name="connsiteY10" fmla="*/ 229093 h 882609"/>
              <a:gd name="connsiteX11" fmla="*/ 855543 w 1421599"/>
              <a:gd name="connsiteY11" fmla="*/ 240968 h 882609"/>
              <a:gd name="connsiteX12" fmla="*/ 879293 w 1421599"/>
              <a:gd name="connsiteY12" fmla="*/ 276594 h 882609"/>
              <a:gd name="connsiteX13" fmla="*/ 998047 w 1421599"/>
              <a:gd name="connsiteY13" fmla="*/ 335971 h 882609"/>
              <a:gd name="connsiteX14" fmla="*/ 1247428 w 1421599"/>
              <a:gd name="connsiteY14" fmla="*/ 324095 h 882609"/>
              <a:gd name="connsiteX15" fmla="*/ 1318680 w 1421599"/>
              <a:gd name="connsiteY15" fmla="*/ 276594 h 882609"/>
              <a:gd name="connsiteX16" fmla="*/ 1330556 w 1421599"/>
              <a:gd name="connsiteY16" fmla="*/ 312220 h 882609"/>
              <a:gd name="connsiteX17" fmla="*/ 1259304 w 1421599"/>
              <a:gd name="connsiteY17" fmla="*/ 347846 h 882609"/>
              <a:gd name="connsiteX18" fmla="*/ 1223678 w 1421599"/>
              <a:gd name="connsiteY18" fmla="*/ 371597 h 882609"/>
              <a:gd name="connsiteX19" fmla="*/ 1188052 w 1421599"/>
              <a:gd name="connsiteY19" fmla="*/ 383472 h 882609"/>
              <a:gd name="connsiteX20" fmla="*/ 1128675 w 1421599"/>
              <a:gd name="connsiteY20" fmla="*/ 454724 h 882609"/>
              <a:gd name="connsiteX21" fmla="*/ 1116800 w 1421599"/>
              <a:gd name="connsiteY21" fmla="*/ 490350 h 882609"/>
              <a:gd name="connsiteX22" fmla="*/ 1069299 w 1421599"/>
              <a:gd name="connsiteY22" fmla="*/ 561602 h 882609"/>
              <a:gd name="connsiteX23" fmla="*/ 1045548 w 1421599"/>
              <a:gd name="connsiteY23" fmla="*/ 632854 h 882609"/>
              <a:gd name="connsiteX24" fmla="*/ 1033673 w 1421599"/>
              <a:gd name="connsiteY24" fmla="*/ 870360 h 882609"/>
              <a:gd name="connsiteX25" fmla="*/ 998047 w 1421599"/>
              <a:gd name="connsiteY25" fmla="*/ 858485 h 882609"/>
              <a:gd name="connsiteX26" fmla="*/ 974296 w 1421599"/>
              <a:gd name="connsiteY26" fmla="*/ 822859 h 882609"/>
              <a:gd name="connsiteX27" fmla="*/ 962421 w 1421599"/>
              <a:gd name="connsiteY27" fmla="*/ 787233 h 882609"/>
              <a:gd name="connsiteX28" fmla="*/ 855543 w 1421599"/>
              <a:gd name="connsiteY28" fmla="*/ 739732 h 882609"/>
              <a:gd name="connsiteX29" fmla="*/ 819917 w 1421599"/>
              <a:gd name="connsiteY29" fmla="*/ 727856 h 882609"/>
              <a:gd name="connsiteX30" fmla="*/ 546784 w 1421599"/>
              <a:gd name="connsiteY30" fmla="*/ 739732 h 882609"/>
              <a:gd name="connsiteX31" fmla="*/ 534909 w 1421599"/>
              <a:gd name="connsiteY31" fmla="*/ 775358 h 882609"/>
              <a:gd name="connsiteX32" fmla="*/ 499283 w 1421599"/>
              <a:gd name="connsiteY32" fmla="*/ 799108 h 882609"/>
              <a:gd name="connsiteX33" fmla="*/ 463657 w 1421599"/>
              <a:gd name="connsiteY33" fmla="*/ 787233 h 882609"/>
              <a:gd name="connsiteX34" fmla="*/ 451782 w 1421599"/>
              <a:gd name="connsiteY34" fmla="*/ 751607 h 882609"/>
              <a:gd name="connsiteX35" fmla="*/ 428031 w 1421599"/>
              <a:gd name="connsiteY35" fmla="*/ 715981 h 882609"/>
              <a:gd name="connsiteX36" fmla="*/ 309278 w 1421599"/>
              <a:gd name="connsiteY36" fmla="*/ 656604 h 882609"/>
              <a:gd name="connsiteX37" fmla="*/ 202400 w 1421599"/>
              <a:gd name="connsiteY37" fmla="*/ 644729 h 882609"/>
              <a:gd name="connsiteX38" fmla="*/ 119273 w 1421599"/>
              <a:gd name="connsiteY38" fmla="*/ 561602 h 882609"/>
              <a:gd name="connsiteX39" fmla="*/ 119273 w 1421599"/>
              <a:gd name="connsiteY39" fmla="*/ 561602 h 882609"/>
              <a:gd name="connsiteX40" fmla="*/ 48021 w 1421599"/>
              <a:gd name="connsiteY40" fmla="*/ 514101 h 882609"/>
              <a:gd name="connsiteX41" fmla="*/ 36145 w 1421599"/>
              <a:gd name="connsiteY41" fmla="*/ 181591 h 882609"/>
              <a:gd name="connsiteX42" fmla="*/ 107397 w 1421599"/>
              <a:gd name="connsiteY42" fmla="*/ 145966 h 882609"/>
              <a:gd name="connsiteX43" fmla="*/ 131148 w 1421599"/>
              <a:gd name="connsiteY43" fmla="*/ 110340 h 882609"/>
              <a:gd name="connsiteX44" fmla="*/ 143023 w 1421599"/>
              <a:gd name="connsiteY44" fmla="*/ 39088 h 88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21599" h="882609">
                <a:moveTo>
                  <a:pt x="143023" y="39088"/>
                </a:moveTo>
                <a:cubicBezTo>
                  <a:pt x="150940" y="25233"/>
                  <a:pt x="167453" y="32810"/>
                  <a:pt x="178649" y="27212"/>
                </a:cubicBezTo>
                <a:cubicBezTo>
                  <a:pt x="191414" y="20829"/>
                  <a:pt x="200429" y="0"/>
                  <a:pt x="214275" y="3462"/>
                </a:cubicBezTo>
                <a:cubicBezTo>
                  <a:pt x="226419" y="6498"/>
                  <a:pt x="214711" y="34004"/>
                  <a:pt x="226150" y="39088"/>
                </a:cubicBezTo>
                <a:cubicBezTo>
                  <a:pt x="255314" y="52049"/>
                  <a:pt x="289397" y="47788"/>
                  <a:pt x="321153" y="50963"/>
                </a:cubicBezTo>
                <a:cubicBezTo>
                  <a:pt x="368582" y="55706"/>
                  <a:pt x="416156" y="58880"/>
                  <a:pt x="463657" y="62838"/>
                </a:cubicBezTo>
                <a:cubicBezTo>
                  <a:pt x="554943" y="123696"/>
                  <a:pt x="506752" y="105647"/>
                  <a:pt x="606161" y="122215"/>
                </a:cubicBezTo>
                <a:cubicBezTo>
                  <a:pt x="618036" y="130132"/>
                  <a:pt x="627792" y="143167"/>
                  <a:pt x="641787" y="145966"/>
                </a:cubicBezTo>
                <a:cubicBezTo>
                  <a:pt x="688527" y="155314"/>
                  <a:pt x="740897" y="138117"/>
                  <a:pt x="784291" y="157841"/>
                </a:cubicBezTo>
                <a:cubicBezTo>
                  <a:pt x="799149" y="164595"/>
                  <a:pt x="776374" y="189508"/>
                  <a:pt x="772415" y="205342"/>
                </a:cubicBezTo>
                <a:cubicBezTo>
                  <a:pt x="784290" y="213259"/>
                  <a:pt x="794923" y="223471"/>
                  <a:pt x="808041" y="229093"/>
                </a:cubicBezTo>
                <a:cubicBezTo>
                  <a:pt x="823043" y="235522"/>
                  <a:pt x="841963" y="231915"/>
                  <a:pt x="855543" y="240968"/>
                </a:cubicBezTo>
                <a:cubicBezTo>
                  <a:pt x="867418" y="248885"/>
                  <a:pt x="868552" y="267196"/>
                  <a:pt x="879293" y="276594"/>
                </a:cubicBezTo>
                <a:cubicBezTo>
                  <a:pt x="935846" y="326078"/>
                  <a:pt x="939022" y="321214"/>
                  <a:pt x="998047" y="335971"/>
                </a:cubicBezTo>
                <a:cubicBezTo>
                  <a:pt x="1081174" y="332012"/>
                  <a:pt x="1167139" y="345992"/>
                  <a:pt x="1247428" y="324095"/>
                </a:cubicBezTo>
                <a:cubicBezTo>
                  <a:pt x="1421599" y="276594"/>
                  <a:pt x="1081176" y="229094"/>
                  <a:pt x="1318680" y="276594"/>
                </a:cubicBezTo>
                <a:cubicBezTo>
                  <a:pt x="1322639" y="288469"/>
                  <a:pt x="1335205" y="300597"/>
                  <a:pt x="1330556" y="312220"/>
                </a:cubicBezTo>
                <a:cubicBezTo>
                  <a:pt x="1323473" y="329929"/>
                  <a:pt x="1274302" y="342847"/>
                  <a:pt x="1259304" y="347846"/>
                </a:cubicBezTo>
                <a:cubicBezTo>
                  <a:pt x="1247429" y="355763"/>
                  <a:pt x="1236444" y="365214"/>
                  <a:pt x="1223678" y="371597"/>
                </a:cubicBezTo>
                <a:cubicBezTo>
                  <a:pt x="1212482" y="377195"/>
                  <a:pt x="1198467" y="376528"/>
                  <a:pt x="1188052" y="383472"/>
                </a:cubicBezTo>
                <a:cubicBezTo>
                  <a:pt x="1160622" y="401759"/>
                  <a:pt x="1146200" y="428437"/>
                  <a:pt x="1128675" y="454724"/>
                </a:cubicBezTo>
                <a:cubicBezTo>
                  <a:pt x="1124717" y="466599"/>
                  <a:pt x="1122879" y="479408"/>
                  <a:pt x="1116800" y="490350"/>
                </a:cubicBezTo>
                <a:cubicBezTo>
                  <a:pt x="1102938" y="515303"/>
                  <a:pt x="1078326" y="534522"/>
                  <a:pt x="1069299" y="561602"/>
                </a:cubicBezTo>
                <a:lnTo>
                  <a:pt x="1045548" y="632854"/>
                </a:lnTo>
                <a:cubicBezTo>
                  <a:pt x="1041590" y="712023"/>
                  <a:pt x="1050003" y="792793"/>
                  <a:pt x="1033673" y="870360"/>
                </a:cubicBezTo>
                <a:cubicBezTo>
                  <a:pt x="1031094" y="882609"/>
                  <a:pt x="1007822" y="866305"/>
                  <a:pt x="998047" y="858485"/>
                </a:cubicBezTo>
                <a:cubicBezTo>
                  <a:pt x="986902" y="849569"/>
                  <a:pt x="982213" y="834734"/>
                  <a:pt x="974296" y="822859"/>
                </a:cubicBezTo>
                <a:cubicBezTo>
                  <a:pt x="970338" y="810984"/>
                  <a:pt x="970241" y="797008"/>
                  <a:pt x="962421" y="787233"/>
                </a:cubicBezTo>
                <a:cubicBezTo>
                  <a:pt x="941891" y="761570"/>
                  <a:pt x="877317" y="746990"/>
                  <a:pt x="855543" y="739732"/>
                </a:cubicBezTo>
                <a:lnTo>
                  <a:pt x="819917" y="727856"/>
                </a:lnTo>
                <a:cubicBezTo>
                  <a:pt x="728873" y="731815"/>
                  <a:pt x="636674" y="724750"/>
                  <a:pt x="546784" y="739732"/>
                </a:cubicBezTo>
                <a:cubicBezTo>
                  <a:pt x="534437" y="741790"/>
                  <a:pt x="542729" y="765583"/>
                  <a:pt x="534909" y="775358"/>
                </a:cubicBezTo>
                <a:cubicBezTo>
                  <a:pt x="525993" y="786503"/>
                  <a:pt x="511158" y="791191"/>
                  <a:pt x="499283" y="799108"/>
                </a:cubicBezTo>
                <a:cubicBezTo>
                  <a:pt x="487408" y="795150"/>
                  <a:pt x="472508" y="796084"/>
                  <a:pt x="463657" y="787233"/>
                </a:cubicBezTo>
                <a:cubicBezTo>
                  <a:pt x="454806" y="778382"/>
                  <a:pt x="457380" y="762803"/>
                  <a:pt x="451782" y="751607"/>
                </a:cubicBezTo>
                <a:cubicBezTo>
                  <a:pt x="445399" y="738841"/>
                  <a:pt x="438772" y="725379"/>
                  <a:pt x="428031" y="715981"/>
                </a:cubicBezTo>
                <a:cubicBezTo>
                  <a:pt x="385243" y="678542"/>
                  <a:pt x="360432" y="664474"/>
                  <a:pt x="309278" y="656604"/>
                </a:cubicBezTo>
                <a:cubicBezTo>
                  <a:pt x="273850" y="651153"/>
                  <a:pt x="238026" y="648687"/>
                  <a:pt x="202400" y="644729"/>
                </a:cubicBezTo>
                <a:cubicBezTo>
                  <a:pt x="139694" y="623828"/>
                  <a:pt x="173718" y="643269"/>
                  <a:pt x="119273" y="561602"/>
                </a:cubicBezTo>
                <a:lnTo>
                  <a:pt x="119273" y="561602"/>
                </a:lnTo>
                <a:lnTo>
                  <a:pt x="48021" y="514101"/>
                </a:lnTo>
                <a:cubicBezTo>
                  <a:pt x="3346" y="380077"/>
                  <a:pt x="0" y="398461"/>
                  <a:pt x="36145" y="181591"/>
                </a:cubicBezTo>
                <a:cubicBezTo>
                  <a:pt x="38853" y="165342"/>
                  <a:pt x="96237" y="149686"/>
                  <a:pt x="107397" y="145966"/>
                </a:cubicBezTo>
                <a:cubicBezTo>
                  <a:pt x="115314" y="134091"/>
                  <a:pt x="124765" y="123106"/>
                  <a:pt x="131148" y="110340"/>
                </a:cubicBezTo>
                <a:cubicBezTo>
                  <a:pt x="136746" y="99144"/>
                  <a:pt x="135106" y="52943"/>
                  <a:pt x="143023" y="390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66850" y="2139950"/>
            <a:ext cx="1495425" cy="1109663"/>
          </a:xfrm>
          <a:custGeom>
            <a:avLst/>
            <a:gdLst>
              <a:gd name="connsiteX0" fmla="*/ 397777 w 1495113"/>
              <a:gd name="connsiteY0" fmla="*/ 169612 h 1109882"/>
              <a:gd name="connsiteX1" fmla="*/ 290899 w 1495113"/>
              <a:gd name="connsiteY1" fmla="*/ 240864 h 1109882"/>
              <a:gd name="connsiteX2" fmla="*/ 255273 w 1495113"/>
              <a:gd name="connsiteY2" fmla="*/ 264614 h 1109882"/>
              <a:gd name="connsiteX3" fmla="*/ 219647 w 1495113"/>
              <a:gd name="connsiteY3" fmla="*/ 288365 h 1109882"/>
              <a:gd name="connsiteX4" fmla="*/ 184021 w 1495113"/>
              <a:gd name="connsiteY4" fmla="*/ 300240 h 1109882"/>
              <a:gd name="connsiteX5" fmla="*/ 148395 w 1495113"/>
              <a:gd name="connsiteY5" fmla="*/ 323991 h 1109882"/>
              <a:gd name="connsiteX6" fmla="*/ 136520 w 1495113"/>
              <a:gd name="connsiteY6" fmla="*/ 359617 h 1109882"/>
              <a:gd name="connsiteX7" fmla="*/ 112769 w 1495113"/>
              <a:gd name="connsiteY7" fmla="*/ 395243 h 1109882"/>
              <a:gd name="connsiteX8" fmla="*/ 100894 w 1495113"/>
              <a:gd name="connsiteY8" fmla="*/ 442744 h 1109882"/>
              <a:gd name="connsiteX9" fmla="*/ 362151 w 1495113"/>
              <a:gd name="connsiteY9" fmla="*/ 822755 h 1109882"/>
              <a:gd name="connsiteX10" fmla="*/ 409652 w 1495113"/>
              <a:gd name="connsiteY10" fmla="*/ 834630 h 1109882"/>
              <a:gd name="connsiteX11" fmla="*/ 480904 w 1495113"/>
              <a:gd name="connsiteY11" fmla="*/ 882131 h 1109882"/>
              <a:gd name="connsiteX12" fmla="*/ 884665 w 1495113"/>
              <a:gd name="connsiteY12" fmla="*/ 965258 h 1109882"/>
              <a:gd name="connsiteX13" fmla="*/ 955917 w 1495113"/>
              <a:gd name="connsiteY13" fmla="*/ 1024635 h 1109882"/>
              <a:gd name="connsiteX14" fmla="*/ 991543 w 1495113"/>
              <a:gd name="connsiteY14" fmla="*/ 1072136 h 1109882"/>
              <a:gd name="connsiteX15" fmla="*/ 1039045 w 1495113"/>
              <a:gd name="connsiteY15" fmla="*/ 1095887 h 1109882"/>
              <a:gd name="connsiteX16" fmla="*/ 1003419 w 1495113"/>
              <a:gd name="connsiteY16" fmla="*/ 1107762 h 1109882"/>
              <a:gd name="connsiteX17" fmla="*/ 1217174 w 1495113"/>
              <a:gd name="connsiteY17" fmla="*/ 1095887 h 1109882"/>
              <a:gd name="connsiteX18" fmla="*/ 1240925 w 1495113"/>
              <a:gd name="connsiteY18" fmla="*/ 1060261 h 1109882"/>
              <a:gd name="connsiteX19" fmla="*/ 1276551 w 1495113"/>
              <a:gd name="connsiteY19" fmla="*/ 1036510 h 1109882"/>
              <a:gd name="connsiteX20" fmla="*/ 1335928 w 1495113"/>
              <a:gd name="connsiteY20" fmla="*/ 989009 h 1109882"/>
              <a:gd name="connsiteX21" fmla="*/ 1359678 w 1495113"/>
              <a:gd name="connsiteY21" fmla="*/ 953383 h 1109882"/>
              <a:gd name="connsiteX22" fmla="*/ 1430930 w 1495113"/>
              <a:gd name="connsiteY22" fmla="*/ 905882 h 1109882"/>
              <a:gd name="connsiteX23" fmla="*/ 1466556 w 1495113"/>
              <a:gd name="connsiteY23" fmla="*/ 882131 h 1109882"/>
              <a:gd name="connsiteX24" fmla="*/ 1466556 w 1495113"/>
              <a:gd name="connsiteY24" fmla="*/ 668375 h 1109882"/>
              <a:gd name="connsiteX25" fmla="*/ 1419055 w 1495113"/>
              <a:gd name="connsiteY25" fmla="*/ 561497 h 1109882"/>
              <a:gd name="connsiteX26" fmla="*/ 1383429 w 1495113"/>
              <a:gd name="connsiteY26" fmla="*/ 537747 h 1109882"/>
              <a:gd name="connsiteX27" fmla="*/ 1371554 w 1495113"/>
              <a:gd name="connsiteY27" fmla="*/ 502121 h 1109882"/>
              <a:gd name="connsiteX28" fmla="*/ 1335928 w 1495113"/>
              <a:gd name="connsiteY28" fmla="*/ 490245 h 1109882"/>
              <a:gd name="connsiteX29" fmla="*/ 1300302 w 1495113"/>
              <a:gd name="connsiteY29" fmla="*/ 466495 h 1109882"/>
              <a:gd name="connsiteX30" fmla="*/ 1240925 w 1495113"/>
              <a:gd name="connsiteY30" fmla="*/ 359617 h 1109882"/>
              <a:gd name="connsiteX31" fmla="*/ 1217174 w 1495113"/>
              <a:gd name="connsiteY31" fmla="*/ 323991 h 1109882"/>
              <a:gd name="connsiteX32" fmla="*/ 1205299 w 1495113"/>
              <a:gd name="connsiteY32" fmla="*/ 288365 h 1109882"/>
              <a:gd name="connsiteX33" fmla="*/ 1169673 w 1495113"/>
              <a:gd name="connsiteY33" fmla="*/ 264614 h 1109882"/>
              <a:gd name="connsiteX34" fmla="*/ 1145922 w 1495113"/>
              <a:gd name="connsiteY34" fmla="*/ 193362 h 1109882"/>
              <a:gd name="connsiteX35" fmla="*/ 1134047 w 1495113"/>
              <a:gd name="connsiteY35" fmla="*/ 157736 h 1109882"/>
              <a:gd name="connsiteX36" fmla="*/ 1122172 w 1495113"/>
              <a:gd name="connsiteY36" fmla="*/ 15233 h 1109882"/>
              <a:gd name="connsiteX37" fmla="*/ 1074670 w 1495113"/>
              <a:gd name="connsiteY37" fmla="*/ 3357 h 1109882"/>
              <a:gd name="connsiteX38" fmla="*/ 837164 w 1495113"/>
              <a:gd name="connsiteY38" fmla="*/ 15233 h 1109882"/>
              <a:gd name="connsiteX39" fmla="*/ 765912 w 1495113"/>
              <a:gd name="connsiteY39" fmla="*/ 27108 h 1109882"/>
              <a:gd name="connsiteX40" fmla="*/ 623408 w 1495113"/>
              <a:gd name="connsiteY40" fmla="*/ 50858 h 1109882"/>
              <a:gd name="connsiteX41" fmla="*/ 587782 w 1495113"/>
              <a:gd name="connsiteY41" fmla="*/ 62734 h 1109882"/>
              <a:gd name="connsiteX42" fmla="*/ 504655 w 1495113"/>
              <a:gd name="connsiteY42" fmla="*/ 86484 h 1109882"/>
              <a:gd name="connsiteX43" fmla="*/ 469029 w 1495113"/>
              <a:gd name="connsiteY43" fmla="*/ 110235 h 1109882"/>
              <a:gd name="connsiteX44" fmla="*/ 433403 w 1495113"/>
              <a:gd name="connsiteY44" fmla="*/ 122110 h 1109882"/>
              <a:gd name="connsiteX45" fmla="*/ 397777 w 1495113"/>
              <a:gd name="connsiteY45" fmla="*/ 169612 h 110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95113" h="1109882">
                <a:moveTo>
                  <a:pt x="397777" y="169612"/>
                </a:moveTo>
                <a:lnTo>
                  <a:pt x="290899" y="240864"/>
                </a:lnTo>
                <a:lnTo>
                  <a:pt x="255273" y="264614"/>
                </a:lnTo>
                <a:cubicBezTo>
                  <a:pt x="243398" y="272531"/>
                  <a:pt x="233187" y="283852"/>
                  <a:pt x="219647" y="288365"/>
                </a:cubicBezTo>
                <a:lnTo>
                  <a:pt x="184021" y="300240"/>
                </a:lnTo>
                <a:cubicBezTo>
                  <a:pt x="172146" y="308157"/>
                  <a:pt x="157311" y="312846"/>
                  <a:pt x="148395" y="323991"/>
                </a:cubicBezTo>
                <a:cubicBezTo>
                  <a:pt x="140575" y="333766"/>
                  <a:pt x="142118" y="348421"/>
                  <a:pt x="136520" y="359617"/>
                </a:cubicBezTo>
                <a:cubicBezTo>
                  <a:pt x="130137" y="372383"/>
                  <a:pt x="120686" y="383368"/>
                  <a:pt x="112769" y="395243"/>
                </a:cubicBezTo>
                <a:cubicBezTo>
                  <a:pt x="108811" y="411077"/>
                  <a:pt x="100894" y="426423"/>
                  <a:pt x="100894" y="442744"/>
                </a:cubicBezTo>
                <a:cubicBezTo>
                  <a:pt x="100894" y="893364"/>
                  <a:pt x="0" y="805509"/>
                  <a:pt x="362151" y="822755"/>
                </a:cubicBezTo>
                <a:cubicBezTo>
                  <a:pt x="377985" y="826713"/>
                  <a:pt x="395054" y="827331"/>
                  <a:pt x="409652" y="834630"/>
                </a:cubicBezTo>
                <a:cubicBezTo>
                  <a:pt x="435183" y="847395"/>
                  <a:pt x="480904" y="882131"/>
                  <a:pt x="480904" y="882131"/>
                </a:cubicBezTo>
                <a:cubicBezTo>
                  <a:pt x="594316" y="1052246"/>
                  <a:pt x="499877" y="952432"/>
                  <a:pt x="884665" y="965258"/>
                </a:cubicBezTo>
                <a:cubicBezTo>
                  <a:pt x="921314" y="989691"/>
                  <a:pt x="925438" y="989077"/>
                  <a:pt x="955917" y="1024635"/>
                </a:cubicBezTo>
                <a:cubicBezTo>
                  <a:pt x="968798" y="1039662"/>
                  <a:pt x="976516" y="1059256"/>
                  <a:pt x="991543" y="1072136"/>
                </a:cubicBezTo>
                <a:cubicBezTo>
                  <a:pt x="1004984" y="1083657"/>
                  <a:pt x="1023211" y="1087970"/>
                  <a:pt x="1039045" y="1095887"/>
                </a:cubicBezTo>
                <a:cubicBezTo>
                  <a:pt x="1027170" y="1099845"/>
                  <a:pt x="990901" y="1107762"/>
                  <a:pt x="1003419" y="1107762"/>
                </a:cubicBezTo>
                <a:cubicBezTo>
                  <a:pt x="1074781" y="1107762"/>
                  <a:pt x="1147198" y="1109882"/>
                  <a:pt x="1217174" y="1095887"/>
                </a:cubicBezTo>
                <a:cubicBezTo>
                  <a:pt x="1231169" y="1093088"/>
                  <a:pt x="1230833" y="1070353"/>
                  <a:pt x="1240925" y="1060261"/>
                </a:cubicBezTo>
                <a:cubicBezTo>
                  <a:pt x="1251017" y="1050169"/>
                  <a:pt x="1264676" y="1044427"/>
                  <a:pt x="1276551" y="1036510"/>
                </a:cubicBezTo>
                <a:cubicBezTo>
                  <a:pt x="1344620" y="934408"/>
                  <a:pt x="1253983" y="1054566"/>
                  <a:pt x="1335928" y="989009"/>
                </a:cubicBezTo>
                <a:cubicBezTo>
                  <a:pt x="1347073" y="980093"/>
                  <a:pt x="1348937" y="962781"/>
                  <a:pt x="1359678" y="953383"/>
                </a:cubicBezTo>
                <a:cubicBezTo>
                  <a:pt x="1381160" y="934586"/>
                  <a:pt x="1407179" y="921716"/>
                  <a:pt x="1430930" y="905882"/>
                </a:cubicBezTo>
                <a:lnTo>
                  <a:pt x="1466556" y="882131"/>
                </a:lnTo>
                <a:cubicBezTo>
                  <a:pt x="1495113" y="796466"/>
                  <a:pt x="1489431" y="828499"/>
                  <a:pt x="1466556" y="668375"/>
                </a:cubicBezTo>
                <a:cubicBezTo>
                  <a:pt x="1462636" y="640936"/>
                  <a:pt x="1442815" y="585257"/>
                  <a:pt x="1419055" y="561497"/>
                </a:cubicBezTo>
                <a:cubicBezTo>
                  <a:pt x="1408963" y="551405"/>
                  <a:pt x="1395304" y="545664"/>
                  <a:pt x="1383429" y="537747"/>
                </a:cubicBezTo>
                <a:cubicBezTo>
                  <a:pt x="1379471" y="525872"/>
                  <a:pt x="1380405" y="510972"/>
                  <a:pt x="1371554" y="502121"/>
                </a:cubicBezTo>
                <a:cubicBezTo>
                  <a:pt x="1362703" y="493270"/>
                  <a:pt x="1347124" y="495843"/>
                  <a:pt x="1335928" y="490245"/>
                </a:cubicBezTo>
                <a:cubicBezTo>
                  <a:pt x="1323163" y="483862"/>
                  <a:pt x="1312177" y="474412"/>
                  <a:pt x="1300302" y="466495"/>
                </a:cubicBezTo>
                <a:cubicBezTo>
                  <a:pt x="1279399" y="403790"/>
                  <a:pt x="1295369" y="441283"/>
                  <a:pt x="1240925" y="359617"/>
                </a:cubicBezTo>
                <a:lnTo>
                  <a:pt x="1217174" y="323991"/>
                </a:lnTo>
                <a:cubicBezTo>
                  <a:pt x="1213216" y="312116"/>
                  <a:pt x="1213119" y="298140"/>
                  <a:pt x="1205299" y="288365"/>
                </a:cubicBezTo>
                <a:cubicBezTo>
                  <a:pt x="1196383" y="277220"/>
                  <a:pt x="1177237" y="276717"/>
                  <a:pt x="1169673" y="264614"/>
                </a:cubicBezTo>
                <a:cubicBezTo>
                  <a:pt x="1156404" y="243384"/>
                  <a:pt x="1153839" y="217113"/>
                  <a:pt x="1145922" y="193362"/>
                </a:cubicBezTo>
                <a:lnTo>
                  <a:pt x="1134047" y="157736"/>
                </a:lnTo>
                <a:cubicBezTo>
                  <a:pt x="1130089" y="110235"/>
                  <a:pt x="1139283" y="59721"/>
                  <a:pt x="1122172" y="15233"/>
                </a:cubicBezTo>
                <a:cubicBezTo>
                  <a:pt x="1116313" y="0"/>
                  <a:pt x="1090991" y="3357"/>
                  <a:pt x="1074670" y="3357"/>
                </a:cubicBezTo>
                <a:cubicBezTo>
                  <a:pt x="995402" y="3357"/>
                  <a:pt x="916333" y="11274"/>
                  <a:pt x="837164" y="15233"/>
                </a:cubicBezTo>
                <a:lnTo>
                  <a:pt x="765912" y="27108"/>
                </a:lnTo>
                <a:cubicBezTo>
                  <a:pt x="713638" y="35150"/>
                  <a:pt x="673575" y="38316"/>
                  <a:pt x="623408" y="50858"/>
                </a:cubicBezTo>
                <a:cubicBezTo>
                  <a:pt x="611264" y="53894"/>
                  <a:pt x="599818" y="59295"/>
                  <a:pt x="587782" y="62734"/>
                </a:cubicBezTo>
                <a:cubicBezTo>
                  <a:pt x="483377" y="92565"/>
                  <a:pt x="590094" y="58005"/>
                  <a:pt x="504655" y="86484"/>
                </a:cubicBezTo>
                <a:cubicBezTo>
                  <a:pt x="492780" y="94401"/>
                  <a:pt x="481795" y="103852"/>
                  <a:pt x="469029" y="110235"/>
                </a:cubicBezTo>
                <a:cubicBezTo>
                  <a:pt x="457833" y="115833"/>
                  <a:pt x="444599" y="116512"/>
                  <a:pt x="433403" y="122110"/>
                </a:cubicBezTo>
                <a:cubicBezTo>
                  <a:pt x="406548" y="135538"/>
                  <a:pt x="402602" y="141036"/>
                  <a:pt x="397777" y="16961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63788" y="4159250"/>
            <a:ext cx="1438275" cy="2090738"/>
          </a:xfrm>
          <a:custGeom>
            <a:avLst/>
            <a:gdLst>
              <a:gd name="connsiteX0" fmla="*/ 237506 w 1438640"/>
              <a:gd name="connsiteY0" fmla="*/ 97966 h 2091026"/>
              <a:gd name="connsiteX1" fmla="*/ 201880 w 1438640"/>
              <a:gd name="connsiteY1" fmla="*/ 169218 h 2091026"/>
              <a:gd name="connsiteX2" fmla="*/ 166254 w 1438640"/>
              <a:gd name="connsiteY2" fmla="*/ 192969 h 2091026"/>
              <a:gd name="connsiteX3" fmla="*/ 106878 w 1438640"/>
              <a:gd name="connsiteY3" fmla="*/ 299846 h 2091026"/>
              <a:gd name="connsiteX4" fmla="*/ 83127 w 1438640"/>
              <a:gd name="connsiteY4" fmla="*/ 335472 h 2091026"/>
              <a:gd name="connsiteX5" fmla="*/ 47501 w 1438640"/>
              <a:gd name="connsiteY5" fmla="*/ 359223 h 2091026"/>
              <a:gd name="connsiteX6" fmla="*/ 11875 w 1438640"/>
              <a:gd name="connsiteY6" fmla="*/ 430475 h 2091026"/>
              <a:gd name="connsiteX7" fmla="*/ 0 w 1438640"/>
              <a:gd name="connsiteY7" fmla="*/ 466101 h 2091026"/>
              <a:gd name="connsiteX8" fmla="*/ 47501 w 1438640"/>
              <a:gd name="connsiteY8" fmla="*/ 584854 h 2091026"/>
              <a:gd name="connsiteX9" fmla="*/ 83127 w 1438640"/>
              <a:gd name="connsiteY9" fmla="*/ 620480 h 2091026"/>
              <a:gd name="connsiteX10" fmla="*/ 142504 w 1438640"/>
              <a:gd name="connsiteY10" fmla="*/ 691732 h 2091026"/>
              <a:gd name="connsiteX11" fmla="*/ 166254 w 1438640"/>
              <a:gd name="connsiteY11" fmla="*/ 739234 h 2091026"/>
              <a:gd name="connsiteX12" fmla="*/ 273132 w 1438640"/>
              <a:gd name="connsiteY12" fmla="*/ 822361 h 2091026"/>
              <a:gd name="connsiteX13" fmla="*/ 308758 w 1438640"/>
              <a:gd name="connsiteY13" fmla="*/ 846111 h 2091026"/>
              <a:gd name="connsiteX14" fmla="*/ 332509 w 1438640"/>
              <a:gd name="connsiteY14" fmla="*/ 1036117 h 2091026"/>
              <a:gd name="connsiteX15" fmla="*/ 296883 w 1438640"/>
              <a:gd name="connsiteY15" fmla="*/ 1071743 h 2091026"/>
              <a:gd name="connsiteX16" fmla="*/ 273132 w 1438640"/>
              <a:gd name="connsiteY16" fmla="*/ 1142995 h 2091026"/>
              <a:gd name="connsiteX17" fmla="*/ 261257 w 1438640"/>
              <a:gd name="connsiteY17" fmla="*/ 1487379 h 2091026"/>
              <a:gd name="connsiteX18" fmla="*/ 237506 w 1438640"/>
              <a:gd name="connsiteY18" fmla="*/ 1558631 h 2091026"/>
              <a:gd name="connsiteX19" fmla="*/ 213755 w 1438640"/>
              <a:gd name="connsiteY19" fmla="*/ 1594257 h 2091026"/>
              <a:gd name="connsiteX20" fmla="*/ 225631 w 1438640"/>
              <a:gd name="connsiteY20" fmla="*/ 2033644 h 2091026"/>
              <a:gd name="connsiteX21" fmla="*/ 415636 w 1438640"/>
              <a:gd name="connsiteY21" fmla="*/ 2021769 h 2091026"/>
              <a:gd name="connsiteX22" fmla="*/ 427511 w 1438640"/>
              <a:gd name="connsiteY22" fmla="*/ 1974267 h 2091026"/>
              <a:gd name="connsiteX23" fmla="*/ 451262 w 1438640"/>
              <a:gd name="connsiteY23" fmla="*/ 1938641 h 2091026"/>
              <a:gd name="connsiteX24" fmla="*/ 475013 w 1438640"/>
              <a:gd name="connsiteY24" fmla="*/ 1891140 h 2091026"/>
              <a:gd name="connsiteX25" fmla="*/ 498763 w 1438640"/>
              <a:gd name="connsiteY25" fmla="*/ 1819888 h 2091026"/>
              <a:gd name="connsiteX26" fmla="*/ 546265 w 1438640"/>
              <a:gd name="connsiteY26" fmla="*/ 1641758 h 2091026"/>
              <a:gd name="connsiteX27" fmla="*/ 593766 w 1438640"/>
              <a:gd name="connsiteY27" fmla="*/ 1618008 h 2091026"/>
              <a:gd name="connsiteX28" fmla="*/ 617516 w 1438640"/>
              <a:gd name="connsiteY28" fmla="*/ 1582382 h 2091026"/>
              <a:gd name="connsiteX29" fmla="*/ 653142 w 1438640"/>
              <a:gd name="connsiteY29" fmla="*/ 1570506 h 2091026"/>
              <a:gd name="connsiteX30" fmla="*/ 700644 w 1438640"/>
              <a:gd name="connsiteY30" fmla="*/ 1546756 h 2091026"/>
              <a:gd name="connsiteX31" fmla="*/ 736270 w 1438640"/>
              <a:gd name="connsiteY31" fmla="*/ 1534880 h 2091026"/>
              <a:gd name="connsiteX32" fmla="*/ 771896 w 1438640"/>
              <a:gd name="connsiteY32" fmla="*/ 1511130 h 2091026"/>
              <a:gd name="connsiteX33" fmla="*/ 843148 w 1438640"/>
              <a:gd name="connsiteY33" fmla="*/ 1487379 h 2091026"/>
              <a:gd name="connsiteX34" fmla="*/ 866898 w 1438640"/>
              <a:gd name="connsiteY34" fmla="*/ 1451753 h 2091026"/>
              <a:gd name="connsiteX35" fmla="*/ 902524 w 1438640"/>
              <a:gd name="connsiteY35" fmla="*/ 1439878 h 2091026"/>
              <a:gd name="connsiteX36" fmla="*/ 950026 w 1438640"/>
              <a:gd name="connsiteY36" fmla="*/ 1368626 h 2091026"/>
              <a:gd name="connsiteX37" fmla="*/ 973776 w 1438640"/>
              <a:gd name="connsiteY37" fmla="*/ 1333000 h 2091026"/>
              <a:gd name="connsiteX38" fmla="*/ 997527 w 1438640"/>
              <a:gd name="connsiteY38" fmla="*/ 1261748 h 2091026"/>
              <a:gd name="connsiteX39" fmla="*/ 1056904 w 1438640"/>
              <a:gd name="connsiteY39" fmla="*/ 1190496 h 2091026"/>
              <a:gd name="connsiteX40" fmla="*/ 1092529 w 1438640"/>
              <a:gd name="connsiteY40" fmla="*/ 1166745 h 2091026"/>
              <a:gd name="connsiteX41" fmla="*/ 1128155 w 1438640"/>
              <a:gd name="connsiteY41" fmla="*/ 1131119 h 2091026"/>
              <a:gd name="connsiteX42" fmla="*/ 1163781 w 1438640"/>
              <a:gd name="connsiteY42" fmla="*/ 1107369 h 2091026"/>
              <a:gd name="connsiteX43" fmla="*/ 1246909 w 1438640"/>
              <a:gd name="connsiteY43" fmla="*/ 1071743 h 2091026"/>
              <a:gd name="connsiteX44" fmla="*/ 1294410 w 1438640"/>
              <a:gd name="connsiteY44" fmla="*/ 1036117 h 2091026"/>
              <a:gd name="connsiteX45" fmla="*/ 1330036 w 1438640"/>
              <a:gd name="connsiteY45" fmla="*/ 1012366 h 2091026"/>
              <a:gd name="connsiteX46" fmla="*/ 1413163 w 1438640"/>
              <a:gd name="connsiteY46" fmla="*/ 905488 h 2091026"/>
              <a:gd name="connsiteX47" fmla="*/ 1425039 w 1438640"/>
              <a:gd name="connsiteY47" fmla="*/ 869862 h 2091026"/>
              <a:gd name="connsiteX48" fmla="*/ 1413163 w 1438640"/>
              <a:gd name="connsiteY48" fmla="*/ 501727 h 2091026"/>
              <a:gd name="connsiteX49" fmla="*/ 1341911 w 1438640"/>
              <a:gd name="connsiteY49" fmla="*/ 477976 h 2091026"/>
              <a:gd name="connsiteX50" fmla="*/ 1235033 w 1438640"/>
              <a:gd name="connsiteY50" fmla="*/ 442350 h 2091026"/>
              <a:gd name="connsiteX51" fmla="*/ 1199407 w 1438640"/>
              <a:gd name="connsiteY51" fmla="*/ 430475 h 2091026"/>
              <a:gd name="connsiteX52" fmla="*/ 1163781 w 1438640"/>
              <a:gd name="connsiteY52" fmla="*/ 418600 h 2091026"/>
              <a:gd name="connsiteX53" fmla="*/ 1056904 w 1438640"/>
              <a:gd name="connsiteY53" fmla="*/ 335472 h 2091026"/>
              <a:gd name="connsiteX54" fmla="*/ 1021278 w 1438640"/>
              <a:gd name="connsiteY54" fmla="*/ 311722 h 2091026"/>
              <a:gd name="connsiteX55" fmla="*/ 914400 w 1438640"/>
              <a:gd name="connsiteY55" fmla="*/ 216719 h 2091026"/>
              <a:gd name="connsiteX56" fmla="*/ 855023 w 1438640"/>
              <a:gd name="connsiteY56" fmla="*/ 145467 h 2091026"/>
              <a:gd name="connsiteX57" fmla="*/ 819397 w 1438640"/>
              <a:gd name="connsiteY57" fmla="*/ 121717 h 2091026"/>
              <a:gd name="connsiteX58" fmla="*/ 724394 w 1438640"/>
              <a:gd name="connsiteY58" fmla="*/ 38589 h 2091026"/>
              <a:gd name="connsiteX59" fmla="*/ 653142 w 1438640"/>
              <a:gd name="connsiteY59" fmla="*/ 14839 h 2091026"/>
              <a:gd name="connsiteX60" fmla="*/ 617516 w 1438640"/>
              <a:gd name="connsiteY60" fmla="*/ 2963 h 2091026"/>
              <a:gd name="connsiteX61" fmla="*/ 225631 w 1438640"/>
              <a:gd name="connsiteY61" fmla="*/ 14839 h 2091026"/>
              <a:gd name="connsiteX62" fmla="*/ 201880 w 1438640"/>
              <a:gd name="connsiteY62" fmla="*/ 50465 h 2091026"/>
              <a:gd name="connsiteX63" fmla="*/ 201880 w 1438640"/>
              <a:gd name="connsiteY63" fmla="*/ 145467 h 209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438640" h="2091026">
                <a:moveTo>
                  <a:pt x="237506" y="97966"/>
                </a:moveTo>
                <a:cubicBezTo>
                  <a:pt x="227847" y="126943"/>
                  <a:pt x="224902" y="146196"/>
                  <a:pt x="201880" y="169218"/>
                </a:cubicBezTo>
                <a:cubicBezTo>
                  <a:pt x="191788" y="179310"/>
                  <a:pt x="178129" y="185052"/>
                  <a:pt x="166254" y="192969"/>
                </a:cubicBezTo>
                <a:cubicBezTo>
                  <a:pt x="145353" y="255675"/>
                  <a:pt x="161322" y="218180"/>
                  <a:pt x="106878" y="299846"/>
                </a:cubicBezTo>
                <a:cubicBezTo>
                  <a:pt x="98961" y="311721"/>
                  <a:pt x="95002" y="327555"/>
                  <a:pt x="83127" y="335472"/>
                </a:cubicBezTo>
                <a:lnTo>
                  <a:pt x="47501" y="359223"/>
                </a:lnTo>
                <a:cubicBezTo>
                  <a:pt x="17653" y="448770"/>
                  <a:pt x="57916" y="338392"/>
                  <a:pt x="11875" y="430475"/>
                </a:cubicBezTo>
                <a:cubicBezTo>
                  <a:pt x="6277" y="441671"/>
                  <a:pt x="3958" y="454226"/>
                  <a:pt x="0" y="466101"/>
                </a:cubicBezTo>
                <a:cubicBezTo>
                  <a:pt x="10816" y="498551"/>
                  <a:pt x="25657" y="554273"/>
                  <a:pt x="47501" y="584854"/>
                </a:cubicBezTo>
                <a:cubicBezTo>
                  <a:pt x="57263" y="598520"/>
                  <a:pt x="72376" y="607578"/>
                  <a:pt x="83127" y="620480"/>
                </a:cubicBezTo>
                <a:cubicBezTo>
                  <a:pt x="165793" y="719679"/>
                  <a:pt x="38422" y="587650"/>
                  <a:pt x="142504" y="691732"/>
                </a:cubicBezTo>
                <a:cubicBezTo>
                  <a:pt x="150421" y="707566"/>
                  <a:pt x="155965" y="724829"/>
                  <a:pt x="166254" y="739234"/>
                </a:cubicBezTo>
                <a:cubicBezTo>
                  <a:pt x="191619" y="774746"/>
                  <a:pt x="239655" y="800043"/>
                  <a:pt x="273132" y="822361"/>
                </a:cubicBezTo>
                <a:lnTo>
                  <a:pt x="308758" y="846111"/>
                </a:lnTo>
                <a:cubicBezTo>
                  <a:pt x="331011" y="912871"/>
                  <a:pt x="344177" y="942770"/>
                  <a:pt x="332509" y="1036117"/>
                </a:cubicBezTo>
                <a:cubicBezTo>
                  <a:pt x="330426" y="1052782"/>
                  <a:pt x="308758" y="1059868"/>
                  <a:pt x="296883" y="1071743"/>
                </a:cubicBezTo>
                <a:cubicBezTo>
                  <a:pt x="288966" y="1095494"/>
                  <a:pt x="273995" y="1117974"/>
                  <a:pt x="273132" y="1142995"/>
                </a:cubicBezTo>
                <a:cubicBezTo>
                  <a:pt x="269174" y="1257790"/>
                  <a:pt x="271066" y="1372936"/>
                  <a:pt x="261257" y="1487379"/>
                </a:cubicBezTo>
                <a:cubicBezTo>
                  <a:pt x="259119" y="1512323"/>
                  <a:pt x="251393" y="1537800"/>
                  <a:pt x="237506" y="1558631"/>
                </a:cubicBezTo>
                <a:lnTo>
                  <a:pt x="213755" y="1594257"/>
                </a:lnTo>
                <a:cubicBezTo>
                  <a:pt x="217714" y="1740719"/>
                  <a:pt x="163068" y="1901157"/>
                  <a:pt x="225631" y="2033644"/>
                </a:cubicBezTo>
                <a:cubicBezTo>
                  <a:pt x="252728" y="2091026"/>
                  <a:pt x="354756" y="2039675"/>
                  <a:pt x="415636" y="2021769"/>
                </a:cubicBezTo>
                <a:cubicBezTo>
                  <a:pt x="431294" y="2017164"/>
                  <a:pt x="421082" y="1989269"/>
                  <a:pt x="427511" y="1974267"/>
                </a:cubicBezTo>
                <a:cubicBezTo>
                  <a:pt x="433133" y="1961149"/>
                  <a:pt x="444181" y="1951033"/>
                  <a:pt x="451262" y="1938641"/>
                </a:cubicBezTo>
                <a:cubicBezTo>
                  <a:pt x="460045" y="1923271"/>
                  <a:pt x="468438" y="1907577"/>
                  <a:pt x="475013" y="1891140"/>
                </a:cubicBezTo>
                <a:cubicBezTo>
                  <a:pt x="484311" y="1867895"/>
                  <a:pt x="498763" y="1819888"/>
                  <a:pt x="498763" y="1819888"/>
                </a:cubicBezTo>
                <a:cubicBezTo>
                  <a:pt x="507052" y="1720429"/>
                  <a:pt x="478689" y="1690026"/>
                  <a:pt x="546265" y="1641758"/>
                </a:cubicBezTo>
                <a:cubicBezTo>
                  <a:pt x="560670" y="1631469"/>
                  <a:pt x="577932" y="1625925"/>
                  <a:pt x="593766" y="1618008"/>
                </a:cubicBezTo>
                <a:cubicBezTo>
                  <a:pt x="601683" y="1606133"/>
                  <a:pt x="606371" y="1591298"/>
                  <a:pt x="617516" y="1582382"/>
                </a:cubicBezTo>
                <a:cubicBezTo>
                  <a:pt x="627291" y="1574562"/>
                  <a:pt x="641636" y="1575437"/>
                  <a:pt x="653142" y="1570506"/>
                </a:cubicBezTo>
                <a:cubicBezTo>
                  <a:pt x="669413" y="1563533"/>
                  <a:pt x="684373" y="1553729"/>
                  <a:pt x="700644" y="1546756"/>
                </a:cubicBezTo>
                <a:cubicBezTo>
                  <a:pt x="712150" y="1541825"/>
                  <a:pt x="725074" y="1540478"/>
                  <a:pt x="736270" y="1534880"/>
                </a:cubicBezTo>
                <a:cubicBezTo>
                  <a:pt x="749035" y="1528497"/>
                  <a:pt x="758854" y="1516926"/>
                  <a:pt x="771896" y="1511130"/>
                </a:cubicBezTo>
                <a:cubicBezTo>
                  <a:pt x="794774" y="1500962"/>
                  <a:pt x="843148" y="1487379"/>
                  <a:pt x="843148" y="1487379"/>
                </a:cubicBezTo>
                <a:cubicBezTo>
                  <a:pt x="851065" y="1475504"/>
                  <a:pt x="855753" y="1460669"/>
                  <a:pt x="866898" y="1451753"/>
                </a:cubicBezTo>
                <a:cubicBezTo>
                  <a:pt x="876673" y="1443933"/>
                  <a:pt x="893673" y="1448729"/>
                  <a:pt x="902524" y="1439878"/>
                </a:cubicBezTo>
                <a:cubicBezTo>
                  <a:pt x="922708" y="1419694"/>
                  <a:pt x="934192" y="1392377"/>
                  <a:pt x="950026" y="1368626"/>
                </a:cubicBezTo>
                <a:cubicBezTo>
                  <a:pt x="957943" y="1356751"/>
                  <a:pt x="969263" y="1346540"/>
                  <a:pt x="973776" y="1333000"/>
                </a:cubicBezTo>
                <a:cubicBezTo>
                  <a:pt x="981693" y="1309249"/>
                  <a:pt x="983640" y="1282579"/>
                  <a:pt x="997527" y="1261748"/>
                </a:cubicBezTo>
                <a:cubicBezTo>
                  <a:pt x="1020881" y="1226717"/>
                  <a:pt x="1022615" y="1219071"/>
                  <a:pt x="1056904" y="1190496"/>
                </a:cubicBezTo>
                <a:cubicBezTo>
                  <a:pt x="1067868" y="1181359"/>
                  <a:pt x="1081565" y="1175882"/>
                  <a:pt x="1092529" y="1166745"/>
                </a:cubicBezTo>
                <a:cubicBezTo>
                  <a:pt x="1105431" y="1155993"/>
                  <a:pt x="1115253" y="1141870"/>
                  <a:pt x="1128155" y="1131119"/>
                </a:cubicBezTo>
                <a:cubicBezTo>
                  <a:pt x="1139119" y="1121982"/>
                  <a:pt x="1151016" y="1113752"/>
                  <a:pt x="1163781" y="1107369"/>
                </a:cubicBezTo>
                <a:cubicBezTo>
                  <a:pt x="1244579" y="1066970"/>
                  <a:pt x="1148078" y="1133511"/>
                  <a:pt x="1246909" y="1071743"/>
                </a:cubicBezTo>
                <a:cubicBezTo>
                  <a:pt x="1263693" y="1061253"/>
                  <a:pt x="1278305" y="1047621"/>
                  <a:pt x="1294410" y="1036117"/>
                </a:cubicBezTo>
                <a:cubicBezTo>
                  <a:pt x="1306024" y="1027821"/>
                  <a:pt x="1319072" y="1021503"/>
                  <a:pt x="1330036" y="1012366"/>
                </a:cubicBezTo>
                <a:cubicBezTo>
                  <a:pt x="1358411" y="988720"/>
                  <a:pt x="1402977" y="936046"/>
                  <a:pt x="1413163" y="905488"/>
                </a:cubicBezTo>
                <a:lnTo>
                  <a:pt x="1425039" y="869862"/>
                </a:lnTo>
                <a:cubicBezTo>
                  <a:pt x="1421080" y="747150"/>
                  <a:pt x="1438640" y="621830"/>
                  <a:pt x="1413163" y="501727"/>
                </a:cubicBezTo>
                <a:cubicBezTo>
                  <a:pt x="1407968" y="477236"/>
                  <a:pt x="1365662" y="485893"/>
                  <a:pt x="1341911" y="477976"/>
                </a:cubicBezTo>
                <a:lnTo>
                  <a:pt x="1235033" y="442350"/>
                </a:lnTo>
                <a:lnTo>
                  <a:pt x="1199407" y="430475"/>
                </a:lnTo>
                <a:lnTo>
                  <a:pt x="1163781" y="418600"/>
                </a:lnTo>
                <a:cubicBezTo>
                  <a:pt x="983678" y="298530"/>
                  <a:pt x="1168533" y="428496"/>
                  <a:pt x="1056904" y="335472"/>
                </a:cubicBezTo>
                <a:cubicBezTo>
                  <a:pt x="1045940" y="326335"/>
                  <a:pt x="1031945" y="321204"/>
                  <a:pt x="1021278" y="311722"/>
                </a:cubicBezTo>
                <a:cubicBezTo>
                  <a:pt x="899257" y="203259"/>
                  <a:pt x="995258" y="270625"/>
                  <a:pt x="914400" y="216719"/>
                </a:cubicBezTo>
                <a:cubicBezTo>
                  <a:pt x="891047" y="181690"/>
                  <a:pt x="889311" y="174040"/>
                  <a:pt x="855023" y="145467"/>
                </a:cubicBezTo>
                <a:cubicBezTo>
                  <a:pt x="844059" y="136330"/>
                  <a:pt x="831272" y="129634"/>
                  <a:pt x="819397" y="121717"/>
                </a:cubicBezTo>
                <a:cubicBezTo>
                  <a:pt x="791688" y="80154"/>
                  <a:pt x="783769" y="58380"/>
                  <a:pt x="724394" y="38589"/>
                </a:cubicBezTo>
                <a:lnTo>
                  <a:pt x="653142" y="14839"/>
                </a:lnTo>
                <a:lnTo>
                  <a:pt x="617516" y="2963"/>
                </a:lnTo>
                <a:cubicBezTo>
                  <a:pt x="486888" y="6922"/>
                  <a:pt x="355474" y="0"/>
                  <a:pt x="225631" y="14839"/>
                </a:cubicBezTo>
                <a:cubicBezTo>
                  <a:pt x="211451" y="16460"/>
                  <a:pt x="204433" y="36423"/>
                  <a:pt x="201880" y="50465"/>
                </a:cubicBezTo>
                <a:cubicBezTo>
                  <a:pt x="196215" y="81622"/>
                  <a:pt x="201880" y="113800"/>
                  <a:pt x="201880" y="14546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086888">
            <a:off x="1844675" y="41275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363"/>
            <a:ext cx="3209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6858000" y="3154363"/>
            <a:ext cx="152400" cy="152400"/>
          </a:xfrm>
          <a:prstGeom prst="flowChartDecision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580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30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Story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9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39528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3528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402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9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581400" y="0"/>
            <a:ext cx="5562600" cy="2209800"/>
            <a:chOff x="3581400" y="0"/>
            <a:chExt cx="5562600" cy="2209800"/>
          </a:xfrm>
        </p:grpSpPr>
        <p:sp>
          <p:nvSpPr>
            <p:cNvPr id="7" name="Right Arrow 6"/>
            <p:cNvSpPr/>
            <p:nvPr/>
          </p:nvSpPr>
          <p:spPr>
            <a:xfrm>
              <a:off x="3581400" y="457200"/>
              <a:ext cx="11430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2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903" y="0"/>
              <a:ext cx="4044097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reeform 8"/>
          <p:cNvSpPr/>
          <p:nvPr/>
        </p:nvSpPr>
        <p:spPr>
          <a:xfrm>
            <a:off x="7353929" y="1159263"/>
            <a:ext cx="790384" cy="798359"/>
          </a:xfrm>
          <a:custGeom>
            <a:avLst/>
            <a:gdLst>
              <a:gd name="connsiteX0" fmla="*/ 56805 w 790384"/>
              <a:gd name="connsiteY0" fmla="*/ 69036 h 798359"/>
              <a:gd name="connsiteX1" fmla="*/ 56805 w 790384"/>
              <a:gd name="connsiteY1" fmla="*/ 205513 h 798359"/>
              <a:gd name="connsiteX2" fmla="*/ 111396 w 790384"/>
              <a:gd name="connsiteY2" fmla="*/ 219161 h 798359"/>
              <a:gd name="connsiteX3" fmla="*/ 125044 w 790384"/>
              <a:gd name="connsiteY3" fmla="*/ 260104 h 798359"/>
              <a:gd name="connsiteX4" fmla="*/ 165987 w 790384"/>
              <a:gd name="connsiteY4" fmla="*/ 273752 h 798359"/>
              <a:gd name="connsiteX5" fmla="*/ 138692 w 790384"/>
              <a:gd name="connsiteY5" fmla="*/ 478468 h 798359"/>
              <a:gd name="connsiteX6" fmla="*/ 179635 w 790384"/>
              <a:gd name="connsiteY6" fmla="*/ 696833 h 798359"/>
              <a:gd name="connsiteX7" fmla="*/ 220578 w 790384"/>
              <a:gd name="connsiteY7" fmla="*/ 710480 h 798359"/>
              <a:gd name="connsiteX8" fmla="*/ 602716 w 790384"/>
              <a:gd name="connsiteY8" fmla="*/ 724128 h 798359"/>
              <a:gd name="connsiteX9" fmla="*/ 684602 w 790384"/>
              <a:gd name="connsiteY9" fmla="*/ 696833 h 798359"/>
              <a:gd name="connsiteX10" fmla="*/ 698250 w 790384"/>
              <a:gd name="connsiteY10" fmla="*/ 655889 h 798359"/>
              <a:gd name="connsiteX11" fmla="*/ 711898 w 790384"/>
              <a:gd name="connsiteY11" fmla="*/ 464821 h 798359"/>
              <a:gd name="connsiteX12" fmla="*/ 752841 w 790384"/>
              <a:gd name="connsiteY12" fmla="*/ 437525 h 798359"/>
              <a:gd name="connsiteX13" fmla="*/ 780137 w 790384"/>
              <a:gd name="connsiteY13" fmla="*/ 396582 h 798359"/>
              <a:gd name="connsiteX14" fmla="*/ 698250 w 790384"/>
              <a:gd name="connsiteY14" fmla="*/ 369286 h 798359"/>
              <a:gd name="connsiteX15" fmla="*/ 657307 w 790384"/>
              <a:gd name="connsiteY15" fmla="*/ 355638 h 798359"/>
              <a:gd name="connsiteX16" fmla="*/ 616364 w 790384"/>
              <a:gd name="connsiteY16" fmla="*/ 191865 h 798359"/>
              <a:gd name="connsiteX17" fmla="*/ 575420 w 790384"/>
              <a:gd name="connsiteY17" fmla="*/ 164570 h 798359"/>
              <a:gd name="connsiteX18" fmla="*/ 548125 w 790384"/>
              <a:gd name="connsiteY18" fmla="*/ 123627 h 798359"/>
              <a:gd name="connsiteX19" fmla="*/ 84101 w 790384"/>
              <a:gd name="connsiteY19" fmla="*/ 55388 h 798359"/>
              <a:gd name="connsiteX20" fmla="*/ 43158 w 790384"/>
              <a:gd name="connsiteY20" fmla="*/ 205513 h 79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0384" h="798359">
                <a:moveTo>
                  <a:pt x="56805" y="69036"/>
                </a:moveTo>
                <a:cubicBezTo>
                  <a:pt x="41219" y="115797"/>
                  <a:pt x="22715" y="150968"/>
                  <a:pt x="56805" y="205513"/>
                </a:cubicBezTo>
                <a:cubicBezTo>
                  <a:pt x="66746" y="221419"/>
                  <a:pt x="93199" y="214612"/>
                  <a:pt x="111396" y="219161"/>
                </a:cubicBezTo>
                <a:cubicBezTo>
                  <a:pt x="115945" y="232809"/>
                  <a:pt x="114872" y="249932"/>
                  <a:pt x="125044" y="260104"/>
                </a:cubicBezTo>
                <a:cubicBezTo>
                  <a:pt x="135216" y="270276"/>
                  <a:pt x="163799" y="259533"/>
                  <a:pt x="165987" y="273752"/>
                </a:cubicBezTo>
                <a:cubicBezTo>
                  <a:pt x="180049" y="365153"/>
                  <a:pt x="162073" y="408327"/>
                  <a:pt x="138692" y="478468"/>
                </a:cubicBezTo>
                <a:cubicBezTo>
                  <a:pt x="141107" y="509864"/>
                  <a:pt x="122893" y="651439"/>
                  <a:pt x="179635" y="696833"/>
                </a:cubicBezTo>
                <a:cubicBezTo>
                  <a:pt x="190868" y="705820"/>
                  <a:pt x="206930" y="705931"/>
                  <a:pt x="220578" y="710480"/>
                </a:cubicBezTo>
                <a:cubicBezTo>
                  <a:pt x="352396" y="798359"/>
                  <a:pt x="271724" y="756159"/>
                  <a:pt x="602716" y="724128"/>
                </a:cubicBezTo>
                <a:cubicBezTo>
                  <a:pt x="631354" y="721357"/>
                  <a:pt x="684602" y="696833"/>
                  <a:pt x="684602" y="696833"/>
                </a:cubicBezTo>
                <a:cubicBezTo>
                  <a:pt x="689151" y="683185"/>
                  <a:pt x="696569" y="670177"/>
                  <a:pt x="698250" y="655889"/>
                </a:cubicBezTo>
                <a:cubicBezTo>
                  <a:pt x="705711" y="592475"/>
                  <a:pt x="696412" y="526766"/>
                  <a:pt x="711898" y="464821"/>
                </a:cubicBezTo>
                <a:cubicBezTo>
                  <a:pt x="715876" y="448908"/>
                  <a:pt x="739193" y="446624"/>
                  <a:pt x="752841" y="437525"/>
                </a:cubicBezTo>
                <a:cubicBezTo>
                  <a:pt x="761940" y="423877"/>
                  <a:pt x="790384" y="409390"/>
                  <a:pt x="780137" y="396582"/>
                </a:cubicBezTo>
                <a:cubicBezTo>
                  <a:pt x="762163" y="374115"/>
                  <a:pt x="725546" y="378385"/>
                  <a:pt x="698250" y="369286"/>
                </a:cubicBezTo>
                <a:lnTo>
                  <a:pt x="657307" y="355638"/>
                </a:lnTo>
                <a:cubicBezTo>
                  <a:pt x="576383" y="234255"/>
                  <a:pt x="709118" y="446938"/>
                  <a:pt x="616364" y="191865"/>
                </a:cubicBezTo>
                <a:cubicBezTo>
                  <a:pt x="610758" y="176450"/>
                  <a:pt x="589068" y="173668"/>
                  <a:pt x="575420" y="164570"/>
                </a:cubicBezTo>
                <a:cubicBezTo>
                  <a:pt x="566322" y="150922"/>
                  <a:pt x="560469" y="134428"/>
                  <a:pt x="548125" y="123627"/>
                </a:cubicBezTo>
                <a:cubicBezTo>
                  <a:pt x="406837" y="0"/>
                  <a:pt x="317761" y="63733"/>
                  <a:pt x="84101" y="55388"/>
                </a:cubicBezTo>
                <a:cubicBezTo>
                  <a:pt x="0" y="83422"/>
                  <a:pt x="43158" y="54650"/>
                  <a:pt x="43158" y="205513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867400" y="5410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000099"/>
                </a:solidFill>
                <a:latin typeface="Garamond" pitchFamily="18" charset="0"/>
                <a:ea typeface="+mj-ea"/>
                <a:cs typeface="+mj-cs"/>
              </a:rPr>
              <a:t>University of Technology, Jamaica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715000" y="2247900"/>
            <a:ext cx="3295650" cy="3375025"/>
            <a:chOff x="5715000" y="2247900"/>
            <a:chExt cx="3295414" cy="3375660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6781575" y="2286146"/>
              <a:ext cx="1143215" cy="1066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21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429000"/>
              <a:ext cx="3295414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57200" y="3581400"/>
            <a:ext cx="4953000" cy="2103438"/>
            <a:chOff x="457212" y="3581400"/>
            <a:chExt cx="4952989" cy="2103120"/>
          </a:xfrm>
        </p:grpSpPr>
        <p:pic>
          <p:nvPicPr>
            <p:cNvPr id="821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12" y="3581400"/>
              <a:ext cx="3481982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ight Arrow 18"/>
            <p:cNvSpPr/>
            <p:nvPr/>
          </p:nvSpPr>
          <p:spPr>
            <a:xfrm rot="10800000">
              <a:off x="4267204" y="3886154"/>
              <a:ext cx="1142997" cy="10666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447800" y="4343400"/>
            <a:ext cx="381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57200" y="54102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000099"/>
                </a:solidFill>
                <a:latin typeface="Garamond" pitchFamily="18" charset="0"/>
                <a:ea typeface="+mj-ea"/>
                <a:cs typeface="+mj-cs"/>
              </a:rPr>
              <a:t>Ph.D. Colorado State University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438400" y="2362200"/>
            <a:ext cx="2971800" cy="1143000"/>
            <a:chOff x="2438400" y="2362200"/>
            <a:chExt cx="2971800" cy="1143000"/>
          </a:xfrm>
        </p:grpSpPr>
        <p:grpSp>
          <p:nvGrpSpPr>
            <p:cNvPr id="8208" name="Group 26"/>
            <p:cNvGrpSpPr>
              <a:grpSpLocks/>
            </p:cNvGrpSpPr>
            <p:nvPr/>
          </p:nvGrpSpPr>
          <p:grpSpPr bwMode="auto">
            <a:xfrm>
              <a:off x="3733800" y="2362200"/>
              <a:ext cx="1676400" cy="990600"/>
              <a:chOff x="3733800" y="2362200"/>
              <a:chExt cx="1676400" cy="9906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733800" y="2362200"/>
                <a:ext cx="1676400" cy="9906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8211" name="Picture 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5" y="2438400"/>
                <a:ext cx="1428750" cy="80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Bent Arrow 27"/>
            <p:cNvSpPr/>
            <p:nvPr/>
          </p:nvSpPr>
          <p:spPr>
            <a:xfrm>
              <a:off x="2438400" y="2636838"/>
              <a:ext cx="1219200" cy="86836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205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1447800" y="0"/>
            <a:ext cx="17526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rgbClr val="000099"/>
                </a:solidFill>
                <a:latin typeface="Garamond" pitchFamily="18" charset="0"/>
                <a:ea typeface="+mj-ea"/>
                <a:cs typeface="+mj-cs"/>
              </a:rPr>
              <a:t>My Story</a:t>
            </a:r>
            <a:endParaRPr lang="en-US" sz="3200" b="1" dirty="0">
              <a:solidFill>
                <a:srgbClr val="000099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1905000" y="5257800"/>
            <a:ext cx="17526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000099"/>
                </a:solidFill>
                <a:latin typeface="Garamond" pitchFamily="18" charset="0"/>
                <a:ea typeface="+mj-ea"/>
                <a:cs typeface="+mj-cs"/>
              </a:rPr>
              <a:t>United States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168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1" grpId="1" animBg="1"/>
      <p:bldP spid="22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876925"/>
            <a:ext cx="5257800" cy="90487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Bernard MT Condensed" pitchFamily="18" charset="0"/>
              </a:rPr>
              <a:t>Getting to know you</a:t>
            </a:r>
            <a:endParaRPr lang="en-US" sz="4400" b="1" dirty="0">
              <a:latin typeface="Bernard MT Condensed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286000"/>
            <a:ext cx="9134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3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ernard MT Condensed" pitchFamily="18" charset="0"/>
              </a:rPr>
              <a:t>What are your goals and aspirations?</a:t>
            </a:r>
          </a:p>
          <a:p>
            <a:endParaRPr lang="en-US" sz="6000" dirty="0">
              <a:latin typeface="Bernard MT Condensed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3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8" y="1733550"/>
            <a:ext cx="91360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latin typeface="Bernard MT Condensed" pitchFamily="18" charset="0"/>
              </a:rPr>
              <a:t>Welcome, Motivation &amp; Academic Expectations</a:t>
            </a:r>
            <a:endParaRPr lang="en-US" sz="3200" b="1" dirty="0">
              <a:solidFill>
                <a:srgbClr val="009999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10199"/>
            <a:ext cx="2971800" cy="904875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Bernard MT Condensed" pitchFamily="18" charset="0"/>
              </a:rPr>
              <a:t>A global village</a:t>
            </a:r>
            <a:endParaRPr lang="en-US" b="1" dirty="0">
              <a:latin typeface="Bernard MT Condensed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315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" y="2334491"/>
            <a:ext cx="4238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0" y="2549236"/>
            <a:ext cx="276352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572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06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7F66-8211-4C9F-81E0-04E968D5A0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3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851</Words>
  <Application>Microsoft Office PowerPoint</Application>
  <PresentationFormat>On-screen Show (4:3)</PresentationFormat>
  <Paragraphs>111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Welcome, Motivation &amp; Academic Expectations</vt:lpstr>
      <vt:lpstr>My Story</vt:lpstr>
      <vt:lpstr>My Story</vt:lpstr>
      <vt:lpstr>Slide 6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Welcome, Motivation &amp; Academic Expectations</vt:lpstr>
      <vt:lpstr>Slide 22</vt:lpstr>
    </vt:vector>
  </TitlesOfParts>
  <Company>UNCW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UNCW</dc:creator>
  <cp:lastModifiedBy>Devon Simmonds</cp:lastModifiedBy>
  <cp:revision>28</cp:revision>
  <dcterms:created xsi:type="dcterms:W3CDTF">2012-08-20T02:02:16Z</dcterms:created>
  <dcterms:modified xsi:type="dcterms:W3CDTF">2014-08-18T13:38:45Z</dcterms:modified>
</cp:coreProperties>
</file>