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8734E0-EC46-45E2-ADA9-9916180F1A24}" type="datetimeFigureOut">
              <a:rPr lang="en-US" smtClean="0"/>
              <a:t>11/13/2009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E767C5-E71E-4D6E-B420-A4429A8630F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From</a:t>
            </a:r>
            <a:r>
              <a:rPr lang="en-US" baseline="0" dirty="0" smtClean="0"/>
              <a:t> the term Kaballah which means secret or mysterious</a:t>
            </a:r>
            <a:endParaRPr lang="en-US" dirty="0"/>
          </a:p>
        </p:txBody>
      </p:sp>
      <p:sp>
        <p:nvSpPr>
          <p:cNvPr id="4" name="Slide Number Placeholder 3"/>
          <p:cNvSpPr>
            <a:spLocks noGrp="1"/>
          </p:cNvSpPr>
          <p:nvPr>
            <p:ph type="sldNum" sz="quarter" idx="10"/>
          </p:nvPr>
        </p:nvSpPr>
        <p:spPr/>
        <p:txBody>
          <a:bodyPr/>
          <a:lstStyle/>
          <a:p>
            <a:fld id="{C0E767C5-E71E-4D6E-B420-A4429A8630F1}" type="slidenum">
              <a:rPr lang="en-US" smtClean="0"/>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2149CA18-640F-4BCC-8E91-1C388A066F61}" type="datetimeFigureOut">
              <a:rPr lang="en-US" smtClean="0"/>
              <a:t>11/13/2009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B7CB7-DD6E-416B-871C-6F77B8F1BE68}"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49CA18-640F-4BCC-8E91-1C388A066F61}" type="datetimeFigureOut">
              <a:rPr lang="en-US" smtClean="0"/>
              <a:t>11/13/2009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B7CB7-DD6E-416B-871C-6F77B8F1BE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49CA18-640F-4BCC-8E91-1C388A066F61}" type="datetimeFigureOut">
              <a:rPr lang="en-US" smtClean="0"/>
              <a:t>11/13/2009</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5A8B7CB7-DD6E-416B-871C-6F77B8F1BE6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49CA18-640F-4BCC-8E91-1C388A066F61}" type="datetimeFigureOut">
              <a:rPr lang="en-US" smtClean="0"/>
              <a:t>11/13/2009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B7CB7-DD6E-416B-871C-6F77B8F1BE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149CA18-640F-4BCC-8E91-1C388A066F61}" type="datetimeFigureOut">
              <a:rPr lang="en-US" smtClean="0"/>
              <a:t>11/13/2009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B7CB7-DD6E-416B-871C-6F77B8F1BE6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149CA18-640F-4BCC-8E91-1C388A066F61}" type="datetimeFigureOut">
              <a:rPr lang="en-US" smtClean="0"/>
              <a:t>11/13/2009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B7CB7-DD6E-416B-871C-6F77B8F1BE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149CA18-640F-4BCC-8E91-1C388A066F61}" type="datetimeFigureOut">
              <a:rPr lang="en-US" smtClean="0"/>
              <a:t>11/13/2009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B7CB7-DD6E-416B-871C-6F77B8F1BE6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149CA18-640F-4BCC-8E91-1C388A066F61}" type="datetimeFigureOut">
              <a:rPr lang="en-US" smtClean="0"/>
              <a:t>11/13/2009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B7CB7-DD6E-416B-871C-6F77B8F1BE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49CA18-640F-4BCC-8E91-1C388A066F61}" type="datetimeFigureOut">
              <a:rPr lang="en-US" smtClean="0"/>
              <a:t>11/13/2009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B7CB7-DD6E-416B-871C-6F77B8F1BE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149CA18-640F-4BCC-8E91-1C388A066F61}" type="datetimeFigureOut">
              <a:rPr lang="en-US" smtClean="0"/>
              <a:t>11/13/2009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B7CB7-DD6E-416B-871C-6F77B8F1BE68}"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2149CA18-640F-4BCC-8E91-1C388A066F61}" type="datetimeFigureOut">
              <a:rPr lang="en-US" smtClean="0"/>
              <a:t>11/13/2009</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5A8B7CB7-DD6E-416B-871C-6F77B8F1BE6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2149CA18-640F-4BCC-8E91-1C388A066F61}" type="datetimeFigureOut">
              <a:rPr lang="en-US" smtClean="0"/>
              <a:t>11/13/2009</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5A8B7CB7-DD6E-416B-871C-6F77B8F1BE6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digitalhistory.uh.edu/documents/documents_p2.cfm?doc=73" TargetMode="External"/><Relationship Id="rId2" Type="http://schemas.openxmlformats.org/officeDocument/2006/relationships/hyperlink" Target="http://www.archives.gov/research/african-americans/freedmens-bureau/" TargetMode="External"/><Relationship Id="rId1" Type="http://schemas.openxmlformats.org/officeDocument/2006/relationships/slideLayout" Target="../slideLayouts/slideLayout2.xml"/><Relationship Id="rId6" Type="http://schemas.openxmlformats.org/officeDocument/2006/relationships/hyperlink" Target="http://historymatters.gmu.edu/d/39/" TargetMode="External"/><Relationship Id="rId5" Type="http://schemas.openxmlformats.org/officeDocument/2006/relationships/hyperlink" Target="http://www.pbs.org/wgbh/aia/part4/4h2931t.html" TargetMode="External"/><Relationship Id="rId4" Type="http://schemas.openxmlformats.org/officeDocument/2006/relationships/hyperlink" Target="http://www.uky.edu/Libraries/NKAA/subject.php?sub_id=11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rchives.gov/research/african-americans/freedmens-burea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The Historical Context of the </a:t>
            </a:r>
            <a:r>
              <a:rPr lang="en-US" dirty="0" err="1" smtClean="0"/>
              <a:t>Rosenwald</a:t>
            </a:r>
            <a:r>
              <a:rPr lang="en-US" dirty="0" smtClean="0"/>
              <a:t> Schools</a:t>
            </a:r>
            <a:endParaRPr lang="en-US" dirty="0"/>
          </a:p>
        </p:txBody>
      </p:sp>
      <p:sp>
        <p:nvSpPr>
          <p:cNvPr id="3" name="Subtitle 2"/>
          <p:cNvSpPr>
            <a:spLocks noGrp="1"/>
          </p:cNvSpPr>
          <p:nvPr>
            <p:ph type="subTitle" idx="1"/>
          </p:nvPr>
        </p:nvSpPr>
        <p:spPr/>
        <p:txBody>
          <a:bodyPr>
            <a:normAutofit/>
          </a:bodyPr>
          <a:lstStyle/>
          <a:p>
            <a:r>
              <a:rPr lang="en-US" dirty="0" smtClean="0"/>
              <a:t>Donyell L. Roseboro, Ph. D.</a:t>
            </a:r>
          </a:p>
          <a:p>
            <a:r>
              <a:rPr lang="en-US" dirty="0" smtClean="0"/>
              <a:t>University of North Carolina Wilmington</a:t>
            </a:r>
          </a:p>
          <a:p>
            <a:r>
              <a:rPr lang="en-US" dirty="0" smtClean="0"/>
              <a:t>November 13, 2009</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Notable Black Educators</a:t>
            </a:r>
            <a:endParaRPr lang="en-US" dirty="0"/>
          </a:p>
        </p:txBody>
      </p:sp>
      <p:sp>
        <p:nvSpPr>
          <p:cNvPr id="3" name="Content Placeholder 2"/>
          <p:cNvSpPr>
            <a:spLocks noGrp="1"/>
          </p:cNvSpPr>
          <p:nvPr>
            <p:ph idx="1"/>
          </p:nvPr>
        </p:nvSpPr>
        <p:spPr/>
        <p:txBody>
          <a:bodyPr>
            <a:normAutofit/>
          </a:bodyPr>
          <a:lstStyle/>
          <a:p>
            <a:r>
              <a:rPr lang="en-US" sz="4400" dirty="0" smtClean="0"/>
              <a:t>Ana Julia Cooper</a:t>
            </a:r>
          </a:p>
          <a:p>
            <a:pPr>
              <a:buNone/>
            </a:pPr>
            <a:endParaRPr lang="en-US" sz="4400" dirty="0" smtClean="0"/>
          </a:p>
          <a:p>
            <a:endParaRPr lang="en-US" sz="4400" dirty="0" smtClean="0"/>
          </a:p>
          <a:p>
            <a:r>
              <a:rPr lang="en-US" sz="4400" dirty="0" smtClean="0"/>
              <a:t>Charlotte Hawkins</a:t>
            </a:r>
          </a:p>
          <a:p>
            <a:pPr>
              <a:buNone/>
            </a:pPr>
            <a:r>
              <a:rPr lang="en-US" sz="4400" dirty="0"/>
              <a:t>	</a:t>
            </a:r>
            <a:r>
              <a:rPr lang="en-US" sz="4400" dirty="0" smtClean="0"/>
              <a:t>Brown</a:t>
            </a:r>
          </a:p>
          <a:p>
            <a:pPr>
              <a:buNone/>
            </a:pPr>
            <a:endParaRPr lang="en-US" dirty="0"/>
          </a:p>
        </p:txBody>
      </p:sp>
      <p:pic>
        <p:nvPicPr>
          <p:cNvPr id="4" name="Content Placeholder 3" descr="AJHCooper.jpg"/>
          <p:cNvPicPr>
            <a:picLocks noChangeAspect="1"/>
          </p:cNvPicPr>
          <p:nvPr/>
        </p:nvPicPr>
        <p:blipFill>
          <a:blip r:embed="rId2"/>
          <a:srcRect/>
          <a:stretch>
            <a:fillRect/>
          </a:stretch>
        </p:blipFill>
        <p:spPr>
          <a:xfrm>
            <a:off x="5410200" y="1524000"/>
            <a:ext cx="1905000" cy="2209800"/>
          </a:xfrm>
          <a:prstGeom prst="rect">
            <a:avLst/>
          </a:prstGeom>
        </p:spPr>
      </p:pic>
      <p:pic>
        <p:nvPicPr>
          <p:cNvPr id="5" name="Content Placeholder 3" descr="150px-Charlottehawkinsbrown.jpg"/>
          <p:cNvPicPr>
            <a:picLocks noChangeAspect="1"/>
          </p:cNvPicPr>
          <p:nvPr/>
        </p:nvPicPr>
        <p:blipFill>
          <a:blip r:embed="rId3"/>
          <a:srcRect/>
          <a:stretch>
            <a:fillRect/>
          </a:stretch>
        </p:blipFill>
        <p:spPr>
          <a:xfrm>
            <a:off x="5486400" y="4343400"/>
            <a:ext cx="1905000" cy="22098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Notable Black Educators</a:t>
            </a:r>
            <a:endParaRPr lang="en-US" dirty="0"/>
          </a:p>
        </p:txBody>
      </p:sp>
      <p:sp>
        <p:nvSpPr>
          <p:cNvPr id="3" name="Content Placeholder 2"/>
          <p:cNvSpPr>
            <a:spLocks noGrp="1"/>
          </p:cNvSpPr>
          <p:nvPr>
            <p:ph idx="1"/>
          </p:nvPr>
        </p:nvSpPr>
        <p:spPr/>
        <p:txBody>
          <a:bodyPr>
            <a:normAutofit fontScale="62500" lnSpcReduction="20000"/>
          </a:bodyPr>
          <a:lstStyle/>
          <a:p>
            <a:r>
              <a:rPr lang="en-US" sz="6400" dirty="0" smtClean="0"/>
              <a:t>Mary McLeod Bethune</a:t>
            </a:r>
          </a:p>
          <a:p>
            <a:pPr>
              <a:buNone/>
            </a:pPr>
            <a:endParaRPr lang="en-US" dirty="0"/>
          </a:p>
          <a:p>
            <a:pPr>
              <a:buNone/>
            </a:pPr>
            <a:endParaRPr lang="en-US" dirty="0" smtClean="0">
              <a:latin typeface="Corbel" pitchFamily="34" charset="0"/>
            </a:endParaRPr>
          </a:p>
          <a:p>
            <a:pPr>
              <a:buNone/>
            </a:pPr>
            <a:endParaRPr lang="en-US" dirty="0">
              <a:latin typeface="Corbel" pitchFamily="34" charset="0"/>
            </a:endParaRPr>
          </a:p>
          <a:p>
            <a:pPr>
              <a:buNone/>
            </a:pPr>
            <a:endParaRPr lang="en-US" dirty="0" smtClean="0">
              <a:latin typeface="Corbel" pitchFamily="34" charset="0"/>
            </a:endParaRPr>
          </a:p>
          <a:p>
            <a:pPr>
              <a:buNone/>
            </a:pPr>
            <a:r>
              <a:rPr lang="en-US" sz="5800" dirty="0" smtClean="0">
                <a:latin typeface="Corbel" pitchFamily="34" charset="0"/>
              </a:rPr>
              <a:t>After the slave was freed, every effort has persisted to maintain ‘white supremacy’ and wall the Negro </a:t>
            </a:r>
          </a:p>
          <a:p>
            <a:pPr algn="ctr">
              <a:buNone/>
            </a:pPr>
            <a:r>
              <a:rPr lang="en-US" sz="5800" dirty="0" smtClean="0">
                <a:latin typeface="Corbel" pitchFamily="34" charset="0"/>
              </a:rPr>
              <a:t>in from every opportunity to challenge this concocted ‘supremacy’” (Bethune, 1944, “Certain Unalienable Rights”).</a:t>
            </a:r>
            <a:endParaRPr lang="en-US" sz="5800" dirty="0" smtClean="0"/>
          </a:p>
          <a:p>
            <a:endParaRPr lang="en-US" dirty="0"/>
          </a:p>
        </p:txBody>
      </p:sp>
      <p:pic>
        <p:nvPicPr>
          <p:cNvPr id="4" name="Content Placeholder 3" descr="beth-mar.jpg"/>
          <p:cNvPicPr>
            <a:picLocks noChangeAspect="1"/>
          </p:cNvPicPr>
          <p:nvPr/>
        </p:nvPicPr>
        <p:blipFill>
          <a:blip r:embed="rId2"/>
          <a:srcRect/>
          <a:stretch>
            <a:fillRect/>
          </a:stretch>
        </p:blipFill>
        <p:spPr>
          <a:xfrm>
            <a:off x="6858000" y="1447800"/>
            <a:ext cx="1676400" cy="18288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Notable Black Educators</a:t>
            </a:r>
            <a:endParaRPr lang="en-US" dirty="0"/>
          </a:p>
        </p:txBody>
      </p:sp>
      <p:sp>
        <p:nvSpPr>
          <p:cNvPr id="3" name="Content Placeholder 2"/>
          <p:cNvSpPr>
            <a:spLocks noGrp="1"/>
          </p:cNvSpPr>
          <p:nvPr>
            <p:ph idx="1"/>
          </p:nvPr>
        </p:nvSpPr>
        <p:spPr/>
        <p:txBody>
          <a:bodyPr/>
          <a:lstStyle/>
          <a:p>
            <a:r>
              <a:rPr lang="en-US" dirty="0" smtClean="0"/>
              <a:t>Booker T. Washington</a:t>
            </a:r>
          </a:p>
          <a:p>
            <a:endParaRPr lang="en-US" dirty="0"/>
          </a:p>
          <a:p>
            <a:endParaRPr lang="en-US" dirty="0" smtClean="0"/>
          </a:p>
          <a:p>
            <a:endParaRPr lang="en-US" dirty="0"/>
          </a:p>
          <a:p>
            <a:endParaRPr lang="en-US" dirty="0" smtClean="0"/>
          </a:p>
          <a:p>
            <a:r>
              <a:rPr lang="en-US" dirty="0" smtClean="0"/>
              <a:t>W. E. B. Du Bois </a:t>
            </a:r>
            <a:endParaRPr lang="en-US" dirty="0"/>
          </a:p>
        </p:txBody>
      </p:sp>
      <p:pic>
        <p:nvPicPr>
          <p:cNvPr id="4" name="Picture 3" descr="booker t.jpg"/>
          <p:cNvPicPr>
            <a:picLocks noChangeAspect="1"/>
          </p:cNvPicPr>
          <p:nvPr/>
        </p:nvPicPr>
        <p:blipFill>
          <a:blip r:embed="rId2"/>
          <a:stretch>
            <a:fillRect/>
          </a:stretch>
        </p:blipFill>
        <p:spPr>
          <a:xfrm>
            <a:off x="6019800" y="1524000"/>
            <a:ext cx="2286000" cy="2514600"/>
          </a:xfrm>
          <a:prstGeom prst="rect">
            <a:avLst/>
          </a:prstGeom>
        </p:spPr>
      </p:pic>
      <p:pic>
        <p:nvPicPr>
          <p:cNvPr id="5" name="Picture 4" descr="Dubois.jpg"/>
          <p:cNvPicPr>
            <a:picLocks noChangeAspect="1"/>
          </p:cNvPicPr>
          <p:nvPr/>
        </p:nvPicPr>
        <p:blipFill>
          <a:blip r:embed="rId3"/>
          <a:stretch>
            <a:fillRect/>
          </a:stretch>
        </p:blipFill>
        <p:spPr>
          <a:xfrm>
            <a:off x="3810000" y="4038600"/>
            <a:ext cx="2133600" cy="28194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should Black People be able to do once they are educated?</a:t>
            </a:r>
            <a:endParaRPr lang="en-US" dirty="0"/>
          </a:p>
        </p:txBody>
      </p:sp>
      <p:sp>
        <p:nvSpPr>
          <p:cNvPr id="3" name="Content Placeholder 2"/>
          <p:cNvSpPr>
            <a:spLocks noGrp="1"/>
          </p:cNvSpPr>
          <p:nvPr>
            <p:ph idx="1"/>
          </p:nvPr>
        </p:nvSpPr>
        <p:spPr/>
        <p:txBody>
          <a:bodyPr>
            <a:normAutofit/>
          </a:bodyPr>
          <a:lstStyle/>
          <a:p>
            <a:pPr lvl="1"/>
            <a:r>
              <a:rPr lang="en-US" sz="4400" dirty="0"/>
              <a:t>Get a job</a:t>
            </a:r>
          </a:p>
          <a:p>
            <a:pPr lvl="1"/>
            <a:r>
              <a:rPr lang="en-US" sz="4400" dirty="0"/>
              <a:t>Understand themselves as free and thinking people who could participate in civic life</a:t>
            </a:r>
          </a:p>
          <a:p>
            <a:pPr lvl="1"/>
            <a:r>
              <a:rPr lang="en-US" sz="4400" dirty="0"/>
              <a:t>Fight for racial uplift</a:t>
            </a:r>
          </a:p>
          <a:p>
            <a:pPr lvl="1"/>
            <a:r>
              <a:rPr lang="en-US" sz="4400" dirty="0"/>
              <a:t>Lead their people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are </a:t>
            </a:r>
            <a:r>
              <a:rPr lang="en-US" dirty="0" smtClean="0"/>
              <a:t>Rosenwald</a:t>
            </a:r>
            <a:r>
              <a:rPr lang="en-US" dirty="0" smtClean="0"/>
              <a:t> Schools in this Context?</a:t>
            </a:r>
            <a:endParaRPr lang="en-US" dirty="0"/>
          </a:p>
        </p:txBody>
      </p:sp>
      <p:sp>
        <p:nvSpPr>
          <p:cNvPr id="3" name="Content Placeholder 2"/>
          <p:cNvSpPr>
            <a:spLocks noGrp="1"/>
          </p:cNvSpPr>
          <p:nvPr>
            <p:ph idx="1"/>
          </p:nvPr>
        </p:nvSpPr>
        <p:spPr/>
        <p:txBody>
          <a:bodyPr>
            <a:normAutofit/>
          </a:bodyPr>
          <a:lstStyle/>
          <a:p>
            <a:pPr lvl="1"/>
            <a:r>
              <a:rPr lang="en-US" dirty="0"/>
              <a:t>When Julius </a:t>
            </a:r>
            <a:r>
              <a:rPr lang="en-US" dirty="0"/>
              <a:t>Rosenwald</a:t>
            </a:r>
            <a:r>
              <a:rPr lang="en-US" dirty="0"/>
              <a:t> and his family created the </a:t>
            </a:r>
            <a:r>
              <a:rPr lang="en-US" dirty="0"/>
              <a:t>Rosenwald</a:t>
            </a:r>
            <a:r>
              <a:rPr lang="en-US" dirty="0"/>
              <a:t> fund </a:t>
            </a:r>
            <a:r>
              <a:rPr lang="en-US" dirty="0" smtClean="0"/>
              <a:t>to </a:t>
            </a:r>
            <a:r>
              <a:rPr lang="en-US" dirty="0"/>
              <a:t>educate African Americans, there was already a healthy debate in the U.S. about what should be the goals and purposes of education for Black Americans.</a:t>
            </a:r>
          </a:p>
          <a:p>
            <a:pPr lvl="1"/>
            <a:r>
              <a:rPr lang="en-US" dirty="0"/>
              <a:t>The schools built were based on architectural designs and work of professors </a:t>
            </a:r>
            <a:r>
              <a:rPr lang="en-US" dirty="0" smtClean="0"/>
              <a:t>(and students) </a:t>
            </a:r>
            <a:r>
              <a:rPr lang="en-US" dirty="0"/>
              <a:t>at Tuskegee Institute</a:t>
            </a:r>
          </a:p>
          <a:p>
            <a:pPr lvl="1"/>
            <a:r>
              <a:rPr lang="en-US" dirty="0"/>
              <a:t>Du Bois even appreciated the work of Julius </a:t>
            </a:r>
            <a:r>
              <a:rPr lang="en-US" dirty="0"/>
              <a:t>Rosenwald</a:t>
            </a:r>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African American Education Post </a:t>
            </a:r>
            <a:r>
              <a:rPr lang="en-US" dirty="0" smtClean="0"/>
              <a:t>Rosenwald</a:t>
            </a:r>
            <a:r>
              <a:rPr lang="en-US" dirty="0" smtClean="0"/>
              <a:t> Era</a:t>
            </a:r>
            <a:br>
              <a:rPr lang="en-US" dirty="0" smtClean="0"/>
            </a:br>
            <a:endParaRPr lang="en-US" dirty="0"/>
          </a:p>
        </p:txBody>
      </p:sp>
      <p:sp>
        <p:nvSpPr>
          <p:cNvPr id="3" name="Content Placeholder 2"/>
          <p:cNvSpPr>
            <a:spLocks noGrp="1"/>
          </p:cNvSpPr>
          <p:nvPr>
            <p:ph idx="1"/>
          </p:nvPr>
        </p:nvSpPr>
        <p:spPr/>
        <p:txBody>
          <a:bodyPr/>
          <a:lstStyle/>
          <a:p>
            <a:r>
              <a:rPr lang="en-US" dirty="0" smtClean="0"/>
              <a:t>1954 </a:t>
            </a:r>
            <a:r>
              <a:rPr lang="en-US" i="1" dirty="0" smtClean="0"/>
              <a:t>Brown v. Board of Education</a:t>
            </a:r>
            <a:r>
              <a:rPr lang="en-US" dirty="0" smtClean="0"/>
              <a:t>: Question of tangible v. intangible resources (Buildings &amp; Money v. curriculum &amp; reputation)</a:t>
            </a:r>
          </a:p>
          <a:p>
            <a:r>
              <a:rPr lang="en-US" dirty="0" smtClean="0"/>
              <a:t>Re-segregation of public schools (have they ever really been integrated?)—will we (Black people) be forever troubled by the question, “What did segregated Black schools provide that desegregated schools did not or cannot?”</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Henry Louis Gates, Jr.</a:t>
            </a:r>
            <a:endParaRPr lang="en-US" dirty="0"/>
          </a:p>
        </p:txBody>
      </p:sp>
      <p:sp>
        <p:nvSpPr>
          <p:cNvPr id="3" name="Content Placeholder 2"/>
          <p:cNvSpPr>
            <a:spLocks noGrp="1"/>
          </p:cNvSpPr>
          <p:nvPr>
            <p:ph idx="1"/>
          </p:nvPr>
        </p:nvSpPr>
        <p:spPr/>
        <p:txBody>
          <a:bodyPr/>
          <a:lstStyle/>
          <a:p>
            <a:r>
              <a:rPr lang="en-US" dirty="0" smtClean="0"/>
              <a:t>“Education in a democratic society (or one that aspires to that ideal) has particular burdens placed upon it” (1992, p. 328).</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25000" lnSpcReduction="20000"/>
          </a:bodyPr>
          <a:lstStyle/>
          <a:p>
            <a:r>
              <a:rPr lang="en-US" dirty="0"/>
              <a:t> </a:t>
            </a:r>
          </a:p>
          <a:p>
            <a:r>
              <a:rPr lang="en-US" dirty="0"/>
              <a:t> </a:t>
            </a:r>
          </a:p>
          <a:p>
            <a:r>
              <a:rPr lang="en-US" sz="5600" dirty="0"/>
              <a:t>Freedman’s Bureau (n. d.). Retrieved on November 12, 2009 from </a:t>
            </a:r>
            <a:r>
              <a:rPr lang="en-US" sz="5600" u="sng" dirty="0">
                <a:hlinkClick r:id="rId2"/>
              </a:rPr>
              <a:t>http://www.archives.gov/research/african-americans/freedmens-bureau/</a:t>
            </a:r>
            <a:endParaRPr lang="en-US" sz="5600" dirty="0"/>
          </a:p>
          <a:p>
            <a:r>
              <a:rPr lang="en-US" sz="5600" dirty="0"/>
              <a:t> </a:t>
            </a:r>
          </a:p>
          <a:p>
            <a:r>
              <a:rPr lang="en-US" sz="5600" dirty="0"/>
              <a:t>Garrison, W. L. (1830). Abolition and slavery. Retrieved on November 12, 2009 from </a:t>
            </a:r>
            <a:r>
              <a:rPr lang="en-US" sz="5600" u="sng" dirty="0">
                <a:hlinkClick r:id="rId3"/>
              </a:rPr>
              <a:t>http://www.digitalhistory.uh.edu/documents/documents_p2.cfm?doc=73</a:t>
            </a:r>
            <a:endParaRPr lang="en-US" sz="5600" dirty="0"/>
          </a:p>
          <a:p>
            <a:r>
              <a:rPr lang="en-US" sz="5600" dirty="0"/>
              <a:t> </a:t>
            </a:r>
          </a:p>
          <a:p>
            <a:r>
              <a:rPr lang="en-US" sz="5600" dirty="0"/>
              <a:t>Gates, H. L., Jr. (1992). The transforming of the American mind. </a:t>
            </a:r>
            <a:r>
              <a:rPr lang="en-US" sz="5600" i="1" dirty="0"/>
              <a:t>Social Education 56</a:t>
            </a:r>
            <a:r>
              <a:rPr lang="en-US" sz="5600" dirty="0"/>
              <a:t>(6), 328-331.</a:t>
            </a:r>
          </a:p>
          <a:p>
            <a:r>
              <a:rPr lang="en-US" sz="5600" dirty="0"/>
              <a:t> </a:t>
            </a:r>
          </a:p>
          <a:p>
            <a:r>
              <a:rPr lang="en-US" sz="5600" dirty="0"/>
              <a:t>Notable Kentucky African Americans Database (2009). Henry Boyd. Retrieved on November 12, 2009 from </a:t>
            </a:r>
            <a:r>
              <a:rPr lang="en-US" sz="5600" u="sng" dirty="0">
                <a:hlinkClick r:id="rId4"/>
              </a:rPr>
              <a:t>http://www.uky.edu/Libraries/NKAA/subject.php?sub_id=113</a:t>
            </a:r>
            <a:endParaRPr lang="en-US" sz="5600" dirty="0"/>
          </a:p>
          <a:p>
            <a:r>
              <a:rPr lang="en-US" sz="5600" dirty="0"/>
              <a:t> </a:t>
            </a:r>
          </a:p>
          <a:p>
            <a:r>
              <a:rPr lang="en-US" sz="5600" dirty="0"/>
              <a:t>Perry, T., (2003). Freedom for literacy and literacy for freedom: The African American philosophy of education. In T. Perry, C. Steele, &amp; A. Hilliard, III. </a:t>
            </a:r>
            <a:r>
              <a:rPr lang="en-US" sz="5600" i="1" dirty="0"/>
              <a:t>Young Gifted and Black</a:t>
            </a:r>
            <a:r>
              <a:rPr lang="en-US" sz="5600" dirty="0"/>
              <a:t>: </a:t>
            </a:r>
            <a:r>
              <a:rPr lang="en-US" sz="5600" i="1" dirty="0"/>
              <a:t>Promoting high achievement among African-American students</a:t>
            </a:r>
            <a:r>
              <a:rPr lang="en-US" sz="5600" dirty="0"/>
              <a:t> (pp. 11-51)</a:t>
            </a:r>
            <a:r>
              <a:rPr lang="en-US" sz="5600" i="1" dirty="0"/>
              <a:t>. </a:t>
            </a:r>
            <a:r>
              <a:rPr lang="en-US" sz="5600" dirty="0"/>
              <a:t>Boston: Beacon Press</a:t>
            </a:r>
            <a:r>
              <a:rPr lang="en-US" sz="5600" dirty="0" smtClean="0"/>
              <a:t>.</a:t>
            </a:r>
          </a:p>
          <a:p>
            <a:endParaRPr lang="en-US" sz="5600" dirty="0" smtClean="0"/>
          </a:p>
          <a:p>
            <a:r>
              <a:rPr lang="en-US" sz="5600" dirty="0" err="1" smtClean="0"/>
              <a:t>Tozer</a:t>
            </a:r>
            <a:r>
              <a:rPr lang="en-US" sz="5600" dirty="0" smtClean="0"/>
              <a:t>, S., Violas, P.C., &amp; </a:t>
            </a:r>
            <a:r>
              <a:rPr lang="en-US" sz="5600" dirty="0" err="1" smtClean="0"/>
              <a:t>Senese</a:t>
            </a:r>
            <a:r>
              <a:rPr lang="en-US" sz="5600" dirty="0" smtClean="0"/>
              <a:t>, G. (1998). </a:t>
            </a:r>
            <a:r>
              <a:rPr lang="en-US" sz="5600" i="1" dirty="0" smtClean="0"/>
              <a:t>School and  society (3</a:t>
            </a:r>
            <a:r>
              <a:rPr lang="en-US" sz="5600" i="1" baseline="30000" dirty="0" smtClean="0"/>
              <a:t>rd</a:t>
            </a:r>
            <a:r>
              <a:rPr lang="en-US" sz="5600" i="1" dirty="0" smtClean="0"/>
              <a:t> edition). </a:t>
            </a:r>
            <a:r>
              <a:rPr lang="en-US" sz="5600" dirty="0" smtClean="0"/>
              <a:t>Boston</a:t>
            </a:r>
            <a:r>
              <a:rPr lang="en-US" sz="5600" smtClean="0"/>
              <a:t>: McGraw-Hill.</a:t>
            </a:r>
            <a:endParaRPr lang="en-US" sz="5600" dirty="0"/>
          </a:p>
          <a:p>
            <a:r>
              <a:rPr lang="en-US" sz="5600" dirty="0"/>
              <a:t> </a:t>
            </a:r>
          </a:p>
          <a:p>
            <a:r>
              <a:rPr lang="en-US" sz="5600" dirty="0" err="1"/>
              <a:t>Wadelington</a:t>
            </a:r>
            <a:r>
              <a:rPr lang="en-US" sz="5600" dirty="0"/>
              <a:t>, C. W. &amp; Knapp, R. (1999). </a:t>
            </a:r>
            <a:r>
              <a:rPr lang="en-US" sz="5600" i="1" dirty="0"/>
              <a:t>Charlotte Hawkins Brown and Palmer Institute: What one young African American woman could do</a:t>
            </a:r>
            <a:r>
              <a:rPr lang="en-US" sz="5600" dirty="0"/>
              <a:t>. Chapel Hill: The University of North Carolina Press.</a:t>
            </a:r>
          </a:p>
          <a:p>
            <a:r>
              <a:rPr lang="en-US" sz="5600" dirty="0"/>
              <a:t> </a:t>
            </a:r>
          </a:p>
          <a:p>
            <a:r>
              <a:rPr lang="en-US" sz="5600" dirty="0"/>
              <a:t>Walker, D. (1829). The Appeal. Retrieved on November 12, 2009 from </a:t>
            </a:r>
            <a:r>
              <a:rPr lang="en-US" sz="5600" u="sng" dirty="0">
                <a:hlinkClick r:id="rId5"/>
              </a:rPr>
              <a:t>http://www.pbs.org/wgbh/aia/part4/4h2931t.html</a:t>
            </a:r>
            <a:endParaRPr lang="en-US" sz="5600" dirty="0"/>
          </a:p>
          <a:p>
            <a:r>
              <a:rPr lang="en-US" sz="5600" dirty="0"/>
              <a:t> </a:t>
            </a:r>
          </a:p>
          <a:p>
            <a:r>
              <a:rPr lang="en-US" sz="5600" dirty="0"/>
              <a:t>Washington, B. T. (1895). Booker T. Washington delivers the 1895 Atlanta compromise speech. Retrieved on November 13, 2009 from </a:t>
            </a:r>
            <a:r>
              <a:rPr lang="en-US" sz="5600" u="sng" dirty="0">
                <a:hlinkClick r:id="rId6"/>
              </a:rPr>
              <a:t>http://historymatters.gmu.edu/d/39/</a:t>
            </a:r>
            <a:endParaRPr lang="en-US" sz="5600" dirty="0"/>
          </a:p>
          <a:p>
            <a:endParaRPr lang="en-US" sz="5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Questions</a:t>
            </a:r>
            <a:endParaRPr lang="en-US" dirty="0"/>
          </a:p>
        </p:txBody>
      </p:sp>
      <p:sp>
        <p:nvSpPr>
          <p:cNvPr id="3" name="Content Placeholder 2"/>
          <p:cNvSpPr>
            <a:spLocks noGrp="1"/>
          </p:cNvSpPr>
          <p:nvPr>
            <p:ph idx="1"/>
          </p:nvPr>
        </p:nvSpPr>
        <p:spPr/>
        <p:txBody>
          <a:bodyPr>
            <a:normAutofit lnSpcReduction="10000"/>
          </a:bodyPr>
          <a:lstStyle/>
          <a:p>
            <a:pPr lvl="2"/>
            <a:r>
              <a:rPr lang="en-US" sz="4800" dirty="0"/>
              <a:t>Why educate Black people?</a:t>
            </a:r>
          </a:p>
          <a:p>
            <a:pPr lvl="2"/>
            <a:r>
              <a:rPr lang="en-US" sz="4800" dirty="0"/>
              <a:t>How should we educate Black people?</a:t>
            </a:r>
          </a:p>
          <a:p>
            <a:pPr lvl="2"/>
            <a:r>
              <a:rPr lang="en-US" sz="4800" dirty="0"/>
              <a:t>What should Black people be able to do once they are educated?</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v. Schooling</a:t>
            </a:r>
            <a:endParaRPr lang="en-US" dirty="0"/>
          </a:p>
        </p:txBody>
      </p:sp>
      <p:sp>
        <p:nvSpPr>
          <p:cNvPr id="3" name="Content Placeholder 2"/>
          <p:cNvSpPr>
            <a:spLocks noGrp="1"/>
          </p:cNvSpPr>
          <p:nvPr>
            <p:ph idx="1"/>
          </p:nvPr>
        </p:nvSpPr>
        <p:spPr/>
        <p:txBody>
          <a:bodyPr>
            <a:noAutofit/>
          </a:bodyPr>
          <a:lstStyle/>
          <a:p>
            <a:r>
              <a:rPr lang="en-US" sz="4400" dirty="0"/>
              <a:t>Abraham </a:t>
            </a:r>
            <a:r>
              <a:rPr lang="en-US" sz="4400" dirty="0"/>
              <a:t>Flener</a:t>
            </a:r>
            <a:r>
              <a:rPr lang="en-US" sz="4400" dirty="0"/>
              <a:t> in 1927 said, “Education is an intellectual and spiritual process. It has to do with opening the windows of the human mind and the human soul” (cited in </a:t>
            </a:r>
            <a:r>
              <a:rPr lang="en-US" sz="4400" dirty="0"/>
              <a:t>Tozer</a:t>
            </a:r>
            <a:r>
              <a:rPr lang="en-US" sz="4400" dirty="0"/>
              <a:t>, Violas, &amp; </a:t>
            </a:r>
            <a:r>
              <a:rPr lang="en-US" sz="4400" dirty="0"/>
              <a:t>Senese</a:t>
            </a:r>
            <a:r>
              <a:rPr lang="en-US" sz="4400" dirty="0"/>
              <a:t>, 1998, p. 3).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Schooling </a:t>
            </a:r>
            <a:endParaRPr lang="en-US" dirty="0"/>
          </a:p>
        </p:txBody>
      </p:sp>
      <p:sp>
        <p:nvSpPr>
          <p:cNvPr id="3" name="Content Placeholder 2"/>
          <p:cNvSpPr>
            <a:spLocks noGrp="1"/>
          </p:cNvSpPr>
          <p:nvPr>
            <p:ph idx="1"/>
          </p:nvPr>
        </p:nvSpPr>
        <p:spPr/>
        <p:txBody>
          <a:bodyPr>
            <a:normAutofit/>
          </a:bodyPr>
          <a:lstStyle/>
          <a:p>
            <a:r>
              <a:rPr lang="en-US" sz="4800" dirty="0" smtClean="0"/>
              <a:t>“The totality of experiences that occur within the institution called school, not all of which are educational” (</a:t>
            </a:r>
            <a:r>
              <a:rPr lang="en-US" sz="4800" dirty="0" smtClean="0"/>
              <a:t>Tozer</a:t>
            </a:r>
            <a:r>
              <a:rPr lang="en-US" sz="4800" dirty="0" smtClean="0"/>
              <a:t>, 1998, p. 3).</a:t>
            </a:r>
            <a:endParaRPr lang="en-US" sz="4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educate Black people?</a:t>
            </a:r>
            <a:endParaRPr lang="en-US" dirty="0"/>
          </a:p>
        </p:txBody>
      </p:sp>
      <p:sp>
        <p:nvSpPr>
          <p:cNvPr id="3" name="Content Placeholder 2"/>
          <p:cNvSpPr>
            <a:spLocks noGrp="1"/>
          </p:cNvSpPr>
          <p:nvPr>
            <p:ph idx="1"/>
          </p:nvPr>
        </p:nvSpPr>
        <p:spPr/>
        <p:txBody>
          <a:bodyPr/>
          <a:lstStyle/>
          <a:p>
            <a:r>
              <a:rPr lang="en-US" dirty="0" smtClean="0"/>
              <a:t>Family</a:t>
            </a:r>
          </a:p>
          <a:p>
            <a:r>
              <a:rPr lang="en-US" dirty="0" smtClean="0"/>
              <a:t>Christian Missionaries (Moravians, Quakers, and American Missionary Association--AMA)</a:t>
            </a:r>
          </a:p>
          <a:p>
            <a:r>
              <a:rPr lang="en-US" dirty="0" smtClean="0"/>
              <a:t>Anti-slavery reformers of the 1830s and beyond</a:t>
            </a:r>
          </a:p>
          <a:p>
            <a:pPr lvl="1"/>
            <a:r>
              <a:rPr lang="en-US" dirty="0" smtClean="0"/>
              <a:t>David Walker </a:t>
            </a:r>
          </a:p>
          <a:p>
            <a:pPr lvl="1"/>
            <a:r>
              <a:rPr lang="en-US" dirty="0" smtClean="0"/>
              <a:t>William Lloyd Garrison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 Walker’s </a:t>
            </a:r>
            <a:r>
              <a:rPr lang="en-US" i="1" dirty="0" smtClean="0"/>
              <a:t>Appeal</a:t>
            </a:r>
            <a:r>
              <a:rPr lang="en-US" dirty="0" smtClean="0"/>
              <a:t> (1829)</a:t>
            </a:r>
            <a:endParaRPr lang="en-US" dirty="0"/>
          </a:p>
        </p:txBody>
      </p:sp>
      <p:sp>
        <p:nvSpPr>
          <p:cNvPr id="3" name="Content Placeholder 2"/>
          <p:cNvSpPr>
            <a:spLocks noGrp="1"/>
          </p:cNvSpPr>
          <p:nvPr>
            <p:ph idx="1"/>
          </p:nvPr>
        </p:nvSpPr>
        <p:spPr/>
        <p:txBody>
          <a:bodyPr>
            <a:normAutofit fontScale="85000" lnSpcReduction="10000"/>
          </a:bodyPr>
          <a:lstStyle/>
          <a:p>
            <a:r>
              <a:rPr lang="en-US" dirty="0"/>
              <a:t>I must observe to my brethren that at the close of the first Revolution in this country, with Great Britain, there were but thirteen States in the Union, now there are twenty-four, most of which are slave-holding States, and the whites are dragging us around in chains and in handcuffs, to their new States and Territories to work their mines and farms, to enrich them and their children-and millions of them believing firmly that we being a little darker than they, were made by our Creator to be an inheritance to them and their children for ever-the same as a parcel of </a:t>
            </a:r>
            <a:r>
              <a:rPr lang="en-US" i="1" dirty="0" smtClean="0"/>
              <a:t>brutes</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William Lloyd Garrison (1830)</a:t>
            </a:r>
            <a:endParaRPr lang="en-US" dirty="0"/>
          </a:p>
        </p:txBody>
      </p:sp>
      <p:sp>
        <p:nvSpPr>
          <p:cNvPr id="3" name="Content Placeholder 2"/>
          <p:cNvSpPr>
            <a:spLocks noGrp="1"/>
          </p:cNvSpPr>
          <p:nvPr>
            <p:ph idx="1"/>
          </p:nvPr>
        </p:nvSpPr>
        <p:spPr/>
        <p:txBody>
          <a:bodyPr/>
          <a:lstStyle/>
          <a:p>
            <a:r>
              <a:rPr lang="en-US" dirty="0"/>
              <a:t>“Now how is it with the slave?” His answer… He knows not what is going on beyond his own narrow boundaries. He can neither read nor write. The letters of the alphabet are </a:t>
            </a:r>
            <a:r>
              <a:rPr lang="en-US" dirty="0"/>
              <a:t>caballistical</a:t>
            </a:r>
            <a:r>
              <a:rPr lang="en-US" dirty="0"/>
              <a:t> to his eyes. A thick darkness broods over his soul. Even the "glorious gospel of the blessed God," which brings life and immortality to perishing man, is as a sealed book to his understanding.”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 why educate Black people?</a:t>
            </a:r>
            <a:br>
              <a:rPr lang="en-US" dirty="0" smtClean="0"/>
            </a:br>
            <a:r>
              <a:rPr lang="en-US" dirty="0" smtClean="0"/>
              <a:t>It depends on one’s perspective…</a:t>
            </a:r>
            <a:endParaRPr lang="en-US" dirty="0"/>
          </a:p>
        </p:txBody>
      </p:sp>
      <p:sp>
        <p:nvSpPr>
          <p:cNvPr id="3" name="Content Placeholder 2"/>
          <p:cNvSpPr>
            <a:spLocks noGrp="1"/>
          </p:cNvSpPr>
          <p:nvPr>
            <p:ph idx="1"/>
          </p:nvPr>
        </p:nvSpPr>
        <p:spPr/>
        <p:txBody>
          <a:bodyPr>
            <a:normAutofit fontScale="85000" lnSpcReduction="20000"/>
          </a:bodyPr>
          <a:lstStyle/>
          <a:p>
            <a:pPr lvl="2"/>
            <a:r>
              <a:rPr lang="en-US" sz="4300" dirty="0"/>
              <a:t>To make them more docile workers (using particular verses of the Bible)</a:t>
            </a:r>
          </a:p>
          <a:p>
            <a:pPr lvl="2"/>
            <a:r>
              <a:rPr lang="en-US" sz="4300" dirty="0"/>
              <a:t>To help enslaved people see beyond their own narrow boundaries (Garrison)</a:t>
            </a:r>
          </a:p>
          <a:p>
            <a:pPr lvl="2"/>
            <a:r>
              <a:rPr lang="en-US" sz="4300" dirty="0"/>
              <a:t>To rise up and resist slavery (Walker), to demonstrate your humanity, to fight for racial uplift, to lead your people (Perry, 2003)</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Should we Educate Black People?</a:t>
            </a:r>
            <a:endParaRPr lang="en-US" dirty="0"/>
          </a:p>
        </p:txBody>
      </p:sp>
      <p:sp>
        <p:nvSpPr>
          <p:cNvPr id="3" name="Content Placeholder 2"/>
          <p:cNvSpPr>
            <a:spLocks noGrp="1"/>
          </p:cNvSpPr>
          <p:nvPr>
            <p:ph idx="1"/>
          </p:nvPr>
        </p:nvSpPr>
        <p:spPr/>
        <p:txBody>
          <a:bodyPr>
            <a:normAutofit/>
          </a:bodyPr>
          <a:lstStyle/>
          <a:p>
            <a:r>
              <a:rPr lang="en-US" sz="4400" dirty="0" smtClean="0"/>
              <a:t>Morrill Land Grant Acts (1862, 1890)</a:t>
            </a:r>
          </a:p>
          <a:p>
            <a:r>
              <a:rPr lang="en-US" sz="4400" dirty="0" smtClean="0"/>
              <a:t>Freedmen’s Bureau Schools (1862-1972)</a:t>
            </a:r>
          </a:p>
          <a:p>
            <a:pPr lvl="1"/>
            <a:r>
              <a:rPr lang="en-US" sz="4400" dirty="0" smtClean="0">
                <a:hlinkClick r:id="rId2"/>
              </a:rPr>
              <a:t>Freedmen's Bureau Schools</a:t>
            </a:r>
            <a:endParaRPr lang="en-US" sz="44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46</TotalTime>
  <Words>748</Words>
  <Application>Microsoft Office PowerPoint</Application>
  <PresentationFormat>On-screen Show (4:3)</PresentationFormat>
  <Paragraphs>87</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Module</vt:lpstr>
      <vt:lpstr>The Historical Context of the Rosenwald Schools</vt:lpstr>
      <vt:lpstr>Three Questions</vt:lpstr>
      <vt:lpstr>Education v. Schooling</vt:lpstr>
      <vt:lpstr>Schooling </vt:lpstr>
      <vt:lpstr>Why educate Black people?</vt:lpstr>
      <vt:lpstr>David Walker’s Appeal (1829)</vt:lpstr>
      <vt:lpstr>William Lloyd Garrison (1830)</vt:lpstr>
      <vt:lpstr>So why educate Black people? It depends on one’s perspective…</vt:lpstr>
      <vt:lpstr>How Should we Educate Black People?</vt:lpstr>
      <vt:lpstr>Notable Black Educators</vt:lpstr>
      <vt:lpstr>Notable Black Educators</vt:lpstr>
      <vt:lpstr>Notable Black Educators</vt:lpstr>
      <vt:lpstr>What should Black People be able to do once they are educated?</vt:lpstr>
      <vt:lpstr>Where are Rosenwald Schools in this Context?</vt:lpstr>
      <vt:lpstr> African American Education Post Rosenwald Era </vt:lpstr>
      <vt:lpstr>Henry Louis Gates, Jr.</vt:lpstr>
      <vt:lpstr>References</vt:lpstr>
    </vt:vector>
  </TitlesOfParts>
  <Company>UNCW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Historical Context of the Rosenwald Schools</dc:title>
  <dc:creator>Donyell Roseboro</dc:creator>
  <cp:lastModifiedBy>Donyell Roseboro</cp:lastModifiedBy>
  <cp:revision>9</cp:revision>
  <dcterms:created xsi:type="dcterms:W3CDTF">2009-11-13T05:48:31Z</dcterms:created>
  <dcterms:modified xsi:type="dcterms:W3CDTF">2009-11-13T06:34:55Z</dcterms:modified>
</cp:coreProperties>
</file>