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72" r:id="rId3"/>
    <p:sldId id="273" r:id="rId4"/>
    <p:sldId id="275" r:id="rId5"/>
    <p:sldId id="276" r:id="rId6"/>
    <p:sldId id="277" r:id="rId7"/>
    <p:sldId id="278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0ADD4-5E17-4ACE-AE9A-9A78EC9AF1FE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EABD9-953D-4953-8A7D-763C392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73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any one tell me the difference between sex and gender? </a:t>
            </a:r>
          </a:p>
          <a:p>
            <a:endParaRPr lang="en-US" dirty="0" smtClean="0"/>
          </a:p>
          <a:p>
            <a:r>
              <a:rPr lang="en-US" dirty="0" smtClean="0"/>
              <a:t>Do</a:t>
            </a:r>
            <a:r>
              <a:rPr lang="en-US" baseline="0" dirty="0" smtClean="0"/>
              <a:t> you think we are born liking pink and blue?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43CA-3494-4F7D-8352-3FE14501E8F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know these are</a:t>
            </a:r>
            <a:r>
              <a:rPr lang="en-US" baseline="0" dirty="0" smtClean="0"/>
              <a:t> men and women?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43CA-3494-4F7D-8352-3FE14501E8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43CA-3494-4F7D-8352-3FE14501E8F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43CA-3494-4F7D-8352-3FE14501E8F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think,</a:t>
            </a:r>
            <a:r>
              <a:rPr lang="en-US" baseline="0" dirty="0" smtClean="0"/>
              <a:t> how you perceive these people are is more important than who they actually are, what their gender is.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don’t know </a:t>
            </a:r>
            <a:r>
              <a:rPr lang="en-US" baseline="0" dirty="0" err="1" smtClean="0"/>
              <a:t>someones</a:t>
            </a:r>
            <a:r>
              <a:rPr lang="en-US" baseline="0" dirty="0" smtClean="0"/>
              <a:t> gender, it is awkward and you don’t know how to act, even if the interaction (buying groceries) has no gender significance at all.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can go to any party and see that men and women act differently among other people of the same gender vs. opposite gender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43CA-3494-4F7D-8352-3FE14501E8F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EABD9-953D-4953-8A7D-763C392632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9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B3E4EAD-CAE8-4854-B6F8-0B2C94DD14A3}" type="datetimeFigureOut">
              <a:rPr lang="en-US" smtClean="0"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ABAF769-8839-4970-A5B1-808A64C4187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s.his.com/smartmarriage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Gender &amp; 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“That institution in society that arranges for: (1) Regulation of Sexual Relations; (2) Household Composition; (3) Child-Rearing”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9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&amp; Divorce</a:t>
            </a:r>
            <a:br>
              <a:rPr lang="en-US" dirty="0"/>
            </a:br>
            <a:r>
              <a:rPr lang="en-US" sz="3200" i="1" dirty="0"/>
              <a:t>Regulation of Sexual Relations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Better method of calculation</a:t>
            </a:r>
          </a:p>
          <a:p>
            <a:pPr lvl="1"/>
            <a:r>
              <a:rPr lang="en-US" sz="2000" dirty="0"/>
              <a:t>How many people who have ever married subsequently divorced?</a:t>
            </a:r>
          </a:p>
          <a:p>
            <a:pPr lvl="2"/>
            <a:r>
              <a:rPr lang="en-US" sz="2000" dirty="0"/>
              <a:t>Highest rate = ca. 41%</a:t>
            </a:r>
            <a:endParaRPr lang="en-US" dirty="0"/>
          </a:p>
          <a:p>
            <a:r>
              <a:rPr lang="en-US" dirty="0" smtClean="0"/>
              <a:t>Factors Predicting Success &amp; Failure</a:t>
            </a:r>
          </a:p>
          <a:p>
            <a:pPr lvl="1"/>
            <a:r>
              <a:rPr lang="en-US" sz="2000" dirty="0" smtClean="0"/>
              <a:t>Education </a:t>
            </a:r>
          </a:p>
          <a:p>
            <a:pPr lvl="2"/>
            <a:r>
              <a:rPr lang="en-US" sz="2000" dirty="0" smtClean="0"/>
              <a:t>Divorce </a:t>
            </a:r>
            <a:r>
              <a:rPr lang="en-US" sz="2000" dirty="0"/>
              <a:t>rates lowest for college graduates</a:t>
            </a:r>
          </a:p>
          <a:p>
            <a:pPr lvl="2"/>
            <a:r>
              <a:rPr lang="en-US" sz="2000" dirty="0" smtClean="0"/>
              <a:t>1/3 to </a:t>
            </a:r>
            <a:r>
              <a:rPr lang="en-US" sz="2000" dirty="0"/>
              <a:t>¼ the rate of non-graduates </a:t>
            </a:r>
            <a:endParaRPr lang="en-US" sz="2000" dirty="0" smtClean="0"/>
          </a:p>
          <a:p>
            <a:r>
              <a:rPr lang="en-US" dirty="0"/>
              <a:t>Age</a:t>
            </a:r>
          </a:p>
          <a:p>
            <a:pPr lvl="1"/>
            <a:r>
              <a:rPr lang="en-US" sz="2200" dirty="0"/>
              <a:t>Nearly ½ under age 18</a:t>
            </a:r>
          </a:p>
          <a:p>
            <a:pPr lvl="1"/>
            <a:r>
              <a:rPr lang="en-US" sz="2200" dirty="0"/>
              <a:t> 40% under age 20</a:t>
            </a:r>
          </a:p>
          <a:p>
            <a:pPr lvl="1"/>
            <a:r>
              <a:rPr lang="en-US" sz="2200" dirty="0"/>
              <a:t>24% over age 25</a:t>
            </a:r>
            <a:endParaRPr lang="en-US" dirty="0"/>
          </a:p>
          <a:p>
            <a:r>
              <a:rPr lang="en-US" dirty="0" smtClean="0"/>
              <a:t>Religion</a:t>
            </a:r>
            <a:endParaRPr lang="en-US" dirty="0"/>
          </a:p>
          <a:p>
            <a:pPr lvl="1"/>
            <a:r>
              <a:rPr lang="en-US" sz="2200" dirty="0"/>
              <a:t>Born-again Christians same as general population (ca. 1/3) </a:t>
            </a:r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50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&amp; Divorce</a:t>
            </a:r>
            <a:br>
              <a:rPr lang="en-US" dirty="0" smtClean="0"/>
            </a:br>
            <a:r>
              <a:rPr lang="en-US" sz="3200" i="1" dirty="0" smtClean="0"/>
              <a:t>Factors Predicting Success &amp; Failure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Region</a:t>
            </a:r>
            <a:endParaRPr lang="en-US" dirty="0"/>
          </a:p>
          <a:p>
            <a:pPr lvl="1"/>
            <a:r>
              <a:rPr lang="en-US" sz="2000" dirty="0"/>
              <a:t>Highest rates</a:t>
            </a:r>
          </a:p>
          <a:p>
            <a:pPr lvl="2"/>
            <a:r>
              <a:rPr lang="en-US" sz="2000" dirty="0"/>
              <a:t>South &amp; Midwest</a:t>
            </a:r>
          </a:p>
          <a:p>
            <a:pPr lvl="2"/>
            <a:r>
              <a:rPr lang="en-US" sz="2000" dirty="0"/>
              <a:t>“Red” states higher than “blue” states</a:t>
            </a:r>
          </a:p>
          <a:p>
            <a:pPr lvl="2"/>
            <a:r>
              <a:rPr lang="en-US" sz="2000" i="1" dirty="0">
                <a:hlinkClick r:id="rId2"/>
              </a:rPr>
              <a:t>from Smart Marriages Listserv </a:t>
            </a:r>
            <a:r>
              <a:rPr lang="en-US" sz="2000" i="1" dirty="0"/>
              <a:t>, Jan. 4, 2005</a:t>
            </a:r>
            <a:endParaRPr lang="en-US" i="1" dirty="0"/>
          </a:p>
          <a:p>
            <a:r>
              <a:rPr lang="en-US" dirty="0"/>
              <a:t>Cohabitation</a:t>
            </a:r>
          </a:p>
          <a:p>
            <a:pPr lvl="1"/>
            <a:r>
              <a:rPr lang="en-US" sz="2000" dirty="0"/>
              <a:t>Couples cohabiting before marriage </a:t>
            </a:r>
          </a:p>
          <a:p>
            <a:pPr lvl="2"/>
            <a:r>
              <a:rPr lang="en-US" sz="2000" dirty="0" smtClean="0"/>
              <a:t>Significantly higher </a:t>
            </a:r>
            <a:r>
              <a:rPr lang="en-US" sz="2000" dirty="0"/>
              <a:t>risk of divorce than couples not cohabiting before marriage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1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&amp; Divorce</a:t>
            </a:r>
            <a:br>
              <a:rPr lang="en-US" dirty="0" smtClean="0"/>
            </a:br>
            <a:r>
              <a:rPr lang="en-US" sz="3200" i="1" dirty="0" smtClean="0"/>
              <a:t>Factors Affecting Success &amp; Failure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639887"/>
            <a:ext cx="7827963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18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Household Composition</a:t>
            </a:r>
            <a:br>
              <a:rPr lang="en-US" dirty="0" smtClean="0"/>
            </a:br>
            <a:r>
              <a:rPr lang="en-US" sz="2800" i="1" dirty="0" smtClean="0"/>
              <a:t>“Who Lives With Whom?”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Divorce (obvious effect)</a:t>
            </a:r>
          </a:p>
          <a:p>
            <a:r>
              <a:rPr lang="en-US" dirty="0" smtClean="0"/>
              <a:t>Changing Household Forms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Living together has increased &gt; six-fold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Often short term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Higher divorce rate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Staying single: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2000: 27.2 million people, 26% of all households (in 1950, 9.3%)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Vs. 22% married couples &amp; </a:t>
            </a:r>
            <a:r>
              <a:rPr lang="en-US" sz="2000" u="sng" dirty="0"/>
              <a:t>their</a:t>
            </a:r>
            <a:r>
              <a:rPr lang="en-US" sz="2000" dirty="0"/>
              <a:t> kids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21% married couples living alone	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8107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Household Composition</a:t>
            </a:r>
            <a:br>
              <a:rPr lang="en-US" dirty="0"/>
            </a:br>
            <a:r>
              <a:rPr lang="en-US" sz="2800" i="1" dirty="0"/>
              <a:t>“Who Lives With Whom?”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/>
            <a:r>
              <a:rPr lang="en-US" dirty="0" smtClean="0"/>
              <a:t>Changing Household Forms</a:t>
            </a:r>
          </a:p>
          <a:p>
            <a:pPr marL="800100" lvl="1"/>
            <a:r>
              <a:rPr lang="en-US" sz="2000" dirty="0" smtClean="0"/>
              <a:t>Waiting </a:t>
            </a:r>
            <a:r>
              <a:rPr lang="en-US" sz="2000" dirty="0"/>
              <a:t>Longer (Older married households</a:t>
            </a:r>
            <a:r>
              <a:rPr lang="en-US" sz="2000" dirty="0" smtClean="0"/>
              <a:t>)</a:t>
            </a:r>
          </a:p>
          <a:p>
            <a:pPr marL="800100" lvl="1"/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598335"/>
              </p:ext>
            </p:extLst>
          </p:nvPr>
        </p:nvGraphicFramePr>
        <p:xfrm>
          <a:off x="1524000" y="2763520"/>
          <a:ext cx="6096000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9977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Median</a:t>
                      </a:r>
                      <a:r>
                        <a:rPr lang="en-US" baseline="0" dirty="0" smtClean="0"/>
                        <a:t> Age at First Marriage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97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</a:tr>
              <a:tr h="699770">
                <a:tc>
                  <a:txBody>
                    <a:bodyPr/>
                    <a:lstStyle/>
                    <a:p>
                      <a:r>
                        <a:rPr lang="en-US" dirty="0" smtClean="0"/>
                        <a:t>1950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20.8</a:t>
                      </a:r>
                      <a:endParaRPr lang="en-US" dirty="0"/>
                    </a:p>
                  </a:txBody>
                  <a:tcPr/>
                </a:tc>
              </a:tr>
              <a:tr h="699770"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0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Household Composition</a:t>
            </a:r>
            <a:br>
              <a:rPr lang="en-US" dirty="0" smtClean="0"/>
            </a:br>
            <a:r>
              <a:rPr lang="en-US" sz="3200" i="1" dirty="0" smtClean="0"/>
              <a:t>“Who Lives With Whom?”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Parent Households</a:t>
            </a:r>
          </a:p>
          <a:p>
            <a:pPr lvl="1"/>
            <a:r>
              <a:rPr lang="en-US" sz="2000" dirty="0"/>
              <a:t>2000: ca. 13.5 million single parents had custody of 21.7 million children under 21 years of age </a:t>
            </a:r>
          </a:p>
          <a:p>
            <a:pPr lvl="1"/>
            <a:r>
              <a:rPr lang="en-US" sz="2000" dirty="0"/>
              <a:t>% of population made up by married couples with children decreased from 40% in 1970 to 24% in 2000</a:t>
            </a:r>
          </a:p>
          <a:p>
            <a:r>
              <a:rPr lang="en-US" dirty="0"/>
              <a:t>Single parent households increased from 9% in 1990 to 16% of all households by 2000.</a:t>
            </a:r>
          </a:p>
          <a:p>
            <a:r>
              <a:rPr lang="en-US" dirty="0"/>
              <a:t>Of all custodial parents, 85% were mothers </a:t>
            </a:r>
          </a:p>
          <a:p>
            <a:pPr lvl="1"/>
            <a:r>
              <a:rPr lang="en-US" sz="2000" dirty="0" smtClean="0"/>
              <a:t>Variation by race/ethnicity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379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Household Composition</a:t>
            </a:r>
            <a:br>
              <a:rPr lang="en-US" dirty="0" smtClean="0"/>
            </a:br>
            <a:r>
              <a:rPr lang="en-US" sz="3200" i="1" dirty="0" smtClean="0"/>
              <a:t>“Who Lives With Whom?”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Children in single-parent households by race/ ethnicity, 2006 </a:t>
            </a:r>
            <a:r>
              <a:rPr lang="en-US" sz="1600" dirty="0" smtClean="0"/>
              <a:t>(</a:t>
            </a:r>
            <a:r>
              <a:rPr lang="en-US" sz="1600" dirty="0"/>
              <a:t>American Community Survey &amp; Annie E. Casey Foundation, 2006</a:t>
            </a:r>
            <a:r>
              <a:rPr lang="en-US" sz="1600" dirty="0" smtClean="0"/>
              <a:t>)</a:t>
            </a:r>
          </a:p>
          <a:p>
            <a:pPr>
              <a:lnSpc>
                <a:spcPct val="80000"/>
              </a:lnSpc>
            </a:pPr>
            <a:endParaRPr lang="en-US" sz="16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0375"/>
              </p:ext>
            </p:extLst>
          </p:nvPr>
        </p:nvGraphicFramePr>
        <p:xfrm>
          <a:off x="1524000" y="2819400"/>
          <a:ext cx="60960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83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Household Composition &amp; Child-Rearing:</a:t>
            </a:r>
            <a:br>
              <a:rPr lang="en-US" sz="3200" dirty="0" smtClean="0"/>
            </a:br>
            <a:r>
              <a:rPr lang="en-US" sz="2000" i="1" dirty="0" err="1" smtClean="0"/>
              <a:t>Lineality</a:t>
            </a:r>
            <a:r>
              <a:rPr lang="en-US" sz="2000" i="1" dirty="0" smtClean="0"/>
              <a:t> &amp; Locality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Unusual Society</a:t>
            </a:r>
          </a:p>
          <a:p>
            <a:pPr lvl="1"/>
            <a:r>
              <a:rPr lang="en-US" sz="2400" dirty="0"/>
              <a:t>Patterns of </a:t>
            </a:r>
            <a:r>
              <a:rPr lang="en-US" sz="2400" dirty="0" err="1"/>
              <a:t>lineality</a:t>
            </a:r>
            <a:r>
              <a:rPr lang="en-US" sz="2400" dirty="0"/>
              <a:t> &amp; locality </a:t>
            </a:r>
          </a:p>
          <a:p>
            <a:pPr lvl="1"/>
            <a:r>
              <a:rPr lang="en-US" sz="2400" dirty="0"/>
              <a:t>Patrilineal</a:t>
            </a:r>
          </a:p>
          <a:p>
            <a:pPr lvl="2"/>
            <a:r>
              <a:rPr lang="en-US" sz="2000" dirty="0"/>
              <a:t>Trace blood &amp; property lines along father’s side</a:t>
            </a:r>
          </a:p>
          <a:p>
            <a:pPr lvl="1"/>
            <a:r>
              <a:rPr lang="en-US" sz="2400" dirty="0"/>
              <a:t>Matrilineal</a:t>
            </a:r>
          </a:p>
          <a:p>
            <a:pPr lvl="2"/>
            <a:r>
              <a:rPr lang="en-US" sz="2000" dirty="0"/>
              <a:t>Trace blood &amp; property lines along mother’s side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7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Household Composition &amp; Child-Rearing:</a:t>
            </a:r>
            <a:br>
              <a:rPr lang="en-US" sz="3200" dirty="0"/>
            </a:br>
            <a:r>
              <a:rPr lang="en-US" sz="2000" i="1" dirty="0" err="1"/>
              <a:t>Lineality</a:t>
            </a:r>
            <a:r>
              <a:rPr lang="en-US" sz="2000" i="1" dirty="0"/>
              <a:t> &amp; 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 err="1"/>
              <a:t>Matri</a:t>
            </a:r>
            <a:r>
              <a:rPr lang="en-US" sz="2000" u="sng" dirty="0" err="1"/>
              <a:t>local</a:t>
            </a:r>
            <a:endParaRPr lang="en-US" sz="2000" dirty="0"/>
          </a:p>
          <a:p>
            <a:pPr lvl="2"/>
            <a:r>
              <a:rPr lang="en-US" sz="2000" dirty="0"/>
              <a:t>Children live with mother</a:t>
            </a:r>
          </a:p>
          <a:p>
            <a:pPr lvl="1"/>
            <a:r>
              <a:rPr lang="en-US" sz="2000" dirty="0" err="1"/>
              <a:t>Patrilocal</a:t>
            </a:r>
            <a:endParaRPr lang="en-US" sz="2000" dirty="0"/>
          </a:p>
          <a:p>
            <a:pPr lvl="2"/>
            <a:r>
              <a:rPr lang="en-US" sz="2000" dirty="0"/>
              <a:t>Children live with father</a:t>
            </a:r>
            <a:endParaRPr lang="en-US" dirty="0"/>
          </a:p>
          <a:p>
            <a:r>
              <a:rPr lang="en-US" dirty="0"/>
              <a:t>Locality &amp; </a:t>
            </a:r>
            <a:r>
              <a:rPr lang="en-US" dirty="0" err="1"/>
              <a:t>lineality</a:t>
            </a:r>
            <a:r>
              <a:rPr lang="en-US" dirty="0"/>
              <a:t> have separated</a:t>
            </a:r>
          </a:p>
          <a:p>
            <a:pPr lvl="1"/>
            <a:r>
              <a:rPr lang="en-US" sz="2000" dirty="0"/>
              <a:t>Divorce</a:t>
            </a:r>
          </a:p>
          <a:p>
            <a:pPr lvl="2"/>
            <a:r>
              <a:rPr lang="en-US" sz="2000" dirty="0"/>
              <a:t>$ goes with dad</a:t>
            </a:r>
          </a:p>
          <a:p>
            <a:pPr lvl="2"/>
            <a:r>
              <a:rPr lang="en-US" sz="2000" dirty="0"/>
              <a:t>Kids go with mom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1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Matrilocal</a:t>
            </a:r>
            <a:r>
              <a:rPr lang="en-US" dirty="0"/>
              <a:t> &amp; Patrilineal Society</a:t>
            </a:r>
          </a:p>
          <a:p>
            <a:pPr lvl="1"/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u="sng" dirty="0">
                <a:sym typeface="Wingdings" pitchFamily="2" charset="2"/>
              </a:rPr>
              <a:t>Bureaucratization of the family</a:t>
            </a:r>
            <a:endParaRPr lang="en-US" sz="2400" dirty="0">
              <a:sym typeface="Wingdings" pitchFamily="2" charset="2"/>
            </a:endParaRPr>
          </a:p>
          <a:p>
            <a:pPr lvl="1"/>
            <a:r>
              <a:rPr lang="en-US" sz="2400" dirty="0">
                <a:sym typeface="Wingdings" pitchFamily="2" charset="2"/>
              </a:rPr>
              <a:t>To meet child rearing function of family</a:t>
            </a:r>
          </a:p>
          <a:p>
            <a:pPr lvl="2"/>
            <a:r>
              <a:rPr lang="en-US" sz="2400" dirty="0"/>
              <a:t>due to household composition </a:t>
            </a:r>
            <a:r>
              <a:rPr lang="en-US" sz="2400" dirty="0" smtClean="0"/>
              <a:t>changes</a:t>
            </a:r>
          </a:p>
          <a:p>
            <a:pPr lvl="2"/>
            <a:r>
              <a:rPr lang="en-US" sz="2400" dirty="0" smtClean="0"/>
              <a:t>Child-rearing</a:t>
            </a:r>
            <a:endParaRPr lang="en-US" sz="2400" dirty="0"/>
          </a:p>
          <a:p>
            <a:pPr lvl="1"/>
            <a:r>
              <a:rPr lang="en-US" sz="2400" dirty="0"/>
              <a:t>State has stepped in</a:t>
            </a:r>
          </a:p>
          <a:p>
            <a:pPr lvl="2"/>
            <a:r>
              <a:rPr lang="en-US" sz="2400" dirty="0"/>
              <a:t>Welfare</a:t>
            </a:r>
          </a:p>
          <a:p>
            <a:pPr lvl="3"/>
            <a:r>
              <a:rPr lang="en-US" sz="2400" dirty="0"/>
              <a:t>AFDC (until 1997)</a:t>
            </a:r>
          </a:p>
          <a:p>
            <a:pPr lvl="3"/>
            <a:r>
              <a:rPr lang="en-US" sz="2400" dirty="0"/>
              <a:t>TANF (since July 1, 1997)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Family: Functional Changes &amp; the State</a:t>
            </a:r>
          </a:p>
        </p:txBody>
      </p:sp>
    </p:spTree>
    <p:extLst>
      <p:ext uri="{BB962C8B-B14F-4D97-AF65-F5344CB8AC3E}">
        <p14:creationId xmlns:p14="http://schemas.microsoft.com/office/powerpoint/2010/main" val="30530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 vs. Gender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Sex (a biological fact)  </a:t>
            </a:r>
            <a:endParaRPr lang="en-US" sz="3600" dirty="0" smtClean="0"/>
          </a:p>
          <a:p>
            <a:pPr lvl="1"/>
            <a:r>
              <a:rPr lang="en-US" sz="2800" dirty="0" smtClean="0"/>
              <a:t>The biological characteristics that differentiate women and men (XX or XY Chromosome)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Gender  </a:t>
            </a:r>
            <a:r>
              <a:rPr lang="en-US" sz="3600" dirty="0" smtClean="0"/>
              <a:t>(a cultural &amp; social-psychological fact)</a:t>
            </a:r>
            <a:endParaRPr lang="en-US" sz="3600" dirty="0" smtClean="0"/>
          </a:p>
          <a:p>
            <a:pPr lvl="1"/>
            <a:r>
              <a:rPr lang="en-US" sz="2800" dirty="0" smtClean="0"/>
              <a:t>The socially constructed patterning of masculinity and femininity, and of relations between women and men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248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2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“Doing Gender”: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Gender Socialization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Doing Gender: </a:t>
            </a:r>
          </a:p>
          <a:p>
            <a:pPr lvl="1"/>
            <a:r>
              <a:rPr lang="en-US" sz="2400" dirty="0"/>
              <a:t>(West and Zimmerman, 1987) the ongoing process through which people create gender for themselves and others by acting and appearing the way we “should” as men and women. </a:t>
            </a:r>
          </a:p>
          <a:p>
            <a:r>
              <a:rPr lang="en-US" sz="3600" dirty="0"/>
              <a:t>Gender as a social construction </a:t>
            </a:r>
          </a:p>
          <a:p>
            <a:r>
              <a:rPr lang="en-US" sz="3600" dirty="0"/>
              <a:t>Symbolic interaction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86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Women and Men </a:t>
            </a:r>
            <a:endParaRPr lang="en-US" dirty="0"/>
          </a:p>
        </p:txBody>
      </p:sp>
      <p:pic>
        <p:nvPicPr>
          <p:cNvPr id="1026" name="Picture 2" descr="http://img2.timeinc.net/ew/dynamic/imgs/080317/Prostitutes/Pretty-Woman-Roberts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057400"/>
            <a:ext cx="2857500" cy="3810000"/>
          </a:xfrm>
          <a:prstGeom prst="rect">
            <a:avLst/>
          </a:prstGeom>
          <a:noFill/>
        </p:spPr>
      </p:pic>
      <p:pic>
        <p:nvPicPr>
          <p:cNvPr id="1028" name="Picture 4" descr="http://www.aceshowbiz.com/images/events/BGO-00026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1981200"/>
            <a:ext cx="2953928" cy="3943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82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Women and Men </a:t>
            </a:r>
            <a:endParaRPr lang="en-US" dirty="0"/>
          </a:p>
        </p:txBody>
      </p:sp>
      <p:pic>
        <p:nvPicPr>
          <p:cNvPr id="26626" name="Picture 2" descr="http://www.washblade.com/blog/images/RentBlo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752600"/>
            <a:ext cx="4419600" cy="4572000"/>
          </a:xfrm>
          <a:prstGeom prst="rect">
            <a:avLst/>
          </a:prstGeom>
          <a:noFill/>
        </p:spPr>
      </p:pic>
      <p:pic>
        <p:nvPicPr>
          <p:cNvPr id="26628" name="Picture 4" descr="http://i181.photobucket.com/albums/x268/gaz75/wilso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1752599"/>
            <a:ext cx="3200400" cy="48081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469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Women and Men?</a:t>
            </a:r>
            <a:endParaRPr lang="en-US" dirty="0"/>
          </a:p>
        </p:txBody>
      </p:sp>
      <p:pic>
        <p:nvPicPr>
          <p:cNvPr id="28674" name="Picture 2" descr="http://www.homepages.indiana.edu/022505/images/lucal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752600"/>
            <a:ext cx="3581400" cy="4770425"/>
          </a:xfrm>
          <a:prstGeom prst="rect">
            <a:avLst/>
          </a:prstGeom>
          <a:noFill/>
        </p:spPr>
      </p:pic>
      <p:pic>
        <p:nvPicPr>
          <p:cNvPr id="28676" name="Picture 4" descr="http://www.jenisfamous.com/uploaded_images/pregnant-man-THOMAS-BEATIE-picture%5B9%5D-71398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981200"/>
            <a:ext cx="4210050" cy="4404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163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Socialization: The Importance of Peers and Others in Society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Cultural &amp; cognitive </a:t>
            </a:r>
            <a:r>
              <a:rPr lang="en-US" sz="3200" dirty="0" smtClean="0"/>
              <a:t>categorization into one group </a:t>
            </a:r>
            <a:r>
              <a:rPr lang="en-US" sz="3200" dirty="0" smtClean="0"/>
              <a:t>or </a:t>
            </a:r>
            <a:r>
              <a:rPr lang="en-US" sz="3200" dirty="0" smtClean="0"/>
              <a:t>the other </a:t>
            </a:r>
          </a:p>
          <a:p>
            <a:r>
              <a:rPr lang="en-US" sz="3200" dirty="0" smtClean="0"/>
              <a:t>Gender expectations for women and for men  </a:t>
            </a:r>
          </a:p>
          <a:p>
            <a:r>
              <a:rPr lang="en-US" sz="3200" dirty="0" smtClean="0"/>
              <a:t>Sanctions for not behaving the way a man or woman is supposed to behave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382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Regulation of Sexual Relations</a:t>
            </a:r>
          </a:p>
          <a:p>
            <a:pPr lvl="1"/>
            <a:r>
              <a:rPr lang="en-US" sz="2000" dirty="0" smtClean="0"/>
              <a:t>Culture</a:t>
            </a:r>
          </a:p>
          <a:p>
            <a:pPr lvl="1"/>
            <a:r>
              <a:rPr lang="en-US" sz="2000" dirty="0" smtClean="0"/>
              <a:t>Changes in Gender Roles</a:t>
            </a:r>
          </a:p>
          <a:p>
            <a:pPr lvl="1"/>
            <a:r>
              <a:rPr lang="en-US" sz="2000" dirty="0" smtClean="0"/>
              <a:t>Divorce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3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&amp; Divorce</a:t>
            </a:r>
            <a:br>
              <a:rPr lang="en-US" dirty="0" smtClean="0"/>
            </a:br>
            <a:r>
              <a:rPr lang="en-US" sz="2400" i="1" dirty="0" smtClean="0"/>
              <a:t>Regulation of Sexual Relations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Crude Divorce Rate </a:t>
            </a:r>
            <a:r>
              <a:rPr lang="en-US" sz="2400" dirty="0"/>
              <a:t>= No. of divorces/100 </a:t>
            </a:r>
            <a:r>
              <a:rPr lang="en-US" sz="2400" dirty="0" smtClean="0"/>
              <a:t>(or 1000) married persons</a:t>
            </a:r>
          </a:p>
          <a:p>
            <a:pPr marL="742950" lvl="2" indent="-342900"/>
            <a:r>
              <a:rPr lang="en-US" sz="2000" dirty="0" smtClean="0"/>
              <a:t>1920: 13.4</a:t>
            </a:r>
          </a:p>
          <a:p>
            <a:pPr marL="742950" lvl="2" indent="-342900"/>
            <a:r>
              <a:rPr lang="en-US" sz="2000" dirty="0" smtClean="0"/>
              <a:t>!960: 23.1</a:t>
            </a:r>
          </a:p>
          <a:p>
            <a:pPr marL="742950" lvl="2" indent="-342900"/>
            <a:r>
              <a:rPr lang="en-US" sz="2000" dirty="0" smtClean="0"/>
              <a:t>1990: 51.1</a:t>
            </a:r>
          </a:p>
          <a:p>
            <a:pPr marL="742950" lvl="2" indent="-342900"/>
            <a:endParaRPr lang="en-US" dirty="0"/>
          </a:p>
          <a:p>
            <a:r>
              <a:rPr lang="en-US" dirty="0" smtClean="0"/>
              <a:t>BUT: </a:t>
            </a:r>
            <a:r>
              <a:rPr lang="en-US" dirty="0"/>
              <a:t>How the 50% rate is calculated</a:t>
            </a:r>
          </a:p>
          <a:p>
            <a:pPr lvl="1"/>
            <a:r>
              <a:rPr lang="en-US" sz="2000" dirty="0"/>
              <a:t>Annual marriage rate per 1,000/Annual divorce rate per 1,000</a:t>
            </a:r>
          </a:p>
          <a:p>
            <a:pPr lvl="1"/>
            <a:r>
              <a:rPr lang="en-US" sz="2000" dirty="0"/>
              <a:t>2003: </a:t>
            </a:r>
          </a:p>
          <a:p>
            <a:pPr lvl="2"/>
            <a:r>
              <a:rPr lang="en-US" sz="2000" dirty="0"/>
              <a:t>7.5 marriages per 1,000</a:t>
            </a:r>
          </a:p>
          <a:p>
            <a:pPr lvl="2"/>
            <a:r>
              <a:rPr lang="en-US" sz="2000" dirty="0"/>
              <a:t>3.8 divorces per 1,000 </a:t>
            </a:r>
            <a:r>
              <a:rPr lang="en-US" sz="2000" i="1" dirty="0"/>
              <a:t>(NCHS, 2005)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86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155</TotalTime>
  <Words>794</Words>
  <Application>Microsoft Office PowerPoint</Application>
  <PresentationFormat>On-screen Show (4:3)</PresentationFormat>
  <Paragraphs>141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Executive</vt:lpstr>
      <vt:lpstr>Gender &amp; Family</vt:lpstr>
      <vt:lpstr>Sex vs. Gender </vt:lpstr>
      <vt:lpstr>“Doing Gender”:  Gender Socialization </vt:lpstr>
      <vt:lpstr>Women and Men </vt:lpstr>
      <vt:lpstr>Women and Men </vt:lpstr>
      <vt:lpstr>Women and Men?</vt:lpstr>
      <vt:lpstr>Socialization: The Importance of Peers and Others in Society </vt:lpstr>
      <vt:lpstr>Family</vt:lpstr>
      <vt:lpstr>Family &amp; Divorce Regulation of Sexual Relations</vt:lpstr>
      <vt:lpstr>Family &amp; Divorce Regulation of Sexual Relations</vt:lpstr>
      <vt:lpstr>Family &amp; Divorce Factors Predicting Success &amp; Failure</vt:lpstr>
      <vt:lpstr>Family &amp; Divorce Factors Affecting Success &amp; Failure</vt:lpstr>
      <vt:lpstr>Household Composition “Who Lives With Whom?”</vt:lpstr>
      <vt:lpstr>Household Composition “Who Lives With Whom?”</vt:lpstr>
      <vt:lpstr>Household Composition “Who Lives With Whom?”</vt:lpstr>
      <vt:lpstr>Household Composition “Who Lives With Whom?”</vt:lpstr>
      <vt:lpstr>Household Composition &amp; Child-Rearing: Lineality &amp; Locality</vt:lpstr>
      <vt:lpstr>Household Composition &amp; Child-Rearing: Lineality &amp; Locality</vt:lpstr>
      <vt:lpstr>Family: Functional Changes &amp; the State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&amp; Family</dc:title>
  <dc:creator>John</dc:creator>
  <cp:lastModifiedBy>John</cp:lastModifiedBy>
  <cp:revision>19</cp:revision>
  <dcterms:created xsi:type="dcterms:W3CDTF">2011-04-23T17:46:46Z</dcterms:created>
  <dcterms:modified xsi:type="dcterms:W3CDTF">2011-04-23T20:22:17Z</dcterms:modified>
</cp:coreProperties>
</file>