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embeddings/Microsoft_Equation4.bin" ContentType="application/vnd.openxmlformats-officedocument.oleObject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embeddings/Microsoft_Equation2.bin" ContentType="application/vnd.openxmlformats-officedocument.oleObject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embeddings/Microsoft_Equation3.bin" ContentType="application/vnd.openxmlformats-officedocument.oleObject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embeddings/Microsoft_Equation1.bin" ContentType="application/vnd.openxmlformats-officedocument.oleObject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5"/>
  </p:notesMasterIdLst>
  <p:sldIdLst>
    <p:sldId id="258" r:id="rId2"/>
    <p:sldId id="259" r:id="rId3"/>
    <p:sldId id="260" r:id="rId4"/>
    <p:sldId id="261" r:id="rId5"/>
    <p:sldId id="262" r:id="rId6"/>
    <p:sldId id="277" r:id="rId7"/>
    <p:sldId id="278" r:id="rId8"/>
    <p:sldId id="279" r:id="rId9"/>
    <p:sldId id="280" r:id="rId10"/>
    <p:sldId id="281" r:id="rId11"/>
    <p:sldId id="283" r:id="rId12"/>
    <p:sldId id="284" r:id="rId13"/>
    <p:sldId id="28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10" d="100"/>
          <a:sy n="110" d="100"/>
        </p:scale>
        <p:origin x="-2408" y="-9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Relationship Id="rId2" Type="http://schemas.openxmlformats.org/officeDocument/2006/relationships/image" Target="../media/image3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A1D3D-F1C3-884E-9367-E0D576E4DE5A}" type="datetimeFigureOut">
              <a:rPr lang="en-US" smtClean="0"/>
              <a:pPr/>
              <a:t>4/13/10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EB0CD-D7B2-F347-84D2-DEE08F290A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6BA8-8F7F-9C49-A569-A9C95E24EEB4}" type="datetimeFigureOut">
              <a:rPr lang="en-US" smtClean="0"/>
              <a:pPr/>
              <a:t>4/13/10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C2B7-5F95-334D-BCFA-1B84BF64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6BA8-8F7F-9C49-A569-A9C95E24EEB4}" type="datetimeFigureOut">
              <a:rPr lang="en-US" smtClean="0"/>
              <a:pPr/>
              <a:t>4/13/10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C2B7-5F95-334D-BCFA-1B84BF64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6BA8-8F7F-9C49-A569-A9C95E24EEB4}" type="datetimeFigureOut">
              <a:rPr lang="en-US" smtClean="0"/>
              <a:pPr/>
              <a:t>4/13/10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C2B7-5F95-334D-BCFA-1B84BF64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6BA8-8F7F-9C49-A569-A9C95E24EEB4}" type="datetimeFigureOut">
              <a:rPr lang="en-US" smtClean="0"/>
              <a:pPr/>
              <a:t>4/13/10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C2B7-5F95-334D-BCFA-1B84BF64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6BA8-8F7F-9C49-A569-A9C95E24EEB4}" type="datetimeFigureOut">
              <a:rPr lang="en-US" smtClean="0"/>
              <a:pPr/>
              <a:t>4/13/10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C2B7-5F95-334D-BCFA-1B84BF64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6BA8-8F7F-9C49-A569-A9C95E24EEB4}" type="datetimeFigureOut">
              <a:rPr lang="en-US" smtClean="0"/>
              <a:pPr/>
              <a:t>4/13/10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C2B7-5F95-334D-BCFA-1B84BF64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6BA8-8F7F-9C49-A569-A9C95E24EEB4}" type="datetimeFigureOut">
              <a:rPr lang="en-US" smtClean="0"/>
              <a:pPr/>
              <a:t>4/13/10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C2B7-5F95-334D-BCFA-1B84BF64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6BA8-8F7F-9C49-A569-A9C95E24EEB4}" type="datetimeFigureOut">
              <a:rPr lang="en-US" smtClean="0"/>
              <a:pPr/>
              <a:t>4/13/10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C2B7-5F95-334D-BCFA-1B84BF64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6BA8-8F7F-9C49-A569-A9C95E24EEB4}" type="datetimeFigureOut">
              <a:rPr lang="en-US" smtClean="0"/>
              <a:pPr/>
              <a:t>4/13/10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C2B7-5F95-334D-BCFA-1B84BF64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6BA8-8F7F-9C49-A569-A9C95E24EEB4}" type="datetimeFigureOut">
              <a:rPr lang="en-US" smtClean="0"/>
              <a:pPr/>
              <a:t>4/13/10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C2B7-5F95-334D-BCFA-1B84BF64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6BA8-8F7F-9C49-A569-A9C95E24EEB4}" type="datetimeFigureOut">
              <a:rPr lang="en-US" smtClean="0"/>
              <a:pPr/>
              <a:t>4/13/10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C2B7-5F95-334D-BCFA-1B84BF64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E6BA8-8F7F-9C49-A569-A9C95E24EEB4}" type="datetimeFigureOut">
              <a:rPr lang="en-US" smtClean="0"/>
              <a:pPr/>
              <a:t>4/13/10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CC2B7-5F95-334D-BCFA-1B84BF64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oleObject" Target="../embeddings/Microsoft_Equation3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4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Geometric sequence</a:t>
            </a:r>
          </a:p>
          <a:p>
            <a:pPr lvl="1"/>
            <a:r>
              <a:rPr lang="en-US" dirty="0" smtClean="0"/>
              <a:t>A bank pays 4% per year of compounded interest, If the initial amount deposited is $100,000, how much will the account be worth in 21 years? In how many years will the account be worth $1,000,000?</a:t>
            </a:r>
          </a:p>
          <a:p>
            <a:pPr lvl="1"/>
            <a:r>
              <a:rPr lang="en-US" dirty="0" smtClean="0"/>
              <a:t>Solution</a:t>
            </a:r>
          </a:p>
          <a:p>
            <a:pPr lvl="2"/>
            <a:r>
              <a:rPr lang="en-US" dirty="0" smtClean="0"/>
              <a:t>a</a:t>
            </a:r>
            <a:r>
              <a:rPr lang="en-US" baseline="-25000" dirty="0" smtClean="0"/>
              <a:t>n</a:t>
            </a:r>
            <a:r>
              <a:rPr lang="en-US" dirty="0" smtClean="0"/>
              <a:t> = a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 err="1" smtClean="0"/>
              <a:t>r</a:t>
            </a:r>
            <a:r>
              <a:rPr lang="en-US" baseline="30000" dirty="0" err="1" smtClean="0"/>
              <a:t>n</a:t>
            </a:r>
            <a:r>
              <a:rPr lang="en-US" dirty="0" smtClean="0"/>
              <a:t> , n≥0, a</a:t>
            </a:r>
            <a:r>
              <a:rPr lang="en-US" baseline="-25000" dirty="0" smtClean="0"/>
              <a:t>0</a:t>
            </a:r>
            <a:r>
              <a:rPr lang="en-US" dirty="0" smtClean="0"/>
              <a:t> = $100,000 and </a:t>
            </a:r>
            <a:r>
              <a:rPr lang="en-US" dirty="0" err="1" smtClean="0"/>
              <a:t>r</a:t>
            </a:r>
            <a:r>
              <a:rPr lang="en-US" dirty="0" smtClean="0"/>
              <a:t> = 1.04 (1 + </a:t>
            </a:r>
            <a:r>
              <a:rPr lang="en-US" dirty="0" err="1" smtClean="0"/>
              <a:t>int</a:t>
            </a:r>
            <a:r>
              <a:rPr lang="en-US" dirty="0" smtClean="0"/>
              <a:t> rate)</a:t>
            </a:r>
          </a:p>
          <a:p>
            <a:pPr lvl="2"/>
            <a:r>
              <a:rPr lang="en-US" dirty="0" smtClean="0"/>
              <a:t>a</a:t>
            </a:r>
            <a:r>
              <a:rPr lang="en-US" baseline="-25000" dirty="0" smtClean="0"/>
              <a:t>21</a:t>
            </a:r>
            <a:r>
              <a:rPr lang="en-US" dirty="0" smtClean="0"/>
              <a:t> = $100,000 </a:t>
            </a:r>
            <a:r>
              <a:rPr lang="en-US" dirty="0" err="1" smtClean="0"/>
              <a:t>x</a:t>
            </a:r>
            <a:r>
              <a:rPr lang="en-US" dirty="0" smtClean="0"/>
              <a:t> (1.04)</a:t>
            </a:r>
            <a:r>
              <a:rPr lang="en-US" baseline="30000" dirty="0" smtClean="0"/>
              <a:t>21</a:t>
            </a:r>
            <a:r>
              <a:rPr lang="en-US" dirty="0" smtClean="0"/>
              <a:t> = $227,876.81</a:t>
            </a:r>
          </a:p>
          <a:p>
            <a:pPr lvl="2"/>
            <a:r>
              <a:rPr lang="en-US" dirty="0" smtClean="0"/>
              <a:t>a</a:t>
            </a:r>
            <a:r>
              <a:rPr lang="en-US" baseline="-25000" dirty="0" smtClean="0"/>
              <a:t>t</a:t>
            </a:r>
            <a:r>
              <a:rPr lang="en-US" dirty="0" smtClean="0"/>
              <a:t> = $100,000 </a:t>
            </a:r>
            <a:r>
              <a:rPr lang="en-US" dirty="0" err="1" smtClean="0"/>
              <a:t>x</a:t>
            </a:r>
            <a:r>
              <a:rPr lang="en-US" dirty="0" smtClean="0"/>
              <a:t> (1.04)</a:t>
            </a:r>
            <a:r>
              <a:rPr lang="en-US" baseline="30000" dirty="0" smtClean="0"/>
              <a:t>t</a:t>
            </a:r>
            <a:r>
              <a:rPr lang="en-US" dirty="0" smtClean="0"/>
              <a:t> = $1,000,000, solve for </a:t>
            </a:r>
            <a:r>
              <a:rPr lang="en-US" dirty="0" err="1" smtClean="0"/>
              <a:t>t</a:t>
            </a:r>
            <a:endParaRPr lang="en-US" dirty="0" smtClean="0"/>
          </a:p>
          <a:p>
            <a:pPr lvl="2"/>
            <a:r>
              <a:rPr lang="en-US" dirty="0" smtClean="0"/>
              <a:t>(1.04)</a:t>
            </a:r>
            <a:r>
              <a:rPr lang="en-US" baseline="30000" dirty="0" smtClean="0"/>
              <a:t>t</a:t>
            </a:r>
            <a:r>
              <a:rPr lang="en-US" dirty="0" smtClean="0"/>
              <a:t> = 1,000,000/100,000 = 10</a:t>
            </a:r>
          </a:p>
          <a:p>
            <a:pPr lvl="2"/>
            <a:r>
              <a:rPr lang="en-US" dirty="0" err="1" smtClean="0"/>
              <a:t>t</a:t>
            </a:r>
            <a:r>
              <a:rPr lang="en-US" dirty="0" smtClean="0"/>
              <a:t> ln(1.04) = ln(10)</a:t>
            </a:r>
          </a:p>
          <a:p>
            <a:pPr lvl="2"/>
            <a:r>
              <a:rPr lang="en-US" dirty="0" err="1" smtClean="0"/>
              <a:t>t</a:t>
            </a:r>
            <a:r>
              <a:rPr lang="en-US" dirty="0" smtClean="0"/>
              <a:t> = ln(10) / </a:t>
            </a:r>
            <a:r>
              <a:rPr lang="en-US" dirty="0" err="1" smtClean="0"/>
              <a:t>ln</a:t>
            </a:r>
            <a:r>
              <a:rPr lang="en-US" dirty="0" smtClean="0"/>
              <a:t> (1.04) = 58.7, </a:t>
            </a:r>
          </a:p>
          <a:p>
            <a:pPr lvl="2"/>
            <a:r>
              <a:rPr lang="en-US" dirty="0" smtClean="0"/>
              <a:t>hence it would take 58.8 years to compound $100,000 into $1,000,000 at 4% interest rate.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 Simplification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Geometric sequence</a:t>
            </a:r>
          </a:p>
          <a:p>
            <a:pPr lvl="1"/>
            <a:r>
              <a:rPr lang="en-US" dirty="0" smtClean="0"/>
              <a:t>1 + </a:t>
            </a:r>
            <a:r>
              <a:rPr lang="en-US" dirty="0" err="1" smtClean="0"/>
              <a:t>r</a:t>
            </a:r>
            <a:r>
              <a:rPr lang="en-US" dirty="0" smtClean="0"/>
              <a:t> + r</a:t>
            </a:r>
            <a:r>
              <a:rPr lang="en-US" baseline="30000" dirty="0" smtClean="0"/>
              <a:t>2</a:t>
            </a:r>
            <a:r>
              <a:rPr lang="en-US" dirty="0" smtClean="0"/>
              <a:t> + … + </a:t>
            </a:r>
            <a:r>
              <a:rPr lang="en-US" dirty="0" err="1" smtClean="0"/>
              <a:t>r</a:t>
            </a:r>
            <a:r>
              <a:rPr lang="en-US" baseline="30000" dirty="0" err="1" smtClean="0"/>
              <a:t>n</a:t>
            </a:r>
            <a:r>
              <a:rPr lang="en-US" baseline="30000" dirty="0" smtClean="0"/>
              <a:t> </a:t>
            </a:r>
            <a:r>
              <a:rPr lang="en-US" dirty="0" smtClean="0"/>
              <a:t>=</a:t>
            </a:r>
          </a:p>
          <a:p>
            <a:pPr lvl="1"/>
            <a:endParaRPr lang="en-US" baseline="30000" dirty="0" smtClean="0"/>
          </a:p>
          <a:p>
            <a:pPr lvl="1"/>
            <a:endParaRPr lang="en-US" baseline="30000" dirty="0" smtClean="0"/>
          </a:p>
          <a:p>
            <a:r>
              <a:rPr lang="en-US" dirty="0" smtClean="0"/>
              <a:t>Sum of first </a:t>
            </a:r>
            <a:r>
              <a:rPr lang="en-US" dirty="0" err="1" smtClean="0"/>
              <a:t>n</a:t>
            </a:r>
            <a:r>
              <a:rPr lang="en-US" dirty="0" smtClean="0"/>
              <a:t> integers</a:t>
            </a:r>
          </a:p>
          <a:p>
            <a:pPr lvl="1"/>
            <a:r>
              <a:rPr lang="en-US" dirty="0" smtClean="0"/>
              <a:t> 1 + 2 + 3 + … + </a:t>
            </a:r>
            <a:r>
              <a:rPr lang="en-US" dirty="0" err="1" smtClean="0"/>
              <a:t>n</a:t>
            </a:r>
            <a:r>
              <a:rPr lang="en-US" dirty="0" smtClean="0"/>
              <a:t> =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012622" y="2182091"/>
          <a:ext cx="2362199" cy="715818"/>
        </p:xfrm>
        <a:graphic>
          <a:graphicData uri="http://schemas.openxmlformats.org/presentationml/2006/ole">
            <p:oleObj spid="_x0000_s39938" name="Equation" r:id="rId3" imgW="1257300" imgH="3810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937000" y="3927764"/>
          <a:ext cx="2297546" cy="689264"/>
        </p:xfrm>
        <a:graphic>
          <a:graphicData uri="http://schemas.openxmlformats.org/presentationml/2006/ole">
            <p:oleObj spid="_x0000_s39939" name="Equation" r:id="rId4" imgW="1270000" imgH="38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Tower of Hanoi using Iteration</a:t>
            </a:r>
          </a:p>
          <a:p>
            <a:pPr lvl="1"/>
            <a:r>
              <a:rPr lang="en-US" dirty="0" err="1" smtClean="0"/>
              <a:t>m</a:t>
            </a:r>
            <a:r>
              <a:rPr lang="en-US" baseline="-25000" dirty="0" err="1" smtClean="0"/>
              <a:t>k</a:t>
            </a:r>
            <a:r>
              <a:rPr lang="en-US" dirty="0" smtClean="0"/>
              <a:t> = 2m</a:t>
            </a:r>
            <a:r>
              <a:rPr lang="en-US" baseline="-25000" dirty="0" smtClean="0"/>
              <a:t>k-1</a:t>
            </a:r>
            <a:r>
              <a:rPr lang="en-US" dirty="0" smtClean="0"/>
              <a:t> + 1 (recurrence)</a:t>
            </a:r>
          </a:p>
          <a:p>
            <a:pPr lvl="1"/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en-US" dirty="0" smtClean="0"/>
              <a:t> = 1</a:t>
            </a:r>
          </a:p>
          <a:p>
            <a:pPr lvl="1"/>
            <a:r>
              <a:rPr lang="en-US" dirty="0" smtClean="0"/>
              <a:t>By Iteration</a:t>
            </a:r>
          </a:p>
          <a:p>
            <a:pPr lvl="2"/>
            <a:r>
              <a:rPr lang="en-US" sz="2000" dirty="0" smtClean="0"/>
              <a:t>m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= 1</a:t>
            </a:r>
          </a:p>
          <a:p>
            <a:pPr lvl="2"/>
            <a:r>
              <a:rPr lang="en-US" sz="2000" dirty="0" smtClean="0"/>
              <a:t>m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= 2m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+ 1 = 2(1) + 1 = 2</a:t>
            </a:r>
            <a:r>
              <a:rPr lang="en-US" sz="2000" baseline="30000" dirty="0" smtClean="0"/>
              <a:t>1</a:t>
            </a:r>
            <a:r>
              <a:rPr lang="en-US" sz="2000" dirty="0" smtClean="0"/>
              <a:t> + 2</a:t>
            </a:r>
            <a:r>
              <a:rPr lang="en-US" sz="2000" baseline="30000" dirty="0" smtClean="0"/>
              <a:t>0</a:t>
            </a:r>
          </a:p>
          <a:p>
            <a:pPr lvl="2"/>
            <a:r>
              <a:rPr lang="en-US" sz="2000" dirty="0" smtClean="0"/>
              <a:t>m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= 2m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+ 1 = 2(2+1) + 1 = 2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+ 2</a:t>
            </a:r>
            <a:r>
              <a:rPr lang="en-US" sz="2000" baseline="30000" dirty="0" smtClean="0"/>
              <a:t>1</a:t>
            </a:r>
            <a:r>
              <a:rPr lang="en-US" sz="2000" dirty="0" smtClean="0"/>
              <a:t> + 2</a:t>
            </a:r>
            <a:r>
              <a:rPr lang="en-US" sz="2000" baseline="30000" dirty="0" smtClean="0"/>
              <a:t>0</a:t>
            </a:r>
          </a:p>
          <a:p>
            <a:pPr lvl="2"/>
            <a:r>
              <a:rPr lang="en-US" sz="2000" dirty="0" smtClean="0"/>
              <a:t>m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 = 2m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+ 1 = 2(2*2 + 2*1 + 1)+1 = 2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 + 2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+ 2</a:t>
            </a:r>
            <a:r>
              <a:rPr lang="en-US" sz="2000" baseline="30000" dirty="0" smtClean="0"/>
              <a:t>1</a:t>
            </a:r>
            <a:r>
              <a:rPr lang="en-US" sz="2000" dirty="0" smtClean="0"/>
              <a:t> + 2</a:t>
            </a:r>
            <a:r>
              <a:rPr lang="en-US" sz="2000" baseline="30000" dirty="0" smtClean="0"/>
              <a:t>0</a:t>
            </a:r>
            <a:r>
              <a:rPr lang="en-US" sz="2000" dirty="0" smtClean="0"/>
              <a:t> </a:t>
            </a:r>
          </a:p>
          <a:p>
            <a:pPr lvl="2"/>
            <a:r>
              <a:rPr lang="en-US" sz="2000" dirty="0" smtClean="0"/>
              <a:t>m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 = 2m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 + 1 = 2(2*2*2 + 2*2*1 + 2*1 + 1) + 1 =2</a:t>
            </a:r>
            <a:r>
              <a:rPr lang="en-US" sz="2000" baseline="30000" dirty="0" smtClean="0"/>
              <a:t>4</a:t>
            </a:r>
            <a:r>
              <a:rPr lang="en-US" sz="2000" dirty="0" smtClean="0"/>
              <a:t>+2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+2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+2</a:t>
            </a:r>
            <a:r>
              <a:rPr lang="en-US" sz="2000" baseline="30000" dirty="0" smtClean="0"/>
              <a:t>1</a:t>
            </a:r>
            <a:r>
              <a:rPr lang="en-US" sz="2000" dirty="0" smtClean="0"/>
              <a:t>+2</a:t>
            </a:r>
            <a:r>
              <a:rPr lang="en-US" sz="2000" baseline="30000" dirty="0" smtClean="0"/>
              <a:t>0</a:t>
            </a:r>
          </a:p>
          <a:p>
            <a:pPr lvl="2"/>
            <a:r>
              <a:rPr lang="en-US" sz="2000" baseline="30000" dirty="0" smtClean="0"/>
              <a:t>…</a:t>
            </a:r>
          </a:p>
          <a:p>
            <a:pPr lvl="2"/>
            <a:r>
              <a:rPr lang="en-US" sz="2000" dirty="0" err="1" smtClean="0"/>
              <a:t>m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 = 2</a:t>
            </a:r>
            <a:r>
              <a:rPr lang="en-US" sz="2000" baseline="30000" dirty="0" smtClean="0"/>
              <a:t>n-1 </a:t>
            </a:r>
            <a:r>
              <a:rPr lang="en-US" sz="2000" dirty="0" smtClean="0"/>
              <a:t>+ 2</a:t>
            </a:r>
            <a:r>
              <a:rPr lang="en-US" sz="2000" baseline="30000" dirty="0" smtClean="0"/>
              <a:t>n-2 </a:t>
            </a:r>
            <a:r>
              <a:rPr lang="en-US" sz="2000" dirty="0" smtClean="0"/>
              <a:t>+ 2</a:t>
            </a:r>
            <a:r>
              <a:rPr lang="en-US" sz="2000" baseline="30000" dirty="0" smtClean="0"/>
              <a:t>n-3 </a:t>
            </a:r>
            <a:r>
              <a:rPr lang="en-US" sz="2000" dirty="0" smtClean="0"/>
              <a:t>+ … + 2</a:t>
            </a:r>
            <a:r>
              <a:rPr lang="en-US" sz="2000" baseline="30000" dirty="0" smtClean="0"/>
              <a:t>1 </a:t>
            </a:r>
            <a:r>
              <a:rPr lang="en-US" sz="2000" dirty="0" smtClean="0"/>
              <a:t>+ 2</a:t>
            </a:r>
            <a:r>
              <a:rPr lang="en-US" sz="2000" baseline="30000" dirty="0" smtClean="0"/>
              <a:t>0</a:t>
            </a:r>
          </a:p>
          <a:p>
            <a:pPr lvl="1"/>
            <a:r>
              <a:rPr lang="en-US" dirty="0" smtClean="0"/>
              <a:t>From prior slide (sum of a geometric sequence, </a:t>
            </a:r>
            <a:r>
              <a:rPr lang="en-US" dirty="0" err="1" smtClean="0"/>
              <a:t>r</a:t>
            </a:r>
            <a:r>
              <a:rPr lang="en-US" dirty="0" smtClean="0"/>
              <a:t>=2)</a:t>
            </a:r>
          </a:p>
          <a:p>
            <a:pPr lvl="2"/>
            <a:r>
              <a:rPr lang="en-US" dirty="0" smtClean="0"/>
              <a:t>2</a:t>
            </a:r>
            <a:r>
              <a:rPr lang="en-US" baseline="30000" dirty="0" smtClean="0"/>
              <a:t>n-1 </a:t>
            </a:r>
            <a:r>
              <a:rPr lang="en-US" dirty="0" smtClean="0"/>
              <a:t>+ 2</a:t>
            </a:r>
            <a:r>
              <a:rPr lang="en-US" baseline="30000" dirty="0" smtClean="0"/>
              <a:t>n-2 </a:t>
            </a:r>
            <a:r>
              <a:rPr lang="en-US" dirty="0" smtClean="0"/>
              <a:t>+ 2</a:t>
            </a:r>
            <a:r>
              <a:rPr lang="en-US" baseline="30000" dirty="0" smtClean="0"/>
              <a:t>n-3 </a:t>
            </a:r>
            <a:r>
              <a:rPr lang="en-US" dirty="0" smtClean="0"/>
              <a:t>+ … + 2</a:t>
            </a:r>
            <a:r>
              <a:rPr lang="en-US" baseline="30000" dirty="0" smtClean="0"/>
              <a:t>1 </a:t>
            </a:r>
            <a:r>
              <a:rPr lang="en-US" dirty="0" smtClean="0"/>
              <a:t>+ 2</a:t>
            </a:r>
            <a:r>
              <a:rPr lang="en-US" baseline="30000" dirty="0" smtClean="0"/>
              <a:t>0</a:t>
            </a:r>
            <a:r>
              <a:rPr lang="en-US" dirty="0" smtClean="0"/>
              <a:t> = </a:t>
            </a:r>
          </a:p>
          <a:p>
            <a:pPr lvl="2"/>
            <a:endParaRPr lang="en-US" dirty="0" smtClean="0"/>
          </a:p>
          <a:p>
            <a:pPr lvl="2"/>
            <a:r>
              <a:rPr lang="en-US" dirty="0" err="1" smtClean="0"/>
              <a:t>m</a:t>
            </a:r>
            <a:r>
              <a:rPr lang="en-US" baseline="-25000" dirty="0" err="1" smtClean="0"/>
              <a:t>n</a:t>
            </a:r>
            <a:r>
              <a:rPr lang="en-US" dirty="0" smtClean="0"/>
              <a:t> = 2</a:t>
            </a:r>
            <a:r>
              <a:rPr lang="en-US" baseline="30000" dirty="0" smtClean="0"/>
              <a:t>n</a:t>
            </a:r>
            <a:r>
              <a:rPr lang="en-US" dirty="0" smtClean="0"/>
              <a:t> - 1</a:t>
            </a:r>
          </a:p>
          <a:p>
            <a:pPr lvl="2"/>
            <a:endParaRPr lang="en-US" dirty="0" smtClean="0"/>
          </a:p>
          <a:p>
            <a:pPr lvl="2"/>
            <a:endParaRPr lang="en-US" sz="2000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4810918" y="5161756"/>
          <a:ext cx="665163" cy="642938"/>
        </p:xfrm>
        <a:graphic>
          <a:graphicData uri="http://schemas.openxmlformats.org/presentationml/2006/ole">
            <p:oleObj spid="_x0000_s40962" name="Equation" r:id="rId3" imgW="393700" imgH="38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Checking with Mathematical Induction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Verifying Tower Hanoi Solution</a:t>
            </a:r>
          </a:p>
          <a:p>
            <a:pPr lvl="1"/>
            <a:r>
              <a:rPr lang="en-US" dirty="0" smtClean="0"/>
              <a:t>Problem: verify that sequence (m</a:t>
            </a:r>
            <a:r>
              <a:rPr lang="en-US" baseline="-25000" dirty="0" smtClean="0"/>
              <a:t>1</a:t>
            </a:r>
            <a:r>
              <a:rPr lang="en-US" dirty="0" smtClean="0"/>
              <a:t>, … ,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n</a:t>
            </a:r>
            <a:r>
              <a:rPr lang="en-US" dirty="0" smtClean="0"/>
              <a:t>) is defined by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k</a:t>
            </a:r>
            <a:r>
              <a:rPr lang="en-US" dirty="0" smtClean="0"/>
              <a:t> = 2m</a:t>
            </a:r>
            <a:r>
              <a:rPr lang="en-US" baseline="-25000" dirty="0" smtClean="0"/>
              <a:t>k-1</a:t>
            </a:r>
            <a:r>
              <a:rPr lang="en-US" dirty="0" smtClean="0"/>
              <a:t> + 1, k≥2 and m</a:t>
            </a:r>
            <a:r>
              <a:rPr lang="en-US" baseline="-25000" dirty="0" smtClean="0"/>
              <a:t>1</a:t>
            </a:r>
            <a:r>
              <a:rPr lang="en-US" dirty="0" smtClean="0"/>
              <a:t>=1, then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n</a:t>
            </a:r>
            <a:r>
              <a:rPr lang="en-US" dirty="0" smtClean="0"/>
              <a:t> = 2</a:t>
            </a:r>
            <a:r>
              <a:rPr lang="en-US" baseline="30000" dirty="0" smtClean="0"/>
              <a:t>n</a:t>
            </a:r>
            <a:r>
              <a:rPr lang="en-US" dirty="0" smtClean="0"/>
              <a:t> – 1.</a:t>
            </a:r>
          </a:p>
          <a:p>
            <a:pPr lvl="2"/>
            <a:r>
              <a:rPr lang="en-US" dirty="0" smtClean="0"/>
              <a:t>Given: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k</a:t>
            </a:r>
            <a:r>
              <a:rPr lang="en-US" dirty="0" smtClean="0"/>
              <a:t> = 2m</a:t>
            </a:r>
            <a:r>
              <a:rPr lang="en-US" baseline="-25000" dirty="0" smtClean="0"/>
              <a:t>k-1</a:t>
            </a:r>
            <a:r>
              <a:rPr lang="en-US" dirty="0" smtClean="0"/>
              <a:t> + 1, k≥2 (recurrence) m</a:t>
            </a:r>
            <a:r>
              <a:rPr lang="en-US" baseline="-25000" dirty="0" smtClean="0"/>
              <a:t>1</a:t>
            </a:r>
            <a:r>
              <a:rPr lang="en-US" dirty="0" smtClean="0"/>
              <a:t>=1 (initial)</a:t>
            </a:r>
          </a:p>
          <a:p>
            <a:pPr lvl="2"/>
            <a:r>
              <a:rPr lang="en-US" dirty="0" smtClean="0"/>
              <a:t>Show: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n</a:t>
            </a:r>
            <a:r>
              <a:rPr lang="en-US" dirty="0" smtClean="0"/>
              <a:t> = 2</a:t>
            </a:r>
            <a:r>
              <a:rPr lang="en-US" baseline="30000" dirty="0" smtClean="0"/>
              <a:t>n</a:t>
            </a:r>
            <a:r>
              <a:rPr lang="en-US" dirty="0" smtClean="0"/>
              <a:t> – 1</a:t>
            </a:r>
          </a:p>
          <a:p>
            <a:pPr lvl="2"/>
            <a:r>
              <a:rPr lang="en-US" dirty="0" smtClean="0"/>
              <a:t>Proof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Basis (</a:t>
            </a:r>
            <a:r>
              <a:rPr lang="en-US" dirty="0" err="1" smtClean="0"/>
              <a:t>n</a:t>
            </a:r>
            <a:r>
              <a:rPr lang="en-US" dirty="0" smtClean="0"/>
              <a:t>=1) m</a:t>
            </a:r>
            <a:r>
              <a:rPr lang="en-US" baseline="-25000" dirty="0" smtClean="0"/>
              <a:t>1</a:t>
            </a:r>
            <a:r>
              <a:rPr lang="en-US" dirty="0" smtClean="0"/>
              <a:t>=1 (initial) and m</a:t>
            </a:r>
            <a:r>
              <a:rPr lang="en-US" baseline="-25000" dirty="0" smtClean="0"/>
              <a:t>1</a:t>
            </a:r>
            <a:r>
              <a:rPr lang="en-US" dirty="0" smtClean="0"/>
              <a:t> = 2</a:t>
            </a:r>
            <a:r>
              <a:rPr lang="en-US" baseline="30000" dirty="0" smtClean="0"/>
              <a:t>1</a:t>
            </a:r>
            <a:r>
              <a:rPr lang="en-US" dirty="0" smtClean="0"/>
              <a:t> – 1 = 2 – 1 = 1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Inductive (k≥1) holds for </a:t>
            </a:r>
            <a:r>
              <a:rPr lang="en-US" dirty="0" err="1" smtClean="0"/>
              <a:t>n</a:t>
            </a:r>
            <a:r>
              <a:rPr lang="en-US" dirty="0" smtClean="0"/>
              <a:t>=</a:t>
            </a:r>
            <a:r>
              <a:rPr lang="en-US" dirty="0" err="1" smtClean="0"/>
              <a:t>k</a:t>
            </a:r>
            <a:r>
              <a:rPr lang="en-US" dirty="0" smtClean="0"/>
              <a:t>, then it holds for </a:t>
            </a:r>
            <a:r>
              <a:rPr lang="en-US" dirty="0" err="1" smtClean="0"/>
              <a:t>n</a:t>
            </a:r>
            <a:r>
              <a:rPr lang="en-US" dirty="0" smtClean="0"/>
              <a:t>=k+1</a:t>
            </a:r>
          </a:p>
          <a:p>
            <a:pPr marL="1828800" lvl="3" indent="-457200"/>
            <a:r>
              <a:rPr lang="en-US" dirty="0" err="1" smtClean="0"/>
              <a:t>m</a:t>
            </a:r>
            <a:r>
              <a:rPr lang="en-US" baseline="-25000" dirty="0" err="1" smtClean="0"/>
              <a:t>k</a:t>
            </a:r>
            <a:r>
              <a:rPr lang="en-US" dirty="0" smtClean="0"/>
              <a:t> = 2</a:t>
            </a:r>
            <a:r>
              <a:rPr lang="en-US" baseline="30000" dirty="0" smtClean="0"/>
              <a:t>k</a:t>
            </a:r>
            <a:r>
              <a:rPr lang="en-US" dirty="0" smtClean="0"/>
              <a:t> – 1 (k≥1), show that m</a:t>
            </a:r>
            <a:r>
              <a:rPr lang="en-US" baseline="-25000" dirty="0" smtClean="0"/>
              <a:t>k+1</a:t>
            </a:r>
            <a:r>
              <a:rPr lang="en-US" dirty="0" smtClean="0"/>
              <a:t> = 2</a:t>
            </a:r>
            <a:r>
              <a:rPr lang="en-US" baseline="30000" dirty="0" smtClean="0"/>
              <a:t>k+1</a:t>
            </a:r>
            <a:r>
              <a:rPr lang="en-US" dirty="0" smtClean="0"/>
              <a:t> – 1</a:t>
            </a:r>
          </a:p>
          <a:p>
            <a:pPr marL="1828800" lvl="3" indent="-457200"/>
            <a:r>
              <a:rPr lang="en-US" dirty="0" smtClean="0"/>
              <a:t>m</a:t>
            </a:r>
            <a:r>
              <a:rPr lang="en-US" baseline="-25000" dirty="0" smtClean="0"/>
              <a:t>k+1</a:t>
            </a:r>
            <a:r>
              <a:rPr lang="en-US" dirty="0" smtClean="0"/>
              <a:t> = 2m</a:t>
            </a:r>
            <a:r>
              <a:rPr lang="en-US" baseline="-25000" dirty="0" smtClean="0"/>
              <a:t>k+1-1</a:t>
            </a:r>
            <a:r>
              <a:rPr lang="en-US" dirty="0" smtClean="0"/>
              <a:t> + 1 (</a:t>
            </a:r>
            <a:r>
              <a:rPr lang="en-US" dirty="0" err="1" smtClean="0"/>
              <a:t>m</a:t>
            </a:r>
            <a:r>
              <a:rPr lang="en-US" baseline="-25000" dirty="0" err="1" smtClean="0"/>
              <a:t>k</a:t>
            </a:r>
            <a:r>
              <a:rPr lang="en-US" dirty="0" smtClean="0"/>
              <a:t> = 2m</a:t>
            </a:r>
            <a:r>
              <a:rPr lang="en-US" baseline="-25000" dirty="0" smtClean="0"/>
              <a:t>k-1</a:t>
            </a:r>
            <a:r>
              <a:rPr lang="en-US" dirty="0" smtClean="0"/>
              <a:t> + 1, apply k+1+</a:t>
            </a:r>
          </a:p>
          <a:p>
            <a:pPr marL="1828800" lvl="3" indent="-457200"/>
            <a:r>
              <a:rPr lang="en-US" dirty="0" smtClean="0"/>
              <a:t>         = 2m</a:t>
            </a:r>
            <a:r>
              <a:rPr lang="en-US" baseline="-25000" dirty="0" smtClean="0"/>
              <a:t>k</a:t>
            </a:r>
            <a:r>
              <a:rPr lang="en-US" dirty="0" smtClean="0"/>
              <a:t> + 1  (subs in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k</a:t>
            </a:r>
            <a:r>
              <a:rPr lang="en-US" dirty="0" smtClean="0"/>
              <a:t> = 2</a:t>
            </a:r>
            <a:r>
              <a:rPr lang="en-US" baseline="30000" dirty="0" smtClean="0"/>
              <a:t>k</a:t>
            </a:r>
            <a:r>
              <a:rPr lang="en-US" dirty="0" smtClean="0"/>
              <a:t> – 1 )</a:t>
            </a:r>
          </a:p>
          <a:p>
            <a:pPr marL="1828800" lvl="3" indent="-457200"/>
            <a:r>
              <a:rPr lang="en-US" dirty="0" smtClean="0"/>
              <a:t>         = 2(2</a:t>
            </a:r>
            <a:r>
              <a:rPr lang="en-US" baseline="30000" dirty="0" smtClean="0"/>
              <a:t>k</a:t>
            </a:r>
            <a:r>
              <a:rPr lang="en-US" dirty="0" smtClean="0"/>
              <a:t> – 1 ) + 1 = 2</a:t>
            </a:r>
            <a:r>
              <a:rPr lang="en-US" baseline="30000" dirty="0" smtClean="0"/>
              <a:t>k+1 </a:t>
            </a:r>
            <a:r>
              <a:rPr lang="en-US" dirty="0" smtClean="0"/>
              <a:t>– 2 + 1 = 2</a:t>
            </a:r>
            <a:r>
              <a:rPr lang="en-US" baseline="30000" dirty="0" smtClean="0"/>
              <a:t>k+1 </a:t>
            </a:r>
            <a:r>
              <a:rPr lang="en-US" dirty="0" smtClean="0"/>
              <a:t>– 1 </a:t>
            </a:r>
          </a:p>
          <a:p>
            <a:pPr marL="1828800" lvl="3" indent="-457200"/>
            <a:r>
              <a:rPr lang="en-US" dirty="0" smtClean="0"/>
              <a:t>hence, left side (</a:t>
            </a:r>
            <a:r>
              <a:rPr lang="en-US" dirty="0" err="1" smtClean="0"/>
              <a:t>m</a:t>
            </a:r>
            <a:r>
              <a:rPr lang="en-US" baseline="-25000" dirty="0" err="1" smtClean="0"/>
              <a:t>k</a:t>
            </a:r>
            <a:r>
              <a:rPr lang="en-US" smtClean="0"/>
              <a:t>=2m</a:t>
            </a:r>
            <a:r>
              <a:rPr lang="en-US" baseline="-25000" smtClean="0"/>
              <a:t>k-1</a:t>
            </a:r>
            <a:r>
              <a:rPr lang="en-US" smtClean="0"/>
              <a:t> + 1) </a:t>
            </a:r>
            <a:r>
              <a:rPr lang="en-US" dirty="0" smtClean="0"/>
              <a:t>is equal to right side (m</a:t>
            </a:r>
            <a:r>
              <a:rPr lang="en-US" baseline="-25000" dirty="0" smtClean="0"/>
              <a:t>k+1</a:t>
            </a:r>
            <a:r>
              <a:rPr lang="en-US" dirty="0" smtClean="0"/>
              <a:t> =2</a:t>
            </a:r>
            <a:r>
              <a:rPr lang="en-US" baseline="30000" dirty="0" smtClean="0"/>
              <a:t>k+1</a:t>
            </a:r>
            <a:r>
              <a:rPr lang="en-US" dirty="0" smtClean="0"/>
              <a:t> – 1)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8.2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Solving Recurrence Relations by Iteration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Sequence can be defined as:</a:t>
            </a:r>
          </a:p>
          <a:p>
            <a:pPr lvl="1"/>
            <a:r>
              <a:rPr lang="en-US" dirty="0" smtClean="0"/>
              <a:t>informally be providing a few terms to demonstrate the pattern, i.e. 3, 5, 7, ….</a:t>
            </a:r>
          </a:p>
          <a:p>
            <a:pPr lvl="1"/>
            <a:r>
              <a:rPr lang="en-US" dirty="0" smtClean="0"/>
              <a:t>give an explicit formula for it nth term, i.e.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 or, by recursion which requires a recurrence relation.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406815" y="3440284"/>
          <a:ext cx="1248640" cy="663275"/>
        </p:xfrm>
        <a:graphic>
          <a:graphicData uri="http://schemas.openxmlformats.org/presentationml/2006/ole">
            <p:oleObj spid="_x0000_s16386" name="Equation" r:id="rId3" imgW="673100" imgH="40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by 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Method of Iteration</a:t>
            </a:r>
          </a:p>
          <a:p>
            <a:pPr marL="742950" lvl="2" indent="-342900"/>
            <a:r>
              <a:rPr lang="en-US" dirty="0" smtClean="0"/>
              <a:t>most basic method for finding explicit formula</a:t>
            </a:r>
          </a:p>
          <a:p>
            <a:pPr marL="742950" lvl="2" indent="-342900"/>
            <a:r>
              <a:rPr lang="en-US" dirty="0" smtClean="0"/>
              <a:t>given a sequence a</a:t>
            </a:r>
            <a:r>
              <a:rPr lang="en-US" baseline="-25000" dirty="0" smtClean="0"/>
              <a:t>0</a:t>
            </a:r>
            <a:r>
              <a:rPr lang="en-US" dirty="0" smtClean="0"/>
              <a:t>, a</a:t>
            </a:r>
            <a:r>
              <a:rPr lang="en-US" baseline="-25000" dirty="0" smtClean="0"/>
              <a:t>1</a:t>
            </a:r>
            <a:r>
              <a:rPr lang="en-US" dirty="0" smtClean="0"/>
              <a:t>, … defined by a recurrence relation and initial conditions, calculate successive terms until a pattern emerges</a:t>
            </a:r>
          </a:p>
          <a:p>
            <a:pPr marL="742950" lvl="2" indent="-342900"/>
            <a:r>
              <a:rPr lang="en-US" dirty="0" smtClean="0"/>
              <a:t>define a formula based on the pattern</a:t>
            </a:r>
          </a:p>
          <a:p>
            <a:pPr marL="1314450" lvl="2" indent="-514350">
              <a:buNone/>
            </a:pPr>
            <a:endParaRPr lang="en-US" dirty="0" smtClean="0"/>
          </a:p>
          <a:p>
            <a:pPr marL="1314450" lvl="2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explicit formula</a:t>
            </a:r>
          </a:p>
          <a:p>
            <a:pPr lvl="1"/>
            <a:r>
              <a:rPr lang="en-US" dirty="0" smtClean="0"/>
              <a:t>Let a</a:t>
            </a:r>
            <a:r>
              <a:rPr lang="en-US" baseline="-25000" dirty="0" smtClean="0"/>
              <a:t>0</a:t>
            </a:r>
            <a:r>
              <a:rPr lang="en-US" dirty="0" smtClean="0"/>
              <a:t>, a</a:t>
            </a:r>
            <a:r>
              <a:rPr lang="en-US" baseline="-25000" dirty="0" smtClean="0"/>
              <a:t>1</a:t>
            </a:r>
            <a:r>
              <a:rPr lang="en-US" dirty="0" smtClean="0"/>
              <a:t>, a</a:t>
            </a:r>
            <a:r>
              <a:rPr lang="en-US" baseline="-25000" dirty="0" smtClean="0"/>
              <a:t>2</a:t>
            </a:r>
            <a:r>
              <a:rPr lang="en-US" dirty="0" smtClean="0"/>
              <a:t>,… be the sequence defined as (k≥1):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err="1" smtClean="0"/>
              <a:t>a</a:t>
            </a:r>
            <a:r>
              <a:rPr lang="en-US" baseline="-25000" dirty="0" err="1" smtClean="0"/>
              <a:t>k</a:t>
            </a:r>
            <a:r>
              <a:rPr lang="en-US" dirty="0" smtClean="0"/>
              <a:t> = a</a:t>
            </a:r>
            <a:r>
              <a:rPr lang="en-US" baseline="-25000" dirty="0" smtClean="0"/>
              <a:t>k-1</a:t>
            </a:r>
            <a:r>
              <a:rPr lang="en-US" dirty="0" smtClean="0"/>
              <a:t>+ 2 (recurrence relation)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r>
              <a:rPr lang="en-US" dirty="0" smtClean="0"/>
              <a:t> = 1  (initial condition)</a:t>
            </a:r>
          </a:p>
          <a:p>
            <a:pPr lvl="1"/>
            <a:r>
              <a:rPr lang="en-US" dirty="0" smtClean="0"/>
              <a:t>Use iteration to guess formula.</a:t>
            </a:r>
          </a:p>
          <a:p>
            <a:pPr lvl="1"/>
            <a:r>
              <a:rPr lang="en-US" dirty="0" smtClean="0"/>
              <a:t>Solution</a:t>
            </a:r>
          </a:p>
          <a:p>
            <a:pPr lvl="2"/>
            <a:r>
              <a:rPr lang="en-US" dirty="0" err="1" smtClean="0"/>
              <a:t>a</a:t>
            </a:r>
            <a:r>
              <a:rPr lang="en-US" baseline="-25000" dirty="0" err="1" smtClean="0"/>
              <a:t>k</a:t>
            </a:r>
            <a:r>
              <a:rPr lang="en-US" dirty="0" smtClean="0"/>
              <a:t> = a</a:t>
            </a:r>
            <a:r>
              <a:rPr lang="en-US" baseline="-25000" dirty="0" smtClean="0"/>
              <a:t>k-1</a:t>
            </a:r>
            <a:r>
              <a:rPr lang="en-US" dirty="0" smtClean="0"/>
              <a:t>+ 2  k≥1,</a:t>
            </a:r>
          </a:p>
          <a:p>
            <a:pPr lvl="2"/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= a</a:t>
            </a:r>
            <a:r>
              <a:rPr lang="en-US" baseline="-25000" dirty="0" smtClean="0"/>
              <a:t>0</a:t>
            </a:r>
            <a:r>
              <a:rPr lang="en-US" dirty="0" smtClean="0"/>
              <a:t> + 2, a</a:t>
            </a:r>
            <a:r>
              <a:rPr lang="en-US" baseline="-25000" dirty="0" smtClean="0"/>
              <a:t>2</a:t>
            </a:r>
            <a:r>
              <a:rPr lang="en-US" dirty="0" smtClean="0"/>
              <a:t> = a</a:t>
            </a:r>
            <a:r>
              <a:rPr lang="en-US" baseline="-25000" dirty="0" smtClean="0"/>
              <a:t>1</a:t>
            </a:r>
            <a:r>
              <a:rPr lang="en-US" dirty="0" smtClean="0"/>
              <a:t> + 2, a</a:t>
            </a:r>
            <a:r>
              <a:rPr lang="en-US" baseline="-25000" dirty="0" smtClean="0"/>
              <a:t>3</a:t>
            </a:r>
            <a:r>
              <a:rPr lang="en-US" dirty="0" smtClean="0"/>
              <a:t> = a</a:t>
            </a:r>
            <a:r>
              <a:rPr lang="en-US" baseline="-25000" dirty="0" smtClean="0"/>
              <a:t>2</a:t>
            </a:r>
            <a:r>
              <a:rPr lang="en-US" dirty="0" smtClean="0"/>
              <a:t> + 2, a</a:t>
            </a:r>
            <a:r>
              <a:rPr lang="en-US" baseline="-25000" dirty="0" smtClean="0"/>
              <a:t>4</a:t>
            </a:r>
            <a:r>
              <a:rPr lang="en-US" dirty="0" smtClean="0"/>
              <a:t> = a</a:t>
            </a:r>
            <a:r>
              <a:rPr lang="en-US" baseline="-25000" dirty="0" smtClean="0"/>
              <a:t>3</a:t>
            </a:r>
            <a:r>
              <a:rPr lang="en-US" dirty="0" smtClean="0"/>
              <a:t> + 2 …</a:t>
            </a:r>
          </a:p>
          <a:p>
            <a:pPr lvl="2"/>
            <a:r>
              <a:rPr lang="en-US" dirty="0" smtClean="0"/>
              <a:t>a</a:t>
            </a:r>
            <a:r>
              <a:rPr lang="en-US" baseline="-25000" dirty="0" smtClean="0"/>
              <a:t>n</a:t>
            </a:r>
            <a:r>
              <a:rPr lang="en-US" dirty="0" smtClean="0"/>
              <a:t> = a</a:t>
            </a:r>
            <a:r>
              <a:rPr lang="en-US" baseline="-25000" dirty="0" smtClean="0"/>
              <a:t>n-1</a:t>
            </a:r>
            <a:r>
              <a:rPr lang="en-US" dirty="0" smtClean="0"/>
              <a:t> + 2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Solution</a:t>
            </a:r>
          </a:p>
          <a:p>
            <a:pPr lvl="2"/>
            <a:r>
              <a:rPr lang="en-US" dirty="0" err="1" smtClean="0"/>
              <a:t>a</a:t>
            </a:r>
            <a:r>
              <a:rPr lang="en-US" baseline="-25000" dirty="0" err="1" smtClean="0"/>
              <a:t>k</a:t>
            </a:r>
            <a:r>
              <a:rPr lang="en-US" dirty="0" smtClean="0"/>
              <a:t> = a</a:t>
            </a:r>
            <a:r>
              <a:rPr lang="en-US" baseline="-25000" dirty="0" smtClean="0"/>
              <a:t>k-1</a:t>
            </a:r>
            <a:r>
              <a:rPr lang="en-US" dirty="0" smtClean="0"/>
              <a:t>+ 2  k≥1,</a:t>
            </a:r>
          </a:p>
          <a:p>
            <a:pPr lvl="2"/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r>
              <a:rPr lang="en-US" dirty="0" smtClean="0"/>
              <a:t> = 1</a:t>
            </a:r>
          </a:p>
          <a:p>
            <a:pPr lvl="2"/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= a</a:t>
            </a:r>
            <a:r>
              <a:rPr lang="en-US" baseline="-25000" dirty="0" smtClean="0"/>
              <a:t>0</a:t>
            </a:r>
            <a:r>
              <a:rPr lang="en-US" dirty="0" smtClean="0"/>
              <a:t> + 2, (1) + 2, 1+ 1x2</a:t>
            </a:r>
          </a:p>
          <a:p>
            <a:pPr lvl="2"/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= a</a:t>
            </a:r>
            <a:r>
              <a:rPr lang="en-US" baseline="-25000" dirty="0" smtClean="0"/>
              <a:t>1</a:t>
            </a:r>
            <a:r>
              <a:rPr lang="en-US" dirty="0" smtClean="0"/>
              <a:t> + 2,  (1 + 2) + 2, 1 + 2x2</a:t>
            </a:r>
          </a:p>
          <a:p>
            <a:pPr lvl="2"/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r>
              <a:rPr lang="en-US" dirty="0" smtClean="0"/>
              <a:t> = a</a:t>
            </a:r>
            <a:r>
              <a:rPr lang="en-US" baseline="-25000" dirty="0" smtClean="0"/>
              <a:t>2</a:t>
            </a:r>
            <a:r>
              <a:rPr lang="en-US" dirty="0" smtClean="0"/>
              <a:t> + 2, (1 + 2 + 2) + 2, 1 + 3x2</a:t>
            </a:r>
          </a:p>
          <a:p>
            <a:pPr lvl="2"/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r>
              <a:rPr lang="en-US" dirty="0" smtClean="0"/>
              <a:t> = a</a:t>
            </a:r>
            <a:r>
              <a:rPr lang="en-US" baseline="-25000" dirty="0" smtClean="0"/>
              <a:t>3</a:t>
            </a:r>
            <a:r>
              <a:rPr lang="en-US" dirty="0" smtClean="0"/>
              <a:t> + 2, (1 + 2 + 2 + 2) + 2, 1 + 3x2</a:t>
            </a:r>
          </a:p>
          <a:p>
            <a:pPr lvl="2"/>
            <a:r>
              <a:rPr lang="en-US" dirty="0" smtClean="0"/>
              <a:t>a</a:t>
            </a:r>
            <a:r>
              <a:rPr lang="en-US" baseline="-25000" dirty="0" smtClean="0"/>
              <a:t>n</a:t>
            </a:r>
            <a:r>
              <a:rPr lang="en-US" dirty="0" smtClean="0"/>
              <a:t> = a</a:t>
            </a:r>
            <a:r>
              <a:rPr lang="en-US" baseline="-25000" dirty="0" smtClean="0"/>
              <a:t>n-1</a:t>
            </a:r>
            <a:r>
              <a:rPr lang="en-US" dirty="0" smtClean="0"/>
              <a:t> + 2 = 1 + nx2</a:t>
            </a:r>
          </a:p>
          <a:p>
            <a:pPr lvl="1"/>
            <a:r>
              <a:rPr lang="en-US" dirty="0" smtClean="0"/>
              <a:t>Guess</a:t>
            </a:r>
          </a:p>
          <a:p>
            <a:pPr lvl="2"/>
            <a:r>
              <a:rPr lang="en-US" dirty="0" smtClean="0"/>
              <a:t>a</a:t>
            </a:r>
            <a:r>
              <a:rPr lang="en-US" baseline="-25000" dirty="0" smtClean="0"/>
              <a:t>n</a:t>
            </a:r>
            <a:r>
              <a:rPr lang="en-US" dirty="0" smtClean="0"/>
              <a:t> = 2n + 1</a:t>
            </a:r>
          </a:p>
          <a:p>
            <a:pPr lvl="1"/>
            <a:r>
              <a:rPr lang="en-US" dirty="0" smtClean="0"/>
              <a:t>Check by solving for some known number of </a:t>
            </a:r>
            <a:r>
              <a:rPr lang="en-US" dirty="0" err="1" smtClean="0"/>
              <a:t>n’s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Arithmetic Sequence</a:t>
            </a:r>
          </a:p>
          <a:p>
            <a:pPr lvl="1"/>
            <a:r>
              <a:rPr lang="en-US" dirty="0" smtClean="0"/>
              <a:t>A sequence is called an arithmetic sequence if, and only if, there is a constant </a:t>
            </a:r>
            <a:r>
              <a:rPr lang="en-US" i="1" dirty="0" err="1" smtClean="0"/>
              <a:t>d</a:t>
            </a:r>
            <a:r>
              <a:rPr lang="en-US" dirty="0" smtClean="0"/>
              <a:t> such that </a:t>
            </a:r>
          </a:p>
          <a:p>
            <a:pPr lvl="2"/>
            <a:r>
              <a:rPr lang="en-US" dirty="0" err="1" smtClean="0"/>
              <a:t>a</a:t>
            </a:r>
            <a:r>
              <a:rPr lang="en-US" baseline="-25000" dirty="0" err="1" smtClean="0"/>
              <a:t>k</a:t>
            </a:r>
            <a:r>
              <a:rPr lang="en-US" dirty="0" smtClean="0"/>
              <a:t> = a</a:t>
            </a:r>
            <a:r>
              <a:rPr lang="en-US" baseline="-25000" dirty="0" smtClean="0"/>
              <a:t>k-1</a:t>
            </a:r>
            <a:r>
              <a:rPr lang="en-US" dirty="0" smtClean="0"/>
              <a:t> + </a:t>
            </a:r>
            <a:r>
              <a:rPr lang="en-US" dirty="0" err="1" smtClean="0"/>
              <a:t>d</a:t>
            </a:r>
            <a:r>
              <a:rPr lang="en-US" dirty="0" smtClean="0"/>
              <a:t>, k≥1, or</a:t>
            </a:r>
          </a:p>
          <a:p>
            <a:pPr lvl="2"/>
            <a:r>
              <a:rPr lang="en-US" dirty="0" smtClean="0"/>
              <a:t>a</a:t>
            </a:r>
            <a:r>
              <a:rPr lang="en-US" baseline="-25000" dirty="0" smtClean="0"/>
              <a:t>n</a:t>
            </a:r>
            <a:r>
              <a:rPr lang="en-US" dirty="0" smtClean="0"/>
              <a:t> = a</a:t>
            </a:r>
            <a:r>
              <a:rPr lang="en-US" baseline="-25000" dirty="0" smtClean="0"/>
              <a:t>0</a:t>
            </a:r>
            <a:r>
              <a:rPr lang="en-US" dirty="0" smtClean="0"/>
              <a:t> + </a:t>
            </a:r>
            <a:r>
              <a:rPr lang="en-US" dirty="0" err="1" smtClean="0"/>
              <a:t>dn</a:t>
            </a:r>
            <a:r>
              <a:rPr lang="en-US" dirty="0" smtClean="0"/>
              <a:t> , n≥0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Arithmetic sequence is</a:t>
            </a:r>
            <a:r>
              <a:rPr lang="en-US" dirty="0" smtClean="0"/>
              <a:t> a sequence </a:t>
            </a:r>
            <a:r>
              <a:rPr lang="en-US" dirty="0" smtClean="0"/>
              <a:t>in which the current term equals the previous term plus a fixed constant. (Note: illustrated in previous example)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Arithmetic sequence</a:t>
            </a:r>
          </a:p>
          <a:p>
            <a:pPr lvl="1"/>
            <a:r>
              <a:rPr lang="en-US" dirty="0" smtClean="0"/>
              <a:t>In a vacuum</a:t>
            </a:r>
            <a:r>
              <a:rPr lang="en-US" dirty="0" smtClean="0"/>
              <a:t> an </a:t>
            </a:r>
            <a:r>
              <a:rPr lang="en-US" dirty="0" smtClean="0"/>
              <a:t>object under gravity will fall 9.8 meters farther from one second to the next.</a:t>
            </a:r>
          </a:p>
          <a:p>
            <a:pPr lvl="1"/>
            <a:r>
              <a:rPr lang="en-US" dirty="0" smtClean="0"/>
              <a:t>A skydiver falls 4.9 meters </a:t>
            </a:r>
            <a:r>
              <a:rPr lang="en-US" dirty="0" err="1" smtClean="0"/>
              <a:t>b/n</a:t>
            </a:r>
            <a:r>
              <a:rPr lang="en-US" dirty="0" smtClean="0"/>
              <a:t> 0 &amp; 1 second, 4.9 + 9.8=14.7 meters </a:t>
            </a:r>
            <a:r>
              <a:rPr lang="en-US" dirty="0" err="1" smtClean="0"/>
              <a:t>b/n</a:t>
            </a:r>
            <a:r>
              <a:rPr lang="en-US" dirty="0" smtClean="0"/>
              <a:t> 1 &amp; 2 sec, how far will the skydiver had falling </a:t>
            </a:r>
            <a:r>
              <a:rPr lang="en-US" dirty="0" err="1" smtClean="0"/>
              <a:t>b/n</a:t>
            </a:r>
            <a:r>
              <a:rPr lang="en-US" dirty="0" smtClean="0"/>
              <a:t> 60 &amp; 61 </a:t>
            </a:r>
            <a:r>
              <a:rPr lang="en-US" dirty="0" err="1" smtClean="0"/>
              <a:t>secs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Solution</a:t>
            </a:r>
          </a:p>
          <a:p>
            <a:pPr lvl="2"/>
            <a:r>
              <a:rPr lang="en-US" dirty="0" err="1" smtClean="0"/>
              <a:t>d</a:t>
            </a:r>
            <a:r>
              <a:rPr lang="en-US" baseline="-25000" dirty="0" err="1" smtClean="0"/>
              <a:t>k</a:t>
            </a:r>
            <a:r>
              <a:rPr lang="en-US" dirty="0" smtClean="0"/>
              <a:t> = d</a:t>
            </a:r>
            <a:r>
              <a:rPr lang="en-US" baseline="-25000" dirty="0" smtClean="0"/>
              <a:t>k-1</a:t>
            </a:r>
            <a:r>
              <a:rPr lang="en-US" dirty="0" smtClean="0"/>
              <a:t> + 9.8 meters, k≥1 </a:t>
            </a:r>
          </a:p>
          <a:p>
            <a:pPr lvl="2"/>
            <a:r>
              <a:rPr lang="en-US" dirty="0" smtClean="0"/>
              <a:t>since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k</a:t>
            </a:r>
            <a:r>
              <a:rPr lang="en-US" dirty="0" smtClean="0"/>
              <a:t> is an arithmetic sequence it can be rewritten as:</a:t>
            </a:r>
          </a:p>
          <a:p>
            <a:pPr lvl="2"/>
            <a:r>
              <a:rPr lang="en-US" dirty="0" err="1" smtClean="0"/>
              <a:t>d</a:t>
            </a:r>
            <a:r>
              <a:rPr lang="en-US" baseline="-25000" dirty="0" err="1" smtClean="0"/>
              <a:t>n</a:t>
            </a:r>
            <a:r>
              <a:rPr lang="en-US" dirty="0" smtClean="0"/>
              <a:t> = d</a:t>
            </a:r>
            <a:r>
              <a:rPr lang="en-US" baseline="-25000" dirty="0" smtClean="0"/>
              <a:t>0 </a:t>
            </a:r>
            <a:r>
              <a:rPr lang="en-US" dirty="0" smtClean="0"/>
              <a:t>+ nx(9.8 meters), n≥0 , d</a:t>
            </a:r>
            <a:r>
              <a:rPr lang="en-US" baseline="-25000" dirty="0" smtClean="0"/>
              <a:t>0</a:t>
            </a:r>
            <a:r>
              <a:rPr lang="en-US" dirty="0" smtClean="0"/>
              <a:t> = 4.9 meters</a:t>
            </a:r>
          </a:p>
          <a:p>
            <a:pPr lvl="2"/>
            <a:r>
              <a:rPr lang="en-US" dirty="0" smtClean="0"/>
              <a:t>d</a:t>
            </a:r>
            <a:r>
              <a:rPr lang="en-US" baseline="-25000" dirty="0" smtClean="0"/>
              <a:t>60</a:t>
            </a:r>
            <a:r>
              <a:rPr lang="en-US" dirty="0" smtClean="0"/>
              <a:t> = 4.9 + 60(9.8) = 592.9 meters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Geometric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Geometric </a:t>
            </a:r>
            <a:r>
              <a:rPr lang="en-US" dirty="0" smtClean="0"/>
              <a:t>sequence is a sequence where </a:t>
            </a:r>
            <a:r>
              <a:rPr lang="en-US" dirty="0" smtClean="0"/>
              <a:t>each term equals the previous term </a:t>
            </a:r>
            <a:r>
              <a:rPr lang="en-US" i="1" dirty="0" smtClean="0"/>
              <a:t>times</a:t>
            </a:r>
            <a:r>
              <a:rPr lang="en-US" dirty="0" smtClean="0"/>
              <a:t> a fixed constant.</a:t>
            </a:r>
          </a:p>
          <a:p>
            <a:r>
              <a:rPr lang="en-US" dirty="0" smtClean="0"/>
              <a:t>Geometric sequences are found in population growth models, compounding interest (financial), number of operations for an algorithm, etc.</a:t>
            </a:r>
          </a:p>
          <a:p>
            <a:r>
              <a:rPr lang="en-US" dirty="0" smtClean="0"/>
              <a:t>Definition</a:t>
            </a:r>
          </a:p>
          <a:p>
            <a:pPr lvl="1"/>
            <a:r>
              <a:rPr lang="en-US" dirty="0" smtClean="0"/>
              <a:t>A sequence is called a geometric sequence if, and only if, there is a constant </a:t>
            </a:r>
            <a:r>
              <a:rPr lang="en-US" i="1" dirty="0" err="1" smtClean="0"/>
              <a:t>r</a:t>
            </a:r>
            <a:r>
              <a:rPr lang="en-US" dirty="0" smtClean="0"/>
              <a:t> such that</a:t>
            </a:r>
          </a:p>
          <a:p>
            <a:pPr lvl="2"/>
            <a:r>
              <a:rPr lang="en-US" dirty="0" err="1" smtClean="0"/>
              <a:t>a</a:t>
            </a:r>
            <a:r>
              <a:rPr lang="en-US" baseline="-25000" dirty="0" err="1" smtClean="0"/>
              <a:t>k</a:t>
            </a:r>
            <a:r>
              <a:rPr lang="en-US" dirty="0" smtClean="0"/>
              <a:t> = </a:t>
            </a:r>
            <a:r>
              <a:rPr lang="en-US" dirty="0" err="1" smtClean="0"/>
              <a:t>r</a:t>
            </a:r>
            <a:r>
              <a:rPr lang="en-US" dirty="0" smtClean="0"/>
              <a:t> a</a:t>
            </a:r>
            <a:r>
              <a:rPr lang="en-US" baseline="-25000" dirty="0" smtClean="0"/>
              <a:t>k-1</a:t>
            </a:r>
            <a:r>
              <a:rPr lang="en-US" dirty="0" smtClean="0"/>
              <a:t> , k≥1 Or</a:t>
            </a:r>
          </a:p>
          <a:p>
            <a:pPr lvl="2"/>
            <a:r>
              <a:rPr lang="en-US" dirty="0" smtClean="0"/>
              <a:t>a</a:t>
            </a:r>
            <a:r>
              <a:rPr lang="en-US" baseline="-25000" dirty="0" smtClean="0"/>
              <a:t>n</a:t>
            </a:r>
            <a:r>
              <a:rPr lang="en-US" dirty="0" smtClean="0"/>
              <a:t> = a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 err="1" smtClean="0"/>
              <a:t>r</a:t>
            </a:r>
            <a:r>
              <a:rPr lang="en-US" baseline="30000" dirty="0" err="1" smtClean="0"/>
              <a:t>n</a:t>
            </a:r>
            <a:r>
              <a:rPr lang="en-US" dirty="0" smtClean="0"/>
              <a:t> , n≥0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</TotalTime>
  <Words>1182</Words>
  <Application>Microsoft Macintosh PowerPoint</Application>
  <PresentationFormat>On-screen Show (4:3)</PresentationFormat>
  <Paragraphs>112</Paragraphs>
  <Slides>13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Chapter 8</vt:lpstr>
      <vt:lpstr>8.2</vt:lpstr>
      <vt:lpstr>Recursion</vt:lpstr>
      <vt:lpstr>Recursion by Iteration</vt:lpstr>
      <vt:lpstr>Example</vt:lpstr>
      <vt:lpstr>Example</vt:lpstr>
      <vt:lpstr>Definition</vt:lpstr>
      <vt:lpstr>Example</vt:lpstr>
      <vt:lpstr>Geometric Sequence</vt:lpstr>
      <vt:lpstr>Example</vt:lpstr>
      <vt:lpstr>Formula Simplification</vt:lpstr>
      <vt:lpstr>Example</vt:lpstr>
      <vt:lpstr>Checking with Mathematical Induction</vt:lpstr>
    </vt:vector>
  </TitlesOfParts>
  <Company>UNCW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</dc:title>
  <dc:creator>Karl Ricanek</dc:creator>
  <cp:lastModifiedBy>Karl Ricanek</cp:lastModifiedBy>
  <cp:revision>54</cp:revision>
  <dcterms:created xsi:type="dcterms:W3CDTF">2010-04-13T13:34:58Z</dcterms:created>
  <dcterms:modified xsi:type="dcterms:W3CDTF">2010-04-13T13:38:57Z</dcterms:modified>
</cp:coreProperties>
</file>