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8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D2CE5-6C45-8747-A55C-C6C74FA7B047}" type="datetimeFigureOut">
              <a:rPr lang="en-US" smtClean="0"/>
              <a:t>2/17/10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BF472-9942-8A45-BD1F-084B8DA99B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</a:t>
            </a:r>
            <a:r>
              <a:rPr lang="en-US" dirty="0" smtClean="0"/>
              <a:t> is the particular because</a:t>
            </a:r>
            <a:r>
              <a:rPr lang="en-US" baseline="0" dirty="0" smtClean="0"/>
              <a:t> it represents a single quantity</a:t>
            </a:r>
          </a:p>
          <a:p>
            <a:r>
              <a:rPr lang="en-US" baseline="0" dirty="0" err="1" smtClean="0"/>
              <a:t>x</a:t>
            </a:r>
            <a:r>
              <a:rPr lang="en-US" baseline="0" dirty="0" smtClean="0"/>
              <a:t> is also the arbitrarily chosen or generic because it can represent any number.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BF472-9942-8A45-BD1F-084B8DA99B8D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BF472-9942-8A45-BD1F-084B8DA99B8D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43E0-FB2E-2F41-B466-0A7A6D4CC624}" type="datetimeFigureOut">
              <a:rPr lang="en-US" smtClean="0"/>
              <a:t>2/17/10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34598-0B35-DA46-9069-7EBD13334D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Elementary Number Theory and Methods of Proof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Constructive proofs of existence</a:t>
            </a:r>
          </a:p>
          <a:p>
            <a:pPr lvl="1"/>
            <a:r>
              <a:rPr lang="en-US" dirty="0" smtClean="0"/>
              <a:t>Prove: There is an integer </a:t>
            </a:r>
            <a:r>
              <a:rPr lang="en-US" dirty="0" err="1" smtClean="0"/>
              <a:t>n</a:t>
            </a:r>
            <a:r>
              <a:rPr lang="en-US" dirty="0" smtClean="0"/>
              <a:t> that can be written in two ways as a sum of two prime numbers</a:t>
            </a:r>
            <a:r>
              <a:rPr lang="en-US" sz="1800" dirty="0" smtClean="0"/>
              <a:t>. </a:t>
            </a:r>
          </a:p>
          <a:p>
            <a:pPr lvl="2"/>
            <a:r>
              <a:rPr lang="en-US" sz="1400" dirty="0" smtClean="0"/>
              <a:t>(Note for ∃proof you need only one example of truth.)</a:t>
            </a:r>
          </a:p>
          <a:p>
            <a:pPr lvl="2"/>
            <a:r>
              <a:rPr lang="en-US" dirty="0" smtClean="0"/>
              <a:t>Can you find an example of </a:t>
            </a:r>
            <a:r>
              <a:rPr lang="en-US" dirty="0" err="1" smtClean="0"/>
              <a:t>n</a:t>
            </a:r>
            <a:r>
              <a:rPr lang="en-US" dirty="0" smtClean="0"/>
              <a:t> that makes the statement true?</a:t>
            </a:r>
          </a:p>
          <a:p>
            <a:pPr lvl="2"/>
            <a:r>
              <a:rPr lang="en-US" dirty="0" smtClean="0"/>
              <a:t>Solu</a:t>
            </a:r>
            <a:r>
              <a:rPr lang="en-US" dirty="0" smtClean="0"/>
              <a:t>t</a:t>
            </a:r>
            <a:r>
              <a:rPr lang="en-US" dirty="0" smtClean="0"/>
              <a:t>ion: Let </a:t>
            </a:r>
            <a:r>
              <a:rPr lang="en-US" dirty="0" err="1" smtClean="0"/>
              <a:t>n</a:t>
            </a:r>
            <a:r>
              <a:rPr lang="en-US" dirty="0" smtClean="0"/>
              <a:t> 10. Then 3 + 7 = 5 + 5 (true)</a:t>
            </a:r>
          </a:p>
          <a:p>
            <a:pPr lvl="1"/>
            <a:r>
              <a:rPr lang="en-US" dirty="0" smtClean="0"/>
              <a:t>Suppose that </a:t>
            </a:r>
            <a:r>
              <a:rPr lang="en-US" dirty="0" err="1" smtClean="0"/>
              <a:t>r</a:t>
            </a:r>
            <a:r>
              <a:rPr lang="en-US" dirty="0" smtClean="0"/>
              <a:t> and </a:t>
            </a:r>
            <a:r>
              <a:rPr lang="en-US" dirty="0" err="1" smtClean="0"/>
              <a:t>s</a:t>
            </a:r>
            <a:r>
              <a:rPr lang="en-US" dirty="0" smtClean="0"/>
              <a:t> are integers. Prove: ∃an integer </a:t>
            </a:r>
            <a:r>
              <a:rPr lang="en-US" dirty="0" err="1" smtClean="0"/>
              <a:t>k</a:t>
            </a:r>
            <a:r>
              <a:rPr lang="en-US" dirty="0" smtClean="0"/>
              <a:t> such that 22r + 18s = 2k.</a:t>
            </a:r>
          </a:p>
          <a:p>
            <a:pPr lvl="2"/>
            <a:r>
              <a:rPr lang="en-US" dirty="0" smtClean="0"/>
              <a:t>Solution: Let </a:t>
            </a:r>
            <a:r>
              <a:rPr lang="en-US" dirty="0" err="1" smtClean="0"/>
              <a:t>k</a:t>
            </a:r>
            <a:r>
              <a:rPr lang="en-US" dirty="0" smtClean="0"/>
              <a:t> = 11r + 9s.  Then 2k = 2(11r + 9s) by distributive law 2k = 22r + 18s.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Nonconstructive</a:t>
            </a:r>
            <a:r>
              <a:rPr lang="en-US" dirty="0" smtClean="0"/>
              <a:t> Proof of 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Nonconstructive</a:t>
            </a:r>
            <a:r>
              <a:rPr lang="en-US" dirty="0" smtClean="0"/>
              <a:t> proof involves showing that the existence of a value of </a:t>
            </a:r>
            <a:r>
              <a:rPr lang="en-US" dirty="0" err="1" smtClean="0"/>
              <a:t>x</a:t>
            </a:r>
            <a:r>
              <a:rPr lang="en-US" dirty="0" smtClean="0"/>
              <a:t> that makes </a:t>
            </a:r>
            <a:r>
              <a:rPr lang="en-US" dirty="0" err="1" smtClean="0"/>
              <a:t>Q(x</a:t>
            </a:r>
            <a:r>
              <a:rPr lang="en-US" dirty="0" smtClean="0"/>
              <a:t>) true is guaranteed by an axiom or a prior proof or that there is no such </a:t>
            </a:r>
            <a:r>
              <a:rPr lang="en-US" dirty="0" err="1" smtClean="0"/>
              <a:t>x</a:t>
            </a:r>
            <a:r>
              <a:rPr lang="en-US" dirty="0" smtClean="0"/>
              <a:t> leads to a contradiction.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Disproving Universal by Counterexample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Universal</a:t>
            </a:r>
          </a:p>
          <a:p>
            <a:pPr lvl="1"/>
            <a:r>
              <a:rPr lang="en-US" dirty="0" smtClean="0"/>
              <a:t>∀</a:t>
            </a:r>
            <a:r>
              <a:rPr lang="en-US" dirty="0" err="1" smtClean="0"/>
              <a:t>x</a:t>
            </a:r>
            <a:r>
              <a:rPr lang="en-US" dirty="0" smtClean="0"/>
              <a:t> in D, if </a:t>
            </a:r>
            <a:r>
              <a:rPr lang="en-US" dirty="0" err="1" smtClean="0"/>
              <a:t>P(x</a:t>
            </a:r>
            <a:r>
              <a:rPr lang="en-US" dirty="0" smtClean="0"/>
              <a:t>) then </a:t>
            </a:r>
            <a:r>
              <a:rPr lang="en-US" dirty="0" err="1" smtClean="0"/>
              <a:t>Q(x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must be true for all </a:t>
            </a:r>
            <a:r>
              <a:rPr lang="en-US" dirty="0" err="1" smtClean="0"/>
              <a:t>x</a:t>
            </a:r>
            <a:endParaRPr lang="en-US" dirty="0" smtClean="0"/>
          </a:p>
          <a:p>
            <a:r>
              <a:rPr lang="en-US" dirty="0" smtClean="0"/>
              <a:t>Counterexample</a:t>
            </a:r>
          </a:p>
          <a:p>
            <a:pPr lvl="1"/>
            <a:r>
              <a:rPr lang="en-US" dirty="0" smtClean="0"/>
              <a:t>∃</a:t>
            </a:r>
            <a:r>
              <a:rPr lang="en-US" dirty="0" err="1" smtClean="0"/>
              <a:t>x</a:t>
            </a:r>
            <a:r>
              <a:rPr lang="en-US" dirty="0" smtClean="0"/>
              <a:t> in D such that </a:t>
            </a:r>
            <a:r>
              <a:rPr lang="en-US" dirty="0" err="1" smtClean="0"/>
              <a:t>P(x</a:t>
            </a:r>
            <a:r>
              <a:rPr lang="en-US" dirty="0" smtClean="0"/>
              <a:t>) and ~</a:t>
            </a:r>
            <a:r>
              <a:rPr lang="en-US" dirty="0" err="1" smtClean="0"/>
              <a:t>Q(x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must find a </a:t>
            </a:r>
            <a:r>
              <a:rPr lang="en-US" dirty="0" err="1" smtClean="0"/>
              <a:t>x</a:t>
            </a:r>
            <a:r>
              <a:rPr lang="en-US" dirty="0" smtClean="0"/>
              <a:t> that makes </a:t>
            </a:r>
            <a:r>
              <a:rPr lang="en-US" dirty="0" err="1" smtClean="0"/>
              <a:t>P(x</a:t>
            </a:r>
            <a:r>
              <a:rPr lang="en-US" dirty="0" smtClean="0"/>
              <a:t>) true and </a:t>
            </a:r>
            <a:r>
              <a:rPr lang="en-US" dirty="0" err="1" smtClean="0"/>
              <a:t>Q(x</a:t>
            </a:r>
            <a:r>
              <a:rPr lang="en-US" dirty="0" smtClean="0"/>
              <a:t>) false</a:t>
            </a:r>
          </a:p>
          <a:p>
            <a:r>
              <a:rPr lang="en-US" dirty="0" smtClean="0"/>
              <a:t>Disproof by Counterexample</a:t>
            </a:r>
          </a:p>
          <a:p>
            <a:pPr lvl="1"/>
            <a:r>
              <a:rPr lang="en-US" dirty="0" smtClean="0"/>
              <a:t>To disprove a statement of the form “</a:t>
            </a:r>
            <a:r>
              <a:rPr lang="en-US" dirty="0" smtClean="0"/>
              <a:t>∀</a:t>
            </a:r>
            <a:r>
              <a:rPr lang="en-US" dirty="0" err="1" smtClean="0"/>
              <a:t>x</a:t>
            </a:r>
            <a:r>
              <a:rPr lang="en-US" dirty="0" smtClean="0"/>
              <a:t> in D, if </a:t>
            </a:r>
            <a:r>
              <a:rPr lang="en-US" dirty="0" err="1" smtClean="0"/>
              <a:t>P(x</a:t>
            </a:r>
            <a:r>
              <a:rPr lang="en-US" dirty="0" smtClean="0"/>
              <a:t>) then </a:t>
            </a:r>
            <a:r>
              <a:rPr lang="en-US" dirty="0" err="1" smtClean="0"/>
              <a:t>Q(x</a:t>
            </a:r>
            <a:r>
              <a:rPr lang="en-US" dirty="0" smtClean="0"/>
              <a:t>),” find a value of </a:t>
            </a:r>
            <a:r>
              <a:rPr lang="en-US" dirty="0" err="1" smtClean="0"/>
              <a:t>x</a:t>
            </a:r>
            <a:r>
              <a:rPr lang="en-US" dirty="0" smtClean="0"/>
              <a:t> in D for which </a:t>
            </a:r>
            <a:r>
              <a:rPr lang="en-US" dirty="0" err="1" smtClean="0"/>
              <a:t>P(x</a:t>
            </a:r>
            <a:r>
              <a:rPr lang="en-US" dirty="0" smtClean="0"/>
              <a:t>) is true and </a:t>
            </a:r>
            <a:r>
              <a:rPr lang="en-US" dirty="0" err="1" smtClean="0"/>
              <a:t>Q(x</a:t>
            </a:r>
            <a:r>
              <a:rPr lang="en-US" dirty="0" smtClean="0"/>
              <a:t>) is false.</a:t>
            </a:r>
          </a:p>
          <a:p>
            <a:pPr lvl="1"/>
            <a:r>
              <a:rPr lang="en-US" dirty="0" smtClean="0"/>
              <a:t>Such an </a:t>
            </a:r>
            <a:r>
              <a:rPr lang="en-US" dirty="0" err="1" smtClean="0"/>
              <a:t>x</a:t>
            </a:r>
            <a:r>
              <a:rPr lang="en-US" dirty="0" smtClean="0"/>
              <a:t> is called a counterexample.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Disprove</a:t>
            </a:r>
          </a:p>
          <a:p>
            <a:pPr lvl="1"/>
            <a:r>
              <a:rPr lang="en-US" dirty="0" smtClean="0"/>
              <a:t>∀real numbers a and </a:t>
            </a:r>
            <a:r>
              <a:rPr lang="en-US" dirty="0" err="1" smtClean="0"/>
              <a:t>b</a:t>
            </a:r>
            <a:r>
              <a:rPr lang="en-US" dirty="0" smtClean="0"/>
              <a:t>, if a</a:t>
            </a:r>
            <a:r>
              <a:rPr lang="en-US" baseline="30000" dirty="0" smtClean="0"/>
              <a:t>2</a:t>
            </a:r>
            <a:r>
              <a:rPr lang="en-US" dirty="0" smtClean="0"/>
              <a:t> = b</a:t>
            </a:r>
            <a:r>
              <a:rPr lang="en-US" baseline="30000" dirty="0" smtClean="0"/>
              <a:t>2</a:t>
            </a:r>
            <a:r>
              <a:rPr lang="en-US" dirty="0" smtClean="0"/>
              <a:t> then a = </a:t>
            </a:r>
            <a:r>
              <a:rPr lang="en-US" dirty="0" err="1" smtClean="0"/>
              <a:t>b</a:t>
            </a:r>
            <a:endParaRPr lang="en-US" dirty="0" smtClean="0"/>
          </a:p>
          <a:p>
            <a:pPr lvl="2"/>
            <a:r>
              <a:rPr lang="en-US" dirty="0" smtClean="0"/>
              <a:t>P is 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= b</a:t>
            </a:r>
            <a:r>
              <a:rPr lang="en-US" baseline="30000" dirty="0" smtClean="0"/>
              <a:t>2</a:t>
            </a:r>
            <a:r>
              <a:rPr lang="en-US" dirty="0" smtClean="0"/>
              <a:t> , Q is a = </a:t>
            </a:r>
            <a:r>
              <a:rPr lang="en-US" dirty="0" err="1" smtClean="0"/>
              <a:t>b</a:t>
            </a:r>
            <a:endParaRPr lang="en-US" dirty="0" smtClean="0"/>
          </a:p>
          <a:p>
            <a:pPr lvl="2"/>
            <a:r>
              <a:rPr lang="en-US" dirty="0" smtClean="0"/>
              <a:t>find a case where P is true and Q is false will disprove the universal statement.</a:t>
            </a:r>
          </a:p>
          <a:p>
            <a:pPr lvl="2"/>
            <a:r>
              <a:rPr lang="en-US" dirty="0" smtClean="0"/>
              <a:t>a = 1 and </a:t>
            </a:r>
            <a:r>
              <a:rPr lang="en-US" dirty="0" err="1" smtClean="0"/>
              <a:t>b</a:t>
            </a:r>
            <a:r>
              <a:rPr lang="en-US" dirty="0" smtClean="0"/>
              <a:t> = -1, P is true and Q is false, hence disproved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Universal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Universal: </a:t>
            </a:r>
            <a:r>
              <a:rPr lang="en-US" dirty="0" smtClean="0"/>
              <a:t>∀</a:t>
            </a:r>
            <a:r>
              <a:rPr lang="en-US" dirty="0" err="1" smtClean="0"/>
              <a:t>x</a:t>
            </a:r>
            <a:r>
              <a:rPr lang="en-US" dirty="0" smtClean="0"/>
              <a:t> in D, if </a:t>
            </a:r>
            <a:r>
              <a:rPr lang="en-US" dirty="0" err="1" smtClean="0"/>
              <a:t>P(x</a:t>
            </a:r>
            <a:r>
              <a:rPr lang="en-US" dirty="0" smtClean="0"/>
              <a:t>) then </a:t>
            </a:r>
            <a:r>
              <a:rPr lang="en-US" dirty="0" err="1" smtClean="0"/>
              <a:t>Q(x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Proof by exhaustion can be used if D is finite and small. This proof requires you to test every </a:t>
            </a:r>
            <a:r>
              <a:rPr lang="en-US" dirty="0" err="1" smtClean="0"/>
              <a:t>x</a:t>
            </a:r>
            <a:r>
              <a:rPr lang="en-US" dirty="0" smtClean="0"/>
              <a:t> in D.</a:t>
            </a:r>
          </a:p>
          <a:p>
            <a:r>
              <a:rPr lang="en-US" dirty="0" smtClean="0"/>
              <a:t>Proof by exhaustion can be applied to </a:t>
            </a:r>
            <a:r>
              <a:rPr lang="en-US" dirty="0" err="1" smtClean="0"/>
              <a:t>P(x</a:t>
            </a:r>
            <a:r>
              <a:rPr lang="en-US" dirty="0" smtClean="0"/>
              <a:t>) too. When there are only a finite set of elements that satisfy </a:t>
            </a:r>
            <a:r>
              <a:rPr lang="en-US" dirty="0" err="1" smtClean="0"/>
              <a:t>P(x</a:t>
            </a:r>
            <a:r>
              <a:rPr lang="en-US" dirty="0" smtClean="0"/>
              <a:t>) then exhaustion can be employed.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of exhaustion for a finite </a:t>
            </a:r>
            <a:r>
              <a:rPr lang="en-US" dirty="0" err="1" smtClean="0"/>
              <a:t>P(x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∀</a:t>
            </a:r>
            <a:r>
              <a:rPr lang="en-US" dirty="0" err="1" smtClean="0"/>
              <a:t>n</a:t>
            </a:r>
            <a:r>
              <a:rPr lang="en-US" dirty="0" smtClean="0"/>
              <a:t> ∈ Z, if </a:t>
            </a:r>
            <a:r>
              <a:rPr lang="en-US" dirty="0" err="1" smtClean="0"/>
              <a:t>n</a:t>
            </a:r>
            <a:r>
              <a:rPr lang="en-US" dirty="0" smtClean="0"/>
              <a:t> is even and 4≤n≤30, then </a:t>
            </a:r>
            <a:r>
              <a:rPr lang="en-US" dirty="0" err="1" smtClean="0"/>
              <a:t>n</a:t>
            </a:r>
            <a:r>
              <a:rPr lang="en-US" dirty="0" smtClean="0"/>
              <a:t> can be written as a sum of two prime numbers</a:t>
            </a:r>
          </a:p>
          <a:p>
            <a:pPr lvl="2"/>
            <a:r>
              <a:rPr lang="en-US" dirty="0" err="1" smtClean="0"/>
              <a:t>P(n</a:t>
            </a:r>
            <a:r>
              <a:rPr lang="en-US" dirty="0" smtClean="0"/>
              <a:t>) ∈ (4, 6, 8, 10, 12, … , 28, 30)</a:t>
            </a:r>
          </a:p>
          <a:p>
            <a:pPr lvl="2"/>
            <a:r>
              <a:rPr lang="en-US" dirty="0" smtClean="0"/>
              <a:t>Q – a sum of two prime numbers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Solution</a:t>
            </a:r>
          </a:p>
          <a:p>
            <a:pPr lvl="2"/>
            <a:r>
              <a:rPr lang="en-US" dirty="0" smtClean="0"/>
              <a:t>4 = 2+2	6=3+3	8=3+5	10=5+5	12=5+7</a:t>
            </a:r>
          </a:p>
          <a:p>
            <a:pPr lvl="2"/>
            <a:r>
              <a:rPr lang="en-US" dirty="0" smtClean="0"/>
              <a:t>14=3+11		16=3+13	18=5+13 	20=7+13 …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Universal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of Generalizing from the Generic Particular</a:t>
            </a:r>
          </a:p>
          <a:p>
            <a:pPr lvl="1"/>
            <a:r>
              <a:rPr lang="en-US" dirty="0" smtClean="0"/>
              <a:t>To show that every element of a domain satisfies a certain property, suppose </a:t>
            </a:r>
            <a:r>
              <a:rPr lang="en-US" dirty="0" err="1" smtClean="0"/>
              <a:t>x</a:t>
            </a:r>
            <a:r>
              <a:rPr lang="en-US" dirty="0" smtClean="0"/>
              <a:t> is a particular but arbitrarily chosen element of the domain, and show that </a:t>
            </a:r>
            <a:r>
              <a:rPr lang="en-US" dirty="0" err="1" smtClean="0"/>
              <a:t>x</a:t>
            </a:r>
            <a:r>
              <a:rPr lang="en-US" dirty="0" smtClean="0"/>
              <a:t> satisfies the property.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Trick: </a:t>
            </a:r>
          </a:p>
          <a:p>
            <a:pPr lvl="1"/>
            <a:r>
              <a:rPr lang="en-US" dirty="0" smtClean="0"/>
              <a:t>Pick a number, add 5, multiply by 4, subtract 6, divide by 2 and subtract twice the original number.</a:t>
            </a:r>
          </a:p>
          <a:p>
            <a:pPr lvl="1"/>
            <a:r>
              <a:rPr lang="en-US" dirty="0" smtClean="0"/>
              <a:t>result = 7</a:t>
            </a:r>
          </a:p>
        </p:txBody>
      </p:sp>
      <p:pic>
        <p:nvPicPr>
          <p:cNvPr id="4" name="Picture 3" descr="03p1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209" y="4070509"/>
            <a:ext cx="5170148" cy="251184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Universal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Method of Direct Proof</a:t>
            </a:r>
          </a:p>
          <a:p>
            <a:pPr lvl="1"/>
            <a:r>
              <a:rPr lang="en-US" dirty="0" smtClean="0"/>
              <a:t>application of generalizing from the generic particular with the conditional, if </a:t>
            </a:r>
            <a:r>
              <a:rPr lang="en-US" dirty="0" err="1" smtClean="0"/>
              <a:t>P(x</a:t>
            </a:r>
            <a:r>
              <a:rPr lang="en-US" dirty="0" smtClean="0"/>
              <a:t>) then </a:t>
            </a:r>
            <a:r>
              <a:rPr lang="en-US" dirty="0" err="1" smtClean="0"/>
              <a:t>Q(x</a:t>
            </a:r>
            <a:r>
              <a:rPr lang="en-US" dirty="0" smtClean="0"/>
              <a:t>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∀</a:t>
            </a:r>
            <a:r>
              <a:rPr lang="en-US" dirty="0" err="1" smtClean="0"/>
              <a:t>x</a:t>
            </a:r>
            <a:r>
              <a:rPr lang="en-US" dirty="0" smtClean="0"/>
              <a:t> in D, if </a:t>
            </a:r>
            <a:r>
              <a:rPr lang="en-US" dirty="0" err="1" smtClean="0"/>
              <a:t>P(x</a:t>
            </a:r>
            <a:r>
              <a:rPr lang="en-US" dirty="0" smtClean="0"/>
              <a:t>) then </a:t>
            </a:r>
            <a:r>
              <a:rPr lang="en-US" dirty="0" err="1" smtClean="0"/>
              <a:t>Q(x</a:t>
            </a:r>
            <a:r>
              <a:rPr lang="en-US" dirty="0" smtClean="0"/>
              <a:t>), you suppose </a:t>
            </a:r>
            <a:r>
              <a:rPr lang="en-US" dirty="0" err="1" smtClean="0"/>
              <a:t>x</a:t>
            </a:r>
            <a:r>
              <a:rPr lang="en-US" dirty="0" smtClean="0"/>
              <a:t> is a particular but arbitrarily chosen element of D that satisfies </a:t>
            </a:r>
            <a:r>
              <a:rPr lang="en-US" dirty="0" err="1" smtClean="0"/>
              <a:t>P(x</a:t>
            </a:r>
            <a:r>
              <a:rPr lang="en-US" dirty="0" smtClean="0"/>
              <a:t>), and then you show that </a:t>
            </a:r>
            <a:r>
              <a:rPr lang="en-US" dirty="0" err="1" smtClean="0"/>
              <a:t>x</a:t>
            </a:r>
            <a:r>
              <a:rPr lang="en-US" dirty="0" smtClean="0"/>
              <a:t> satisfies </a:t>
            </a:r>
            <a:r>
              <a:rPr lang="en-US" dirty="0" err="1" smtClean="0"/>
              <a:t>Q(x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Suppose </a:t>
            </a:r>
            <a:r>
              <a:rPr lang="en-US" dirty="0" err="1" smtClean="0"/>
              <a:t>x∈D</a:t>
            </a:r>
            <a:r>
              <a:rPr lang="en-US" dirty="0" smtClean="0"/>
              <a:t> and </a:t>
            </a:r>
            <a:r>
              <a:rPr lang="en-US" dirty="0" err="1" smtClean="0"/>
              <a:t>P(x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Show that conclusion, </a:t>
            </a:r>
            <a:r>
              <a:rPr lang="en-US" dirty="0" err="1" smtClean="0"/>
              <a:t>Q(x</a:t>
            </a:r>
            <a:r>
              <a:rPr lang="en-US" dirty="0" smtClean="0"/>
              <a:t>), is true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Prove that the sum of any two even integers is even.</a:t>
            </a:r>
          </a:p>
          <a:p>
            <a:pPr lvl="1"/>
            <a:r>
              <a:rPr lang="en-US" dirty="0" smtClean="0"/>
              <a:t>(formal) ∀integers </a:t>
            </a:r>
            <a:r>
              <a:rPr lang="en-US" dirty="0" err="1" smtClean="0"/>
              <a:t>m</a:t>
            </a:r>
            <a:r>
              <a:rPr lang="en-US" dirty="0" smtClean="0"/>
              <a:t> and </a:t>
            </a:r>
            <a:r>
              <a:rPr lang="en-US" dirty="0" err="1" smtClean="0"/>
              <a:t>n</a:t>
            </a:r>
            <a:r>
              <a:rPr lang="en-US" dirty="0" smtClean="0"/>
              <a:t>, if </a:t>
            </a:r>
            <a:r>
              <a:rPr lang="en-US" dirty="0" err="1" smtClean="0"/>
              <a:t>m</a:t>
            </a:r>
            <a:r>
              <a:rPr lang="en-US" dirty="0" smtClean="0"/>
              <a:t> and </a:t>
            </a:r>
            <a:r>
              <a:rPr lang="en-US" dirty="0" err="1" smtClean="0"/>
              <a:t>n</a:t>
            </a:r>
            <a:r>
              <a:rPr lang="en-US" dirty="0" smtClean="0"/>
              <a:t> are even then </a:t>
            </a:r>
            <a:r>
              <a:rPr lang="en-US" dirty="0" err="1" smtClean="0"/>
              <a:t>m+n</a:t>
            </a:r>
            <a:r>
              <a:rPr lang="en-US" dirty="0" smtClean="0"/>
              <a:t> is even.</a:t>
            </a:r>
          </a:p>
          <a:p>
            <a:pPr lvl="2"/>
            <a:r>
              <a:rPr lang="en-US" dirty="0" smtClean="0"/>
              <a:t>Starting point: Suppose </a:t>
            </a:r>
            <a:r>
              <a:rPr lang="en-US" dirty="0" err="1" smtClean="0"/>
              <a:t>m</a:t>
            </a:r>
            <a:r>
              <a:rPr lang="en-US" dirty="0" smtClean="0"/>
              <a:t> and </a:t>
            </a:r>
            <a:r>
              <a:rPr lang="en-US" dirty="0" err="1" smtClean="0"/>
              <a:t>n</a:t>
            </a:r>
            <a:r>
              <a:rPr lang="en-US" dirty="0" smtClean="0"/>
              <a:t> are particular but arbitrarily chosen integers that are even.</a:t>
            </a:r>
          </a:p>
          <a:p>
            <a:pPr lvl="2"/>
            <a:r>
              <a:rPr lang="en-US" dirty="0" smtClean="0"/>
              <a:t>To Show: </a:t>
            </a:r>
            <a:r>
              <a:rPr lang="en-US" dirty="0" err="1" smtClean="0"/>
              <a:t>m</a:t>
            </a:r>
            <a:r>
              <a:rPr lang="en-US" dirty="0" smtClean="0"/>
              <a:t> + </a:t>
            </a:r>
            <a:r>
              <a:rPr lang="en-US" dirty="0" err="1" smtClean="0"/>
              <a:t>n</a:t>
            </a:r>
            <a:r>
              <a:rPr lang="en-US" dirty="0" smtClean="0"/>
              <a:t> is even</a:t>
            </a:r>
          </a:p>
          <a:p>
            <a:pPr lvl="3"/>
            <a:r>
              <a:rPr lang="en-US" dirty="0" err="1" smtClean="0"/>
              <a:t>m</a:t>
            </a:r>
            <a:r>
              <a:rPr lang="en-US" dirty="0" smtClean="0"/>
              <a:t> = 2r for some integer </a:t>
            </a:r>
            <a:r>
              <a:rPr lang="en-US" dirty="0" err="1" smtClean="0"/>
              <a:t>r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dirty="0" smtClean="0"/>
              <a:t> = 2s for some integer </a:t>
            </a:r>
            <a:r>
              <a:rPr lang="en-US" dirty="0" err="1" smtClean="0"/>
              <a:t>s</a:t>
            </a:r>
            <a:endParaRPr lang="en-US" dirty="0" smtClean="0"/>
          </a:p>
          <a:p>
            <a:pPr lvl="3"/>
            <a:r>
              <a:rPr lang="en-US" dirty="0" err="1" smtClean="0"/>
              <a:t>m</a:t>
            </a:r>
            <a:r>
              <a:rPr lang="en-US" dirty="0" smtClean="0"/>
              <a:t> + </a:t>
            </a:r>
            <a:r>
              <a:rPr lang="en-US" dirty="0" err="1" smtClean="0"/>
              <a:t>n</a:t>
            </a:r>
            <a:r>
              <a:rPr lang="en-US" dirty="0" smtClean="0"/>
              <a:t> = 2r + 2s</a:t>
            </a:r>
          </a:p>
          <a:p>
            <a:pPr lvl="3"/>
            <a:r>
              <a:rPr lang="en-US" dirty="0" smtClean="0"/>
              <a:t>2(r + </a:t>
            </a:r>
            <a:r>
              <a:rPr lang="en-US" dirty="0" err="1" smtClean="0"/>
              <a:t>s</a:t>
            </a:r>
            <a:r>
              <a:rPr lang="en-US" dirty="0" smtClean="0"/>
              <a:t>) = 2 </a:t>
            </a:r>
            <a:r>
              <a:rPr lang="en-US" dirty="0" err="1" smtClean="0"/>
              <a:t>k</a:t>
            </a:r>
            <a:r>
              <a:rPr lang="en-US" dirty="0" smtClean="0"/>
              <a:t> , where </a:t>
            </a:r>
            <a:r>
              <a:rPr lang="en-US" dirty="0" err="1" smtClean="0"/>
              <a:t>k</a:t>
            </a:r>
            <a:r>
              <a:rPr lang="en-US" dirty="0" smtClean="0"/>
              <a:t> is (</a:t>
            </a:r>
            <a:r>
              <a:rPr lang="en-US" dirty="0" err="1" smtClean="0"/>
              <a:t>r+s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by definition 2(r+s)=2k is even</a:t>
            </a:r>
          </a:p>
          <a:p>
            <a:pPr lvl="3"/>
            <a:r>
              <a:rPr lang="en-US" dirty="0" smtClean="0"/>
              <a:t>hence, </a:t>
            </a:r>
            <a:r>
              <a:rPr lang="en-US" dirty="0" err="1" smtClean="0"/>
              <a:t>m</a:t>
            </a:r>
            <a:r>
              <a:rPr lang="en-US" dirty="0" smtClean="0"/>
              <a:t> + </a:t>
            </a:r>
            <a:r>
              <a:rPr lang="en-US" dirty="0" err="1" smtClean="0"/>
              <a:t>n</a:t>
            </a:r>
            <a:r>
              <a:rPr lang="en-US" dirty="0" smtClean="0"/>
              <a:t>  is even (QED)</a:t>
            </a:r>
          </a:p>
          <a:p>
            <a:pPr lvl="1"/>
            <a:r>
              <a:rPr lang="en-US" dirty="0" smtClean="0"/>
              <a:t>Theorem 3.1.1 “ the sum of any two integers is even”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Direct Proof and Counterexample 1</a:t>
            </a:r>
          </a:p>
          <a:p>
            <a:r>
              <a:rPr lang="en-US" dirty="0" smtClean="0"/>
              <a:t>Integers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Proofs of Universal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Copy the statement of the theorem to be proved.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Clearly mark beginning of proof with </a:t>
            </a:r>
            <a:r>
              <a:rPr lang="en-US" u="sng" dirty="0" smtClean="0"/>
              <a:t>Proof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your proof self contained.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identify each variable and initialize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your proof in complete sentences.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use of shorthand is allowed, e.g. Then </a:t>
            </a:r>
            <a:r>
              <a:rPr lang="en-US" dirty="0" err="1" smtClean="0"/>
              <a:t>m+n</a:t>
            </a:r>
            <a:r>
              <a:rPr lang="en-US" dirty="0" smtClean="0"/>
              <a:t> = 2r+2s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a reason for each assertion.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by hypothesis, by definition of, by theorem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words to make logic arguments clear.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Therefore, It follows, Hence, Then, Thus, etc.</a:t>
            </a:r>
          </a:p>
          <a:p>
            <a:pPr marL="914400" lvl="1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Proofs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Write the first sentence of a proof “starting point” and the last sentence of a proof “conclusion to be shown”.</a:t>
            </a:r>
          </a:p>
          <a:p>
            <a:pPr lvl="1"/>
            <a:r>
              <a:rPr lang="en-US" dirty="0" smtClean="0"/>
              <a:t>Example: Every complete, bipartite graph is connected</a:t>
            </a:r>
          </a:p>
          <a:p>
            <a:pPr lvl="2"/>
            <a:r>
              <a:rPr lang="en-US" dirty="0" smtClean="0"/>
              <a:t>(formal) ∀graphs G, if G is complete and bipartite, then G is connected.</a:t>
            </a:r>
          </a:p>
          <a:p>
            <a:pPr lvl="2"/>
            <a:r>
              <a:rPr lang="en-US" dirty="0" smtClean="0"/>
              <a:t>Starting Point: Suppose G is a graph such that G is complete and bipartite.</a:t>
            </a:r>
          </a:p>
          <a:p>
            <a:pPr lvl="2"/>
            <a:r>
              <a:rPr lang="en-US" dirty="0" smtClean="0"/>
              <a:t>Conclusion to be shown: G is connected</a:t>
            </a:r>
          </a:p>
          <a:p>
            <a:pPr lvl="1"/>
            <a:r>
              <a:rPr lang="en-US" dirty="0" smtClean="0"/>
              <a:t>The proof will have the first and last sentences:</a:t>
            </a:r>
          </a:p>
          <a:p>
            <a:pPr lvl="2"/>
            <a:r>
              <a:rPr lang="en-US" dirty="0" smtClean="0"/>
              <a:t>First: </a:t>
            </a:r>
            <a:r>
              <a:rPr lang="en-US" i="1" dirty="0" smtClean="0"/>
              <a:t>Suppose G is a graph such that G is complete and bipartite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Last: </a:t>
            </a:r>
            <a:r>
              <a:rPr lang="en-US" i="1" dirty="0" smtClean="0"/>
              <a:t>Therefore G is connected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Disproving an Existential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Negation of existential is universal statement, so to prove an existential false you must prove its (negation) universal true.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is  a positive integer </a:t>
            </a:r>
            <a:r>
              <a:rPr lang="en-US" dirty="0" err="1" smtClean="0"/>
              <a:t>n</a:t>
            </a:r>
            <a:r>
              <a:rPr lang="en-US" dirty="0" smtClean="0"/>
              <a:t> such that n</a:t>
            </a:r>
            <a:r>
              <a:rPr lang="en-US" baseline="30000" dirty="0" smtClean="0"/>
              <a:t>2</a:t>
            </a:r>
            <a:r>
              <a:rPr lang="en-US" dirty="0" smtClean="0"/>
              <a:t> + 3n + 2 is prime.</a:t>
            </a:r>
          </a:p>
          <a:p>
            <a:r>
              <a:rPr lang="en-US" dirty="0" smtClean="0"/>
              <a:t>(negation) For all positive integers </a:t>
            </a:r>
            <a:r>
              <a:rPr lang="en-US" dirty="0" err="1" smtClean="0"/>
              <a:t>n</a:t>
            </a:r>
            <a:r>
              <a:rPr lang="en-US" dirty="0" smtClean="0"/>
              <a:t>, n</a:t>
            </a:r>
            <a:r>
              <a:rPr lang="en-US" baseline="30000" dirty="0" smtClean="0"/>
              <a:t>2</a:t>
            </a:r>
            <a:r>
              <a:rPr lang="en-US" dirty="0" smtClean="0"/>
              <a:t> + 3n + 2 is not prime.</a:t>
            </a:r>
          </a:p>
          <a:p>
            <a:pPr lvl="1"/>
            <a:r>
              <a:rPr lang="en-US" dirty="0" smtClean="0"/>
              <a:t>Proof</a:t>
            </a:r>
          </a:p>
          <a:p>
            <a:pPr lvl="2"/>
            <a:r>
              <a:rPr lang="en-US" dirty="0" smtClean="0"/>
              <a:t>Suppose </a:t>
            </a:r>
            <a:r>
              <a:rPr lang="en-US" dirty="0" err="1" smtClean="0"/>
              <a:t>n</a:t>
            </a:r>
            <a:r>
              <a:rPr lang="en-US" dirty="0" smtClean="0"/>
              <a:t> is any positive integer. </a:t>
            </a:r>
          </a:p>
          <a:p>
            <a:pPr lvl="2"/>
            <a:r>
              <a:rPr lang="en-US" dirty="0" smtClean="0"/>
              <a:t>We can factor 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+ 3n + 2 to obtain n</a:t>
            </a:r>
            <a:r>
              <a:rPr lang="en-US" baseline="30000" dirty="0" smtClean="0"/>
              <a:t>2</a:t>
            </a:r>
            <a:r>
              <a:rPr lang="en-US" dirty="0" smtClean="0"/>
              <a:t> + 3n + 2 = (n</a:t>
            </a:r>
            <a:r>
              <a:rPr lang="en-US" dirty="0" smtClean="0"/>
              <a:t>+1) (n+2).</a:t>
            </a:r>
          </a:p>
          <a:p>
            <a:pPr lvl="2"/>
            <a:r>
              <a:rPr lang="en-US" dirty="0" smtClean="0"/>
              <a:t>We know that n+1 and n+2 are integers (</a:t>
            </a:r>
            <a:r>
              <a:rPr lang="en-US" dirty="0" err="1" smtClean="0"/>
              <a:t>b/c</a:t>
            </a:r>
            <a:r>
              <a:rPr lang="en-US" dirty="0" smtClean="0"/>
              <a:t> they are sums of integers) and n+1 &gt; 1 and n+2 &gt; 1.</a:t>
            </a:r>
          </a:p>
          <a:p>
            <a:pPr lvl="2"/>
            <a:r>
              <a:rPr lang="en-US" dirty="0" smtClean="0"/>
              <a:t>Thus 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+ 3n + 2  is a product of two integers greater than 1, and so n</a:t>
            </a:r>
            <a:r>
              <a:rPr lang="en-US" baseline="30000" dirty="0" smtClean="0"/>
              <a:t>2</a:t>
            </a:r>
            <a:r>
              <a:rPr lang="en-US" dirty="0" smtClean="0"/>
              <a:t> + 3n + 2 is not prime (by definition of primes).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mathematical proof is a carefully reasoned argument to convince a skeptical listener. (pg 125)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How would you prove if 5x + 3 = 33 then, </a:t>
            </a:r>
            <a:r>
              <a:rPr lang="en-US" dirty="0" err="1" smtClean="0"/>
              <a:t>x</a:t>
            </a:r>
            <a:r>
              <a:rPr lang="en-US" dirty="0" smtClean="0"/>
              <a:t> = 6?</a:t>
            </a:r>
          </a:p>
          <a:p>
            <a:pPr lvl="1"/>
            <a:r>
              <a:rPr lang="en-US" dirty="0" smtClean="0"/>
              <a:t>5x + 3 – 3 = 33 – 3</a:t>
            </a:r>
          </a:p>
          <a:p>
            <a:pPr lvl="1"/>
            <a:r>
              <a:rPr lang="en-US" dirty="0" smtClean="0"/>
              <a:t>5x = 30</a:t>
            </a:r>
          </a:p>
          <a:p>
            <a:pPr lvl="1"/>
            <a:r>
              <a:rPr lang="en-US" dirty="0" smtClean="0"/>
              <a:t>5x / 5 = 30 / 5</a:t>
            </a:r>
          </a:p>
          <a:p>
            <a:pPr lvl="1"/>
            <a:r>
              <a:rPr lang="en-US" dirty="0" err="1" smtClean="0"/>
              <a:t>x</a:t>
            </a:r>
            <a:r>
              <a:rPr lang="en-US" dirty="0" smtClean="0"/>
              <a:t> = 6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Equality Property</a:t>
            </a:r>
          </a:p>
          <a:p>
            <a:pPr lvl="1"/>
            <a:r>
              <a:rPr lang="en-US" dirty="0" smtClean="0"/>
              <a:t>A = A</a:t>
            </a:r>
          </a:p>
          <a:p>
            <a:pPr lvl="1"/>
            <a:r>
              <a:rPr lang="en-US" dirty="0" smtClean="0"/>
              <a:t>A = B then B = A</a:t>
            </a:r>
          </a:p>
          <a:p>
            <a:pPr lvl="1"/>
            <a:r>
              <a:rPr lang="en-US" dirty="0" smtClean="0"/>
              <a:t>A = B and B = C then A = C</a:t>
            </a:r>
          </a:p>
          <a:p>
            <a:r>
              <a:rPr lang="en-US" dirty="0" smtClean="0"/>
              <a:t>Integers closed under addition, subtraction, multiplication.</a:t>
            </a:r>
          </a:p>
          <a:p>
            <a:pPr lvl="1"/>
            <a:r>
              <a:rPr lang="en-US" dirty="0" smtClean="0"/>
              <a:t>integer + integer = integer</a:t>
            </a:r>
          </a:p>
          <a:p>
            <a:pPr lvl="1"/>
            <a:r>
              <a:rPr lang="en-US" dirty="0" smtClean="0"/>
              <a:t>integer – integer = integer</a:t>
            </a:r>
          </a:p>
          <a:p>
            <a:pPr lvl="1"/>
            <a:r>
              <a:rPr lang="en-US" dirty="0" smtClean="0"/>
              <a:t>integer * integer = integer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&amp; Odd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an integer </a:t>
            </a:r>
            <a:r>
              <a:rPr lang="en-US" dirty="0" err="1" smtClean="0"/>
              <a:t>n</a:t>
            </a:r>
            <a:r>
              <a:rPr lang="en-US" dirty="0" smtClean="0"/>
              <a:t> is even if, and only if, </a:t>
            </a:r>
            <a:r>
              <a:rPr lang="en-US" dirty="0" err="1" smtClean="0"/>
              <a:t>n</a:t>
            </a:r>
            <a:r>
              <a:rPr lang="en-US" dirty="0" smtClean="0"/>
              <a:t> equals twice some integer.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 is even ⇔ ∃an integer </a:t>
            </a:r>
            <a:r>
              <a:rPr lang="en-US" dirty="0" err="1" smtClean="0"/>
              <a:t>k</a:t>
            </a:r>
            <a:r>
              <a:rPr lang="en-US" dirty="0" smtClean="0"/>
              <a:t> such that </a:t>
            </a:r>
            <a:r>
              <a:rPr lang="en-US" dirty="0" err="1" smtClean="0"/>
              <a:t>n</a:t>
            </a:r>
            <a:r>
              <a:rPr lang="en-US" dirty="0" smtClean="0"/>
              <a:t> =2k</a:t>
            </a:r>
          </a:p>
          <a:p>
            <a:pPr lvl="1"/>
            <a:r>
              <a:rPr lang="en-US" dirty="0" smtClean="0"/>
              <a:t>an integer </a:t>
            </a:r>
            <a:r>
              <a:rPr lang="en-US" dirty="0" err="1" smtClean="0"/>
              <a:t>n</a:t>
            </a:r>
            <a:r>
              <a:rPr lang="en-US" dirty="0" smtClean="0"/>
              <a:t> is odd if, and only if, </a:t>
            </a:r>
            <a:r>
              <a:rPr lang="en-US" dirty="0" err="1" smtClean="0"/>
              <a:t>n</a:t>
            </a:r>
            <a:r>
              <a:rPr lang="en-US" dirty="0" smtClean="0"/>
              <a:t> equals twice some integer + 1.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 is even ⇔∃an integer </a:t>
            </a:r>
            <a:r>
              <a:rPr lang="en-US" dirty="0" err="1" smtClean="0"/>
              <a:t>k</a:t>
            </a:r>
            <a:r>
              <a:rPr lang="en-US" dirty="0" smtClean="0"/>
              <a:t> such that </a:t>
            </a:r>
            <a:r>
              <a:rPr lang="en-US" dirty="0" err="1" smtClean="0"/>
              <a:t>n</a:t>
            </a:r>
            <a:r>
              <a:rPr lang="en-US" dirty="0" smtClean="0"/>
              <a:t> = 2k + 1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0 even?</a:t>
            </a:r>
          </a:p>
          <a:p>
            <a:pPr lvl="1"/>
            <a:r>
              <a:rPr lang="en-US" dirty="0" smtClean="0"/>
              <a:t>Yes, 0 = 2 * 0</a:t>
            </a:r>
          </a:p>
          <a:p>
            <a:r>
              <a:rPr lang="en-US" dirty="0" smtClean="0"/>
              <a:t>Is -301 odd?</a:t>
            </a:r>
          </a:p>
          <a:p>
            <a:pPr lvl="1"/>
            <a:r>
              <a:rPr lang="en-US" dirty="0" smtClean="0"/>
              <a:t>Yes, 2(-151) + 1</a:t>
            </a:r>
          </a:p>
          <a:p>
            <a:r>
              <a:rPr lang="en-US" dirty="0" smtClean="0"/>
              <a:t>Is 6a</a:t>
            </a:r>
            <a:r>
              <a:rPr lang="en-US" baseline="30000" dirty="0" smtClean="0"/>
              <a:t>2</a:t>
            </a:r>
            <a:r>
              <a:rPr lang="en-US" dirty="0" smtClean="0"/>
              <a:t>b even, if a and </a:t>
            </a:r>
            <a:r>
              <a:rPr lang="en-US" dirty="0" err="1" smtClean="0"/>
              <a:t>b</a:t>
            </a:r>
            <a:r>
              <a:rPr lang="en-US" dirty="0" smtClean="0"/>
              <a:t> are integers?</a:t>
            </a:r>
          </a:p>
          <a:p>
            <a:pPr lvl="1"/>
            <a:r>
              <a:rPr lang="en-US" dirty="0" smtClean="0"/>
              <a:t>Yes, 2(3a</a:t>
            </a:r>
            <a:r>
              <a:rPr lang="en-US" baseline="30000" dirty="0" smtClean="0"/>
              <a:t>2</a:t>
            </a:r>
            <a:r>
              <a:rPr lang="en-US" dirty="0" smtClean="0"/>
              <a:t>b) (integers closed on multiplication) </a:t>
            </a:r>
          </a:p>
          <a:p>
            <a:r>
              <a:rPr lang="en-US" dirty="0" smtClean="0"/>
              <a:t>If a and </a:t>
            </a:r>
            <a:r>
              <a:rPr lang="en-US" dirty="0" err="1" smtClean="0"/>
              <a:t>b</a:t>
            </a:r>
            <a:r>
              <a:rPr lang="en-US" dirty="0" smtClean="0"/>
              <a:t> are integers, is 10a + 8b + 1 odd?</a:t>
            </a:r>
          </a:p>
          <a:p>
            <a:pPr lvl="1"/>
            <a:r>
              <a:rPr lang="en-US" dirty="0" smtClean="0"/>
              <a:t>Yes, 2(5a + 4b) + 1, where </a:t>
            </a:r>
            <a:r>
              <a:rPr lang="en-US" dirty="0" err="1" smtClean="0"/>
              <a:t>s</a:t>
            </a:r>
            <a:r>
              <a:rPr lang="en-US" dirty="0" smtClean="0"/>
              <a:t> = 5a + 4b, then 2s + 1</a:t>
            </a:r>
          </a:p>
          <a:p>
            <a:pPr lvl="1"/>
            <a:r>
              <a:rPr lang="en-US" dirty="0" smtClean="0"/>
              <a:t>hence, odd because the definition of odd integers.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and Composite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Prime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 is prime ⇔ ∀positive  integers </a:t>
            </a:r>
            <a:r>
              <a:rPr lang="en-US" dirty="0" err="1" smtClean="0"/>
              <a:t>r</a:t>
            </a:r>
            <a:r>
              <a:rPr lang="en-US" dirty="0" smtClean="0"/>
              <a:t> and </a:t>
            </a:r>
            <a:r>
              <a:rPr lang="en-US" dirty="0" err="1" smtClean="0"/>
              <a:t>s</a:t>
            </a:r>
            <a:r>
              <a:rPr lang="en-US" dirty="0" smtClean="0"/>
              <a:t>, if </a:t>
            </a:r>
            <a:r>
              <a:rPr lang="en-US" dirty="0" err="1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r</a:t>
            </a:r>
            <a:r>
              <a:rPr lang="en-US" dirty="0" smtClean="0"/>
              <a:t>*</a:t>
            </a:r>
            <a:r>
              <a:rPr lang="en-US" dirty="0" err="1" smtClean="0"/>
              <a:t>s</a:t>
            </a:r>
            <a:r>
              <a:rPr lang="en-US" dirty="0" smtClean="0"/>
              <a:t> then </a:t>
            </a:r>
            <a:r>
              <a:rPr lang="en-US" dirty="0" err="1" smtClean="0"/>
              <a:t>r</a:t>
            </a:r>
            <a:r>
              <a:rPr lang="en-US" dirty="0" smtClean="0"/>
              <a:t>=1 or </a:t>
            </a:r>
            <a:r>
              <a:rPr lang="en-US" dirty="0" err="1" smtClean="0"/>
              <a:t>s</a:t>
            </a:r>
            <a:r>
              <a:rPr lang="en-US" dirty="0" smtClean="0"/>
              <a:t>=1. </a:t>
            </a:r>
            <a:r>
              <a:rPr lang="en-US" dirty="0" err="1" smtClean="0"/>
              <a:t>n</a:t>
            </a:r>
            <a:r>
              <a:rPr lang="en-US" dirty="0" smtClean="0"/>
              <a:t>&gt;1</a:t>
            </a:r>
          </a:p>
          <a:p>
            <a:endParaRPr lang="en-US" dirty="0" smtClean="0"/>
          </a:p>
          <a:p>
            <a:r>
              <a:rPr lang="en-US" dirty="0" smtClean="0"/>
              <a:t>Definition of Composite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 is composite ⇔ ∃positive integers </a:t>
            </a:r>
            <a:r>
              <a:rPr lang="en-US" dirty="0" err="1" smtClean="0"/>
              <a:t>r</a:t>
            </a:r>
            <a:r>
              <a:rPr lang="en-US" dirty="0" smtClean="0"/>
              <a:t> and </a:t>
            </a:r>
            <a:r>
              <a:rPr lang="en-US" dirty="0" err="1" smtClean="0"/>
              <a:t>s</a:t>
            </a:r>
            <a:r>
              <a:rPr lang="en-US" dirty="0" smtClean="0"/>
              <a:t> such that </a:t>
            </a:r>
            <a:r>
              <a:rPr lang="en-US" dirty="0" err="1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r</a:t>
            </a:r>
            <a:r>
              <a:rPr lang="en-US" dirty="0" smtClean="0"/>
              <a:t> * 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/>
              <a:t>r</a:t>
            </a:r>
            <a:r>
              <a:rPr lang="en-US" dirty="0" smtClean="0"/>
              <a:t> ≠ 1 or </a:t>
            </a:r>
            <a:r>
              <a:rPr lang="en-US" dirty="0" err="1" smtClean="0"/>
              <a:t>s</a:t>
            </a:r>
            <a:r>
              <a:rPr lang="en-US" dirty="0" smtClean="0"/>
              <a:t> ≠1.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1 prime?</a:t>
            </a:r>
          </a:p>
          <a:p>
            <a:pPr lvl="1"/>
            <a:r>
              <a:rPr lang="en-US" dirty="0" smtClean="0"/>
              <a:t>No, for definition </a:t>
            </a:r>
            <a:r>
              <a:rPr lang="en-US" dirty="0" err="1" smtClean="0"/>
              <a:t>n</a:t>
            </a:r>
            <a:r>
              <a:rPr lang="en-US" dirty="0" smtClean="0"/>
              <a:t> &gt; 1.</a:t>
            </a:r>
          </a:p>
          <a:p>
            <a:r>
              <a:rPr lang="en-US" dirty="0" smtClean="0"/>
              <a:t>Is it true that every integer greater than 1 is either prime or composite?</a:t>
            </a:r>
          </a:p>
          <a:p>
            <a:pPr lvl="1"/>
            <a:r>
              <a:rPr lang="en-US" dirty="0" smtClean="0"/>
              <a:t>Yes, for any integer </a:t>
            </a:r>
            <a:r>
              <a:rPr lang="en-US" dirty="0" err="1" smtClean="0"/>
              <a:t>n</a:t>
            </a:r>
            <a:r>
              <a:rPr lang="en-US" dirty="0" smtClean="0"/>
              <a:t> &gt; 1 the definitions are negations of each other.</a:t>
            </a:r>
          </a:p>
          <a:p>
            <a:r>
              <a:rPr lang="en-US" dirty="0" smtClean="0"/>
              <a:t>Write the first 6 prime numbers.</a:t>
            </a:r>
          </a:p>
          <a:p>
            <a:pPr lvl="1"/>
            <a:r>
              <a:rPr lang="en-US" dirty="0" smtClean="0"/>
              <a:t>2, 3, 5, 7, 11, 13</a:t>
            </a:r>
          </a:p>
          <a:p>
            <a:r>
              <a:rPr lang="en-US" dirty="0" smtClean="0"/>
              <a:t>Write the first 6 composite numbers.</a:t>
            </a:r>
          </a:p>
          <a:p>
            <a:pPr lvl="1"/>
            <a:r>
              <a:rPr lang="en-US" dirty="0" smtClean="0"/>
              <a:t>4, 6, 8, 9, 10, 12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Proofs of 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Existential Statement Truth</a:t>
            </a:r>
          </a:p>
          <a:p>
            <a:pPr lvl="1"/>
            <a:r>
              <a:rPr lang="en-US" dirty="0" smtClean="0"/>
              <a:t>∃</a:t>
            </a:r>
            <a:r>
              <a:rPr lang="en-US" dirty="0" err="1" smtClean="0"/>
              <a:t>x</a:t>
            </a:r>
            <a:r>
              <a:rPr lang="en-US" dirty="0" smtClean="0"/>
              <a:t> ∈D such that </a:t>
            </a:r>
            <a:r>
              <a:rPr lang="en-US" dirty="0" err="1" smtClean="0"/>
              <a:t>Q(x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Q(x</a:t>
            </a:r>
            <a:r>
              <a:rPr lang="en-US" dirty="0" smtClean="0"/>
              <a:t>) is true for at least one </a:t>
            </a:r>
            <a:r>
              <a:rPr lang="en-US" dirty="0" err="1" smtClean="0"/>
              <a:t>x</a:t>
            </a:r>
            <a:r>
              <a:rPr lang="en-US" dirty="0" smtClean="0"/>
              <a:t> in 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Constructive proof demonstrates the existence by providing a method for creating the object under proof, </a:t>
            </a:r>
            <a:r>
              <a:rPr lang="en-US" dirty="0" err="1" smtClean="0"/>
              <a:t>Q(x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1738</Words>
  <Application>Microsoft Macintosh PowerPoint</Application>
  <PresentationFormat>On-screen Show (4:3)</PresentationFormat>
  <Paragraphs>157</Paragraphs>
  <Slides>23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3</vt:lpstr>
      <vt:lpstr>3.1</vt:lpstr>
      <vt:lpstr>Mathematical Proof</vt:lpstr>
      <vt:lpstr>Properties</vt:lpstr>
      <vt:lpstr>Even &amp; Odd Integers</vt:lpstr>
      <vt:lpstr>Example</vt:lpstr>
      <vt:lpstr>Prime and Composite</vt:lpstr>
      <vt:lpstr>Example</vt:lpstr>
      <vt:lpstr>Constructive Proofs of Existence</vt:lpstr>
      <vt:lpstr>Example</vt:lpstr>
      <vt:lpstr>Nonconstructive Proof of Existence</vt:lpstr>
      <vt:lpstr>Disproving Universal by Counterexample</vt:lpstr>
      <vt:lpstr>Example</vt:lpstr>
      <vt:lpstr>Proving Universal Statements</vt:lpstr>
      <vt:lpstr>Example</vt:lpstr>
      <vt:lpstr>Proving Universal Statements</vt:lpstr>
      <vt:lpstr>Example</vt:lpstr>
      <vt:lpstr>Proving Universal Statements</vt:lpstr>
      <vt:lpstr>Example</vt:lpstr>
      <vt:lpstr>Writing Proofs of Universal Statements</vt:lpstr>
      <vt:lpstr>Getting Proofs Started</vt:lpstr>
      <vt:lpstr>Disproving an Existential Statement</vt:lpstr>
      <vt:lpstr>Example</vt:lpstr>
    </vt:vector>
  </TitlesOfParts>
  <Company>UNCW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Karl Ricanek</dc:creator>
  <cp:lastModifiedBy>Karl Ricanek</cp:lastModifiedBy>
  <cp:revision>7</cp:revision>
  <dcterms:created xsi:type="dcterms:W3CDTF">2010-02-17T23:31:28Z</dcterms:created>
  <dcterms:modified xsi:type="dcterms:W3CDTF">2010-02-18T01:20:28Z</dcterms:modified>
</cp:coreProperties>
</file>