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theme/theme1.xml" ContentType="application/vnd.openxmlformats-officedocument.theme+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48" d="100"/>
          <a:sy n="148" d="100"/>
        </p:scale>
        <p:origin x="-1312"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89C3987-AAD3-A44C-BC17-257D2B57BFA3}" type="datetimeFigureOut">
              <a:rPr lang="en-US" smtClean="0"/>
              <a:pPr/>
              <a:t>2/10/10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A29432-1BBC-3C40-9007-36AE288CCCB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9C3987-AAD3-A44C-BC17-257D2B57BFA3}" type="datetimeFigureOut">
              <a:rPr lang="en-US" smtClean="0"/>
              <a:pPr/>
              <a:t>2/10/10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A29432-1BBC-3C40-9007-36AE288CCCB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9C3987-AAD3-A44C-BC17-257D2B57BFA3}" type="datetimeFigureOut">
              <a:rPr lang="en-US" smtClean="0"/>
              <a:pPr/>
              <a:t>2/10/10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A29432-1BBC-3C40-9007-36AE288CCCB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9C3987-AAD3-A44C-BC17-257D2B57BFA3}" type="datetimeFigureOut">
              <a:rPr lang="en-US" smtClean="0"/>
              <a:pPr/>
              <a:t>2/10/10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A29432-1BBC-3C40-9007-36AE288CCCB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9C3987-AAD3-A44C-BC17-257D2B57BFA3}" type="datetimeFigureOut">
              <a:rPr lang="en-US" smtClean="0"/>
              <a:pPr/>
              <a:t>2/10/10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A29432-1BBC-3C40-9007-36AE288CCCB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89C3987-AAD3-A44C-BC17-257D2B57BFA3}" type="datetimeFigureOut">
              <a:rPr lang="en-US" smtClean="0"/>
              <a:pPr/>
              <a:t>2/10/10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A29432-1BBC-3C40-9007-36AE288CCCB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9C3987-AAD3-A44C-BC17-257D2B57BFA3}" type="datetimeFigureOut">
              <a:rPr lang="en-US" smtClean="0"/>
              <a:pPr/>
              <a:t>2/10/10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A29432-1BBC-3C40-9007-36AE288CCCB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89C3987-AAD3-A44C-BC17-257D2B57BFA3}" type="datetimeFigureOut">
              <a:rPr lang="en-US" smtClean="0"/>
              <a:pPr/>
              <a:t>2/10/10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A29432-1BBC-3C40-9007-36AE288CCCB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9C3987-AAD3-A44C-BC17-257D2B57BFA3}" type="datetimeFigureOut">
              <a:rPr lang="en-US" smtClean="0"/>
              <a:pPr/>
              <a:t>2/10/10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A29432-1BBC-3C40-9007-36AE288CCCB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9C3987-AAD3-A44C-BC17-257D2B57BFA3}" type="datetimeFigureOut">
              <a:rPr lang="en-US" smtClean="0"/>
              <a:pPr/>
              <a:t>2/10/10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A29432-1BBC-3C40-9007-36AE288CCCB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9C3987-AAD3-A44C-BC17-257D2B57BFA3}" type="datetimeFigureOut">
              <a:rPr lang="en-US" smtClean="0"/>
              <a:pPr/>
              <a:t>2/10/10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A29432-1BBC-3C40-9007-36AE288CCCB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9C3987-AAD3-A44C-BC17-257D2B57BFA3}" type="datetimeFigureOut">
              <a:rPr lang="en-US" smtClean="0"/>
              <a:pPr/>
              <a:t>2/10/10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A29432-1BBC-3C40-9007-36AE288CCCB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2</a:t>
            </a:r>
            <a:endParaRPr lang="en-US" dirty="0"/>
          </a:p>
        </p:txBody>
      </p:sp>
      <p:sp>
        <p:nvSpPr>
          <p:cNvPr id="3" name="Subtitle 2"/>
          <p:cNvSpPr>
            <a:spLocks noGrp="1"/>
          </p:cNvSpPr>
          <p:nvPr>
            <p:ph type="subTitle" idx="1"/>
          </p:nvPr>
        </p:nvSpPr>
        <p:spPr/>
        <p:txBody>
          <a:bodyPr/>
          <a:lstStyle/>
          <a:p>
            <a:r>
              <a:rPr lang="en-US" dirty="0" smtClean="0"/>
              <a:t>The Logic of Quantified Statements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Negation of Universal Conditional Statement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t>
            </a:r>
            <a:r>
              <a:rPr lang="en-US" dirty="0" err="1" smtClean="0"/>
              <a:t>x</a:t>
            </a:r>
            <a:r>
              <a:rPr lang="en-US" dirty="0" smtClean="0"/>
              <a:t>, </a:t>
            </a:r>
            <a:r>
              <a:rPr lang="en-US" dirty="0" err="1" smtClean="0"/>
              <a:t>P(x</a:t>
            </a:r>
            <a:r>
              <a:rPr lang="en-US" dirty="0" smtClean="0"/>
              <a:t>) → </a:t>
            </a:r>
            <a:r>
              <a:rPr lang="en-US" dirty="0" err="1" smtClean="0"/>
              <a:t>Q(x</a:t>
            </a:r>
            <a:r>
              <a:rPr lang="en-US" dirty="0" smtClean="0"/>
              <a:t>)) ≡∃</a:t>
            </a:r>
            <a:r>
              <a:rPr lang="en-US" dirty="0" err="1" smtClean="0"/>
              <a:t>x</a:t>
            </a:r>
            <a:r>
              <a:rPr lang="en-US" dirty="0" smtClean="0"/>
              <a:t> such that ~(</a:t>
            </a:r>
            <a:r>
              <a:rPr lang="en-US" dirty="0" err="1" smtClean="0"/>
              <a:t>P(x</a:t>
            </a:r>
            <a:r>
              <a:rPr lang="en-US" dirty="0" smtClean="0"/>
              <a:t>) → </a:t>
            </a:r>
            <a:r>
              <a:rPr lang="en-US" dirty="0" err="1" smtClean="0"/>
              <a:t>Q(x</a:t>
            </a:r>
            <a:r>
              <a:rPr lang="en-US" dirty="0" smtClean="0"/>
              <a:t>)) </a:t>
            </a:r>
          </a:p>
          <a:p>
            <a:r>
              <a:rPr lang="en-US" dirty="0" smtClean="0"/>
              <a:t>~(</a:t>
            </a:r>
            <a:r>
              <a:rPr lang="en-US" dirty="0" err="1" smtClean="0"/>
              <a:t>P(x</a:t>
            </a:r>
            <a:r>
              <a:rPr lang="en-US" dirty="0" smtClean="0"/>
              <a:t>) → </a:t>
            </a:r>
            <a:r>
              <a:rPr lang="en-US" dirty="0" err="1" smtClean="0"/>
              <a:t>Q(x</a:t>
            </a:r>
            <a:r>
              <a:rPr lang="en-US" dirty="0" smtClean="0"/>
              <a:t>)) ≡ </a:t>
            </a:r>
            <a:r>
              <a:rPr lang="en-US" dirty="0" err="1" smtClean="0"/>
              <a:t>P(x</a:t>
            </a:r>
            <a:r>
              <a:rPr lang="en-US" dirty="0" smtClean="0"/>
              <a:t>) ^ ~</a:t>
            </a:r>
            <a:r>
              <a:rPr lang="en-US" dirty="0" err="1" smtClean="0"/>
              <a:t>Q(x</a:t>
            </a:r>
            <a:r>
              <a:rPr lang="en-US" dirty="0" smtClean="0"/>
              <a:t>)</a:t>
            </a:r>
          </a:p>
          <a:p>
            <a:r>
              <a:rPr lang="en-US" dirty="0" smtClean="0"/>
              <a:t>so, </a:t>
            </a:r>
          </a:p>
          <a:p>
            <a:pPr lvl="1"/>
            <a:r>
              <a:rPr lang="en-US" dirty="0" smtClean="0"/>
              <a:t>~(∀</a:t>
            </a:r>
            <a:r>
              <a:rPr lang="en-US" dirty="0" err="1" smtClean="0"/>
              <a:t>x</a:t>
            </a:r>
            <a:r>
              <a:rPr lang="en-US" dirty="0" smtClean="0"/>
              <a:t>, </a:t>
            </a:r>
            <a:r>
              <a:rPr lang="en-US" dirty="0" err="1" smtClean="0"/>
              <a:t>P(x</a:t>
            </a:r>
            <a:r>
              <a:rPr lang="en-US" dirty="0" smtClean="0"/>
              <a:t>) → </a:t>
            </a:r>
            <a:r>
              <a:rPr lang="en-US" dirty="0" err="1" smtClean="0"/>
              <a:t>Q(x</a:t>
            </a:r>
            <a:r>
              <a:rPr lang="en-US" dirty="0" smtClean="0"/>
              <a:t>)) ≡∃</a:t>
            </a:r>
            <a:r>
              <a:rPr lang="en-US" dirty="0" err="1" smtClean="0"/>
              <a:t>x</a:t>
            </a:r>
            <a:r>
              <a:rPr lang="en-US" dirty="0" smtClean="0"/>
              <a:t> such that </a:t>
            </a:r>
            <a:r>
              <a:rPr lang="en-US" dirty="0" err="1" smtClean="0"/>
              <a:t>P(x</a:t>
            </a:r>
            <a:r>
              <a:rPr lang="en-US" dirty="0" smtClean="0"/>
              <a:t>) ^ ~</a:t>
            </a:r>
            <a:r>
              <a:rPr lang="en-US" dirty="0" err="1" smtClean="0"/>
              <a:t>Q(x</a:t>
            </a:r>
            <a:r>
              <a:rPr lang="en-US" dirty="0" smtClean="0"/>
              <a:t>)</a:t>
            </a:r>
          </a:p>
          <a:p>
            <a:r>
              <a:rPr lang="en-US" dirty="0" smtClean="0"/>
              <a:t>Example:</a:t>
            </a:r>
          </a:p>
          <a:p>
            <a:pPr lvl="1"/>
            <a:r>
              <a:rPr lang="en-US" dirty="0" smtClean="0"/>
              <a:t>“∀people </a:t>
            </a:r>
            <a:r>
              <a:rPr lang="en-US" dirty="0" err="1" smtClean="0"/>
              <a:t>x</a:t>
            </a:r>
            <a:r>
              <a:rPr lang="en-US" dirty="0" smtClean="0"/>
              <a:t>, if </a:t>
            </a:r>
            <a:r>
              <a:rPr lang="en-US" dirty="0" err="1" smtClean="0"/>
              <a:t>x</a:t>
            </a:r>
            <a:r>
              <a:rPr lang="en-US" dirty="0" smtClean="0"/>
              <a:t> is blond then </a:t>
            </a:r>
            <a:r>
              <a:rPr lang="en-US" dirty="0" err="1" smtClean="0"/>
              <a:t>x</a:t>
            </a:r>
            <a:r>
              <a:rPr lang="en-US" dirty="0" smtClean="0"/>
              <a:t> has blue eyes”</a:t>
            </a:r>
          </a:p>
          <a:p>
            <a:pPr lvl="2"/>
            <a:r>
              <a:rPr lang="en-US" dirty="0" smtClean="0"/>
              <a:t>Predicates P “is blond” Q “has blue eyes” and variable </a:t>
            </a:r>
            <a:r>
              <a:rPr lang="en-US" dirty="0" err="1" smtClean="0"/>
              <a:t>x</a:t>
            </a:r>
            <a:endParaRPr lang="en-US" dirty="0" smtClean="0"/>
          </a:p>
          <a:p>
            <a:pPr lvl="1"/>
            <a:r>
              <a:rPr lang="en-US" dirty="0" smtClean="0"/>
              <a:t>Negation</a:t>
            </a:r>
          </a:p>
          <a:p>
            <a:pPr lvl="2"/>
            <a:r>
              <a:rPr lang="en-US" dirty="0" smtClean="0"/>
              <a:t>“∃a person </a:t>
            </a:r>
            <a:r>
              <a:rPr lang="en-US" dirty="0" err="1" smtClean="0"/>
              <a:t>x</a:t>
            </a:r>
            <a:r>
              <a:rPr lang="en-US" dirty="0" smtClean="0"/>
              <a:t> such that </a:t>
            </a:r>
            <a:r>
              <a:rPr lang="en-US" dirty="0" err="1" smtClean="0"/>
              <a:t>x</a:t>
            </a:r>
            <a:r>
              <a:rPr lang="en-US" dirty="0" smtClean="0"/>
              <a:t> is blond and </a:t>
            </a:r>
            <a:r>
              <a:rPr lang="en-US" dirty="0" err="1" smtClean="0"/>
              <a:t>x</a:t>
            </a:r>
            <a:r>
              <a:rPr lang="en-US" dirty="0" smtClean="0"/>
              <a:t> does not have blue eyes”</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Vacuous Truth of Universal Statements</a:t>
            </a:r>
            <a:endParaRPr lang="en-US" dirty="0"/>
          </a:p>
        </p:txBody>
      </p:sp>
      <p:sp>
        <p:nvSpPr>
          <p:cNvPr id="3" name="Content Placeholder 2"/>
          <p:cNvSpPr>
            <a:spLocks noGrp="1"/>
          </p:cNvSpPr>
          <p:nvPr>
            <p:ph idx="1"/>
          </p:nvPr>
        </p:nvSpPr>
        <p:spPr/>
        <p:txBody>
          <a:bodyPr/>
          <a:lstStyle/>
          <a:p>
            <a:r>
              <a:rPr lang="en-US" dirty="0" smtClean="0"/>
              <a:t>Vacuous truth of a universal statement occurs if one can show that the counterexample is false.</a:t>
            </a:r>
          </a:p>
          <a:p>
            <a:r>
              <a:rPr lang="en-US" dirty="0" smtClean="0"/>
              <a:t>∀</a:t>
            </a:r>
            <a:r>
              <a:rPr lang="en-US" dirty="0" err="1" smtClean="0"/>
              <a:t>x</a:t>
            </a:r>
            <a:r>
              <a:rPr lang="en-US" dirty="0" smtClean="0"/>
              <a:t> in D, if </a:t>
            </a:r>
            <a:r>
              <a:rPr lang="en-US" dirty="0" err="1" smtClean="0"/>
              <a:t>P(x</a:t>
            </a:r>
            <a:r>
              <a:rPr lang="en-US" dirty="0" smtClean="0"/>
              <a:t>) then </a:t>
            </a:r>
            <a:r>
              <a:rPr lang="en-US" dirty="0" err="1" smtClean="0"/>
              <a:t>Q(x</a:t>
            </a:r>
            <a:r>
              <a:rPr lang="en-US" dirty="0" smtClean="0"/>
              <a:t>) is true if and only if, </a:t>
            </a:r>
            <a:r>
              <a:rPr lang="en-US" dirty="0" err="1" smtClean="0"/>
              <a:t>P(x</a:t>
            </a:r>
            <a:r>
              <a:rPr lang="en-US" dirty="0" smtClean="0"/>
              <a:t>) is false for every </a:t>
            </a:r>
            <a:r>
              <a:rPr lang="en-US" dirty="0" err="1" smtClean="0"/>
              <a:t>x</a:t>
            </a:r>
            <a:r>
              <a:rPr lang="en-US" dirty="0" smtClean="0"/>
              <a:t> in D.</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6" name="Content Placeholder 5"/>
          <p:cNvSpPr>
            <a:spLocks noGrp="1"/>
          </p:cNvSpPr>
          <p:nvPr>
            <p:ph sz="half" idx="1"/>
          </p:nvPr>
        </p:nvSpPr>
        <p:spPr>
          <a:xfrm>
            <a:off x="457200" y="1600200"/>
            <a:ext cx="5407756" cy="4525963"/>
          </a:xfrm>
        </p:spPr>
        <p:txBody>
          <a:bodyPr>
            <a:normAutofit fontScale="85000" lnSpcReduction="20000"/>
          </a:bodyPr>
          <a:lstStyle/>
          <a:p>
            <a:pPr>
              <a:buNone/>
            </a:pPr>
            <a:r>
              <a:rPr lang="en-US" dirty="0" smtClean="0"/>
              <a:t>Suppose there is bowl with 5-blue balls and 5-gray balls sitting next to it. </a:t>
            </a:r>
          </a:p>
          <a:p>
            <a:pPr>
              <a:buNone/>
            </a:pPr>
            <a:r>
              <a:rPr lang="en-US" dirty="0" smtClean="0"/>
              <a:t>If we placed 3-blue balls and 1-gray ball into the ball, the statement “All the balls in the ball are blue” is false.</a:t>
            </a:r>
          </a:p>
          <a:p>
            <a:pPr>
              <a:buNone/>
            </a:pPr>
            <a:r>
              <a:rPr lang="en-US" dirty="0" smtClean="0"/>
              <a:t>However if remove all the balls and ask the same statement, is it true or false? </a:t>
            </a:r>
          </a:p>
          <a:p>
            <a:pPr>
              <a:buNone/>
            </a:pPr>
            <a:r>
              <a:rPr lang="en-US" dirty="0" smtClean="0"/>
              <a:t>The statement is false if, and only if, its negation is true. </a:t>
            </a:r>
          </a:p>
          <a:p>
            <a:pPr>
              <a:buNone/>
            </a:pPr>
            <a:r>
              <a:rPr lang="en-US" dirty="0" smtClean="0"/>
              <a:t>The negation is “there exists a ball in the bowl that is not blue.” Since there are no balls in the bowl the negation is false, and hence, the statement “Al the balls in the ball are blue” is TRUE.</a:t>
            </a:r>
            <a:endParaRPr lang="en-US" dirty="0"/>
          </a:p>
        </p:txBody>
      </p:sp>
      <p:pic>
        <p:nvPicPr>
          <p:cNvPr id="8" name="Content Placeholder 7" descr="02s201.jpg"/>
          <p:cNvPicPr>
            <a:picLocks noGrp="1" noChangeAspect="1"/>
          </p:cNvPicPr>
          <p:nvPr>
            <p:ph sz="half" idx="2"/>
          </p:nvPr>
        </p:nvPicPr>
        <p:blipFill>
          <a:blip r:embed="rId2"/>
          <a:srcRect t="-184451" b="-184451"/>
          <a:stretch>
            <a:fillRect/>
          </a:stretch>
        </p:blipFill>
        <p:spPr>
          <a:xfrm>
            <a:off x="5864956" y="1871135"/>
            <a:ext cx="2974992" cy="3334003"/>
          </a:xfrm>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Variants of Universal Conditional Statements</a:t>
            </a:r>
            <a:endParaRPr lang="en-US" dirty="0"/>
          </a:p>
        </p:txBody>
      </p:sp>
      <p:sp>
        <p:nvSpPr>
          <p:cNvPr id="6" name="Content Placeholder 5"/>
          <p:cNvSpPr>
            <a:spLocks noGrp="1"/>
          </p:cNvSpPr>
          <p:nvPr>
            <p:ph idx="1"/>
          </p:nvPr>
        </p:nvSpPr>
        <p:spPr/>
        <p:txBody>
          <a:bodyPr/>
          <a:lstStyle/>
          <a:p>
            <a:r>
              <a:rPr lang="en-US" dirty="0" smtClean="0"/>
              <a:t>Universal conditional statement: </a:t>
            </a:r>
          </a:p>
          <a:p>
            <a:pPr lvl="1"/>
            <a:r>
              <a:rPr lang="en-US" dirty="0" smtClean="0"/>
              <a:t>∀</a:t>
            </a:r>
            <a:r>
              <a:rPr lang="en-US" dirty="0" err="1" smtClean="0"/>
              <a:t>x</a:t>
            </a:r>
            <a:r>
              <a:rPr lang="en-US" dirty="0" smtClean="0"/>
              <a:t> ∈ D, if </a:t>
            </a:r>
            <a:r>
              <a:rPr lang="en-US" dirty="0" err="1" smtClean="0"/>
              <a:t>P(x</a:t>
            </a:r>
            <a:r>
              <a:rPr lang="en-US" dirty="0" smtClean="0"/>
              <a:t>) then </a:t>
            </a:r>
            <a:r>
              <a:rPr lang="en-US" dirty="0" err="1" smtClean="0"/>
              <a:t>Q(x</a:t>
            </a:r>
            <a:r>
              <a:rPr lang="en-US" dirty="0" smtClean="0"/>
              <a:t>)</a:t>
            </a:r>
          </a:p>
          <a:p>
            <a:pPr lvl="1"/>
            <a:r>
              <a:rPr lang="en-US" dirty="0" smtClean="0"/>
              <a:t>Contrapositive</a:t>
            </a:r>
          </a:p>
          <a:p>
            <a:pPr lvl="2"/>
            <a:r>
              <a:rPr lang="en-US" dirty="0" smtClean="0"/>
              <a:t>∀</a:t>
            </a:r>
            <a:r>
              <a:rPr lang="en-US" dirty="0" err="1" smtClean="0"/>
              <a:t>x</a:t>
            </a:r>
            <a:r>
              <a:rPr lang="en-US" dirty="0" smtClean="0"/>
              <a:t> ∈ D, if ~</a:t>
            </a:r>
            <a:r>
              <a:rPr lang="en-US" dirty="0" err="1"/>
              <a:t>Q</a:t>
            </a:r>
            <a:r>
              <a:rPr lang="en-US" dirty="0" err="1" smtClean="0"/>
              <a:t>(x</a:t>
            </a:r>
            <a:r>
              <a:rPr lang="en-US" dirty="0" smtClean="0"/>
              <a:t>) then ~</a:t>
            </a:r>
            <a:r>
              <a:rPr lang="en-US" dirty="0" err="1" smtClean="0"/>
              <a:t>P(x</a:t>
            </a:r>
            <a:r>
              <a:rPr lang="en-US" dirty="0" smtClean="0"/>
              <a:t>)</a:t>
            </a:r>
          </a:p>
          <a:p>
            <a:pPr lvl="1"/>
            <a:r>
              <a:rPr lang="en-US" dirty="0" smtClean="0"/>
              <a:t>Converse</a:t>
            </a:r>
          </a:p>
          <a:p>
            <a:pPr lvl="2"/>
            <a:r>
              <a:rPr lang="en-US" dirty="0" smtClean="0"/>
              <a:t>∀</a:t>
            </a:r>
            <a:r>
              <a:rPr lang="en-US" dirty="0" err="1" smtClean="0"/>
              <a:t>x</a:t>
            </a:r>
            <a:r>
              <a:rPr lang="en-US" dirty="0" smtClean="0"/>
              <a:t> ∈ D, if </a:t>
            </a:r>
            <a:r>
              <a:rPr lang="en-US" dirty="0" err="1" smtClean="0"/>
              <a:t>Q(x</a:t>
            </a:r>
            <a:r>
              <a:rPr lang="en-US" dirty="0" smtClean="0"/>
              <a:t>) then </a:t>
            </a:r>
            <a:r>
              <a:rPr lang="en-US" dirty="0" err="1" smtClean="0"/>
              <a:t>P(x</a:t>
            </a:r>
            <a:r>
              <a:rPr lang="en-US" dirty="0" smtClean="0"/>
              <a:t>)</a:t>
            </a:r>
          </a:p>
          <a:p>
            <a:pPr lvl="1"/>
            <a:r>
              <a:rPr lang="en-US" dirty="0" smtClean="0"/>
              <a:t>Inverse</a:t>
            </a:r>
          </a:p>
          <a:p>
            <a:pPr lvl="2"/>
            <a:r>
              <a:rPr lang="en-US" dirty="0" smtClean="0"/>
              <a:t>∀</a:t>
            </a:r>
            <a:r>
              <a:rPr lang="en-US" dirty="0" err="1" smtClean="0"/>
              <a:t>x</a:t>
            </a:r>
            <a:r>
              <a:rPr lang="en-US" dirty="0" smtClean="0"/>
              <a:t> ∈ D, if ~</a:t>
            </a:r>
            <a:r>
              <a:rPr lang="en-US" dirty="0" err="1" smtClean="0"/>
              <a:t>P(x</a:t>
            </a:r>
            <a:r>
              <a:rPr lang="en-US" dirty="0" smtClean="0"/>
              <a:t>) then ~</a:t>
            </a:r>
            <a:r>
              <a:rPr lang="en-US" dirty="0" err="1" smtClean="0"/>
              <a:t>Q(x</a:t>
            </a:r>
            <a:r>
              <a:rPr lang="en-US" dirty="0" smtClean="0"/>
              <a:t>)</a:t>
            </a:r>
          </a:p>
          <a:p>
            <a:pPr lvl="2"/>
            <a:endParaRPr lang="en-US" dirty="0" smtClean="0"/>
          </a:p>
          <a:p>
            <a:pPr lvl="2"/>
            <a:endParaRPr lang="en-US" dirty="0" smtClean="0"/>
          </a:p>
          <a:p>
            <a:pPr lvl="2"/>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dirty="0" smtClean="0"/>
              <a:t>Write the variants for the statement:</a:t>
            </a:r>
          </a:p>
          <a:p>
            <a:pPr lvl="1"/>
            <a:r>
              <a:rPr lang="en-US" dirty="0" smtClean="0"/>
              <a:t>“If a real number is greater than 2, then its square is greater than 4”</a:t>
            </a:r>
          </a:p>
          <a:p>
            <a:pPr lvl="1"/>
            <a:r>
              <a:rPr lang="en-US" dirty="0" smtClean="0"/>
              <a:t>(formal) ∀</a:t>
            </a:r>
            <a:r>
              <a:rPr lang="en-US" dirty="0" err="1" smtClean="0"/>
              <a:t>x</a:t>
            </a:r>
            <a:r>
              <a:rPr lang="en-US" dirty="0" smtClean="0"/>
              <a:t> ∈</a:t>
            </a:r>
            <a:r>
              <a:rPr lang="en-US" b="1" dirty="0" smtClean="0"/>
              <a:t>R</a:t>
            </a:r>
            <a:r>
              <a:rPr lang="en-US" dirty="0" smtClean="0"/>
              <a:t>, if </a:t>
            </a:r>
            <a:r>
              <a:rPr lang="en-US" dirty="0" err="1" smtClean="0"/>
              <a:t>x</a:t>
            </a:r>
            <a:r>
              <a:rPr lang="en-US" dirty="0" smtClean="0"/>
              <a:t> &gt; 2 then x</a:t>
            </a:r>
            <a:r>
              <a:rPr lang="en-US" baseline="30000" dirty="0" smtClean="0"/>
              <a:t>2</a:t>
            </a:r>
            <a:r>
              <a:rPr lang="en-US" dirty="0" smtClean="0"/>
              <a:t> &gt; 4</a:t>
            </a:r>
          </a:p>
          <a:p>
            <a:r>
              <a:rPr lang="en-US" dirty="0" smtClean="0"/>
              <a:t>Contrapositive</a:t>
            </a:r>
          </a:p>
          <a:p>
            <a:pPr lvl="1"/>
            <a:r>
              <a:rPr lang="en-US" dirty="0" smtClean="0"/>
              <a:t>(formal) ∀</a:t>
            </a:r>
            <a:r>
              <a:rPr lang="en-US" dirty="0" err="1" smtClean="0"/>
              <a:t>x</a:t>
            </a:r>
            <a:r>
              <a:rPr lang="en-US" dirty="0" smtClean="0"/>
              <a:t> ∈</a:t>
            </a:r>
            <a:r>
              <a:rPr lang="en-US" b="1" dirty="0" smtClean="0"/>
              <a:t>R</a:t>
            </a:r>
            <a:r>
              <a:rPr lang="en-US" dirty="0" smtClean="0"/>
              <a:t>, if x</a:t>
            </a:r>
            <a:r>
              <a:rPr lang="en-US" baseline="30000" dirty="0" smtClean="0"/>
              <a:t>2</a:t>
            </a:r>
            <a:r>
              <a:rPr lang="en-US" dirty="0" smtClean="0"/>
              <a:t> ≤ 4 then </a:t>
            </a:r>
            <a:r>
              <a:rPr lang="en-US" dirty="0" err="1" smtClean="0"/>
              <a:t>x</a:t>
            </a:r>
            <a:r>
              <a:rPr lang="en-US" dirty="0" smtClean="0"/>
              <a:t> ≤ 2 </a:t>
            </a:r>
          </a:p>
          <a:p>
            <a:pPr lvl="1"/>
            <a:r>
              <a:rPr lang="en-US" dirty="0" smtClean="0"/>
              <a:t>(informal) If the square of a real number ≤ 4, then the number ≤ 2</a:t>
            </a:r>
          </a:p>
          <a:p>
            <a:pPr lvl="1"/>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dirty="0" smtClean="0"/>
              <a:t>Converse</a:t>
            </a:r>
          </a:p>
          <a:p>
            <a:pPr lvl="1"/>
            <a:r>
              <a:rPr lang="en-US" dirty="0" smtClean="0"/>
              <a:t>(formal) ∀</a:t>
            </a:r>
            <a:r>
              <a:rPr lang="en-US" dirty="0" err="1" smtClean="0"/>
              <a:t>x</a:t>
            </a:r>
            <a:r>
              <a:rPr lang="en-US" dirty="0" smtClean="0"/>
              <a:t> ∈</a:t>
            </a:r>
            <a:r>
              <a:rPr lang="en-US" b="1" dirty="0" smtClean="0"/>
              <a:t>R</a:t>
            </a:r>
            <a:r>
              <a:rPr lang="en-US" dirty="0" smtClean="0"/>
              <a:t>, if x</a:t>
            </a:r>
            <a:r>
              <a:rPr lang="en-US" baseline="30000" dirty="0" smtClean="0"/>
              <a:t>2</a:t>
            </a:r>
            <a:r>
              <a:rPr lang="en-US" dirty="0" smtClean="0"/>
              <a:t> &gt; 4 then </a:t>
            </a:r>
            <a:r>
              <a:rPr lang="en-US" dirty="0" err="1" smtClean="0"/>
              <a:t>x</a:t>
            </a:r>
            <a:r>
              <a:rPr lang="en-US" dirty="0" smtClean="0"/>
              <a:t> &gt; 2 </a:t>
            </a:r>
          </a:p>
          <a:p>
            <a:pPr lvl="1"/>
            <a:r>
              <a:rPr lang="en-US" dirty="0" smtClean="0"/>
              <a:t>(informal) if the square of a real number &gt; 4 then, the real number &gt; 2.</a:t>
            </a:r>
          </a:p>
          <a:p>
            <a:r>
              <a:rPr lang="en-US" dirty="0" smtClean="0"/>
              <a:t>Inverse</a:t>
            </a:r>
          </a:p>
          <a:p>
            <a:pPr lvl="1"/>
            <a:r>
              <a:rPr lang="en-US" dirty="0" smtClean="0"/>
              <a:t>(formal) ∀</a:t>
            </a:r>
            <a:r>
              <a:rPr lang="en-US" dirty="0" err="1" smtClean="0"/>
              <a:t>x</a:t>
            </a:r>
            <a:r>
              <a:rPr lang="en-US" dirty="0" smtClean="0"/>
              <a:t> ∈</a:t>
            </a:r>
            <a:r>
              <a:rPr lang="en-US" b="1" dirty="0" smtClean="0"/>
              <a:t>R</a:t>
            </a:r>
            <a:r>
              <a:rPr lang="en-US" dirty="0" smtClean="0"/>
              <a:t>, if </a:t>
            </a:r>
            <a:r>
              <a:rPr lang="en-US" dirty="0" err="1" smtClean="0"/>
              <a:t>x</a:t>
            </a:r>
            <a:r>
              <a:rPr lang="en-US" dirty="0" smtClean="0"/>
              <a:t> ≤ 2 then x</a:t>
            </a:r>
            <a:r>
              <a:rPr lang="en-US" baseline="30000" dirty="0" smtClean="0"/>
              <a:t>2</a:t>
            </a:r>
            <a:r>
              <a:rPr lang="en-US" dirty="0" smtClean="0"/>
              <a:t> ≤ 4</a:t>
            </a:r>
          </a:p>
          <a:p>
            <a:pPr lvl="1"/>
            <a:r>
              <a:rPr lang="en-US" dirty="0" smtClean="0"/>
              <a:t>(informal) if the real number ≤ 2 then the square ≤ 4.</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Equivalence of Universal Conditional Statements</a:t>
            </a:r>
            <a:endParaRPr lang="en-US" dirty="0"/>
          </a:p>
        </p:txBody>
      </p:sp>
      <p:sp>
        <p:nvSpPr>
          <p:cNvPr id="3" name="Content Placeholder 2"/>
          <p:cNvSpPr>
            <a:spLocks noGrp="1"/>
          </p:cNvSpPr>
          <p:nvPr>
            <p:ph idx="1"/>
          </p:nvPr>
        </p:nvSpPr>
        <p:spPr/>
        <p:txBody>
          <a:bodyPr>
            <a:normAutofit fontScale="92500"/>
          </a:bodyPr>
          <a:lstStyle/>
          <a:p>
            <a:r>
              <a:rPr lang="en-US" dirty="0" smtClean="0"/>
              <a:t>From conditional statements:</a:t>
            </a:r>
          </a:p>
          <a:p>
            <a:pPr lvl="1"/>
            <a:r>
              <a:rPr lang="en-US" dirty="0" err="1" smtClean="0"/>
              <a:t>p</a:t>
            </a:r>
            <a:r>
              <a:rPr lang="en-US" dirty="0" smtClean="0"/>
              <a:t> → </a:t>
            </a:r>
            <a:r>
              <a:rPr lang="en-US" dirty="0" err="1" smtClean="0"/>
              <a:t>q</a:t>
            </a:r>
            <a:r>
              <a:rPr lang="en-US" dirty="0" smtClean="0"/>
              <a:t> ≡ ~</a:t>
            </a:r>
            <a:r>
              <a:rPr lang="en-US" dirty="0" err="1" smtClean="0"/>
              <a:t>q</a:t>
            </a:r>
            <a:r>
              <a:rPr lang="en-US" dirty="0" smtClean="0"/>
              <a:t> → ~</a:t>
            </a:r>
            <a:r>
              <a:rPr lang="en-US" dirty="0" err="1" smtClean="0"/>
              <a:t>p</a:t>
            </a:r>
            <a:endParaRPr lang="en-US" dirty="0" smtClean="0"/>
          </a:p>
          <a:p>
            <a:pPr lvl="1"/>
            <a:r>
              <a:rPr lang="en-US" dirty="0" smtClean="0"/>
              <a:t>conditional ≡ contrapositive</a:t>
            </a:r>
          </a:p>
          <a:p>
            <a:pPr lvl="1"/>
            <a:endParaRPr lang="en-US" dirty="0" smtClean="0"/>
          </a:p>
          <a:p>
            <a:r>
              <a:rPr lang="en-US" dirty="0" smtClean="0"/>
              <a:t>∴, </a:t>
            </a:r>
            <a:r>
              <a:rPr lang="en-US" sz="2595" dirty="0" smtClean="0"/>
              <a:t>∀</a:t>
            </a:r>
            <a:r>
              <a:rPr lang="en-US" sz="2595" dirty="0" err="1" smtClean="0"/>
              <a:t>x</a:t>
            </a:r>
            <a:r>
              <a:rPr lang="en-US" sz="2595" dirty="0" smtClean="0"/>
              <a:t> ∈D, if </a:t>
            </a:r>
            <a:r>
              <a:rPr lang="en-US" sz="2595" dirty="0" err="1" smtClean="0"/>
              <a:t>P(x</a:t>
            </a:r>
            <a:r>
              <a:rPr lang="en-US" sz="2595" dirty="0" smtClean="0"/>
              <a:t>) then </a:t>
            </a:r>
            <a:r>
              <a:rPr lang="en-US" sz="2595" dirty="0" err="1" smtClean="0"/>
              <a:t>Q(x</a:t>
            </a:r>
            <a:r>
              <a:rPr lang="en-US" sz="2595" dirty="0" smtClean="0"/>
              <a:t>) ≡∀</a:t>
            </a:r>
            <a:r>
              <a:rPr lang="en-US" sz="2595" dirty="0" err="1" smtClean="0"/>
              <a:t>x</a:t>
            </a:r>
            <a:r>
              <a:rPr lang="en-US" sz="2595" dirty="0" smtClean="0"/>
              <a:t> ∈D, if ~</a:t>
            </a:r>
            <a:r>
              <a:rPr lang="en-US" sz="2595" dirty="0" err="1"/>
              <a:t>Q</a:t>
            </a:r>
            <a:r>
              <a:rPr lang="en-US" sz="2595" dirty="0" err="1" smtClean="0"/>
              <a:t>(x</a:t>
            </a:r>
            <a:r>
              <a:rPr lang="en-US" sz="2595" dirty="0" smtClean="0"/>
              <a:t>) then ~</a:t>
            </a:r>
            <a:r>
              <a:rPr lang="en-US" sz="2595" dirty="0" err="1" smtClean="0"/>
              <a:t>P(x</a:t>
            </a:r>
            <a:r>
              <a:rPr lang="en-US" sz="2595" dirty="0" smtClean="0"/>
              <a:t>)</a:t>
            </a:r>
          </a:p>
          <a:p>
            <a:r>
              <a:rPr lang="en-US" dirty="0" smtClean="0"/>
              <a:t>Example</a:t>
            </a:r>
          </a:p>
          <a:p>
            <a:pPr lvl="1"/>
            <a:r>
              <a:rPr lang="en-US" dirty="0" smtClean="0"/>
              <a:t>∀</a:t>
            </a:r>
            <a:r>
              <a:rPr lang="en-US" dirty="0" err="1" smtClean="0"/>
              <a:t>x</a:t>
            </a:r>
            <a:r>
              <a:rPr lang="en-US" dirty="0" smtClean="0"/>
              <a:t> ∈</a:t>
            </a:r>
            <a:r>
              <a:rPr lang="en-US" b="1" dirty="0" smtClean="0"/>
              <a:t>R</a:t>
            </a:r>
            <a:r>
              <a:rPr lang="en-US" dirty="0" smtClean="0"/>
              <a:t>, if </a:t>
            </a:r>
            <a:r>
              <a:rPr lang="en-US" dirty="0" err="1" smtClean="0"/>
              <a:t>x</a:t>
            </a:r>
            <a:r>
              <a:rPr lang="en-US" dirty="0" smtClean="0"/>
              <a:t> &gt; 2 then x</a:t>
            </a:r>
            <a:r>
              <a:rPr lang="en-US" baseline="30000" dirty="0" smtClean="0"/>
              <a:t>2</a:t>
            </a:r>
            <a:r>
              <a:rPr lang="en-US" dirty="0" smtClean="0"/>
              <a:t> &gt; 4 ≡∀</a:t>
            </a:r>
            <a:r>
              <a:rPr lang="en-US" dirty="0" err="1" smtClean="0"/>
              <a:t>x</a:t>
            </a:r>
            <a:r>
              <a:rPr lang="en-US" dirty="0" smtClean="0"/>
              <a:t> ∈</a:t>
            </a:r>
            <a:r>
              <a:rPr lang="en-US" b="1" dirty="0" smtClean="0"/>
              <a:t>R</a:t>
            </a:r>
            <a:r>
              <a:rPr lang="en-US" dirty="0" smtClean="0"/>
              <a:t>, if x</a:t>
            </a:r>
            <a:r>
              <a:rPr lang="en-US" baseline="30000" dirty="0" smtClean="0"/>
              <a:t>2</a:t>
            </a:r>
            <a:r>
              <a:rPr lang="en-US" dirty="0" smtClean="0"/>
              <a:t> ≤ 4 then </a:t>
            </a:r>
            <a:r>
              <a:rPr lang="en-US" dirty="0" err="1" smtClean="0"/>
              <a:t>x</a:t>
            </a:r>
            <a:r>
              <a:rPr lang="en-US" dirty="0" smtClean="0"/>
              <a:t> ≤ 2 </a:t>
            </a:r>
          </a:p>
          <a:p>
            <a:pPr lvl="1"/>
            <a:r>
              <a:rPr lang="en-US" dirty="0" smtClean="0"/>
              <a:t>Can you prove that this is not logically equivalent?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Equivalence of Universal Conditional Statements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From conditional statements:</a:t>
            </a:r>
          </a:p>
          <a:p>
            <a:pPr lvl="1"/>
            <a:r>
              <a:rPr lang="en-US" dirty="0" err="1" smtClean="0"/>
              <a:t>p</a:t>
            </a:r>
            <a:r>
              <a:rPr lang="en-US" dirty="0" smtClean="0"/>
              <a:t> → </a:t>
            </a:r>
            <a:r>
              <a:rPr lang="en-US" dirty="0" err="1" smtClean="0"/>
              <a:t>q</a:t>
            </a:r>
            <a:r>
              <a:rPr lang="en-US" dirty="0" smtClean="0"/>
              <a:t> ≠ </a:t>
            </a:r>
            <a:r>
              <a:rPr lang="en-US" dirty="0" err="1" smtClean="0"/>
              <a:t>q</a:t>
            </a:r>
            <a:r>
              <a:rPr lang="en-US" dirty="0" smtClean="0"/>
              <a:t> → </a:t>
            </a:r>
            <a:r>
              <a:rPr lang="en-US" dirty="0" err="1" smtClean="0"/>
              <a:t>p</a:t>
            </a:r>
            <a:endParaRPr lang="en-US" dirty="0" smtClean="0"/>
          </a:p>
          <a:p>
            <a:pPr lvl="1"/>
            <a:r>
              <a:rPr lang="en-US" dirty="0" smtClean="0"/>
              <a:t>conditional ≠ converse</a:t>
            </a:r>
          </a:p>
          <a:p>
            <a:r>
              <a:rPr lang="en-US" dirty="0" smtClean="0"/>
              <a:t>∴, </a:t>
            </a:r>
            <a:r>
              <a:rPr lang="en-US" sz="2595" dirty="0" smtClean="0"/>
              <a:t>∀</a:t>
            </a:r>
            <a:r>
              <a:rPr lang="en-US" sz="2595" dirty="0" err="1" smtClean="0"/>
              <a:t>x</a:t>
            </a:r>
            <a:r>
              <a:rPr lang="en-US" sz="2595" dirty="0" smtClean="0"/>
              <a:t> ∈D, if </a:t>
            </a:r>
            <a:r>
              <a:rPr lang="en-US" sz="2595" dirty="0" err="1" smtClean="0"/>
              <a:t>P(x</a:t>
            </a:r>
            <a:r>
              <a:rPr lang="en-US" sz="2595" dirty="0" smtClean="0"/>
              <a:t>) then </a:t>
            </a:r>
            <a:r>
              <a:rPr lang="en-US" sz="2595" dirty="0" err="1" smtClean="0"/>
              <a:t>Q(x</a:t>
            </a:r>
            <a:r>
              <a:rPr lang="en-US" sz="2595" dirty="0" smtClean="0"/>
              <a:t>) ≠∀</a:t>
            </a:r>
            <a:r>
              <a:rPr lang="en-US" sz="2595" dirty="0" err="1" smtClean="0"/>
              <a:t>x</a:t>
            </a:r>
            <a:r>
              <a:rPr lang="en-US" sz="2595" dirty="0" smtClean="0"/>
              <a:t> ∈D, if </a:t>
            </a:r>
            <a:r>
              <a:rPr lang="en-US" sz="2595" dirty="0" err="1" smtClean="0"/>
              <a:t>Q(x</a:t>
            </a:r>
            <a:r>
              <a:rPr lang="en-US" sz="2595" dirty="0" smtClean="0"/>
              <a:t>) then </a:t>
            </a:r>
            <a:r>
              <a:rPr lang="en-US" sz="2595" dirty="0" err="1" smtClean="0"/>
              <a:t>P(x</a:t>
            </a:r>
            <a:r>
              <a:rPr lang="en-US" sz="2595" dirty="0" smtClean="0"/>
              <a:t>)</a:t>
            </a:r>
          </a:p>
          <a:p>
            <a:r>
              <a:rPr lang="en-US" dirty="0" smtClean="0"/>
              <a:t>Example</a:t>
            </a:r>
          </a:p>
          <a:p>
            <a:pPr lvl="1"/>
            <a:r>
              <a:rPr lang="en-US" dirty="0" smtClean="0"/>
              <a:t>∀</a:t>
            </a:r>
            <a:r>
              <a:rPr lang="en-US" dirty="0" err="1" smtClean="0"/>
              <a:t>x</a:t>
            </a:r>
            <a:r>
              <a:rPr lang="en-US" dirty="0" smtClean="0"/>
              <a:t> ∈</a:t>
            </a:r>
            <a:r>
              <a:rPr lang="en-US" b="1" dirty="0" smtClean="0"/>
              <a:t>R</a:t>
            </a:r>
            <a:r>
              <a:rPr lang="en-US" dirty="0" smtClean="0"/>
              <a:t>, if </a:t>
            </a:r>
            <a:r>
              <a:rPr lang="en-US" dirty="0" err="1" smtClean="0"/>
              <a:t>x</a:t>
            </a:r>
            <a:r>
              <a:rPr lang="en-US" dirty="0" smtClean="0"/>
              <a:t> &gt; 2 then x</a:t>
            </a:r>
            <a:r>
              <a:rPr lang="en-US" baseline="30000" dirty="0" smtClean="0"/>
              <a:t>2</a:t>
            </a:r>
            <a:r>
              <a:rPr lang="en-US" dirty="0" smtClean="0"/>
              <a:t> &gt; 4 </a:t>
            </a:r>
            <a:r>
              <a:rPr lang="en-US" b="1" dirty="0" smtClean="0"/>
              <a:t>??</a:t>
            </a:r>
            <a:r>
              <a:rPr lang="en-US" dirty="0" smtClean="0"/>
              <a:t>∀</a:t>
            </a:r>
            <a:r>
              <a:rPr lang="en-US" dirty="0" err="1" smtClean="0"/>
              <a:t>x</a:t>
            </a:r>
            <a:r>
              <a:rPr lang="en-US" dirty="0" smtClean="0"/>
              <a:t> ∈</a:t>
            </a:r>
            <a:r>
              <a:rPr lang="en-US" b="1" dirty="0" smtClean="0"/>
              <a:t>R</a:t>
            </a:r>
            <a:r>
              <a:rPr lang="en-US" dirty="0" smtClean="0"/>
              <a:t>, if x</a:t>
            </a:r>
            <a:r>
              <a:rPr lang="en-US" baseline="30000" dirty="0" smtClean="0"/>
              <a:t>2</a:t>
            </a:r>
            <a:r>
              <a:rPr lang="en-US" dirty="0" smtClean="0"/>
              <a:t> &gt; 4 then </a:t>
            </a:r>
            <a:r>
              <a:rPr lang="en-US" dirty="0" err="1" smtClean="0"/>
              <a:t>x</a:t>
            </a:r>
            <a:r>
              <a:rPr lang="en-US" dirty="0" smtClean="0"/>
              <a:t> &gt; 2 </a:t>
            </a:r>
          </a:p>
          <a:p>
            <a:pPr lvl="1"/>
            <a:r>
              <a:rPr lang="en-US" dirty="0" smtClean="0"/>
              <a:t>Can you prove that this is logically equivalent?</a:t>
            </a:r>
          </a:p>
          <a:p>
            <a:pPr lvl="2"/>
            <a:r>
              <a:rPr lang="en-US" dirty="0" smtClean="0"/>
              <a:t>the condition is true, however the converse is not.</a:t>
            </a:r>
          </a:p>
          <a:p>
            <a:pPr lvl="2"/>
            <a:r>
              <a:rPr lang="en-US" dirty="0" smtClean="0"/>
              <a:t>Try </a:t>
            </a:r>
            <a:r>
              <a:rPr lang="en-US" dirty="0" err="1" smtClean="0"/>
              <a:t>x</a:t>
            </a:r>
            <a:r>
              <a:rPr lang="en-US" dirty="0" smtClean="0"/>
              <a:t>=-4, (-4)</a:t>
            </a:r>
            <a:r>
              <a:rPr lang="en-US" baseline="30000" dirty="0" smtClean="0"/>
              <a:t>2</a:t>
            </a:r>
            <a:r>
              <a:rPr lang="en-US" dirty="0" smtClean="0"/>
              <a:t> &gt; 4 however -4 &gt; 2</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Equivalence of Universal Conditional Statements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From conditional statements:</a:t>
            </a:r>
          </a:p>
          <a:p>
            <a:pPr lvl="1"/>
            <a:r>
              <a:rPr lang="en-US" dirty="0" err="1" smtClean="0"/>
              <a:t>p</a:t>
            </a:r>
            <a:r>
              <a:rPr lang="en-US" dirty="0" smtClean="0"/>
              <a:t> → </a:t>
            </a:r>
            <a:r>
              <a:rPr lang="en-US" dirty="0" err="1" smtClean="0"/>
              <a:t>q</a:t>
            </a:r>
            <a:r>
              <a:rPr lang="en-US" dirty="0" smtClean="0"/>
              <a:t> ≡ ~</a:t>
            </a:r>
            <a:r>
              <a:rPr lang="en-US" dirty="0" err="1" smtClean="0"/>
              <a:t>p</a:t>
            </a:r>
            <a:r>
              <a:rPr lang="en-US" dirty="0" smtClean="0"/>
              <a:t> → ~</a:t>
            </a:r>
            <a:r>
              <a:rPr lang="en-US" dirty="0" err="1" smtClean="0"/>
              <a:t>q</a:t>
            </a:r>
            <a:endParaRPr lang="en-US" dirty="0" smtClean="0"/>
          </a:p>
          <a:p>
            <a:pPr lvl="1"/>
            <a:r>
              <a:rPr lang="en-US" dirty="0" smtClean="0"/>
              <a:t>conditional ≠ inverse</a:t>
            </a:r>
          </a:p>
          <a:p>
            <a:pPr lvl="1"/>
            <a:endParaRPr lang="en-US" dirty="0" smtClean="0"/>
          </a:p>
          <a:p>
            <a:r>
              <a:rPr lang="en-US" dirty="0" smtClean="0"/>
              <a:t>∴, </a:t>
            </a:r>
            <a:r>
              <a:rPr lang="en-US" sz="2595" dirty="0" smtClean="0"/>
              <a:t>∀</a:t>
            </a:r>
            <a:r>
              <a:rPr lang="en-US" sz="2595" dirty="0" err="1" smtClean="0"/>
              <a:t>x</a:t>
            </a:r>
            <a:r>
              <a:rPr lang="en-US" sz="2595" dirty="0" smtClean="0"/>
              <a:t> ∈D, if </a:t>
            </a:r>
            <a:r>
              <a:rPr lang="en-US" sz="2595" dirty="0" err="1" smtClean="0"/>
              <a:t>P(x</a:t>
            </a:r>
            <a:r>
              <a:rPr lang="en-US" sz="2595" dirty="0" smtClean="0"/>
              <a:t>) then </a:t>
            </a:r>
            <a:r>
              <a:rPr lang="en-US" sz="2595" dirty="0" err="1" smtClean="0"/>
              <a:t>Q(x</a:t>
            </a:r>
            <a:r>
              <a:rPr lang="en-US" sz="2595" dirty="0" smtClean="0"/>
              <a:t>) ≠∀</a:t>
            </a:r>
            <a:r>
              <a:rPr lang="en-US" sz="2595" dirty="0" err="1" smtClean="0"/>
              <a:t>x</a:t>
            </a:r>
            <a:r>
              <a:rPr lang="en-US" sz="2595" dirty="0" smtClean="0"/>
              <a:t> ∈D, if ~</a:t>
            </a:r>
            <a:r>
              <a:rPr lang="en-US" sz="2595" dirty="0" err="1" smtClean="0"/>
              <a:t>P(x</a:t>
            </a:r>
            <a:r>
              <a:rPr lang="en-US" sz="2595" dirty="0" smtClean="0"/>
              <a:t>) then ~</a:t>
            </a:r>
            <a:r>
              <a:rPr lang="en-US" sz="2595" dirty="0" err="1" smtClean="0"/>
              <a:t>Q(x</a:t>
            </a:r>
            <a:r>
              <a:rPr lang="en-US" sz="2595" dirty="0" smtClean="0"/>
              <a:t>)</a:t>
            </a:r>
          </a:p>
          <a:p>
            <a:r>
              <a:rPr lang="en-US" dirty="0" smtClean="0"/>
              <a:t>Example</a:t>
            </a:r>
          </a:p>
          <a:p>
            <a:pPr lvl="1"/>
            <a:r>
              <a:rPr lang="en-US" dirty="0" smtClean="0"/>
              <a:t>∀</a:t>
            </a:r>
            <a:r>
              <a:rPr lang="en-US" dirty="0" err="1" smtClean="0"/>
              <a:t>x</a:t>
            </a:r>
            <a:r>
              <a:rPr lang="en-US" dirty="0" smtClean="0"/>
              <a:t> ∈</a:t>
            </a:r>
            <a:r>
              <a:rPr lang="en-US" b="1" dirty="0" smtClean="0"/>
              <a:t>R</a:t>
            </a:r>
            <a:r>
              <a:rPr lang="en-US" dirty="0" smtClean="0"/>
              <a:t>, if </a:t>
            </a:r>
            <a:r>
              <a:rPr lang="en-US" dirty="0" err="1" smtClean="0"/>
              <a:t>x</a:t>
            </a:r>
            <a:r>
              <a:rPr lang="en-US" dirty="0" smtClean="0"/>
              <a:t> &gt; 2 then x</a:t>
            </a:r>
            <a:r>
              <a:rPr lang="en-US" baseline="30000" dirty="0" smtClean="0"/>
              <a:t>2</a:t>
            </a:r>
            <a:r>
              <a:rPr lang="en-US" dirty="0" smtClean="0"/>
              <a:t> &gt; 4 </a:t>
            </a:r>
            <a:r>
              <a:rPr lang="en-US" b="1" dirty="0" smtClean="0"/>
              <a:t>??</a:t>
            </a:r>
            <a:r>
              <a:rPr lang="en-US" dirty="0" smtClean="0"/>
              <a:t>∀</a:t>
            </a:r>
            <a:r>
              <a:rPr lang="en-US" dirty="0" err="1" smtClean="0"/>
              <a:t>x</a:t>
            </a:r>
            <a:r>
              <a:rPr lang="en-US" dirty="0" smtClean="0"/>
              <a:t> ∈</a:t>
            </a:r>
            <a:r>
              <a:rPr lang="en-US" b="1" dirty="0" smtClean="0"/>
              <a:t>R</a:t>
            </a:r>
            <a:r>
              <a:rPr lang="en-US" dirty="0" smtClean="0"/>
              <a:t>, if </a:t>
            </a:r>
            <a:r>
              <a:rPr lang="en-US" dirty="0" err="1" smtClean="0"/>
              <a:t>x</a:t>
            </a:r>
            <a:r>
              <a:rPr lang="en-US" dirty="0" smtClean="0"/>
              <a:t> ≤ 2 then x</a:t>
            </a:r>
            <a:r>
              <a:rPr lang="en-US" baseline="30000" dirty="0" smtClean="0"/>
              <a:t>2</a:t>
            </a:r>
            <a:r>
              <a:rPr lang="en-US" dirty="0" smtClean="0"/>
              <a:t> ≤ 4 </a:t>
            </a:r>
          </a:p>
          <a:p>
            <a:pPr lvl="1"/>
            <a:r>
              <a:rPr lang="en-US" dirty="0" smtClean="0"/>
              <a:t>Can you prove that this is logically equivalent?</a:t>
            </a:r>
          </a:p>
          <a:p>
            <a:pPr lvl="2"/>
            <a:r>
              <a:rPr lang="en-US" dirty="0" smtClean="0"/>
              <a:t>the condition is true, however the inverse is not.</a:t>
            </a:r>
          </a:p>
          <a:p>
            <a:pPr lvl="2"/>
            <a:r>
              <a:rPr lang="en-US" dirty="0" smtClean="0"/>
              <a:t>Try </a:t>
            </a:r>
            <a:r>
              <a:rPr lang="en-US" dirty="0" err="1" smtClean="0"/>
              <a:t>x</a:t>
            </a:r>
            <a:r>
              <a:rPr lang="en-US" dirty="0" smtClean="0"/>
              <a:t>=-4, -4 ≤ 2 however (-4)</a:t>
            </a:r>
            <a:r>
              <a:rPr lang="en-US" baseline="30000" dirty="0" smtClean="0"/>
              <a:t>2</a:t>
            </a:r>
            <a:r>
              <a:rPr lang="en-US" dirty="0" smtClean="0"/>
              <a:t> ~≤ 2</a:t>
            </a: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Necessary and Sufficient Conditions</a:t>
            </a:r>
            <a:endParaRPr lang="en-US" dirty="0"/>
          </a:p>
        </p:txBody>
      </p:sp>
      <p:sp>
        <p:nvSpPr>
          <p:cNvPr id="3" name="Content Placeholder 2"/>
          <p:cNvSpPr>
            <a:spLocks noGrp="1"/>
          </p:cNvSpPr>
          <p:nvPr>
            <p:ph idx="1"/>
          </p:nvPr>
        </p:nvSpPr>
        <p:spPr/>
        <p:txBody>
          <a:bodyPr/>
          <a:lstStyle/>
          <a:p>
            <a:r>
              <a:rPr lang="en-US" dirty="0" smtClean="0"/>
              <a:t>“∀</a:t>
            </a:r>
            <a:r>
              <a:rPr lang="en-US" dirty="0" err="1" smtClean="0"/>
              <a:t>x</a:t>
            </a:r>
            <a:r>
              <a:rPr lang="en-US" dirty="0" smtClean="0"/>
              <a:t>, </a:t>
            </a:r>
            <a:r>
              <a:rPr lang="en-US" dirty="0" err="1" smtClean="0"/>
              <a:t>r(x</a:t>
            </a:r>
            <a:r>
              <a:rPr lang="en-US" dirty="0" smtClean="0"/>
              <a:t>) is a </a:t>
            </a:r>
            <a:r>
              <a:rPr lang="en-US" b="1" dirty="0" smtClean="0"/>
              <a:t>sufficient condition</a:t>
            </a:r>
            <a:r>
              <a:rPr lang="en-US" dirty="0" smtClean="0"/>
              <a:t> for </a:t>
            </a:r>
            <a:r>
              <a:rPr lang="en-US" dirty="0" err="1" smtClean="0"/>
              <a:t>s(x</a:t>
            </a:r>
            <a:r>
              <a:rPr lang="en-US" dirty="0" smtClean="0"/>
              <a:t>)” means ∀</a:t>
            </a:r>
            <a:r>
              <a:rPr lang="en-US" dirty="0" err="1" smtClean="0"/>
              <a:t>x</a:t>
            </a:r>
            <a:r>
              <a:rPr lang="en-US" dirty="0" smtClean="0"/>
              <a:t> if </a:t>
            </a:r>
            <a:r>
              <a:rPr lang="en-US" dirty="0" err="1" smtClean="0"/>
              <a:t>r(x</a:t>
            </a:r>
            <a:r>
              <a:rPr lang="en-US" dirty="0" smtClean="0"/>
              <a:t>) then </a:t>
            </a:r>
            <a:r>
              <a:rPr lang="en-US" dirty="0" err="1" smtClean="0"/>
              <a:t>s(x</a:t>
            </a:r>
            <a:r>
              <a:rPr lang="en-US" dirty="0" smtClean="0"/>
              <a:t>).</a:t>
            </a:r>
          </a:p>
          <a:p>
            <a:r>
              <a:rPr lang="en-US" dirty="0" smtClean="0"/>
              <a:t>“∀</a:t>
            </a:r>
            <a:r>
              <a:rPr lang="en-US" dirty="0" err="1" smtClean="0"/>
              <a:t>x</a:t>
            </a:r>
            <a:r>
              <a:rPr lang="en-US" dirty="0" smtClean="0"/>
              <a:t>, </a:t>
            </a:r>
            <a:r>
              <a:rPr lang="en-US" dirty="0" err="1" smtClean="0"/>
              <a:t>r(x</a:t>
            </a:r>
            <a:r>
              <a:rPr lang="en-US" dirty="0" smtClean="0"/>
              <a:t>) is a </a:t>
            </a:r>
            <a:r>
              <a:rPr lang="en-US" b="1" dirty="0" smtClean="0"/>
              <a:t>necessary condition</a:t>
            </a:r>
            <a:r>
              <a:rPr lang="en-US" dirty="0" smtClean="0"/>
              <a:t> for </a:t>
            </a:r>
            <a:r>
              <a:rPr lang="en-US" dirty="0" err="1" smtClean="0"/>
              <a:t>s(x</a:t>
            </a:r>
            <a:r>
              <a:rPr lang="en-US" dirty="0" smtClean="0"/>
              <a:t>)” means ∀</a:t>
            </a:r>
            <a:r>
              <a:rPr lang="en-US" dirty="0" err="1" smtClean="0"/>
              <a:t>x</a:t>
            </a:r>
            <a:r>
              <a:rPr lang="en-US" dirty="0" smtClean="0"/>
              <a:t> if ~</a:t>
            </a:r>
            <a:r>
              <a:rPr lang="en-US" dirty="0" err="1" smtClean="0"/>
              <a:t>r(x</a:t>
            </a:r>
            <a:r>
              <a:rPr lang="en-US" dirty="0" smtClean="0"/>
              <a:t>) then ~</a:t>
            </a:r>
            <a:r>
              <a:rPr lang="en-US" dirty="0" err="1" smtClean="0"/>
              <a:t>s(x</a:t>
            </a:r>
            <a:r>
              <a:rPr lang="en-US" dirty="0" smtClean="0"/>
              <a:t>) or ∀</a:t>
            </a:r>
            <a:r>
              <a:rPr lang="en-US" dirty="0" err="1" smtClean="0"/>
              <a:t>x</a:t>
            </a:r>
            <a:r>
              <a:rPr lang="en-US" dirty="0" smtClean="0"/>
              <a:t> if </a:t>
            </a:r>
            <a:r>
              <a:rPr lang="en-US" dirty="0" err="1" smtClean="0"/>
              <a:t>s(x</a:t>
            </a:r>
            <a:r>
              <a:rPr lang="en-US" dirty="0" smtClean="0"/>
              <a:t>) then </a:t>
            </a:r>
            <a:r>
              <a:rPr lang="en-US" dirty="0" err="1" smtClean="0"/>
              <a:t>r(x</a:t>
            </a:r>
            <a:r>
              <a:rPr lang="en-US" dirty="0" smtClean="0"/>
              <a:t>). </a:t>
            </a:r>
          </a:p>
          <a:p>
            <a:r>
              <a:rPr lang="en-US" dirty="0" smtClean="0"/>
              <a:t>“∀</a:t>
            </a:r>
            <a:r>
              <a:rPr lang="en-US" dirty="0" err="1" smtClean="0"/>
              <a:t>x</a:t>
            </a:r>
            <a:r>
              <a:rPr lang="en-US" dirty="0" smtClean="0"/>
              <a:t>, </a:t>
            </a:r>
            <a:r>
              <a:rPr lang="en-US" dirty="0" err="1" smtClean="0"/>
              <a:t>r(x</a:t>
            </a:r>
            <a:r>
              <a:rPr lang="en-US" dirty="0" smtClean="0"/>
              <a:t>) </a:t>
            </a:r>
            <a:r>
              <a:rPr lang="en-US" b="1" dirty="0" smtClean="0"/>
              <a:t>only if </a:t>
            </a:r>
            <a:r>
              <a:rPr lang="en-US" dirty="0" err="1" smtClean="0"/>
              <a:t>s(x</a:t>
            </a:r>
            <a:r>
              <a:rPr lang="en-US" dirty="0" smtClean="0"/>
              <a:t>)” means ∀</a:t>
            </a:r>
            <a:r>
              <a:rPr lang="en-US" dirty="0" err="1" smtClean="0"/>
              <a:t>x</a:t>
            </a:r>
            <a:r>
              <a:rPr lang="en-US" dirty="0" smtClean="0"/>
              <a:t> if ~</a:t>
            </a:r>
            <a:r>
              <a:rPr lang="en-US" dirty="0" err="1" smtClean="0"/>
              <a:t>s(x</a:t>
            </a:r>
            <a:r>
              <a:rPr lang="en-US" dirty="0" smtClean="0"/>
              <a:t>) then ~</a:t>
            </a:r>
            <a:r>
              <a:rPr lang="en-US" dirty="0" err="1" smtClean="0"/>
              <a:t>r(x</a:t>
            </a:r>
            <a:r>
              <a:rPr lang="en-US" dirty="0" smtClean="0"/>
              <a:t>).</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Section 2.2</a:t>
            </a:r>
            <a:endParaRPr lang="en-US" dirty="0"/>
          </a:p>
        </p:txBody>
      </p:sp>
      <p:sp>
        <p:nvSpPr>
          <p:cNvPr id="5" name="Subtitle 4"/>
          <p:cNvSpPr>
            <a:spLocks noGrp="1"/>
          </p:cNvSpPr>
          <p:nvPr>
            <p:ph type="subTitle" idx="1"/>
          </p:nvPr>
        </p:nvSpPr>
        <p:spPr/>
        <p:txBody>
          <a:bodyPr/>
          <a:lstStyle/>
          <a:p>
            <a:r>
              <a:rPr lang="en-US" dirty="0" smtClean="0"/>
              <a:t>Intro to Predicates &amp; Quantified Statements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normAutofit lnSpcReduction="10000"/>
          </a:bodyPr>
          <a:lstStyle/>
          <a:p>
            <a:r>
              <a:rPr lang="en-US" dirty="0" smtClean="0"/>
              <a:t>Rewrite the statements as quantified conditional statements removing necessary and sufficient.</a:t>
            </a:r>
          </a:p>
          <a:p>
            <a:pPr lvl="1"/>
            <a:r>
              <a:rPr lang="en-US" dirty="0" smtClean="0"/>
              <a:t>“</a:t>
            </a:r>
            <a:r>
              <a:rPr lang="en-US" dirty="0" err="1" smtClean="0"/>
              <a:t>Squareness</a:t>
            </a:r>
            <a:r>
              <a:rPr lang="en-US" dirty="0" smtClean="0"/>
              <a:t> is a sufficient condition for rectangularity.”</a:t>
            </a:r>
          </a:p>
          <a:p>
            <a:pPr lvl="1"/>
            <a:r>
              <a:rPr lang="en-US" dirty="0" smtClean="0"/>
              <a:t>(formal) ∀</a:t>
            </a:r>
            <a:r>
              <a:rPr lang="en-US" dirty="0" err="1" smtClean="0"/>
              <a:t>x</a:t>
            </a:r>
            <a:r>
              <a:rPr lang="en-US" dirty="0" smtClean="0"/>
              <a:t>, if </a:t>
            </a:r>
            <a:r>
              <a:rPr lang="en-US" dirty="0" err="1" smtClean="0"/>
              <a:t>x</a:t>
            </a:r>
            <a:r>
              <a:rPr lang="en-US" dirty="0" smtClean="0"/>
              <a:t> is a square, then </a:t>
            </a:r>
            <a:r>
              <a:rPr lang="en-US" dirty="0" err="1" smtClean="0"/>
              <a:t>x</a:t>
            </a:r>
            <a:r>
              <a:rPr lang="en-US" dirty="0" smtClean="0"/>
              <a:t> is a rectangle</a:t>
            </a:r>
          </a:p>
          <a:p>
            <a:pPr lvl="1"/>
            <a:r>
              <a:rPr lang="en-US" dirty="0" smtClean="0"/>
              <a:t>“Being at least 35 years old is a necessary condition for being President of USA”</a:t>
            </a:r>
          </a:p>
          <a:p>
            <a:pPr lvl="1"/>
            <a:r>
              <a:rPr lang="en-US" dirty="0" smtClean="0"/>
              <a:t>(formal) </a:t>
            </a:r>
            <a:r>
              <a:rPr lang="en-US" smtClean="0"/>
              <a:t>∀people p</a:t>
            </a:r>
            <a:r>
              <a:rPr lang="en-US" dirty="0" smtClean="0"/>
              <a:t>, </a:t>
            </a:r>
            <a:r>
              <a:rPr lang="en-US" dirty="0" err="1" smtClean="0"/>
              <a:t>p</a:t>
            </a:r>
            <a:r>
              <a:rPr lang="en-US" dirty="0" smtClean="0"/>
              <a:t> is President of USA, then </a:t>
            </a:r>
            <a:r>
              <a:rPr lang="en-US" dirty="0" err="1" smtClean="0"/>
              <a:t>p</a:t>
            </a:r>
            <a:r>
              <a:rPr lang="en-US" dirty="0" smtClean="0"/>
              <a:t> ≥ 35 years old </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Negations of Quantified Statements</a:t>
            </a:r>
            <a:endParaRPr lang="en-US" dirty="0"/>
          </a:p>
        </p:txBody>
      </p:sp>
      <p:sp>
        <p:nvSpPr>
          <p:cNvPr id="3" name="Content Placeholder 2"/>
          <p:cNvSpPr>
            <a:spLocks noGrp="1"/>
          </p:cNvSpPr>
          <p:nvPr>
            <p:ph idx="1"/>
          </p:nvPr>
        </p:nvSpPr>
        <p:spPr/>
        <p:txBody>
          <a:bodyPr/>
          <a:lstStyle/>
          <a:p>
            <a:r>
              <a:rPr lang="en-US" dirty="0" smtClean="0"/>
              <a:t>Negation of Universal Statement</a:t>
            </a:r>
          </a:p>
          <a:p>
            <a:pPr lvl="1"/>
            <a:r>
              <a:rPr lang="en-US" dirty="0" smtClean="0"/>
              <a:t>example: “All computer scientist are nerds”</a:t>
            </a:r>
          </a:p>
          <a:p>
            <a:pPr lvl="2"/>
            <a:r>
              <a:rPr lang="en-US" dirty="0" smtClean="0"/>
              <a:t>What is the negation of this statement?</a:t>
            </a:r>
          </a:p>
          <a:p>
            <a:pPr lvl="2"/>
            <a:r>
              <a:rPr lang="en-US" dirty="0" smtClean="0"/>
              <a:t>What will make this universal statement false?</a:t>
            </a:r>
          </a:p>
          <a:p>
            <a:pPr lvl="2"/>
            <a:r>
              <a:rPr lang="en-US" dirty="0" smtClean="0"/>
              <a:t>Recall: Universal statement is true, if and only if, all </a:t>
            </a:r>
            <a:r>
              <a:rPr lang="en-US" i="1" dirty="0" err="1" smtClean="0"/>
              <a:t>Q(x</a:t>
            </a:r>
            <a:r>
              <a:rPr lang="en-US" i="1" dirty="0" smtClean="0"/>
              <a:t>)</a:t>
            </a:r>
            <a:r>
              <a:rPr lang="en-US" dirty="0" smtClean="0"/>
              <a:t> is true for every </a:t>
            </a:r>
            <a:r>
              <a:rPr lang="en-US" i="1" dirty="0" err="1" smtClean="0"/>
              <a:t>x</a:t>
            </a:r>
            <a:r>
              <a:rPr lang="en-US" dirty="0" smtClean="0"/>
              <a:t> in (domain), so to make false?</a:t>
            </a:r>
          </a:p>
          <a:p>
            <a:pPr lvl="1"/>
            <a:r>
              <a:rPr lang="en-US" dirty="0" smtClean="0"/>
              <a:t>False: “Some (one or more) computer scientist are not nerds.”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Negations of Quantified Statements</a:t>
            </a:r>
            <a:endParaRPr lang="en-US" dirty="0"/>
          </a:p>
        </p:txBody>
      </p:sp>
      <p:sp>
        <p:nvSpPr>
          <p:cNvPr id="3" name="Content Placeholder 2"/>
          <p:cNvSpPr>
            <a:spLocks noGrp="1"/>
          </p:cNvSpPr>
          <p:nvPr>
            <p:ph idx="1"/>
          </p:nvPr>
        </p:nvSpPr>
        <p:spPr/>
        <p:txBody>
          <a:bodyPr/>
          <a:lstStyle/>
          <a:p>
            <a:r>
              <a:rPr lang="en-US" dirty="0" smtClean="0"/>
              <a:t>Negation of Universal Statement</a:t>
            </a:r>
          </a:p>
          <a:p>
            <a:pPr lvl="1"/>
            <a:r>
              <a:rPr lang="en-US" dirty="0" smtClean="0"/>
              <a:t>∀</a:t>
            </a:r>
            <a:r>
              <a:rPr lang="en-US" dirty="0" err="1" smtClean="0"/>
              <a:t>x</a:t>
            </a:r>
            <a:r>
              <a:rPr lang="en-US" dirty="0" smtClean="0"/>
              <a:t> in D, </a:t>
            </a:r>
            <a:r>
              <a:rPr lang="en-US" dirty="0" err="1" smtClean="0"/>
              <a:t>Q(x</a:t>
            </a:r>
            <a:r>
              <a:rPr lang="en-US" dirty="0" smtClean="0"/>
              <a:t>) (universal statement)</a:t>
            </a:r>
          </a:p>
          <a:p>
            <a:pPr lvl="1"/>
            <a:r>
              <a:rPr lang="en-US" dirty="0" smtClean="0"/>
              <a:t>~(∀</a:t>
            </a:r>
            <a:r>
              <a:rPr lang="en-US" dirty="0" err="1" smtClean="0"/>
              <a:t>x</a:t>
            </a:r>
            <a:r>
              <a:rPr lang="en-US" dirty="0" smtClean="0"/>
              <a:t> in D, </a:t>
            </a:r>
            <a:r>
              <a:rPr lang="en-US" dirty="0" err="1" smtClean="0"/>
              <a:t>Q(x</a:t>
            </a:r>
            <a:r>
              <a:rPr lang="en-US" dirty="0" smtClean="0"/>
              <a:t>) ) ≡∃</a:t>
            </a:r>
            <a:r>
              <a:rPr lang="en-US" dirty="0" err="1" smtClean="0"/>
              <a:t>x</a:t>
            </a:r>
            <a:r>
              <a:rPr lang="en-US" dirty="0" smtClean="0"/>
              <a:t> ∈D such that ~</a:t>
            </a:r>
            <a:r>
              <a:rPr lang="en-US" dirty="0" err="1" smtClean="0"/>
              <a:t>Q(x</a:t>
            </a:r>
            <a:r>
              <a:rPr lang="en-US" dirty="0" smtClean="0"/>
              <a:t>)</a:t>
            </a:r>
          </a:p>
          <a:p>
            <a:pPr lvl="1"/>
            <a:endParaRPr lang="en-US" dirty="0" smtClean="0"/>
          </a:p>
          <a:p>
            <a:pPr lvl="1"/>
            <a:r>
              <a:rPr lang="en-US" dirty="0" smtClean="0"/>
              <a:t>The negation of a ∀ (“all are”) is logically equivalent to an ∃ (“some are not”).</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Negations of Quantified Statements</a:t>
            </a:r>
            <a:endParaRPr lang="en-US" dirty="0"/>
          </a:p>
        </p:txBody>
      </p:sp>
      <p:sp>
        <p:nvSpPr>
          <p:cNvPr id="3" name="Content Placeholder 2"/>
          <p:cNvSpPr>
            <a:spLocks noGrp="1"/>
          </p:cNvSpPr>
          <p:nvPr>
            <p:ph idx="1"/>
          </p:nvPr>
        </p:nvSpPr>
        <p:spPr/>
        <p:txBody>
          <a:bodyPr/>
          <a:lstStyle/>
          <a:p>
            <a:r>
              <a:rPr lang="en-US" dirty="0" smtClean="0"/>
              <a:t>Negation of Existential Statement</a:t>
            </a:r>
          </a:p>
          <a:p>
            <a:pPr lvl="1"/>
            <a:r>
              <a:rPr lang="en-US" dirty="0" smtClean="0"/>
              <a:t>∃: “Some fish breathe air.”</a:t>
            </a:r>
          </a:p>
          <a:p>
            <a:pPr lvl="1"/>
            <a:r>
              <a:rPr lang="en-US" dirty="0" smtClean="0"/>
              <a:t>~∃: “Some fish do not breathe air.” </a:t>
            </a:r>
          </a:p>
          <a:p>
            <a:pPr lvl="2"/>
            <a:r>
              <a:rPr lang="en-US" dirty="0" smtClean="0"/>
              <a:t>Same as the first statement.</a:t>
            </a:r>
          </a:p>
          <a:p>
            <a:pPr lvl="2"/>
            <a:r>
              <a:rPr lang="en-US" dirty="0" smtClean="0"/>
              <a:t>Recall: Existential is defined to be true if, and only if, </a:t>
            </a:r>
            <a:r>
              <a:rPr lang="en-US" i="1" dirty="0" err="1" smtClean="0"/>
              <a:t>Q(x</a:t>
            </a:r>
            <a:r>
              <a:rPr lang="en-US" i="1" dirty="0" smtClean="0"/>
              <a:t>)</a:t>
            </a:r>
            <a:r>
              <a:rPr lang="en-US" dirty="0" smtClean="0"/>
              <a:t> is true for at least one </a:t>
            </a:r>
            <a:r>
              <a:rPr lang="en-US" i="1" dirty="0" err="1" smtClean="0"/>
              <a:t>x</a:t>
            </a:r>
            <a:r>
              <a:rPr lang="en-US" dirty="0" smtClean="0"/>
              <a:t> in </a:t>
            </a:r>
            <a:r>
              <a:rPr lang="en-US" i="1" dirty="0" smtClean="0"/>
              <a:t>D.</a:t>
            </a:r>
          </a:p>
          <a:p>
            <a:pPr lvl="1"/>
            <a:endParaRPr lang="en-US" dirty="0" smtClean="0"/>
          </a:p>
          <a:p>
            <a:pPr lvl="1"/>
            <a:r>
              <a:rPr lang="en-US" dirty="0" smtClean="0"/>
              <a:t>~∃: “No fish breathe air.”</a:t>
            </a:r>
          </a:p>
          <a:p>
            <a:pPr lvl="2"/>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Negations of Quantified Statements</a:t>
            </a:r>
            <a:endParaRPr lang="en-US" dirty="0"/>
          </a:p>
        </p:txBody>
      </p:sp>
      <p:sp>
        <p:nvSpPr>
          <p:cNvPr id="3" name="Content Placeholder 2"/>
          <p:cNvSpPr>
            <a:spLocks noGrp="1"/>
          </p:cNvSpPr>
          <p:nvPr>
            <p:ph idx="1"/>
          </p:nvPr>
        </p:nvSpPr>
        <p:spPr/>
        <p:txBody>
          <a:bodyPr/>
          <a:lstStyle/>
          <a:p>
            <a:r>
              <a:rPr lang="en-US" dirty="0" smtClean="0"/>
              <a:t>Negation of Existential Statement</a:t>
            </a:r>
          </a:p>
          <a:p>
            <a:pPr lvl="1"/>
            <a:r>
              <a:rPr lang="en-US" dirty="0" smtClean="0"/>
              <a:t>∃</a:t>
            </a:r>
            <a:r>
              <a:rPr lang="en-US" dirty="0" err="1" smtClean="0"/>
              <a:t>x</a:t>
            </a:r>
            <a:r>
              <a:rPr lang="en-US" dirty="0" smtClean="0"/>
              <a:t> in D such that </a:t>
            </a:r>
            <a:r>
              <a:rPr lang="en-US" dirty="0" err="1" smtClean="0"/>
              <a:t>Q(x</a:t>
            </a:r>
            <a:r>
              <a:rPr lang="en-US" dirty="0" smtClean="0"/>
              <a:t>) (Existential Statement)</a:t>
            </a:r>
          </a:p>
          <a:p>
            <a:pPr lvl="1"/>
            <a:r>
              <a:rPr lang="en-US" dirty="0" smtClean="0"/>
              <a:t>~(∃</a:t>
            </a:r>
            <a:r>
              <a:rPr lang="en-US" dirty="0" err="1" smtClean="0"/>
              <a:t>x</a:t>
            </a:r>
            <a:r>
              <a:rPr lang="en-US" dirty="0" smtClean="0"/>
              <a:t> ∈D such that </a:t>
            </a:r>
            <a:r>
              <a:rPr lang="en-US" dirty="0" err="1" smtClean="0"/>
              <a:t>Q(x</a:t>
            </a:r>
            <a:r>
              <a:rPr lang="en-US" dirty="0" smtClean="0"/>
              <a:t>)) ≡ ∀</a:t>
            </a:r>
            <a:r>
              <a:rPr lang="en-US" dirty="0" err="1" smtClean="0"/>
              <a:t>x</a:t>
            </a:r>
            <a:r>
              <a:rPr lang="en-US" dirty="0" smtClean="0"/>
              <a:t> ∈D, ~</a:t>
            </a:r>
            <a:r>
              <a:rPr lang="en-US" dirty="0" err="1" smtClean="0"/>
              <a:t>Q(x</a:t>
            </a:r>
            <a:r>
              <a:rPr lang="en-US" dirty="0" smtClean="0"/>
              <a:t>)</a:t>
            </a:r>
          </a:p>
          <a:p>
            <a:pPr lvl="1"/>
            <a:endParaRPr lang="en-US" dirty="0" smtClean="0"/>
          </a:p>
          <a:p>
            <a:pPr lvl="1"/>
            <a:r>
              <a:rPr lang="en-US" dirty="0" smtClean="0"/>
              <a:t>The negation of an ∃ (“some are”) is logically equivalent to a ∀ (“all are not”)</a:t>
            </a:r>
          </a:p>
          <a:p>
            <a:pPr lvl="2"/>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Write formal negations for:</a:t>
            </a:r>
          </a:p>
          <a:p>
            <a:pPr lvl="1"/>
            <a:r>
              <a:rPr lang="en-US" dirty="0" smtClean="0"/>
              <a:t>∀ primes </a:t>
            </a:r>
            <a:r>
              <a:rPr lang="en-US" dirty="0" err="1" smtClean="0"/>
              <a:t>p</a:t>
            </a:r>
            <a:r>
              <a:rPr lang="en-US" dirty="0" smtClean="0"/>
              <a:t>, </a:t>
            </a:r>
            <a:r>
              <a:rPr lang="en-US" dirty="0" err="1" smtClean="0"/>
              <a:t>p</a:t>
            </a:r>
            <a:r>
              <a:rPr lang="en-US" dirty="0" smtClean="0"/>
              <a:t> is odd.</a:t>
            </a:r>
          </a:p>
          <a:p>
            <a:pPr lvl="1"/>
            <a:r>
              <a:rPr lang="en-US" dirty="0" smtClean="0"/>
              <a:t>~(∀ primes </a:t>
            </a:r>
            <a:r>
              <a:rPr lang="en-US" dirty="0" err="1" smtClean="0"/>
              <a:t>p</a:t>
            </a:r>
            <a:r>
              <a:rPr lang="en-US" dirty="0" smtClean="0"/>
              <a:t>, </a:t>
            </a:r>
            <a:r>
              <a:rPr lang="en-US" dirty="0" err="1" smtClean="0"/>
              <a:t>p</a:t>
            </a:r>
            <a:r>
              <a:rPr lang="en-US" dirty="0" smtClean="0"/>
              <a:t> is odd) ≡ ∃prime </a:t>
            </a:r>
            <a:r>
              <a:rPr lang="en-US" dirty="0" err="1" smtClean="0"/>
              <a:t>p</a:t>
            </a:r>
            <a:r>
              <a:rPr lang="en-US" dirty="0" smtClean="0"/>
              <a:t>, such that </a:t>
            </a:r>
            <a:r>
              <a:rPr lang="en-US" dirty="0" err="1" smtClean="0"/>
              <a:t>p</a:t>
            </a:r>
            <a:r>
              <a:rPr lang="en-US" dirty="0" smtClean="0"/>
              <a:t> is not odd)</a:t>
            </a:r>
          </a:p>
          <a:p>
            <a:pPr lvl="2"/>
            <a:r>
              <a:rPr lang="en-US" dirty="0" smtClean="0"/>
              <a:t>predicate Q: is odd  hence, ~Q: is not odd</a:t>
            </a:r>
          </a:p>
          <a:p>
            <a:pPr lvl="1"/>
            <a:r>
              <a:rPr lang="en-US" dirty="0" smtClean="0"/>
              <a:t>∃a triangle T such that the sum of the angles of T = 200˚</a:t>
            </a:r>
          </a:p>
          <a:p>
            <a:pPr lvl="1"/>
            <a:r>
              <a:rPr lang="en-US" dirty="0" smtClean="0"/>
              <a:t>~(∃T ∈ triangles such that sum of the angles of T = 200˚) ≡∀triangles T, no sum of the angles of T = 200˚.)</a:t>
            </a:r>
          </a:p>
          <a:p>
            <a:pPr lvl="1"/>
            <a:r>
              <a:rPr lang="en-US" dirty="0" smtClean="0"/>
              <a:t>Or, ∀triangles T, sum of the angles of T ≠ 200˚.</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dirty="0" smtClean="0"/>
              <a:t>Formal and informal:</a:t>
            </a:r>
          </a:p>
          <a:p>
            <a:pPr lvl="1"/>
            <a:r>
              <a:rPr lang="en-US" dirty="0" smtClean="0"/>
              <a:t>No politicians are honest.</a:t>
            </a:r>
          </a:p>
          <a:p>
            <a:pPr lvl="1"/>
            <a:r>
              <a:rPr lang="en-US" dirty="0" smtClean="0"/>
              <a:t>(formal) ∀politicians </a:t>
            </a:r>
            <a:r>
              <a:rPr lang="en-US" dirty="0" err="1" smtClean="0"/>
              <a:t>p</a:t>
            </a:r>
            <a:r>
              <a:rPr lang="en-US" dirty="0" smtClean="0"/>
              <a:t>, </a:t>
            </a:r>
            <a:r>
              <a:rPr lang="en-US" dirty="0" err="1" smtClean="0"/>
              <a:t>p</a:t>
            </a:r>
            <a:r>
              <a:rPr lang="en-US" dirty="0" smtClean="0"/>
              <a:t> is not honest</a:t>
            </a:r>
          </a:p>
          <a:p>
            <a:pPr lvl="1"/>
            <a:r>
              <a:rPr lang="en-US" dirty="0" smtClean="0"/>
              <a:t>(formal negation) ∃a politician </a:t>
            </a:r>
            <a:r>
              <a:rPr lang="en-US" dirty="0" err="1" smtClean="0"/>
              <a:t>p</a:t>
            </a:r>
            <a:r>
              <a:rPr lang="en-US" dirty="0" smtClean="0"/>
              <a:t>, such that </a:t>
            </a:r>
            <a:r>
              <a:rPr lang="en-US" dirty="0" err="1" smtClean="0"/>
              <a:t>p</a:t>
            </a:r>
            <a:r>
              <a:rPr lang="en-US" dirty="0" smtClean="0"/>
              <a:t> is honest.</a:t>
            </a:r>
          </a:p>
          <a:p>
            <a:pPr lvl="1"/>
            <a:r>
              <a:rPr lang="en-US" dirty="0" smtClean="0"/>
              <a:t>(informal negation) “Some politicians are honest.”</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smtClean="0"/>
              <a:t>Informal negation</a:t>
            </a:r>
          </a:p>
          <a:p>
            <a:pPr lvl="1"/>
            <a:r>
              <a:rPr lang="en-US" dirty="0" smtClean="0"/>
              <a:t>“Some professors are over 40”</a:t>
            </a:r>
          </a:p>
          <a:p>
            <a:pPr lvl="2"/>
            <a:r>
              <a:rPr lang="en-US" dirty="0" smtClean="0"/>
              <a:t>Universal or existential statement?</a:t>
            </a:r>
          </a:p>
          <a:p>
            <a:pPr lvl="2"/>
            <a:r>
              <a:rPr lang="en-US" dirty="0" smtClean="0"/>
              <a:t>predicate variable: professors.</a:t>
            </a:r>
          </a:p>
          <a:p>
            <a:pPr lvl="2"/>
            <a:endParaRPr lang="en-US" dirty="0" smtClean="0"/>
          </a:p>
          <a:p>
            <a:pPr lvl="2"/>
            <a:r>
              <a:rPr lang="en-US" dirty="0" smtClean="0"/>
              <a:t>predicate Q: “are over 40”</a:t>
            </a:r>
          </a:p>
          <a:p>
            <a:pPr lvl="2"/>
            <a:r>
              <a:rPr lang="en-US" dirty="0" smtClean="0"/>
              <a:t>~(∃</a:t>
            </a:r>
            <a:r>
              <a:rPr lang="en-US" dirty="0" err="1" smtClean="0"/>
              <a:t>x</a:t>
            </a:r>
            <a:r>
              <a:rPr lang="en-US" dirty="0" smtClean="0"/>
              <a:t> ∈D such that </a:t>
            </a:r>
            <a:r>
              <a:rPr lang="en-US" dirty="0" err="1" smtClean="0"/>
              <a:t>Q(x</a:t>
            </a:r>
            <a:r>
              <a:rPr lang="en-US" dirty="0" smtClean="0"/>
              <a:t>)) ≡ ∀</a:t>
            </a:r>
            <a:r>
              <a:rPr lang="en-US" dirty="0" err="1" smtClean="0"/>
              <a:t>x</a:t>
            </a:r>
            <a:r>
              <a:rPr lang="en-US" dirty="0" smtClean="0"/>
              <a:t> ∈D, ~</a:t>
            </a:r>
            <a:r>
              <a:rPr lang="en-US" dirty="0" err="1" smtClean="0"/>
              <a:t>Q(x</a:t>
            </a:r>
            <a:r>
              <a:rPr lang="en-US" dirty="0" smtClean="0"/>
              <a:t>)</a:t>
            </a:r>
          </a:p>
          <a:p>
            <a:pPr lvl="1"/>
            <a:r>
              <a:rPr lang="en-US" dirty="0" smtClean="0"/>
              <a:t>“All professors are not over 40”</a:t>
            </a:r>
          </a:p>
          <a:p>
            <a:pPr lvl="1"/>
            <a:r>
              <a:rPr lang="en-US" dirty="0" smtClean="0"/>
              <a:t>Or, “No professors are over 40”</a:t>
            </a:r>
          </a:p>
          <a:p>
            <a:pPr lvl="1"/>
            <a:endParaRPr lang="en-US" dirty="0" smtClean="0"/>
          </a:p>
          <a:p>
            <a:pPr lvl="1"/>
            <a:endParaRPr lang="en-US"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242</TotalTime>
  <Words>1622</Words>
  <Application>Microsoft Macintosh PowerPoint</Application>
  <PresentationFormat>On-screen Show (4:3)</PresentationFormat>
  <Paragraphs>138</Paragraphs>
  <Slides>20</Slides>
  <Notes>0</Notes>
  <HiddenSlides>0</HiddenSlides>
  <MMClips>0</MMClips>
  <ScaleCrop>false</ScaleCrop>
  <HeadingPairs>
    <vt:vector size="4" baseType="variant">
      <vt:variant>
        <vt:lpstr>Design Template</vt:lpstr>
      </vt:variant>
      <vt:variant>
        <vt:i4>1</vt:i4>
      </vt:variant>
      <vt:variant>
        <vt:lpstr>Slide Titles</vt:lpstr>
      </vt:variant>
      <vt:variant>
        <vt:i4>20</vt:i4>
      </vt:variant>
    </vt:vector>
  </HeadingPairs>
  <TitlesOfParts>
    <vt:vector size="21" baseType="lpstr">
      <vt:lpstr>Office Theme</vt:lpstr>
      <vt:lpstr>Chapter 2</vt:lpstr>
      <vt:lpstr>Section 2.2</vt:lpstr>
      <vt:lpstr>Negations of Quantified Statements</vt:lpstr>
      <vt:lpstr>Negations of Quantified Statements</vt:lpstr>
      <vt:lpstr>Negations of Quantified Statements</vt:lpstr>
      <vt:lpstr>Negations of Quantified Statements</vt:lpstr>
      <vt:lpstr>Example</vt:lpstr>
      <vt:lpstr>Examples</vt:lpstr>
      <vt:lpstr>Example</vt:lpstr>
      <vt:lpstr>Negation of Universal Conditional Statement</vt:lpstr>
      <vt:lpstr>Vacuous Truth of Universal Statements</vt:lpstr>
      <vt:lpstr>Example</vt:lpstr>
      <vt:lpstr>Variants of Universal Conditional Statements</vt:lpstr>
      <vt:lpstr>Examples</vt:lpstr>
      <vt:lpstr>Examples</vt:lpstr>
      <vt:lpstr>Equivalence of Universal Conditional Statements</vt:lpstr>
      <vt:lpstr>Equivalence of Universal Conditional Statements</vt:lpstr>
      <vt:lpstr>Equivalence of Universal Conditional Statements</vt:lpstr>
      <vt:lpstr>Necessary and Sufficient Conditions</vt:lpstr>
      <vt:lpstr>Example</vt:lpstr>
    </vt:vector>
  </TitlesOfParts>
  <Company>UNCW</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dc:title>
  <dc:creator>Karl Ricanek</dc:creator>
  <cp:lastModifiedBy>Karl Ricanek</cp:lastModifiedBy>
  <cp:revision>9</cp:revision>
  <dcterms:created xsi:type="dcterms:W3CDTF">2010-02-11T01:40:58Z</dcterms:created>
  <dcterms:modified xsi:type="dcterms:W3CDTF">2010-02-11T01:42:39Z</dcterms:modified>
</cp:coreProperties>
</file>