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293" r:id="rId2"/>
    <p:sldId id="297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94646" autoAdjust="0"/>
  </p:normalViewPr>
  <p:slideViewPr>
    <p:cSldViewPr>
      <p:cViewPr varScale="1">
        <p:scale>
          <a:sx n="51" d="100"/>
          <a:sy n="51" d="100"/>
        </p:scale>
        <p:origin x="-122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222635-BDED-40DD-B0F6-3F8C0A1A7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4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53EAA-F8F4-4F2D-AAF4-B92E19172A5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2D243-66BD-48B3-8D91-0E1866C1D25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2F412-069C-419D-AE14-C50FC7E756D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Evelyn Millis Duvall Ph.D written in 1958.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60998-1526-4C47-999C-56CFB5BFF36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1C769C-A7D2-4E3F-A7FE-FE0608831A7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E571A-1038-4FAA-9099-3F73AB841E4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2916F-894A-4162-81FA-D8B2765653D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D40279-1633-4CCF-8138-ABB7D08B448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E69B11-DA43-4DDE-9C62-A67E3F18CB6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8CB07-5802-46A0-A512-063B5A22462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8BF9B-738B-4A82-A14F-888955150E2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DBDEE-1188-4B6D-A9B2-641F87D856A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F413B-A4D7-4EF0-BC3B-9CF93C0C238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52E6A-39C9-456B-A72F-267595FAAC9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CFFEA-EF32-4A83-A335-A1A734ED4FF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B4D95-F43F-4158-9C78-120C46A69E1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88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89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FD2E9-2991-4680-B412-D4BE77649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9EED-F478-4BB2-9044-D596EC032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957B5-BF86-4609-9E93-51B1BAF2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478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814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A5D19-C38F-4D31-8467-1A6635DDC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55B9A-0664-451F-A741-2F71831D5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19D1C-128B-4948-B2FA-5CE818B17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B33C-43DA-4346-AE37-3E87097F4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1478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2814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A253-3C5F-417E-A7A8-AFAC43D99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989C2-0DD1-42A5-85B3-A8E86DA8EE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54587"/>
      </p:ext>
    </p:extLst>
  </p:cSld>
  <p:clrMapOvr>
    <a:masterClrMapping/>
  </p:clrMapOvr>
  <p:transition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71F81-0904-4E4E-A26D-7B228FCB9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50632-FFE5-4DE0-86DC-2467584A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0107A-0C82-4C6C-A88B-FFFF9FDD7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32EE-C2BE-4A5F-B382-D603DB7C9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9B761-9D4C-4484-9486-E7EFD4CFE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A7EC3-175D-44FC-AAC3-AD380E187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08383-0286-4A0D-A56F-51B1FFF03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C3FB4-51A6-47A5-995E-6CCAEE45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A2989C2-0DD1-42A5-85B3-A8E86DA8E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1032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3081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35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1084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3084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85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86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87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88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89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0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1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2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3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4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5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6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7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8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99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0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1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2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3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4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5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6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7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8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09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0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1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2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3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4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5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6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7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8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19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0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1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2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3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4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5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6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7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8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29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0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1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2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3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4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5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6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7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8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39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85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3141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2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3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4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5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6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7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8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49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0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1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2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3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4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5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6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7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8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59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0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1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2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3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4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5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6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7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8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69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0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1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2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3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4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5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6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7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8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79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80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81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82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6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3184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5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6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7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8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9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0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1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2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3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4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5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6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7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8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9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0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1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2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3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4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7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3206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7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8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9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0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1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2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3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4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5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6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7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8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9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0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1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2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3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4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5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6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7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8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9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0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pic>
          <p:nvPicPr>
            <p:cNvPr id="1033" name="Picture 159" descr="earth"/>
            <p:cNvPicPr>
              <a:picLocks noChangeAspect="1" noChangeArrowheads="1"/>
            </p:cNvPicPr>
            <p:nvPr userDrawn="1"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700" r:id="rId17"/>
  </p:sldLayoutIdLst>
  <p:transition>
    <p:split dir="in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21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wav"/><Relationship Id="rId7" Type="http://schemas.openxmlformats.org/officeDocument/2006/relationships/image" Target="../media/image18.gif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1.wav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4.png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23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4.png"/><Relationship Id="rId2" Type="http://schemas.microsoft.com/office/2007/relationships/media" Target="../media/media13.wav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4.png"/><Relationship Id="rId2" Type="http://schemas.microsoft.com/office/2007/relationships/media" Target="../media/media14.wav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wav"/><Relationship Id="rId7" Type="http://schemas.openxmlformats.org/officeDocument/2006/relationships/image" Target="../media/image27.jpeg"/><Relationship Id="rId2" Type="http://schemas.microsoft.com/office/2007/relationships/media" Target="../media/media15.wav"/><Relationship Id="rId1" Type="http://schemas.openxmlformats.org/officeDocument/2006/relationships/tags" Target="../tags/tag16.xml"/><Relationship Id="rId6" Type="http://schemas.openxmlformats.org/officeDocument/2006/relationships/image" Target="../media/image26.w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4.png"/><Relationship Id="rId2" Type="http://schemas.microsoft.com/office/2007/relationships/media" Target="../media/media16.wav"/><Relationship Id="rId1" Type="http://schemas.openxmlformats.org/officeDocument/2006/relationships/tags" Target="../tags/tag17.xml"/><Relationship Id="rId6" Type="http://schemas.openxmlformats.org/officeDocument/2006/relationships/image" Target="../media/image28.wm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4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wav"/><Relationship Id="rId7" Type="http://schemas.openxmlformats.org/officeDocument/2006/relationships/image" Target="../media/image10.jpeg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-eu.amazon.com/images/P/0966972309.01.LZZZZZZZ.jpg" TargetMode="External"/><Relationship Id="rId3" Type="http://schemas.openxmlformats.org/officeDocument/2006/relationships/audio" Target="../media/media7.wav"/><Relationship Id="rId7" Type="http://schemas.openxmlformats.org/officeDocument/2006/relationships/image" Target="../media/image11.jpeg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hyperlink" Target="http://www.amazon.co.uk/gp/reader/1861055021/ref=sib_dp_pt/203-9221802-6051168#reader-link" TargetMode="Externa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4.png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14.w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wav"/><Relationship Id="rId7" Type="http://schemas.openxmlformats.org/officeDocument/2006/relationships/image" Target="../media/image16.png"/><Relationship Id="rId2" Type="http://schemas.microsoft.com/office/2007/relationships/media" Target="../media/media9.wav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6000" smtClean="0"/>
              <a:t>The Big Picture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733800"/>
            <a:ext cx="6934200" cy="1295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An Overview of the Research Methods We Will Encounter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868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d00028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914400"/>
            <a:ext cx="1981200" cy="14001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59568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How might we examine some </a:t>
            </a:r>
            <a:r>
              <a:rPr lang="en-US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existing messages</a:t>
            </a:r>
            <a:r>
              <a:rPr lang="en-US" smtClean="0"/>
              <a:t> about dating?  </a:t>
            </a:r>
          </a:p>
        </p:txBody>
      </p:sp>
      <p:pic>
        <p:nvPicPr>
          <p:cNvPr id="113669" name="Picture 5" descr="chat bubble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2895" y="4267200"/>
            <a:ext cx="262261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3668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371600"/>
            <a:ext cx="33766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764" y="1219201"/>
            <a:ext cx="3715036" cy="492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katherine-heigl-cosmopolitan-februa.jpg image by studflow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1295399"/>
            <a:ext cx="3581400" cy="4800601"/>
          </a:xfrm>
          <a:prstGeom prst="rect">
            <a:avLst/>
          </a:prstGeom>
          <a:noFill/>
        </p:spPr>
      </p:pic>
      <p:pic>
        <p:nvPicPr>
          <p:cNvPr id="2" name="Picture 2" descr="http://freestuffhq.net/wp-content/uploads/2009/03/alba-cosm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1219200"/>
            <a:ext cx="3657600" cy="491574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498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d00042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486400"/>
            <a:ext cx="86169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Making Sense of. . . </a:t>
            </a:r>
            <a:br>
              <a:rPr lang="en-US" smtClean="0"/>
            </a:br>
            <a:r>
              <a:rPr lang="en-US" smtClean="0"/>
              <a:t>		    Measurable Responses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2286000"/>
          </a:xfrm>
        </p:spPr>
        <p:txBody>
          <a:bodyPr/>
          <a:lstStyle/>
          <a:p>
            <a:pPr eaLnBrk="1" hangingPunct="1"/>
            <a:r>
              <a:rPr lang="en-US" smtClean="0"/>
              <a:t>Quantitative research research focuses on observable and measurable aspects of the phenomenon under study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0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7764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Empirical Research Uses Quantitative Methods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2147888"/>
            <a:ext cx="34290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Content Analysis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Surveys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Experiments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Content Analysis activity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Research Project Two</a:t>
            </a:r>
          </a:p>
        </p:txBody>
      </p:sp>
      <p:pic>
        <p:nvPicPr>
          <p:cNvPr id="6148" name="Picture 4" descr="http://www.lattc.edu/dept/lattc/acaaffairs/images/SurveyMonk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444164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0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9811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How might we use surveys or experiments to explore differences in senior and freshmen dating practices at UNCW?</a:t>
            </a:r>
          </a:p>
        </p:txBody>
      </p:sp>
      <p:pic>
        <p:nvPicPr>
          <p:cNvPr id="27652" name="Picture 4" descr="coup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81600" y="2209800"/>
            <a:ext cx="3124200" cy="31242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09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2" y="930275"/>
            <a:ext cx="8897937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do we have so many methods!?!?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47888"/>
            <a:ext cx="5486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dirty="0" smtClean="0"/>
              <a:t>The KEY to all of this is: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Appropriateness</a:t>
            </a:r>
            <a:r>
              <a:rPr lang="en-US" sz="2800" dirty="0" smtClean="0"/>
              <a:t>:  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800" dirty="0" smtClean="0"/>
              <a:t>Does your method 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800" dirty="0" smtClean="0"/>
              <a:t>match your </a:t>
            </a:r>
            <a:r>
              <a:rPr lang="en-US" sz="2800" b="1" u="sng" dirty="0" smtClean="0"/>
              <a:t>research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800" b="1" u="sng" dirty="0" smtClean="0"/>
              <a:t>question</a:t>
            </a:r>
            <a:r>
              <a:rPr lang="en-US" sz="2800" dirty="0" smtClean="0"/>
              <a:t>?</a:t>
            </a:r>
          </a:p>
          <a:p>
            <a:pPr eaLnBrk="1" hangingPunct="1">
              <a:buFontTx/>
              <a:buNone/>
              <a:defRPr/>
            </a:pPr>
            <a:endParaRPr lang="en-US" sz="2800" b="1" u="sng" dirty="0" smtClean="0"/>
          </a:p>
        </p:txBody>
      </p:sp>
      <p:pic>
        <p:nvPicPr>
          <p:cNvPr id="28676" name="Picture 4" descr="pe01937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14730" y="3024187"/>
            <a:ext cx="3733800" cy="3376613"/>
          </a:xfrm>
          <a:noFill/>
        </p:spPr>
      </p:pic>
      <p:pic>
        <p:nvPicPr>
          <p:cNvPr id="8194" name="Picture 2" descr="http://admin2.kaboose.com/media/00/00/0e/e9/3bb2d5dff47409bc2a30cdbd7778e21ca4fb9388/200x150_c/OverwhelmedKidQuiz_200x150_c_z50-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971800"/>
            <a:ext cx="408510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362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Before you FREAK OUT! . . 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86200" y="2147888"/>
            <a:ext cx="45720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This was an overview, we will go through this again!</a:t>
            </a:r>
          </a:p>
          <a:p>
            <a:pPr eaLnBrk="1" hangingPunct="1"/>
            <a:r>
              <a:rPr lang="en-US" sz="2800" smtClean="0"/>
              <a:t>Your writing assignments will focus on using just </a:t>
            </a:r>
            <a:r>
              <a:rPr lang="en-US" sz="2800" b="1" smtClean="0"/>
              <a:t>one</a:t>
            </a:r>
            <a:r>
              <a:rPr lang="en-US" sz="2800" smtClean="0"/>
              <a:t> of these primary methods at a time</a:t>
            </a:r>
          </a:p>
        </p:txBody>
      </p:sp>
      <p:pic>
        <p:nvPicPr>
          <p:cNvPr id="29700" name="Picture 4" descr="bd07717_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5800" y="2057400"/>
            <a:ext cx="2870200" cy="3733800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81000" y="60198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 am at peace with COM 200 . . .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876800" y="6019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and my mullet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5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5955" grpId="0" build="p" bldLvl="2" autoUpdateAnimBg="0"/>
      <p:bldP spid="1259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 . . . What’s your major?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147888"/>
            <a:ext cx="48006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Briefly answer the following questions: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Do seniors date differently than freshmen?</a:t>
            </a:r>
          </a:p>
          <a:p>
            <a:pPr lvl="1" eaLnBrk="1" hangingPunct="1"/>
            <a:r>
              <a:rPr lang="en-US" sz="2400" smtClean="0"/>
              <a:t>Why or why not?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smtClean="0"/>
              <a:t>How would you study the phenomenon to see if your conclusions are supported?</a:t>
            </a:r>
          </a:p>
        </p:txBody>
      </p:sp>
      <p:pic>
        <p:nvPicPr>
          <p:cNvPr id="15364" name="Picture 4" descr="dating_book_alz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81600" y="2209800"/>
            <a:ext cx="36576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4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523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Making Sense of . . . </a:t>
            </a:r>
            <a:br>
              <a:rPr lang="en-US" dirty="0" smtClean="0"/>
            </a:br>
            <a:r>
              <a:rPr lang="en-US" dirty="0" smtClean="0"/>
              <a:t>			Existing Information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Secondary Research</a:t>
            </a:r>
          </a:p>
          <a:p>
            <a:pPr lvl="1" eaLnBrk="1" hangingPunct="1"/>
            <a:r>
              <a:rPr lang="en-US" sz="2400" dirty="0" smtClean="0"/>
              <a:t>Efficient</a:t>
            </a:r>
          </a:p>
          <a:p>
            <a:pPr lvl="1" eaLnBrk="1" hangingPunct="1"/>
            <a:r>
              <a:rPr lang="en-US" sz="2400" dirty="0" smtClean="0"/>
              <a:t>Vocabulary</a:t>
            </a:r>
          </a:p>
          <a:p>
            <a:pPr lvl="1" eaLnBrk="1" hangingPunct="1"/>
            <a:r>
              <a:rPr lang="en-US" sz="2400" dirty="0" smtClean="0"/>
              <a:t>Methods</a:t>
            </a:r>
          </a:p>
          <a:p>
            <a:pPr eaLnBrk="1" hangingPunct="1"/>
            <a:r>
              <a:rPr lang="en-US" sz="2800" dirty="0" smtClean="0"/>
              <a:t>Library Workshop</a:t>
            </a:r>
          </a:p>
        </p:txBody>
      </p:sp>
      <p:pic>
        <p:nvPicPr>
          <p:cNvPr id="32770" name="Picture 2" descr="http://farm4.static.flickr.com/3481/3182407698_94e2eb2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819400"/>
            <a:ext cx="3999123" cy="265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" y="5484167"/>
            <a:ext cx="434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UNCW has its very own library!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03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1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2147888"/>
            <a:ext cx="8915400" cy="333851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kinds of existing information would we look at to begin to answer our research question?</a:t>
            </a:r>
          </a:p>
          <a:p>
            <a:pPr lvl="1" eaLnBrk="1" hangingPunct="1"/>
            <a:r>
              <a:rPr lang="en-US" sz="2400" dirty="0" smtClean="0"/>
              <a:t>Vocabulary?</a:t>
            </a:r>
          </a:p>
          <a:p>
            <a:pPr lvl="2" eaLnBrk="1" hangingPunct="1"/>
            <a:r>
              <a:rPr lang="en-US" sz="2000" dirty="0" smtClean="0"/>
              <a:t>Scholarly</a:t>
            </a:r>
          </a:p>
          <a:p>
            <a:pPr lvl="2" eaLnBrk="1" hangingPunct="1"/>
            <a:r>
              <a:rPr lang="en-US" sz="2000" dirty="0" smtClean="0"/>
              <a:t>Slang/Common</a:t>
            </a:r>
          </a:p>
          <a:p>
            <a:pPr lvl="1" eaLnBrk="1" hangingPunct="1"/>
            <a:r>
              <a:rPr lang="en-US" sz="2400" dirty="0" smtClean="0"/>
              <a:t>Current trends?</a:t>
            </a:r>
          </a:p>
          <a:p>
            <a:pPr lvl="1" eaLnBrk="1" hangingPunct="1"/>
            <a:r>
              <a:rPr lang="en-US" sz="2400" dirty="0" smtClean="0"/>
              <a:t>Historical data?</a:t>
            </a:r>
          </a:p>
        </p:txBody>
      </p:sp>
      <p:pic>
        <p:nvPicPr>
          <p:cNvPr id="2050" name="Picture 2" descr="C:\Users\olsenr\Documents\Teaching\COM 200\Treadwell Text\Randall_Homep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5562600" cy="331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615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Making Sense of . . .</a:t>
            </a:r>
            <a:br>
              <a:rPr lang="en-US" smtClean="0"/>
            </a:br>
            <a:r>
              <a:rPr lang="en-US" smtClean="0"/>
              <a:t>		     Subjective Experience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2147888"/>
            <a:ext cx="4495800" cy="44815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Qualitative research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Emphasis on Description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“Local reality,” vocabulary, rules and processes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Research Project One</a:t>
            </a:r>
          </a:p>
        </p:txBody>
      </p:sp>
      <p:pic>
        <p:nvPicPr>
          <p:cNvPr id="3074" name="Picture 2" descr="http://uncw.edu/intprogs/images/UNCWgirlsatBocaTab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114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3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427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Interpretive Research Uses Qualitative Methods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0"/>
            <a:ext cx="38100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In-Depth Interviews</a:t>
            </a:r>
          </a:p>
          <a:p>
            <a:pPr eaLnBrk="1" hangingPunct="1"/>
            <a:r>
              <a:rPr lang="en-US" dirty="0" smtClean="0"/>
              <a:t>Focus Groups</a:t>
            </a:r>
          </a:p>
          <a:p>
            <a:pPr eaLnBrk="1" hangingPunct="1"/>
            <a:r>
              <a:rPr lang="en-US" dirty="0" smtClean="0"/>
              <a:t>Observational studies</a:t>
            </a:r>
          </a:p>
          <a:p>
            <a:pPr eaLnBrk="1" hangingPunct="1"/>
            <a:r>
              <a:rPr lang="en-US" dirty="0" smtClean="0"/>
              <a:t>Case Studies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2209800"/>
            <a:ext cx="3733800" cy="4052888"/>
          </a:xfrm>
        </p:spPr>
        <p:txBody>
          <a:bodyPr/>
          <a:lstStyle/>
          <a:p>
            <a:pPr eaLnBrk="1" hangingPunct="1"/>
            <a:r>
              <a:rPr lang="en-US" dirty="0" smtClean="0"/>
              <a:t>How might we use interpretive research to explore differences in senior and freshmen dating practices at UNCW?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9461" name="Picture 5" descr="hanging ou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14600" y="5016500"/>
            <a:ext cx="2743200" cy="1841500"/>
          </a:xfrm>
          <a:noFill/>
        </p:spPr>
      </p:pic>
      <p:pic>
        <p:nvPicPr>
          <p:cNvPr id="105478" name="Picture 6" descr="feb04coup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870450"/>
            <a:ext cx="2971800" cy="198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80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5475" grpId="0" build="p" bldLvl="2" autoUpdateAnimBg="0"/>
      <p:bldP spid="10547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Making Sense of . . .</a:t>
            </a:r>
            <a:br>
              <a:rPr lang="en-US" smtClean="0"/>
            </a:br>
            <a:r>
              <a:rPr lang="en-US" smtClean="0"/>
              <a:t>		   Messages and Artifacts</a:t>
            </a:r>
          </a:p>
        </p:txBody>
      </p:sp>
      <p:pic>
        <p:nvPicPr>
          <p:cNvPr id="20483" name="Picture 3" descr="The Dating Survival Guide">
            <a:hlinkClick r:id="rId6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28600" y="1524000"/>
            <a:ext cx="2058988" cy="3200400"/>
          </a:xfrm>
        </p:spPr>
      </p:pic>
      <p:sp>
        <p:nvSpPr>
          <p:cNvPr id="107524" name="Rectangle 4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/>
              <a:t>There are two broad approaches to making sense of “texts”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Rhetorical Analysis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Content Analysis</a:t>
            </a:r>
          </a:p>
          <a:p>
            <a:pPr lvl="1" eaLnBrk="1" hangingPunct="1">
              <a:buFontTx/>
              <a:buNone/>
            </a:pPr>
            <a:endParaRPr lang="en-US" sz="2400" smtClean="0"/>
          </a:p>
        </p:txBody>
      </p:sp>
      <p:pic>
        <p:nvPicPr>
          <p:cNvPr id="20485" name="Picture 5" descr="A Man's Field Guide to Dating">
            <a:hlinkClick r:id="rId8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828800" y="3429000"/>
            <a:ext cx="2130425" cy="3276600"/>
          </a:xfrm>
        </p:spPr>
      </p:pic>
      <p:pic>
        <p:nvPicPr>
          <p:cNvPr id="24578" name="Picture 2" descr="http://datesafeproject.org/wp-content/uploads/2009/08/cover_fron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3558187"/>
            <a:ext cx="1981199" cy="329981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6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7524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Rhetorical Analysis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Typically focus is on evaluation and judgment</a:t>
            </a:r>
          </a:p>
          <a:p>
            <a:pPr eaLnBrk="1" hangingPunct="1"/>
            <a:r>
              <a:rPr lang="en-US" sz="2800" dirty="0" smtClean="0"/>
              <a:t>Typically uses rhetorical theories as its tools</a:t>
            </a:r>
          </a:p>
          <a:p>
            <a:pPr eaLnBrk="1" hangingPunct="1"/>
            <a:r>
              <a:rPr lang="en-US" sz="2800" dirty="0" smtClean="0"/>
              <a:t>COM 301</a:t>
            </a:r>
          </a:p>
        </p:txBody>
      </p:sp>
      <p:pic>
        <p:nvPicPr>
          <p:cNvPr id="21508" name="Picture 4" descr="bl00008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191000" y="1828800"/>
            <a:ext cx="45720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1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9571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930275"/>
            <a:ext cx="7772400" cy="822325"/>
          </a:xfrm>
        </p:spPr>
        <p:txBody>
          <a:bodyPr/>
          <a:lstStyle/>
          <a:p>
            <a:pPr eaLnBrk="1" hangingPunct="1"/>
            <a:r>
              <a:rPr lang="en-US" dirty="0" smtClean="0"/>
              <a:t>Content Analysis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049517"/>
            <a:ext cx="37338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Focuses on quantitative description of large sample of texts</a:t>
            </a:r>
          </a:p>
          <a:p>
            <a:pPr lvl="1" eaLnBrk="1" hangingPunct="1"/>
            <a:r>
              <a:rPr lang="en-US" sz="2400" dirty="0" smtClean="0"/>
              <a:t>Uses numbers and coding to identify patterns</a:t>
            </a:r>
          </a:p>
          <a:p>
            <a:pPr lvl="1" eaLnBrk="1" hangingPunct="1"/>
            <a:r>
              <a:rPr lang="en-US" sz="2400" dirty="0" smtClean="0"/>
              <a:t>Uses concepts and logic of social sciences</a:t>
            </a:r>
          </a:p>
          <a:p>
            <a:pPr eaLnBrk="1" hangingPunct="1"/>
            <a:r>
              <a:rPr lang="en-US" sz="2800" dirty="0" smtClean="0"/>
              <a:t>Application Activity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7" y="1752600"/>
            <a:ext cx="3743793" cy="284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3962400"/>
            <a:ext cx="3708816" cy="27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3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1619" grpId="0" build="p" bldLvl="2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SECONDARYMONITOR" val="True"/>
  <p:tag name="BULLETTYPE" val="3"/>
  <p:tag name="RESPCOUNTERSTYLE" val="1"/>
  <p:tag name="INPUTSOURCE" val="1"/>
  <p:tag name="BACKUPSESSIONS" val="True"/>
  <p:tag name="REVIEWONLY" val="False"/>
  <p:tag name="PARTICIPANTSINLEADERBOARD" val="5"/>
  <p:tag name="BUBBLESIZEVISIBLE" val="True"/>
  <p:tag name="CUSTOMGRIDBACKCOLOR" val="-2830136"/>
  <p:tag name="CUSTOMCELLBACKCOLOR3" val="-268652"/>
  <p:tag name="AUTOSIZEGRID" val="True"/>
  <p:tag name="CHARTCOLORS" val="0"/>
  <p:tag name="ZEROBASED" val="False"/>
  <p:tag name="SHOWBARVISIBLE" val="True"/>
  <p:tag name="REQUIREPASSWORD" val="False"/>
  <p:tag name="RESPCOUNTERFORMAT" val="0"/>
  <p:tag name="NUMRESPONSES" val="1"/>
  <p:tag name="AUTOADVANCE" val="False"/>
  <p:tag name="TEAMSINLEADERBOARD" val="5"/>
  <p:tag name="BUBBLEGROUPING" val="3"/>
  <p:tag name="CUSTOMCELLBACKCOLOR2" val="-13395457"/>
  <p:tag name="GRIDPOSITION" val="1"/>
  <p:tag name="INCLUDENONRESPONDERS" val="False"/>
  <p:tag name="CHARTSCALE" val="True"/>
  <p:tag name="DEFAULTPORT" val="1001"/>
  <p:tag name="RESPTABLESTYLE" val="-1"/>
  <p:tag name="BACKUPMAINTENANCE" val="7"/>
  <p:tag name="STDCHART" val="1"/>
  <p:tag name="DEFAULTNUMTEAMS" val="5"/>
  <p:tag name="USESCHEMECOLORS" val="True"/>
  <p:tag name="GRIDSIZE" val="{Width=800, Height=600}"/>
  <p:tag name="PARTLISTDEFAULT" val="0"/>
  <p:tag name="ADDINALWAYSLOADED" val="False"/>
  <p:tag name="ENABLEPRESENTERVPAD" val="False"/>
  <p:tag name="COUNTDOWNSECONDS" val="20"/>
  <p:tag name="BUBBLEVALUEFORMAT" val="0.0"/>
  <p:tag name="DISPLAYNAME" val="True"/>
  <p:tag name="CHARTLABELS" val="0"/>
  <p:tag name="REALTIMEBACKUP" val="False"/>
  <p:tag name="ANSWERNOWSTYLE" val="-1"/>
  <p:tag name="BUBBLENAMEVISIBLE" val="True"/>
  <p:tag name="INCLUDEPPT" val="True"/>
  <p:tag name="EXPANDSHOWBAR" val="False"/>
  <p:tag name="CHARTVALUEFORMAT" val="0%"/>
  <p:tag name="CUSTOMCELLBACKCOLOR1" val="-657956"/>
  <p:tag name="RESETCHARTS" val="True"/>
  <p:tag name="ANSWERNOWTEXT" val="Answer Now"/>
  <p:tag name="MAXRESPONDERS" val="5"/>
  <p:tag name="POLLINGCYCLE" val="10"/>
  <p:tag name="COUNTDOWNSTYLE" val="3"/>
  <p:tag name="CUSTOMCELLBACKCOLOR4" val="-8355712"/>
  <p:tag name="AUTOUPDATEALIASES" val="True"/>
  <p:tag name="USEENTERPRISEMANAGER" val="False"/>
  <p:tag name="CUSTOMCELLFORECOLOR" val="-16777216"/>
  <p:tag name="AUTOADJUSTPARTRANGE" val="True"/>
  <p:tag name="ALLOWUSERFEEDBACK" val="True"/>
  <p:tag name="DELIMITERS" val="3.1"/>
  <p:tag name="CORRECTPOINTVALUE" val="2"/>
  <p:tag name="INCORRECTPOINTVALUE" val="1"/>
  <p:tag name="DISPLAYDEVICENUMBER" val="False"/>
  <p:tag name="ROTATIONINTERVAL" val="8"/>
  <p:tag name="GRIDROTATIONINTERVAL" val="6"/>
  <p:tag name="GRIDOPACITY" val="100"/>
  <p:tag name="MULTIRESPDIVISOR" val="0"/>
  <p:tag name="DISPLAYDEVICEID" val="False"/>
  <p:tag name="POWERPOINTVERSION" val="14.0"/>
  <p:tag name="TASKPANEKEY" val="e8d9ec5a-8637-421d-94eb-79f4cb64b3b6"/>
  <p:tag name="TPVERSION" val="5"/>
  <p:tag name="TPFULLVERSION" val="5.3.0.3294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34.5|13.9|7.1|1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36.4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0.7|3.3|3.1|1.5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6.1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48.6|8.8|8.7|23.9|2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5.7|1.3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5.9|5.5|16.7|2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0.8|5.6|15.5|10.1|3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14.2|3.8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  <p:tag name="TIMING" val="|0.3|11.3|9.4"/>
</p:tagLst>
</file>

<file path=ppt/theme/theme1.xml><?xml version="1.0" encoding="utf-8"?>
<a:theme xmlns:a="http://schemas.openxmlformats.org/drawingml/2006/main" name="Global">
  <a:themeElements>
    <a:clrScheme name="Global 6">
      <a:dk1>
        <a:srgbClr val="1B3753"/>
      </a:dk1>
      <a:lt1>
        <a:srgbClr val="EAEAEA"/>
      </a:lt1>
      <a:dk2>
        <a:srgbClr val="336699"/>
      </a:dk2>
      <a:lt2>
        <a:srgbClr val="FFFFCC"/>
      </a:lt2>
      <a:accent1>
        <a:srgbClr val="BA8E46"/>
      </a:accent1>
      <a:accent2>
        <a:srgbClr val="46C0AF"/>
      </a:accent2>
      <a:accent3>
        <a:srgbClr val="ADB8CA"/>
      </a:accent3>
      <a:accent4>
        <a:srgbClr val="C8C8C8"/>
      </a:accent4>
      <a:accent5>
        <a:srgbClr val="D9C6B0"/>
      </a:accent5>
      <a:accent6>
        <a:srgbClr val="3FAE9E"/>
      </a:accent6>
      <a:hlink>
        <a:srgbClr val="93ACC3"/>
      </a:hlink>
      <a:folHlink>
        <a:srgbClr val="7897B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Designs\Global.pot</Template>
  <TotalTime>7465</TotalTime>
  <Words>380</Words>
  <Application>Microsoft Office PowerPoint</Application>
  <PresentationFormat>On-screen Show (4:3)</PresentationFormat>
  <Paragraphs>85</Paragraphs>
  <Slides>16</Slides>
  <Notes>16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Global</vt:lpstr>
      <vt:lpstr>The Big Picture</vt:lpstr>
      <vt:lpstr>So . . . What’s your major?</vt:lpstr>
      <vt:lpstr>Making Sense of . . .     Existing Information</vt:lpstr>
      <vt:lpstr>Application</vt:lpstr>
      <vt:lpstr>Making Sense of . . .        Subjective Experience</vt:lpstr>
      <vt:lpstr>Interpretive Research Uses Qualitative Methods</vt:lpstr>
      <vt:lpstr>Making Sense of . . .      Messages and Artifacts</vt:lpstr>
      <vt:lpstr>Rhetorical Analysis</vt:lpstr>
      <vt:lpstr>Content Analysis</vt:lpstr>
      <vt:lpstr>Application</vt:lpstr>
      <vt:lpstr>PowerPoint Presentation</vt:lpstr>
      <vt:lpstr>Making Sense of. . .        Measurable Responses</vt:lpstr>
      <vt:lpstr>Empirical Research Uses Quantitative Methods</vt:lpstr>
      <vt:lpstr>Application</vt:lpstr>
      <vt:lpstr>Why do we have so many methods!?!?</vt:lpstr>
      <vt:lpstr>Before you FREAK OUT! . . .</vt:lpstr>
    </vt:vector>
  </TitlesOfParts>
  <Company>UNC-Wilmington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View and the Research Process</dc:title>
  <dc:creator>Rick Olsen</dc:creator>
  <cp:lastModifiedBy>ROlsen</cp:lastModifiedBy>
  <cp:revision>100</cp:revision>
  <dcterms:created xsi:type="dcterms:W3CDTF">2002-04-22T03:02:25Z</dcterms:created>
  <dcterms:modified xsi:type="dcterms:W3CDTF">2014-01-25T16:22:09Z</dcterms:modified>
</cp:coreProperties>
</file>