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4"/>
  </p:notesMasterIdLst>
  <p:sldIdLst>
    <p:sldId id="285" r:id="rId2"/>
    <p:sldId id="334" r:id="rId3"/>
    <p:sldId id="286" r:id="rId4"/>
    <p:sldId id="335" r:id="rId5"/>
    <p:sldId id="288" r:id="rId6"/>
    <p:sldId id="289" r:id="rId7"/>
    <p:sldId id="327" r:id="rId8"/>
    <p:sldId id="336" r:id="rId9"/>
    <p:sldId id="328" r:id="rId10"/>
    <p:sldId id="306" r:id="rId11"/>
    <p:sldId id="332" r:id="rId12"/>
    <p:sldId id="329" r:id="rId13"/>
  </p:sldIdLst>
  <p:sldSz cx="9144000" cy="6858000" type="screen4x3"/>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90BB0C-65FC-4C87-A4AD-152BC3F9494B}" type="datetimeFigureOut">
              <a:rPr lang="en-US" smtClean="0"/>
              <a:pPr/>
              <a:t>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CC04AE-1A7A-4879-9C33-57D0DB4E8019}" type="slidenum">
              <a:rPr lang="en-US" smtClean="0"/>
              <a:pPr/>
              <a:t>‹#›</a:t>
            </a:fld>
            <a:endParaRPr lang="en-US"/>
          </a:p>
        </p:txBody>
      </p:sp>
    </p:spTree>
    <p:extLst>
      <p:ext uri="{BB962C8B-B14F-4D97-AF65-F5344CB8AC3E}">
        <p14:creationId xmlns:p14="http://schemas.microsoft.com/office/powerpoint/2010/main" val="1240522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B57D7-0857-4426-93C7-D7BFCE7695BB}" type="slidenum">
              <a:rPr lang="en-US"/>
              <a:pPr/>
              <a:t>3</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972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B57D7-0857-4426-93C7-D7BFCE7695BB}" type="slidenum">
              <a:rPr lang="en-US"/>
              <a:pPr/>
              <a:t>5</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1325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929BCDFD-62A6-4BF6-9CB4-CE4721D33B00}" type="datetimeFigureOut">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66999-B0B1-44AF-A216-690C3538DBF7}"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9BCDFD-62A6-4BF6-9CB4-CE4721D33B00}" type="datetimeFigureOut">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66999-B0B1-44AF-A216-690C3538DB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9BCDFD-62A6-4BF6-9CB4-CE4721D33B00}" type="datetimeFigureOut">
              <a:rPr lang="en-US" smtClean="0"/>
              <a:pPr/>
              <a:t>11/7/2015</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3066999-B0B1-44AF-A216-690C3538DBF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216900" y="6248400"/>
            <a:ext cx="533400" cy="609600"/>
          </a:xfrm>
        </p:spPr>
        <p:txBody>
          <a:bodyPr/>
          <a:lstStyle>
            <a:lvl1pPr>
              <a:defRPr/>
            </a:lvl1pPr>
          </a:lstStyle>
          <a:p>
            <a:fld id="{9E686D72-E411-4EB7-99E6-7A0BFE5452FB}" type="slidenum">
              <a:rPr lang="en-US"/>
              <a:pPr/>
              <a:t>‹#›</a:t>
            </a:fld>
            <a:endParaRPr lang="en-US"/>
          </a:p>
        </p:txBody>
      </p:sp>
    </p:spTree>
    <p:extLst>
      <p:ext uri="{BB962C8B-B14F-4D97-AF65-F5344CB8AC3E}">
        <p14:creationId xmlns:p14="http://schemas.microsoft.com/office/powerpoint/2010/main" val="1330512323"/>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9BCDFD-62A6-4BF6-9CB4-CE4721D33B00}" type="datetimeFigureOut">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66999-B0B1-44AF-A216-690C3538DBF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29BCDFD-62A6-4BF6-9CB4-CE4721D33B00}" type="datetimeFigureOut">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66999-B0B1-44AF-A216-690C3538DBF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29BCDFD-62A6-4BF6-9CB4-CE4721D33B00}" type="datetimeFigureOut">
              <a:rPr lang="en-US" smtClean="0"/>
              <a:pPr/>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66999-B0B1-44AF-A216-690C3538DB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29BCDFD-62A6-4BF6-9CB4-CE4721D33B00}" type="datetimeFigureOut">
              <a:rPr lang="en-US" smtClean="0"/>
              <a:pPr/>
              <a:t>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066999-B0B1-44AF-A216-690C3538DB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9BCDFD-62A6-4BF6-9CB4-CE4721D33B00}" type="datetimeFigureOut">
              <a:rPr lang="en-US" smtClean="0"/>
              <a:pPr/>
              <a:t>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066999-B0B1-44AF-A216-690C3538DB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BCDFD-62A6-4BF6-9CB4-CE4721D33B00}" type="datetimeFigureOut">
              <a:rPr lang="en-US" smtClean="0"/>
              <a:pPr/>
              <a:t>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066999-B0B1-44AF-A216-690C3538DB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29BCDFD-62A6-4BF6-9CB4-CE4721D33B00}" type="datetimeFigureOut">
              <a:rPr lang="en-US" smtClean="0"/>
              <a:pPr/>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66999-B0B1-44AF-A216-690C3538DBF7}"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929BCDFD-62A6-4BF6-9CB4-CE4721D33B00}" type="datetimeFigureOut">
              <a:rPr lang="en-US" smtClean="0"/>
              <a:pPr/>
              <a:t>11/7/2015</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03066999-B0B1-44AF-A216-690C3538DBF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929BCDFD-62A6-4BF6-9CB4-CE4721D33B00}" type="datetimeFigureOut">
              <a:rPr lang="en-US" smtClean="0"/>
              <a:pPr/>
              <a:t>11/7/2015</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03066999-B0B1-44AF-A216-690C3538DBF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5.jpeg"/><Relationship Id="rId5" Type="http://schemas.openxmlformats.org/officeDocument/2006/relationships/hyperlink" Target="http://www.google.com/url?sa=i&amp;rct=j&amp;q=&amp;esrc=s&amp;frm=1&amp;source=images&amp;cd=&amp;cad=rja&amp;docid=WL3_oLYeTZ1dnM&amp;tbnid=3ToIZnJwEK-2gM:&amp;ved=0CAUQjRw&amp;url=http://www.artofmanliness.com/2011/01/26/classical-rhetoric-101-the-five-canons-of-rhetoric-invention/&amp;ei=B1F1Uqu5LK6gsASB0IDABw&amp;bvm=bv.55819444,d.cWc&amp;psig=AFQjCNEdJZ5sL5xJGGP2oLTT3MCq387o9Q&amp;ust=1383506565180230" TargetMode="Externa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57200"/>
            <a:ext cx="8153400" cy="685799"/>
          </a:xfrm>
        </p:spPr>
        <p:txBody>
          <a:bodyPr>
            <a:normAutofit fontScale="90000"/>
          </a:bodyPr>
          <a:lstStyle/>
          <a:p>
            <a:r>
              <a:rPr lang="en-US" dirty="0" smtClean="0"/>
              <a:t>Quantitative Research Report</a:t>
            </a:r>
            <a:endParaRPr lang="en-US" dirty="0"/>
          </a:p>
        </p:txBody>
      </p:sp>
      <p:sp>
        <p:nvSpPr>
          <p:cNvPr id="3" name="Subtitle 2"/>
          <p:cNvSpPr>
            <a:spLocks noGrp="1"/>
          </p:cNvSpPr>
          <p:nvPr>
            <p:ph type="subTitle" idx="1"/>
          </p:nvPr>
        </p:nvSpPr>
        <p:spPr>
          <a:xfrm>
            <a:off x="762000" y="1371600"/>
            <a:ext cx="7772400" cy="3429000"/>
          </a:xfrm>
        </p:spPr>
        <p:txBody>
          <a:bodyPr>
            <a:normAutofit fontScale="70000" lnSpcReduction="20000"/>
          </a:bodyPr>
          <a:lstStyle/>
          <a:p>
            <a:pPr algn="l"/>
            <a:r>
              <a:rPr lang="en-US" sz="4000" dirty="0" smtClean="0"/>
              <a:t>On the vast majority of topics in the social and behavioral sciences, there are at least minor disagreements about the interpretation of the available data, and often there are major disagreements.  Hence, you may soon find yourself acting like a juror, deliberating about which researchers seem to have the most cohesive and logical arguments, which ones have the strongest evidence and so on. </a:t>
            </a:r>
          </a:p>
          <a:p>
            <a:pPr algn="l"/>
            <a:endParaRPr lang="en-US" dirty="0" smtClean="0"/>
          </a:p>
          <a:p>
            <a:pPr algn="r"/>
            <a:r>
              <a:rPr lang="en-US" dirty="0" smtClean="0"/>
              <a:t>Jose L. Galvan </a:t>
            </a:r>
            <a:r>
              <a:rPr lang="en-US" u="sng" dirty="0" smtClean="0"/>
              <a:t>Writing Literature Reviews</a:t>
            </a:r>
            <a:r>
              <a:rPr lang="en-US" dirty="0" smtClean="0"/>
              <a:t> (2</a:t>
            </a:r>
            <a:r>
              <a:rPr lang="en-US" baseline="30000" dirty="0" smtClean="0"/>
              <a:t>nd</a:t>
            </a:r>
            <a:r>
              <a:rPr lang="en-US" dirty="0" smtClean="0"/>
              <a:t> ed.).</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87563391"/>
      </p:ext>
    </p:extLst>
  </p:cSld>
  <p:clrMapOvr>
    <a:masterClrMapping/>
  </p:clrMapOvr>
  <mc:AlternateContent xmlns:mc="http://schemas.openxmlformats.org/markup-compatibility/2006">
    <mc:Choice xmlns:p14="http://schemas.microsoft.com/office/powerpoint/2010/main" Requires="p14">
      <p:transition spd="slow" p14:dur="2000" advTm="125339"/>
    </mc:Choice>
    <mc:Fallback>
      <p:transition spd="slow" advTm="12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p:txBody>
          <a:bodyPr>
            <a:normAutofit/>
          </a:bodyPr>
          <a:lstStyle/>
          <a:p>
            <a:r>
              <a:rPr lang="en-US" dirty="0"/>
              <a:t>Presentation affects how </a:t>
            </a:r>
            <a:r>
              <a:rPr lang="en-US" dirty="0" smtClean="0"/>
              <a:t>reports are perceived.</a:t>
            </a:r>
            <a:endParaRPr lang="en-US" dirty="0"/>
          </a:p>
          <a:p>
            <a:r>
              <a:rPr lang="en-US" dirty="0" smtClean="0"/>
              <a:t>Please discuss chapter guidelines and grading rubric EARLY and often.  Supplemental text has an EXCELLENT checklist!</a:t>
            </a:r>
          </a:p>
          <a:p>
            <a:r>
              <a:rPr lang="en-US" dirty="0" smtClean="0"/>
              <a:t>Oh, and </a:t>
            </a:r>
            <a:r>
              <a:rPr lang="en-US" dirty="0"/>
              <a:t> </a:t>
            </a:r>
            <a:r>
              <a:rPr lang="en-US" dirty="0" smtClean="0"/>
              <a:t>. . . </a:t>
            </a:r>
            <a:endParaRPr lang="en-US" dirty="0"/>
          </a:p>
          <a:p>
            <a:endParaRPr lang="en-US" sz="2800" dirty="0"/>
          </a:p>
        </p:txBody>
      </p:sp>
      <p:sp>
        <p:nvSpPr>
          <p:cNvPr id="5" name="Slide Number Placeholder 5"/>
          <p:cNvSpPr>
            <a:spLocks noGrp="1"/>
          </p:cNvSpPr>
          <p:nvPr>
            <p:ph type="sldNum" sz="quarter" idx="12"/>
          </p:nvPr>
        </p:nvSpPr>
        <p:spPr/>
        <p:txBody>
          <a:bodyPr/>
          <a:lstStyle/>
          <a:p>
            <a:fld id="{C6382B42-0411-472D-9677-8BFF58060B9F}" type="slidenum">
              <a:rPr lang="en-US"/>
              <a:pPr/>
              <a:t>10</a:t>
            </a:fld>
            <a:endParaRPr lang="en-US"/>
          </a:p>
        </p:txBody>
      </p:sp>
      <p:sp>
        <p:nvSpPr>
          <p:cNvPr id="18434" name="Rectangle 2"/>
          <p:cNvSpPr>
            <a:spLocks noGrp="1" noChangeArrowheads="1"/>
          </p:cNvSpPr>
          <p:nvPr>
            <p:ph type="title"/>
          </p:nvPr>
        </p:nvSpPr>
        <p:spPr/>
        <p:txBody>
          <a:bodyPr/>
          <a:lstStyle/>
          <a:p>
            <a:r>
              <a:rPr lang="en-US"/>
              <a:t>Issues in Writing</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098915"/>
      </p:ext>
    </p:extLst>
  </p:cSld>
  <p:clrMapOvr>
    <a:masterClrMapping/>
  </p:clrMapOvr>
  <mc:AlternateContent xmlns:mc="http://schemas.openxmlformats.org/markup-compatibility/2006">
    <mc:Choice xmlns:p14="http://schemas.microsoft.com/office/powerpoint/2010/main" Requires="p14">
      <p:transition spd="slow" p14:dur="2000" advTm="82827"/>
    </mc:Choice>
    <mc:Fallback>
      <p:transition spd="slow" advTm="8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Effect transition="in" filter="diamond(in)">
                                      <p:cBhvr>
                                        <p:cTn id="11" dur="2000"/>
                                        <p:tgtEl>
                                          <p:spTgt spid="1843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8435">
                                            <p:txEl>
                                              <p:pRg st="1" end="1"/>
                                            </p:txEl>
                                          </p:spTgt>
                                        </p:tgtEl>
                                        <p:attrNameLst>
                                          <p:attrName>style.visibility</p:attrName>
                                        </p:attrNameLst>
                                      </p:cBhvr>
                                      <p:to>
                                        <p:strVal val="visible"/>
                                      </p:to>
                                    </p:set>
                                    <p:animEffect transition="in" filter="diamond(in)">
                                      <p:cBhvr>
                                        <p:cTn id="16" dur="2000"/>
                                        <p:tgtEl>
                                          <p:spTgt spid="1843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Effect transition="in" filter="diamond(in)">
                                      <p:cBhvr>
                                        <p:cTn id="21" dur="2000"/>
                                        <p:tgtEl>
                                          <p:spTgt spid="184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1843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 Five Canons Matter</a:t>
            </a:r>
            <a:endParaRPr lang="en-US" dirty="0"/>
          </a:p>
        </p:txBody>
      </p:sp>
      <p:sp>
        <p:nvSpPr>
          <p:cNvPr id="3" name="Content Placeholder 2"/>
          <p:cNvSpPr>
            <a:spLocks noGrp="1"/>
          </p:cNvSpPr>
          <p:nvPr>
            <p:ph idx="1"/>
          </p:nvPr>
        </p:nvSpPr>
        <p:spPr>
          <a:xfrm>
            <a:off x="490220" y="2182995"/>
            <a:ext cx="2895600" cy="2873009"/>
          </a:xfrm>
        </p:spPr>
        <p:txBody>
          <a:bodyPr/>
          <a:lstStyle/>
          <a:p>
            <a:r>
              <a:rPr lang="en-US" dirty="0" smtClean="0"/>
              <a:t>Invention</a:t>
            </a:r>
          </a:p>
          <a:p>
            <a:r>
              <a:rPr lang="en-US" dirty="0" smtClean="0"/>
              <a:t>Arrangement</a:t>
            </a:r>
          </a:p>
          <a:p>
            <a:r>
              <a:rPr lang="en-US" dirty="0" smtClean="0"/>
              <a:t>Style</a:t>
            </a:r>
          </a:p>
          <a:p>
            <a:r>
              <a:rPr lang="en-US" dirty="0" smtClean="0"/>
              <a:t>Memory</a:t>
            </a:r>
          </a:p>
          <a:p>
            <a:r>
              <a:rPr lang="en-US" dirty="0" smtClean="0"/>
              <a:t>Delivery</a:t>
            </a:r>
            <a:endParaRPr lang="en-US" dirty="0"/>
          </a:p>
        </p:txBody>
      </p:sp>
      <p:sp>
        <p:nvSpPr>
          <p:cNvPr id="4" name="AutoShape 2" descr="data:image/jpeg;base64,/9j/4AAQSkZJRgABAQAAAQABAAD/2wCEAAkGBxQTEhUUExQWFhQXGBwbGRgXFxgaGhwfGhoZHRogHR4cHyggHB0lHBgaITEjJSorLi4uFx8zODMsNygtLisBCgoKBQUFDgUFDisZExkrKysrKysrKysrKysrKysrKysrKysrKysrKysrKysrKysrKysrKysrKysrKysrKysrK//AABEIALgBEgMBIgACEQEDEQH/xAAcAAABBQEBAQAAAAAAAAAAAAAGAAIDBAUHAQj/xABCEAACAQIEAwUGBQMCBQIHAAABAhEAAwQSITEFQVEGEyJhcTKBkaGx8AcUQsHRI1LhYvEVcoKSohYzJENTY7LC8v/EABQBAQAAAAAAAAAAAAAAAAAAAAD/xAAUEQEAAAAAAAAAAAAAAAAAAAAA/9oADAMBAAIRAxEAPwDq5xR69NjUYxB/uPxqqtpiJ8/QVOiafPWgm79jzOvSvDdbXU9dzSRdPsV5knQfL+etA9bjTMmJ5mpu8bTU71GE93LrtTwPpz8qBjs2mp89a9ljzOo6mkQT9acJ/wBh1oPZbqfjTxPU0z7+NOU9fTpQegnqdPOo2Jnc1Kaye0XE/wAvhr16Ce7tloG+g+/hQZnaDtrhMGf6t45jIyp4mkdem0a1Y7MdqsPjlJw93MV9pDIdZ2kHlpvtXHOwPZu3j/zV2/ea2oYeyQsE+Ilid9NJPOTR7xLgOGweFN3AoFvWIuLcQ5neCCVYyS6vtGvlqBQdGUk8/nSM9f2r22dJGkiY9fXnTj/mgapP3rXrT7/P+KRJ91eTB9OlA/Xf314xPWmj6U8CgaRFeE9PlSYU0LO/zNA+kF+9qVv/ABSI+96D0/40psfOvJphagcU50wr/PWkzH9/5pMSdZ/agcP8615H3tXkR98qcfuaBtswfrGvpTiv39KSJ19OlOP3HlQMZfKfltVYmOWnkKskfzTbievXpQVSR5/GlUn5f0+Jryg8Ufz50/69eetU8PeBGh0571ZtGef2KCRW1iPWak3Gn8UyfvnTh5/M9aDwAg+1p8qkzx99ajP3yFegz/ig9DE/SnZZ3mNq8PlpI5b6V6G93P7FA5F99PEeX1qux8/2pDT48qCW6+/71Qx9oXbdy205XUqeWjCD9akvvH3OlZ3EOJW7YJdgIB03OnkKDmGF4ThcJjMRg4d7DW7ecy3hcM58pXLlOkjX1rafhODR8DhVtOGt3ke0GzD/AFOztsSDlYp5RWTxjDXOIIcZhri28Th3KkFgv9NoNrU6ag8/1BgKzOxlvF3cXZvYgrh7OHuqrMUyAvHhTUQC2izoPEBuwFB3tG+zAqRfp0qpabb4VYXX0oH14RNKfsV4fuaD1WP+1Jh1+dezTd9NKBwM/SmQPKkCPjSJn60Hg1/zSnp8q8OnLz/mlmmgad/n1phTWaljp8qRFBGT9ivHuActqcV++VQWVhj8tJ+cUE6H72p4/wAaVH7vLWnqKCQfWvCKQ8vlTXb0B8z8dKBrzBywDy0ke/qJpqA5RmgsAJPI6awNwJ5VF+Z1iDv7oqRW9PvagjM/YpUjc9aVBk5AAAsj0NT2WgaEn30ML2pw++Zj6Iabd7VWdTFwx5Db40BpbucvpvT1NBy9rbYGiuT0OlTr2r/+3AoCkv8AZr1n6ULP2qMaWwfjT7HaWYm3r5N/igKw/P7im94AeQ+dDX/qXqn/AJD+KS9pUO6kehBNAUV476VjWuPWjzM+lSDits8z8KAP7fdsGt3GsWiFKqC7c5InKOnhI18651jeNFrYALHQ5oJk+pOvlUn4hX8+IxFxAYa5AO2wC/8A6/Oh2xagtb1JgHluRJ92nxoLnBOJKLrDEhmwtyEvKDEqp8Laayh8Q99GOI/DG/h7btYxZuZ7VxWXJ4HUoTHt84BB5ZZ5UDixtO2kga67fP8Amu3/AIY8XF/BLbczcsHujP6lHsN/2mPVTQcs7G/iViMKuW6WxFoR4XbxqOeViJMdDO0aV9CYG+txEuIQyOoZW5EESPrXyhxUqty4ANrr9NsxK/Wvo38OMUrcMwZDDSyo1PNdD8xQFRf+dKU/zURvr/cP96QuqOY/xQTT/OteZ/sCo++XrTDiU6/KgsLA+tOzCqX5xRz28jUD8YsggF9fQ0GpP2KaCB/k1n/8Xtf/AFPgK9Titk/rE+hn6UGhNIEc/SqZ4jbGskz5GvE4jbPMj3H+KC2x5R8ab96VXXGITo2vmD/FPGJQ/qHvMUEn7/tXqt/OtMa+n9w9xFNN9B+oeWs0FgP/AD0rzN6fXeq/5pNs0/GKS31/u+GlA9l8vjTGOny0r3OsbjWobt1NyRHmQKB2cfZpVW761/cvxFe0HAxiXG2YgQd1HrV+xipEFnY6+wY386KMP2Zwwt5rjsRpBLQuonYaxrsTQHdXvsSLCSAXKrDKBodydiIBHOffQEfD8QsBZaY9ksJ/nerNhgWO4jWN/wDeocZw/htuzfuWFvpdsMs3WS6QrE6KAYBUmdtAD6Vm25xWOXDG5khspZEIRzoSrayPBPlNASW7yyQQep+96cQiy0vE7gEj0naq1/B4a01gYfE3HC3nRhfDMsKpZwCVBOQDQz5UTLj1UojEm2fDbCAkOSJB8PLLzMDYb0GLhltndmHlAM0lyBoIPvIH+ao8WNv8vfxDDEWyJZCghVykCGE5WLEyRyHSiLs5xrCfkrN5woLgKxZJZnEAgaEmW29aCra7s829w6bamvcZftorMDqoJgxOlU8b2iwFoX2aWNqYWGhpMCNBBDeH3TVntNxKw2Bvi1bINtUBbIQs3CuqMR4tCRp1oOXdocQTbJJ1zA7+pMVVwctL6nMT0GwA/n5VHj1JtNqOuvSeVWMMuRFXcqYmdJzGfdvQOuPlkCDz2n3eX+1bnYztCMLiBczf0nUrc2kaHLMba6e+h+42b1E+msRUS2QCToNp66/fOgqcXHjDRGcT+xrrH4ScQc4Eou1u6y6kbMFcb+bGuQYq7MeWYf8AkaMvwu4kQ9zDZo73KydSwOUgdJBHwoOyXMYwics9M4/mozxJg2uX3HlWG3BHRzOItsuUmSQIg+Lrtp9isXGYhkt272cmzcMK6+LQkBSyxKg7jqD50HQrfE1OxnTn97Uy9xdROoPqQPh1oaz3vYcMGUhSDpEiQZ2I9DyIqTil8YdA11oJ0SFmT/ygZiYGw1NBrNxhWE5T8B9mvEu22kgAEbSINVeBcas4iyX0yhshmQQY6EAqddj151W4rxe1h0DSrE6LBjckbkT8OlBevMBuhPQx/ipsKkz4R5EiPnzNU+F8YR7ajvQXZQWUnVSw2joNR5RrWkbdxbeYgDoojmN/vegTZ91UaamCPp+9JcaQurgEdIM/vUFkjKTJDAHQCZj5HWq+EtlnAlBmJj2QYEbKP2oNrCOCDJLtHhGUjc6nbam3LTBvEojl4j/EVFhruW4oUkrABIkeXMcquoxZw0nLGX579DtQQdy07RHUCD6GaeMUQQCNeQAqXD4eP0HczPyMTpTsqlmKEGBuZgGf8UDbxJ66/fOq6lhvMDqDTrmNXUCDAk6k686ybmIOfLyA1+ztQMx+PI/SxHoRvWHjOKKgJKt/2HXp+1Xsdc9oMQgjTw6n15g7VmjLckkl0iGDHWdwN+fL0oK3/F+q3Z/5TSrVTG4cgGF95WfrSoOV8M7Th7qriFDWU1tK0tlZQMsn9UgEazqRW72d4BbvObi2gzi4WVVJVreRiwIUE5gdZ10KjlNA3GcItoqiliQPFMbmdo5RGnKlheOXrV5L9pu7uJ7JUCB4cphTIgjceZoOz8f42WtPbW7bQ5lV85VdGIBMHXMN58ucVh9lsfbt4i8neJmJzWpYHOdQwQnaVCwJ1ihTtH2oxmMtrcuWBpbZe+S2wlSwLcyB7MehPWhizjDrJB6afesUHQ+2PbK4bws5kW3DeyD3ivqpz7EMdQRHPnW52G7WWityxiWt27y+JCwRQwgLlDT7c8tJBHQ1yS2MzF3JbUGSST6kn70r3F23uv3zAsHcy2mpBEyBtv0oOijtRh7jvh3uqbZZchvBmXxAhs3d75Z2+czW1wPjlgXruGtC2yo4a2ywfCwX2SQYIbNM7CuZYnH21Ym1ZW2TIbLPP+2SYEAnTetTsLiFXGAAmHBykiNQJg+oB+AoDC483L1i+ttipFw5soW4jZtyYBUEgSNBlFXeI4yxiMFesi6pNo5CLRMKVIyAifYJEBjI05UIfiQmco4OqFrZidVfxCfQz8aGOylrDHG2FxUth3OV/EV1OgkjkGyzQUuJ3w2s6DRVA26lvOr1i7AUEDYAkitT8TOzdvBY7urRizcUXFXUlASQR6AqY9ax7r89pg6DagtKZPkND+3uA+tTX74AnTbWNPnHWqVhp3iTt1puLutkfpHL791BmXTop9fqK3vw9vKnEMOzuEUMfE2wOUxPIaxrQ+zTFSW221ig61xbjiDGdzhu5Je2y/0xaUoU8WUlyFAPj6zqBvNI9qsAbVm3cFsOgti4oUR4WlgD6ouswRsdaGu31nDPZwWIw1pLffW27xUn/wBy2wBkdQSw89KocK7V93hhhRbVgbr3Gzc5VAkRqCrAkcthQdKwitibn5jMDhE1ewpt+JgCczMDlPIwD+vfeveA2xfxBvXM1xbK3FZZzNbJuEKBBliFXKxG5FCHYN7d+7iRfU3LSYc3DnY5QQVDkgH2jrr5Vi9gccbeOUrcyd5Kq7EwGbVZB9oFoUg/3daA4wPGbIxGLdXKLcYW1DtlzZSFaQwILSGgHqJ2q7wfs4b1p3xiuLRUC0pSSF1zSCp8ROoP8U7iXCL1rCo7ZA6vnMN7RzF7gGmsrmOvQUVdnuNq6MrnRZK+ayTFBznguNVbFrD35jvTdtmE8KlwQMxMjUNP8GinifbDBlEuLeYgAOwUtlAVoEj2S2s5PaI1jShr8RrJxNp3W2SysrKRuJ0IA5+GAf8AFBHB+0nd4HF4PXJfCsnRXVlzfFFHvWg7M3F7BK3BetnOuZI2iACZjqdvWqGPxtpVw6KYt3bpyMWEFg2cifbGuh1GojSuP9n+Jm3C7jNqPIgj4AmYrRRySXXOe6C53AEKCQCZ5Ek+vwoO84ZwTIEMRrqSNPfpqa0RiwFJPSQF3Mb0D9ksUbuHttnJKjK0k7qdNxzAB99ESsWbxGIAig2g6tprrqOvyr2+igNp+mZ6+773rFtE5RBMzrqSdNufWtZGn2tCOUn73oMn8qJnNodfd9J8qtYjBhgYIboZGcafTnFSYhddFkcxtM1m4q0J9mCuxG/yoKGN4cRqoheebfTpExrFY+XISp1G5C7D101P8jWtd7rg6NMGQGkj/FZF3ibhijCJMeyYncag6+lA5riz7Ar2qRxV/wDtJ+A+UaUqDjPE8c15y7BQSAIUQNPKd/OqdaWCwSvavXHzAIvhiNWLAAGeWp26GqFkjMMw050HUPwa7QqS+BvQUcFrc+gDp8Nfca55jeEuuIu2FUs1t3B22QnUnYCOda2F4Sn5d8Th77LiLHja3pIAZfEjDkAwPuNP7MdobNgXnvLcu3rrBphSJBLSSxmSxnagHrWxB3kD5npWjh2AQKdCHOgBmCoE/wDdVTi+PF681wLlBOg/2qzgrkTmHiGoiNIAjy50Fa8Bn93zr3vWWGUkEEEHaCIII99K9dlz4QNPTbynT0mnKZ/g0BV2k7WWcXgra933eKL/ANbKPAQoMMOhJjw+tBbqCCANta9yDUgEidPT7+tKxudxI0oLfFuNXcW9t75zNbtLbB5kJMT5671YRwY02rGAhj5TWkl3RTFBdWF6aGRFVuIuMp6nWvTf3HLbzqhi7vIUFc1PZUnbSAT8KhK10LsVcuYnAYux3yqUssLdoopzqczMSSM0giAV286ABOJYjKSSJ0kmBPQcq2uFdmcY5V7eGvshBhghggjkem2tWX4M9kW2vp3AckK9y2YOXcjruNeYM6107gPFjZtqP+II6hQAAp0gaAT5UARw/gePwk3Bh76NBJIUsWHJTEgg8wep0NE/4b4ZLVhlvYde8NzMbjInhn2RJ1GWBttmrXu9vbKk5sUGM+ypX5ATWFj+2NtySgu3GbWMikjzloEdI6mgNO2PE7Zw2IRoE2yAZ5sCNDyOsSOtc54RjzatgFkiJHiEx0ImZ5A86z+P8eu3VLflkRBoRmC+m2/xoatPef2AoB08Kz6bzrpvQH/E8a9214TCkaqA0nTmNJ9PrQ12O7HJiS63sQcPcV1RbQQtcYMJJIMZVjQMdJNZ+HOIJyPfdZ/T3hny0T6VuQyXQy+BssEkDUb7HWTGx8qDUxXY7BW7zLauXQFO7ZbiaRMgAMQCSN9eVUsRxWxhL7JYv2r1u9b7u8O6dLanYNrOomSRqIM8q0sC63LTFYPtA5Rl1GkxynQ/GgbG4P8A+Ia3oYMydPCAW19F5npQda4PbtYV2sW7ouhgjZgVgOR7xkIKnrtvRZhsKBKi4s95Azf6SCwkzMoR8a5T+GmAVS16+UWyFjKWChnbZR5iJj0rouH4Z+ZL2xAUhczAyZB233MDblPpQaOLwoVlIcjX2cpOp1kxygH41YS3dJICmJ0J1EROh35x7+cVjNwrucMlnvURkuw16DquYkAKNjmIUjURPWn9m8UodMKXfMO8UXFPtZYZWYNOhBYCN8vKaDQGAuSM105iB4SVnTMSNf0xGvkaY+EbxPcuQoDFh+kREAEDUExtMVH2kxgFzuhaLp/TS7dCkBCWk6xCwpB06xTbqWTbCW+/u2rYliCMsST4lEM25nSaCvewYZA4aGK6KnjDNIUlSdIBneInWqLWptWmzMAyoJYDVmOUQeZkEwBtuZpnHRjyinArFlJYBHRyc5UjRv7cpGWf1HyrPxfDbuKwlpbIfMCB3oGqHOZzLmEAGD4dtedBu4Xs94F7xjnyjNFtyM0eL5zSrYwmMdERHvW2dVCsxxBkkCCdV5mlQfOnGTOW3bjw6sR/c56DnJJih40QX8I+Hw6kquZmzHWSugKyI29/WsBjJoNDhfGblhbiLBS6IcEbiCCJ3AM69YFZs17TjpzGo5H5HoaDxGEidq08PhrjKbwXwM2UHT2gJgKPKjvg13CNbQmzh2AA1a0hgeZYb+tQ9qLaGwFtKqgBmyqABlA8RAA03B0oAPEqSQSfgP8AOtRteEEKvqx318thWjwGzZa4pxWc2dZCGCegJ3A6xr0oi43iMBctRaWyo2zBGRlGpEEgFjO8zM0AOHmrXDMA998qCTE+Xx5VRjWtjgXFnw+fIqEsBq4nLE7dZBigzMsM07xVqydBTcU5dmYmWYkk6Df02qTDppQMZjVa8tXr4EaxrVS9tQO7okEgbff0rtn4X2LWKwAhFV7SmySvtA6ktO4DBh75rkPCFDA8/Kij8Mu1a4DEsl7TD3iAza+AicrR0gkEdIPLUOwdqOzYxWCWy8NcQKyN/qQR8CJHvrkHEOziqGzKojWIEyN52I9K74nrIO3Ma7fHrXOvxJ4LhV76+hUYhwBcWZJgNDRupgQesDpQc6wmLsqsFlX/AJQqzHqf2rzFdobQBALcttR74yihPFe20dTXgUkczQGHZ2+uLxCo0osgAjLm5k6kGNBRpiuzWF7okKS8kBmZjqvqY+VAnZXCkWzdBObU6DzgfQn31v2Mdc7tvEdGJGYzvz86DHwZjH2jp7ajQAaa7dNz8K3uN4E3CLqcwu0kgkggkdCJHuodxbxct3GOqkgcvazefnpRTwfiqiQ5jVdh/bl5+k6eVBmjFCyl4Wp0KMrMpbKHUZmIH9pGp2+lDnE7bvczSHZt2WArgBBM9D99KPOJ9nRfDNacp3jSBqA0RmVgCDlI1jz2qxwLsWAGGMtW7moywW0XoYjnz59KDW/DkNbwotPhyEV84F23EmSQ+bWTtttAo27+02abaeMANEyQNRMa6fvWZ3YEQCAOpr1kB0JnyEx8t6CT/hmFzqy2QIJPtuQcwObwkwDsc2p0qZOFYVcvd28jIQVZGhtOp/V5zUaWBGug6H+BoBVy5bCjMPQE/tQSYjCWbn/uZ/aza+kR1Ij6VjYrs+neEWMQbFtozLBbVdiATpvry0q/h0uXICbHdztS4pcXC2wyw92RGc6HWOhIESZH9tAzDdm7lmxfWzfl7g8DMsKjEQTpMg7+tD+Kwl3CYPKF/MsMjOtswY5ETuARrt1q2nEcTj86ugsYdVh2DEhjGsNpp5Aepoe4v2mtvhra4dmbGWygCCULoB4jm2gAnfmBI1igErvH8ezFlwtpVJJA/IBoB2GbJ4o686VGmG45iciyXU5RKm8ZGmx8G4pUEfF+Ct+UFvJaNyRmYCA2usAjYr1rknEuBMWZrQBHiMAyPCSCAeoij6zjb1y0V71wxESY05GJ/kVjW7Isg2sxgEmdwC2oM7mTQc8NeCtfj1rNFwABtVcDqJ19/wC1ZFAR8DxN50KoUAQAbwdZggRBbfU0X2roN9ZOYC0QSQPFnIEnponLrQJwG0/jZQcsR5Enb3wT8aPsCgltZKtlMeWo+RoOf8SsdzeuWp8Kscs66HUfIj4VTLaEa0RduMJlurcGzj/8f/6+VDhIA3mgbhlTXOXjllAPxkiKmuW10gMB/rZdvICqfOBzqR7MbsPcZ+mlBdNkdfdtVrBL4TAOh1pcHwauAxOizp19fIVPjg6MpTcglgdjrp7wNPdQQhQJEaz9xVPHrA29KkuY9hHhUDlEjn1qw9oXbWcEAjXLudv96B/A3CkEA9G/c1W4umV5iAYMGrvD8UgCjZhuDoI+9arYnHi7Og0jWNYkAUFt+2eNCLa/M3RaQAKqkJCgQBIE6eZqfhXG79y3iAWzKFVjm30JG43nNqTO1ZfEOGsMrEEScpJBAEczWj2bwwFu8AQ2a2QdwoPLXnsNKDJw1rOzmNQrPprOo+J1pmHwn9wca6Zfa+FamDZLejpcCnXMFYDMAconcg+VUcRxqSe7traBJ0TXfoxlooNrhrdwol7x0jI0AAdYO23Or/DbjXdLceEEMIAJk8pOpHl1qazwa13K6MzsoJLNAlhPXz/mpeH9np9lLjM0aLPLzG1BkcfwpW1lcEObnPfVN/mav4LCX3VCUIMAHQD6+XWtbiHDGs4nDC6p1uI2XNnYggrHi0Bk7URW8MLtw5AUtru05pPQTzI9wFBa7LYK4lvvHGWRCgnSI3PMk8uUda3sMmsn5ftVQY1Z6ny1PwGgqUYlydoHrFBaxOIgeXnuPhUKsNIMDeR/FSWLDu0KoJ39PjWtY4MqAvcIkCfIUFHDW3b2EkA7xpPqdz5mpsffs4dkbFNJYHJmPhlYMesaj0MVk8R/EXD2ZVAWIOUIqkGeviAEHl6zrQp2jxV69iHuFw/dZu4yAqBIB118ZkRO0COdBq9ou2r4m1cXBtkRCgzxqcxM5Ad4gfHaNav9k8HZZ71+6WjLbMOTGi6tqToWBMUJcPRVtOHgHIuUKD7WYAz6ia3+BYK9iMiliqlEmdPAM6ggczIjWgv9rFPEk/LWNLeYMWOg8JkTyCeXpQLwfs8l/Fvlvl1iFa3eAIYEiG8BAByz7OhNEPbPtWlm1dwuHQHMrIR8izEaknkB9K5FgeLPhWL2iUcjKQCdR57bUHTb3ZnEqxUYswpIE25MDQSRAPqAK8oHfiWLuk3Desguc0ZysZtYiNN9uVKg1jjRbGoEFgJ33HOqPG7Z1icwBKltmGmZSPgY6xTseJtOFkgAmQPIb++r/BCuIw4zeIjwkgywZdiPMj96AawthsRngaFYZByZRofOR9KGr1sqSDuKLGL4bENkPKZ01APKhrFwdf1Sc3nJkfvQF/ZKPy4mNGbz+VafAA2a+DqRcU+5l8/SsnsgwNgDnnYH3wf3q/jceuEvG5czFLlvKQoBbMkZdzEZS2tBN2swJuYd+ZXxCB/bv8poHtoujHaCNBO+vP71rp3YZrfEmuFzktpC92G/qPmB3I2WBy1PUcxDtjgLGExL2Ld0XLcSIM5DJhGPUaecETrQB72yInblT7TJBkEkjTWIPWtHHcMburbL482pCgmNBvG1VMPgLj3FREZmMaKCTr6cvOg2uB2oQb76xB8/4FP4hc/rZY2t8+pPLpSGPt2JtsSXQ5WCgbjfXaNOtW8bhHD96FGUoIjeZ+9aDA4hezZdDoD9an4e7BHA2gE6cv20qTHWJUNBymRPr/tRTxDgkcO77QTbttHMklelACNeGsDqB11qzw2yXu5AwVmUDUaEjl6/xVe1ZgFooo7H8MVl79klsxyknQBdNuszrQb3Aezdq4pGJ7x70aEeNABtprrzmr3EuGW7CkBvCVaAQREDpt0q9w9LZeLgLDkQYj39OWledssKUtqA7MsNoTIG2x+W1BFieGMtkhw6q6wCRtIg+UxQzgPwxa7AW6pXUFspG+25iR0o5stdxJtWSVgqrEgciBM7agH50Y2cMiKEA8IGg+9zQD/Deylm2ALk3SoAA0A0AHlO3OttFyABctpeggn+BV62CdgFXqdT/iog65tFzHryoAbttbL4iyFV2JKRAMmGbn9fKiXDcIyIqSCoB0OkknUnTmTWw+JbZVOY66Cd6nw3DnmXaPL+aDGscObnCjouv+TWBxHtlg7Gf23y6FliJjaT59Iot7WYpcNhLhUnvGRktgDUsVaPkCfdXBOJDvVBGk3i7L1gSSeigD3lqDXv/iTxHDs1sXEKkyG7pdBM+GI0jrVXHfiHj8Wosm6FU6EqsPr0ZTMelCeMvu8FlA8IgDTQk5fh+wrX7J8Me64bJ4RHiY+esDnQdAxf9Z2cqAxCjaW8KhRvzgU9sJOIP5bVWICFjprtM+dWOI4ovcLREgQNtgF921WsqC63cABQVCzvMDX4/WgyrDhMyss+BlgD9R0B1/t393nVvBY+/YtHIrFriAWgDOUZ2n5gn3mmW72RyWXMfGI83BUH4mfdR72byrg7ZWD4ZJ/1Sc3wMig5Xx3sr3Vu7euXCLt5SUJPsFtwOeYnQnkCY61z3D2+6vB8RZe4FJlWJGY6xmJ31gxzr6C4TxHvw2dzZdN1hcmvPXT3b0P9usNYuALcAZj4s1po1EwWGgnqCNRQcTu8QvMxPeMJJMByBr012ryt+/wnxNC2AJMS7zE84QiffSoNHGoEs3JOaQwnYCBp5mqXYLFENkJIW5z5BgfDrykEir3aMoli4AQZWAR1C66+861m9kSsRziYPMEwfpQW+1Vo28VbmBJg8/8AHShXiNgpeYHrPqDRd2vI7tGnVXEacoP8VjcWw7ZWvACEgEyN21A+HTyoJexrn+pb/wBQO/URr8K1u2WFz2UaPZYcjzBFZXYXjOFw+Id8baN1HSBADBTMmVO+mnlTeOcdsXr39G21uxplV2mDseZyg9PWgxUw9wEG3IPkSD8RVXE2mQ5WO4zfX56Uf3uzqnDi5b8bwGy29RqQDBG8ChLi/B7ufMtq4QR/Y2h6bUGr2U7I3ruW8t4W1DfpLZ9IJiNBpzmumWIDECd5Ma+4xoffXNuzuOxNhe7trLuQcjLmnSNpmum9mcRea1N60ttgYBKlZHI5dTzigBcX+GuJ7xrlm5bJksobMpMkmNRl5wdYNZDW8dhh3V+262p5roNZ0YcvKa7fZViZJX4VW49hDdsXrZb2rbDYnUgxptQcRxjZUMHwtMRG/n74+NEnGuJxwvDpGr5Jgz4VB0J6yNvKhjKxXKTIG4IiRy+B+tQXb7GwlttluGNPKd519o0Db1nwga6Tp5RR92Ywym1ZtqZOQDTzGpPQDXSgS/bcodMvWfaPp0ArqXY22MsiMoUIqxPTzAmAJnrQRX1i4UOkGPjEGB5Va48mazbLTIDhs06kZQNOhmdOtEuAsS5Yogn9TRMjTQRVrHcOs3IF2WjaCV92hnWgodhuFMlgXHJDOPD5Jy953npFEbWSNAQD1I1+dSWNAAPCoEADeOVToPL1O5oKLKVjUnzMTUtnAsf9OvPnWlhbakBva86ZxLiVuyjO5gKpJgEmAOg1oG2ylogE6toPP7FZvGu1+Dwsd/fRWOySWf8A7RrXM8X2tPEcXYJTLhLF4OSzHx8gxjYATA9ZrH4jgrRvu9m2nju6AKB4T7IVdhy0oNntvxO/fxrBny27BHdqpmerHzO0ch60KdolyZwbbjMdCXWApOogDQ67HrWxxDD3LN8pc9pRDGZWSJB/35mpO1d1Xt37gGhbQRyZhQAvESJtxPsCQP8ATPM7zRd2HYdyNQTnP1kUHXLRLZZ2UgT5kfuTRZ2MtgWmX/UZjyAj+aAx4leS7dZgIVjEaAAGKvcMwneYq4lgghCZY7QDoSeev1rG40U7090RkJEbnQROnrR/2V4WljNlJYtIZjG6kxA5Ag/Kgq/+lWtv3qXFe4DOVlhSfWTHwoQ/Dy5i8Nfv2MQHA08LEFM3OG31EQRpoZ1iusMff61g8akspWZUwwG2UgwT5Bo900Ap+IWPUIHJYRGZAskn+7MBERO5Xaud/wDEndtLwdtNGGS4R/pnwtEbTOldH4mq3AUeWtupVgVEEgiI/t6xXPeO9mrdyXtE28iZVtjXMRJnMdyeemsCgoHjcaaadTB94Ox8q9rAHEb/APcfe0n4zrXtAQ8exAu4Zio08o3GhmPpWH2exwtuOXUnaD16CpONWgoc28wGcaBjsVJGg099UeEWwXcHX+m/xjSg3O0N17wL5VyICDkMgE8ttfUTzqjgbpcFTJDAzJ05QfICB8KuYbEql4I092ygOo03bMPeCQau8M7PHOzyAknK06sPQfvHvoKHAeypxBGfNl6r89SN5O0cqt8T7Auh/oXVaf0vo2o6gEH5UZYaz3aBc3hHnEzNX7FxQYEeg86AZ7C8Fx2HLLcUdydgWB8XIrGwOs+6ji1hdQWZjHnpUIcnSfdP3+1TCToT7gAaC9bIOoOm0syil3Ckktc09YH01+NUe4U66k+Z5+m1MYSddhyB+sUGtYRCSoJq9bCgakVjWcQRpEA8wZNS2LpeeS9TpNByjjVq3bxdzDgqCHOnQbj5GhviTQh38Nxl10EkT9PrRj+KXASuXGWw2+W6R6eFj02j4UC8OxAF9LjKGAZS6nUMARm330FA7B49Aw7xDl5gGJjr5HnFGPZbtemDutZuEth3AK3ANV6T1EaEjoNKNX7KYPE2SBYtrmEqyAKwBEqQRoNP9qGsV+FF+Is3VdeS3FIIneCCRrQdJ4QwugOjKbbDRgQwPplO3vHpWvh8AB7I8R5nU/HpQP8Ahd2IxWEu3Ll093aZcosk5sxkePfSIPTeui4vErYWSdOZ6eZ8v5oJLOCC6nU1LccKJJgfCsq3x+zcbLauIzE6AGSeunpXP+2vFMRdudzn7m11DDNc0/SeS+mu/pQQ8Z7SY0s4wl4JavXbptmFLAWyqGJBgFp5cvOsrguMxSte/MXmvG9ba0VLErD6EzAg5c0RHnNV8ImW6lsDwpbbLrsWcZvWYA91EvA+Fo7uHaQLbMsaSQNNdhE86Ab4Xw8Ne7vwhSVt6kAATWnjMIbbum7WyyTETB0Py9aZhrZElfazgiNTI1A15z9aa6EidZMEkmTPOfOgpY7EPeuvdceJj02AAH0AqHt3ibdiLaNn7y2jmSdMygkmNpOwoe41xe9cxbKLpVA+VcugCCFO25jrNYbsWuEMWYs0GTJgHT6fKg1uEH8wxQLlIkrHqN52260Z9luDXktMzW37tnBDRvMBjG8A0E4nBCyi5cwIYhzMQD9QeldP/BbiFy5bvWnlhYK5GM7Pmkf+M/8AVQZHa3GixfazZZYjRjuJn3e6ujdlu0uFvWFFhzKgAq2j5p8U8mJYySJGtZ3GOyOFu31v3VObOMyg+FwD+oHrziJrRxI7lQbaqhEr4VAj0AHOB8KDfs4gtm00B3hh67gfEaUBds+1tnDtB/qFz7Nth+n/AFbCGAB332oU7YtdL53vvlcSCXbMv9yrBgCD05waBsZZUQqg6aes+vKg3OM9sMRcuC4W7u0h8FpNFyk+ISNTMasTPSK3cb+IuDVEOFwRuX8sZrw0UtpCwxLmfSaA7yOy5co8IPPWBrr105VtdguxlzG5ryXltmy6kZ7ZYFh4h+oaaLPrQap/DTiF3+oz2Qz+IiFEFtToEganlSrrJvXhplGmnsk7eebWlQcHt4FmtsjFSSFAynfKfCSdhoY0mrnD+GWkXLqWIIZlBzHynYDy/evKVBpYfgtrP3rIzu2sMRHLoJ5czyohsWLh/TCjWZGx3ArylQOu4IMCGZoOhymNPUc/U063ZiIBaNAoEny8h7+tKlQbHD7DfoAHWIzL5HkDVwYUxq2/nvSpUEd1ANFUHzbb3T/FUnuHcydeZ09wpUqDXwGFJILDbbp8Kv3LCjQwAdhpr1050qVA38tmBXKMh0IMEEenT1oMxX4XYN7uY96FP/y1ZQo9PDIHlNKlQGvB+CIiqieFEUAa6wBA/wB6JbNgL7I9/wDmlSoH3CFEnYUD9pOMPduJatCFJ1aNTBn3Dn10pUqChiAbL2yiqHUMwMaywyzp03oP7Rq7Bs5bYka9Z26DNrA86VKg2TwwLYsMFy3VzBz+kyEy5TG0KYB86msYdzohliCSBOwGYj4ClSoIeFXClwPuFuKxBGkc9Oe5PuqDiV/Pddl0zOTH6oY6eXSlSoBbt72b7lxfs5jbYKTPtDMNCRH/AEmPKsvC4dQhvIuoMCd80D5fvXtKgyBcZ3OcxmPiJmAfP75V9CdiuDW8Lh0t2vET4muEe2SBr5CNh0pUqC9jkaF0MA6/tFUsaWMFm/6Ap09SecUqVAE9pspUKVnxTI020Gu+tBvEmVVYCypdgFDyYUE+I6/qMAA6RPOlSoMljHtHURI13nn6UUdlO0d3C57dmGt3WkwmbKTALLqNYA36UqVAbJxHiAAGddNNVb+KVKlQf//Z"/>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data:image/jpeg;base64,/9j/4AAQSkZJRgABAQAAAQABAAD/2wCEAAkGBxQTEhUUExQWFhQXGBwbGRgXFxgaGhwfGhoZHRogHR4cHyggHB0lHBgaITEjJSorLi4uFx8zODMsNygtLisBCgoKBQUFDgUFDisZExkrKysrKysrKysrKysrKysrKysrKysrKysrKysrKysrKysrKysrKysrKysrKysrKysrK//AABEIALgBEgMBIgACEQEDEQH/xAAcAAABBQEBAQAAAAAAAAAAAAAGAAIDBAUHAQj/xABCEAACAQIEAwUGBQMCBQIHAAABAhEAAwQSITEFQVEGEyJhcTKBkaGx8AcUQsHRI1LhYvEVcoKSohYzJENTY7LC8v/EABQBAQAAAAAAAAAAAAAAAAAAAAD/xAAUEQEAAAAAAAAAAAAAAAAAAAAA/9oADAMBAAIRAxEAPwDq5xR69NjUYxB/uPxqqtpiJ8/QVOiafPWgm79jzOvSvDdbXU9dzSRdPsV5knQfL+etA9bjTMmJ5mpu8bTU71GE93LrtTwPpz8qBjs2mp89a9ljzOo6mkQT9acJ/wBh1oPZbqfjTxPU0z7+NOU9fTpQegnqdPOo2Jnc1Kaye0XE/wAvhr16Ce7tloG+g+/hQZnaDtrhMGf6t45jIyp4mkdem0a1Y7MdqsPjlJw93MV9pDIdZ2kHlpvtXHOwPZu3j/zV2/ea2oYeyQsE+Ilid9NJPOTR7xLgOGweFN3AoFvWIuLcQ5neCCVYyS6vtGvlqBQdGUk8/nSM9f2r22dJGkiY9fXnTj/mgapP3rXrT7/P+KRJ91eTB9OlA/Xf314xPWmj6U8CgaRFeE9PlSYU0LO/zNA+kF+9qVv/ABSI+96D0/40psfOvJphagcU50wr/PWkzH9/5pMSdZ/agcP8615H3tXkR98qcfuaBtswfrGvpTiv39KSJ19OlOP3HlQMZfKfltVYmOWnkKskfzTbievXpQVSR5/GlUn5f0+Jryg8Ufz50/69eetU8PeBGh0571ZtGef2KCRW1iPWak3Gn8UyfvnTh5/M9aDwAg+1p8qkzx99ajP3yFegz/ig9DE/SnZZ3mNq8PlpI5b6V6G93P7FA5F99PEeX1qux8/2pDT48qCW6+/71Qx9oXbdy205XUqeWjCD9akvvH3OlZ3EOJW7YJdgIB03OnkKDmGF4ThcJjMRg4d7DW7ecy3hcM58pXLlOkjX1rafhODR8DhVtOGt3ke0GzD/AFOztsSDlYp5RWTxjDXOIIcZhri28Th3KkFgv9NoNrU6ag8/1BgKzOxlvF3cXZvYgrh7OHuqrMUyAvHhTUQC2izoPEBuwFB3tG+zAqRfp0qpabb4VYXX0oH14RNKfsV4fuaD1WP+1Jh1+dezTd9NKBwM/SmQPKkCPjSJn60Hg1/zSnp8q8OnLz/mlmmgad/n1phTWaljp8qRFBGT9ivHuActqcV++VQWVhj8tJ+cUE6H72p4/wAaVH7vLWnqKCQfWvCKQ8vlTXb0B8z8dKBrzBywDy0ke/qJpqA5RmgsAJPI6awNwJ5VF+Z1iDv7oqRW9PvagjM/YpUjc9aVBk5AAAsj0NT2WgaEn30ML2pw++Zj6Iabd7VWdTFwx5Db40BpbucvpvT1NBy9rbYGiuT0OlTr2r/+3AoCkv8AZr1n6ULP2qMaWwfjT7HaWYm3r5N/igKw/P7im94AeQ+dDX/qXqn/AJD+KS9pUO6kehBNAUV476VjWuPWjzM+lSDits8z8KAP7fdsGt3GsWiFKqC7c5InKOnhI18651jeNFrYALHQ5oJk+pOvlUn4hX8+IxFxAYa5AO2wC/8A6/Oh2xagtb1JgHluRJ92nxoLnBOJKLrDEhmwtyEvKDEqp8Laayh8Q99GOI/DG/h7btYxZuZ7VxWXJ4HUoTHt84BB5ZZ5UDixtO2kga67fP8Amu3/AIY8XF/BLbczcsHujP6lHsN/2mPVTQcs7G/iViMKuW6WxFoR4XbxqOeViJMdDO0aV9CYG+txEuIQyOoZW5EESPrXyhxUqty4ANrr9NsxK/Wvo38OMUrcMwZDDSyo1PNdD8xQFRf+dKU/zURvr/cP96QuqOY/xQTT/OteZ/sCo++XrTDiU6/KgsLA+tOzCqX5xRz28jUD8YsggF9fQ0GpP2KaCB/k1n/8Xtf/AFPgK9Titk/rE+hn6UGhNIEc/SqZ4jbGskz5GvE4jbPMj3H+KC2x5R8ab96VXXGITo2vmD/FPGJQ/qHvMUEn7/tXqt/OtMa+n9w9xFNN9B+oeWs0FgP/AD0rzN6fXeq/5pNs0/GKS31/u+GlA9l8vjTGOny0r3OsbjWobt1NyRHmQKB2cfZpVW761/cvxFe0HAxiXG2YgQd1HrV+xipEFnY6+wY386KMP2Zwwt5rjsRpBLQuonYaxrsTQHdXvsSLCSAXKrDKBodydiIBHOffQEfD8QsBZaY9ksJ/nerNhgWO4jWN/wDeocZw/htuzfuWFvpdsMs3WS6QrE6KAYBUmdtAD6Vm25xWOXDG5khspZEIRzoSrayPBPlNASW7yyQQep+96cQiy0vE7gEj0naq1/B4a01gYfE3HC3nRhfDMsKpZwCVBOQDQz5UTLj1UojEm2fDbCAkOSJB8PLLzMDYb0GLhltndmHlAM0lyBoIPvIH+ao8WNv8vfxDDEWyJZCghVykCGE5WLEyRyHSiLs5xrCfkrN5woLgKxZJZnEAgaEmW29aCra7s829w6bamvcZftorMDqoJgxOlU8b2iwFoX2aWNqYWGhpMCNBBDeH3TVntNxKw2Bvi1bINtUBbIQs3CuqMR4tCRp1oOXdocQTbJJ1zA7+pMVVwctL6nMT0GwA/n5VHj1JtNqOuvSeVWMMuRFXcqYmdJzGfdvQOuPlkCDz2n3eX+1bnYztCMLiBczf0nUrc2kaHLMba6e+h+42b1E+msRUS2QCToNp66/fOgqcXHjDRGcT+xrrH4ScQc4Eou1u6y6kbMFcb+bGuQYq7MeWYf8AkaMvwu4kQ9zDZo73KydSwOUgdJBHwoOyXMYwics9M4/mozxJg2uX3HlWG3BHRzOItsuUmSQIg+Lrtp9isXGYhkt272cmzcMK6+LQkBSyxKg7jqD50HQrfE1OxnTn97Uy9xdROoPqQPh1oaz3vYcMGUhSDpEiQZ2I9DyIqTil8YdA11oJ0SFmT/ygZiYGw1NBrNxhWE5T8B9mvEu22kgAEbSINVeBcas4iyX0yhshmQQY6EAqddj151W4rxe1h0DSrE6LBjckbkT8OlBevMBuhPQx/ipsKkz4R5EiPnzNU+F8YR7ajvQXZQWUnVSw2joNR5RrWkbdxbeYgDoojmN/vegTZ91UaamCPp+9JcaQurgEdIM/vUFkjKTJDAHQCZj5HWq+EtlnAlBmJj2QYEbKP2oNrCOCDJLtHhGUjc6nbam3LTBvEojl4j/EVFhruW4oUkrABIkeXMcquoxZw0nLGX579DtQQdy07RHUCD6GaeMUQQCNeQAqXD4eP0HczPyMTpTsqlmKEGBuZgGf8UDbxJ66/fOq6lhvMDqDTrmNXUCDAk6k686ybmIOfLyA1+ztQMx+PI/SxHoRvWHjOKKgJKt/2HXp+1Xsdc9oMQgjTw6n15g7VmjLckkl0iGDHWdwN+fL0oK3/F+q3Z/5TSrVTG4cgGF95WfrSoOV8M7Th7qriFDWU1tK0tlZQMsn9UgEazqRW72d4BbvObi2gzi4WVVJVreRiwIUE5gdZ10KjlNA3GcItoqiliQPFMbmdo5RGnKlheOXrV5L9pu7uJ7JUCB4cphTIgjceZoOz8f42WtPbW7bQ5lV85VdGIBMHXMN58ucVh9lsfbt4i8neJmJzWpYHOdQwQnaVCwJ1ihTtH2oxmMtrcuWBpbZe+S2wlSwLcyB7MehPWhizjDrJB6afesUHQ+2PbK4bws5kW3DeyD3ivqpz7EMdQRHPnW52G7WWityxiWt27y+JCwRQwgLlDT7c8tJBHQ1yS2MzF3JbUGSST6kn70r3F23uv3zAsHcy2mpBEyBtv0oOijtRh7jvh3uqbZZchvBmXxAhs3d75Z2+czW1wPjlgXruGtC2yo4a2ywfCwX2SQYIbNM7CuZYnH21Ym1ZW2TIbLPP+2SYEAnTetTsLiFXGAAmHBykiNQJg+oB+AoDC483L1i+ttipFw5soW4jZtyYBUEgSNBlFXeI4yxiMFesi6pNo5CLRMKVIyAifYJEBjI05UIfiQmco4OqFrZidVfxCfQz8aGOylrDHG2FxUth3OV/EV1OgkjkGyzQUuJ3w2s6DRVA26lvOr1i7AUEDYAkitT8TOzdvBY7urRizcUXFXUlASQR6AqY9ax7r89pg6DagtKZPkND+3uA+tTX74AnTbWNPnHWqVhp3iTt1puLutkfpHL791BmXTop9fqK3vw9vKnEMOzuEUMfE2wOUxPIaxrQ+zTFSW221ig61xbjiDGdzhu5Je2y/0xaUoU8WUlyFAPj6zqBvNI9qsAbVm3cFsOgti4oUR4WlgD6ouswRsdaGu31nDPZwWIw1pLffW27xUn/wBy2wBkdQSw89KocK7V93hhhRbVgbr3Gzc5VAkRqCrAkcthQdKwitibn5jMDhE1ewpt+JgCczMDlPIwD+vfeveA2xfxBvXM1xbK3FZZzNbJuEKBBliFXKxG5FCHYN7d+7iRfU3LSYc3DnY5QQVDkgH2jrr5Vi9gccbeOUrcyd5Kq7EwGbVZB9oFoUg/3daA4wPGbIxGLdXKLcYW1DtlzZSFaQwILSGgHqJ2q7wfs4b1p3xiuLRUC0pSSF1zSCp8ROoP8U7iXCL1rCo7ZA6vnMN7RzF7gGmsrmOvQUVdnuNq6MrnRZK+ayTFBznguNVbFrD35jvTdtmE8KlwQMxMjUNP8GinifbDBlEuLeYgAOwUtlAVoEj2S2s5PaI1jShr8RrJxNp3W2SysrKRuJ0IA5+GAf8AFBHB+0nd4HF4PXJfCsnRXVlzfFFHvWg7M3F7BK3BetnOuZI2iACZjqdvWqGPxtpVw6KYt3bpyMWEFg2cifbGuh1GojSuP9n+Jm3C7jNqPIgj4AmYrRRySXXOe6C53AEKCQCZ5Ek+vwoO84ZwTIEMRrqSNPfpqa0RiwFJPSQF3Mb0D9ksUbuHttnJKjK0k7qdNxzAB99ESsWbxGIAig2g6tprrqOvyr2+igNp+mZ6+773rFtE5RBMzrqSdNufWtZGn2tCOUn73oMn8qJnNodfd9J8qtYjBhgYIboZGcafTnFSYhddFkcxtM1m4q0J9mCuxG/yoKGN4cRqoheebfTpExrFY+XISp1G5C7D101P8jWtd7rg6NMGQGkj/FZF3ibhijCJMeyYncag6+lA5riz7Ar2qRxV/wDtJ+A+UaUqDjPE8c15y7BQSAIUQNPKd/OqdaWCwSvavXHzAIvhiNWLAAGeWp26GqFkjMMw050HUPwa7QqS+BvQUcFrc+gDp8Nfca55jeEuuIu2FUs1t3B22QnUnYCOda2F4Sn5d8Th77LiLHja3pIAZfEjDkAwPuNP7MdobNgXnvLcu3rrBphSJBLSSxmSxnagHrWxB3kD5npWjh2AQKdCHOgBmCoE/wDdVTi+PF681wLlBOg/2qzgrkTmHiGoiNIAjy50Fa8Bn93zr3vWWGUkEEEHaCIII99K9dlz4QNPTbynT0mnKZ/g0BV2k7WWcXgra933eKL/ANbKPAQoMMOhJjw+tBbqCCANta9yDUgEidPT7+tKxudxI0oLfFuNXcW9t75zNbtLbB5kJMT5671YRwY02rGAhj5TWkl3RTFBdWF6aGRFVuIuMp6nWvTf3HLbzqhi7vIUFc1PZUnbSAT8KhK10LsVcuYnAYux3yqUssLdoopzqczMSSM0giAV286ABOJYjKSSJ0kmBPQcq2uFdmcY5V7eGvshBhghggjkem2tWX4M9kW2vp3AckK9y2YOXcjruNeYM6107gPFjZtqP+II6hQAAp0gaAT5UARw/gePwk3Bh76NBJIUsWHJTEgg8wep0NE/4b4ZLVhlvYde8NzMbjInhn2RJ1GWBttmrXu9vbKk5sUGM+ypX5ATWFj+2NtySgu3GbWMikjzloEdI6mgNO2PE7Zw2IRoE2yAZ5sCNDyOsSOtc54RjzatgFkiJHiEx0ImZ5A86z+P8eu3VLflkRBoRmC+m2/xoatPef2AoB08Kz6bzrpvQH/E8a9214TCkaqA0nTmNJ9PrQ12O7HJiS63sQcPcV1RbQQtcYMJJIMZVjQMdJNZ+HOIJyPfdZ/T3hny0T6VuQyXQy+BssEkDUb7HWTGx8qDUxXY7BW7zLauXQFO7ZbiaRMgAMQCSN9eVUsRxWxhL7JYv2r1u9b7u8O6dLanYNrOomSRqIM8q0sC63LTFYPtA5Rl1GkxynQ/GgbG4P8A+Ia3oYMydPCAW19F5npQda4PbtYV2sW7ouhgjZgVgOR7xkIKnrtvRZhsKBKi4s95Azf6SCwkzMoR8a5T+GmAVS16+UWyFjKWChnbZR5iJj0rouH4Z+ZL2xAUhczAyZB233MDblPpQaOLwoVlIcjX2cpOp1kxygH41YS3dJICmJ0J1EROh35x7+cVjNwrucMlnvURkuw16DquYkAKNjmIUjURPWn9m8UodMKXfMO8UXFPtZYZWYNOhBYCN8vKaDQGAuSM105iB4SVnTMSNf0xGvkaY+EbxPcuQoDFh+kREAEDUExtMVH2kxgFzuhaLp/TS7dCkBCWk6xCwpB06xTbqWTbCW+/u2rYliCMsST4lEM25nSaCvewYZA4aGK6KnjDNIUlSdIBneInWqLWptWmzMAyoJYDVmOUQeZkEwBtuZpnHRjyinArFlJYBHRyc5UjRv7cpGWf1HyrPxfDbuKwlpbIfMCB3oGqHOZzLmEAGD4dtedBu4Xs94F7xjnyjNFtyM0eL5zSrYwmMdERHvW2dVCsxxBkkCCdV5mlQfOnGTOW3bjw6sR/c56DnJJih40QX8I+Hw6kquZmzHWSugKyI29/WsBjJoNDhfGblhbiLBS6IcEbiCCJ3AM69YFZs17TjpzGo5H5HoaDxGEidq08PhrjKbwXwM2UHT2gJgKPKjvg13CNbQmzh2AA1a0hgeZYb+tQ9qLaGwFtKqgBmyqABlA8RAA03B0oAPEqSQSfgP8AOtRteEEKvqx318thWjwGzZa4pxWc2dZCGCegJ3A6xr0oi43iMBctRaWyo2zBGRlGpEEgFjO8zM0AOHmrXDMA998qCTE+Xx5VRjWtjgXFnw+fIqEsBq4nLE7dZBigzMsM07xVqydBTcU5dmYmWYkk6Df02qTDppQMZjVa8tXr4EaxrVS9tQO7okEgbff0rtn4X2LWKwAhFV7SmySvtA6ktO4DBh75rkPCFDA8/Kij8Mu1a4DEsl7TD3iAza+AicrR0gkEdIPLUOwdqOzYxWCWy8NcQKyN/qQR8CJHvrkHEOziqGzKojWIEyN52I9K74nrIO3Ma7fHrXOvxJ4LhV76+hUYhwBcWZJgNDRupgQesDpQc6wmLsqsFlX/AJQqzHqf2rzFdobQBALcttR74yihPFe20dTXgUkczQGHZ2+uLxCo0osgAjLm5k6kGNBRpiuzWF7okKS8kBmZjqvqY+VAnZXCkWzdBObU6DzgfQn31v2Mdc7tvEdGJGYzvz86DHwZjH2jp7ajQAaa7dNz8K3uN4E3CLqcwu0kgkggkdCJHuodxbxct3GOqkgcvazefnpRTwfiqiQ5jVdh/bl5+k6eVBmjFCyl4Wp0KMrMpbKHUZmIH9pGp2+lDnE7bvczSHZt2WArgBBM9D99KPOJ9nRfDNacp3jSBqA0RmVgCDlI1jz2qxwLsWAGGMtW7moywW0XoYjnz59KDW/DkNbwotPhyEV84F23EmSQ+bWTtttAo27+02abaeMANEyQNRMa6fvWZ3YEQCAOpr1kB0JnyEx8t6CT/hmFzqy2QIJPtuQcwObwkwDsc2p0qZOFYVcvd28jIQVZGhtOp/V5zUaWBGug6H+BoBVy5bCjMPQE/tQSYjCWbn/uZ/aza+kR1Ij6VjYrs+neEWMQbFtozLBbVdiATpvry0q/h0uXICbHdztS4pcXC2wyw92RGc6HWOhIESZH9tAzDdm7lmxfWzfl7g8DMsKjEQTpMg7+tD+Kwl3CYPKF/MsMjOtswY5ETuARrt1q2nEcTj86ugsYdVh2DEhjGsNpp5Aepoe4v2mtvhra4dmbGWygCCULoB4jm2gAnfmBI1igErvH8ezFlwtpVJJA/IBoB2GbJ4o686VGmG45iciyXU5RKm8ZGmx8G4pUEfF+Ct+UFvJaNyRmYCA2usAjYr1rknEuBMWZrQBHiMAyPCSCAeoij6zjb1y0V71wxESY05GJ/kVjW7Isg2sxgEmdwC2oM7mTQc8NeCtfj1rNFwABtVcDqJ19/wC1ZFAR8DxN50KoUAQAbwdZggRBbfU0X2roN9ZOYC0QSQPFnIEnponLrQJwG0/jZQcsR5Enb3wT8aPsCgltZKtlMeWo+RoOf8SsdzeuWp8Kscs66HUfIj4VTLaEa0RduMJlurcGzj/8f/6+VDhIA3mgbhlTXOXjllAPxkiKmuW10gMB/rZdvICqfOBzqR7MbsPcZ+mlBdNkdfdtVrBL4TAOh1pcHwauAxOizp19fIVPjg6MpTcglgdjrp7wNPdQQhQJEaz9xVPHrA29KkuY9hHhUDlEjn1qw9oXbWcEAjXLudv96B/A3CkEA9G/c1W4umV5iAYMGrvD8UgCjZhuDoI+9arYnHi7Og0jWNYkAUFt+2eNCLa/M3RaQAKqkJCgQBIE6eZqfhXG79y3iAWzKFVjm30JG43nNqTO1ZfEOGsMrEEScpJBAEczWj2bwwFu8AQ2a2QdwoPLXnsNKDJw1rOzmNQrPprOo+J1pmHwn9wca6Zfa+FamDZLejpcCnXMFYDMAconcg+VUcRxqSe7traBJ0TXfoxlooNrhrdwol7x0jI0AAdYO23Or/DbjXdLceEEMIAJk8pOpHl1qazwa13K6MzsoJLNAlhPXz/mpeH9np9lLjM0aLPLzG1BkcfwpW1lcEObnPfVN/mav4LCX3VCUIMAHQD6+XWtbiHDGs4nDC6p1uI2XNnYggrHi0Bk7URW8MLtw5AUtru05pPQTzI9wFBa7LYK4lvvHGWRCgnSI3PMk8uUda3sMmsn5ftVQY1Z6ny1PwGgqUYlydoHrFBaxOIgeXnuPhUKsNIMDeR/FSWLDu0KoJ39PjWtY4MqAvcIkCfIUFHDW3b2EkA7xpPqdz5mpsffs4dkbFNJYHJmPhlYMesaj0MVk8R/EXD2ZVAWIOUIqkGeviAEHl6zrQp2jxV69iHuFw/dZu4yAqBIB118ZkRO0COdBq9ou2r4m1cXBtkRCgzxqcxM5Ad4gfHaNav9k8HZZ71+6WjLbMOTGi6tqToWBMUJcPRVtOHgHIuUKD7WYAz6ia3+BYK9iMiliqlEmdPAM6ggczIjWgv9rFPEk/LWNLeYMWOg8JkTyCeXpQLwfs8l/Fvlvl1iFa3eAIYEiG8BAByz7OhNEPbPtWlm1dwuHQHMrIR8izEaknkB9K5FgeLPhWL2iUcjKQCdR57bUHTb3ZnEqxUYswpIE25MDQSRAPqAK8oHfiWLuk3Desguc0ZysZtYiNN9uVKg1jjRbGoEFgJ33HOqPG7Z1icwBKltmGmZSPgY6xTseJtOFkgAmQPIb++r/BCuIw4zeIjwkgywZdiPMj96AawthsRngaFYZByZRofOR9KGr1sqSDuKLGL4bENkPKZ01APKhrFwdf1Sc3nJkfvQF/ZKPy4mNGbz+VafAA2a+DqRcU+5l8/SsnsgwNgDnnYH3wf3q/jceuEvG5czFLlvKQoBbMkZdzEZS2tBN2swJuYd+ZXxCB/bv8poHtoujHaCNBO+vP71rp3YZrfEmuFzktpC92G/qPmB3I2WBy1PUcxDtjgLGExL2Ld0XLcSIM5DJhGPUaecETrQB72yInblT7TJBkEkjTWIPWtHHcMburbL482pCgmNBvG1VMPgLj3FREZmMaKCTr6cvOg2uB2oQb76xB8/4FP4hc/rZY2t8+pPLpSGPt2JtsSXQ5WCgbjfXaNOtW8bhHD96FGUoIjeZ+9aDA4hezZdDoD9an4e7BHA2gE6cv20qTHWJUNBymRPr/tRTxDgkcO77QTbttHMklelACNeGsDqB11qzw2yXu5AwVmUDUaEjl6/xVe1ZgFooo7H8MVl79klsxyknQBdNuszrQb3Aezdq4pGJ7x70aEeNABtprrzmr3EuGW7CkBvCVaAQREDpt0q9w9LZeLgLDkQYj39OWledssKUtqA7MsNoTIG2x+W1BFieGMtkhw6q6wCRtIg+UxQzgPwxa7AW6pXUFspG+25iR0o5stdxJtWSVgqrEgciBM7agH50Y2cMiKEA8IGg+9zQD/Deylm2ALk3SoAA0A0AHlO3OttFyABctpeggn+BV62CdgFXqdT/iog65tFzHryoAbttbL4iyFV2JKRAMmGbn9fKiXDcIyIqSCoB0OkknUnTmTWw+JbZVOY66Cd6nw3DnmXaPL+aDGscObnCjouv+TWBxHtlg7Gf23y6FliJjaT59Iot7WYpcNhLhUnvGRktgDUsVaPkCfdXBOJDvVBGk3i7L1gSSeigD3lqDXv/iTxHDs1sXEKkyG7pdBM+GI0jrVXHfiHj8Wosm6FU6EqsPr0ZTMelCeMvu8FlA8IgDTQk5fh+wrX7J8Me64bJ4RHiY+esDnQdAxf9Z2cqAxCjaW8KhRvzgU9sJOIP5bVWICFjprtM+dWOI4ovcLREgQNtgF921WsqC63cABQVCzvMDX4/WgyrDhMyss+BlgD9R0B1/t393nVvBY+/YtHIrFriAWgDOUZ2n5gn3mmW72RyWXMfGI83BUH4mfdR72byrg7ZWD4ZJ/1Sc3wMig5Xx3sr3Vu7euXCLt5SUJPsFtwOeYnQnkCY61z3D2+6vB8RZe4FJlWJGY6xmJ31gxzr6C4TxHvw2dzZdN1hcmvPXT3b0P9usNYuALcAZj4s1po1EwWGgnqCNRQcTu8QvMxPeMJJMByBr012ryt+/wnxNC2AJMS7zE84QiffSoNHGoEs3JOaQwnYCBp5mqXYLFENkJIW5z5BgfDrykEir3aMoli4AQZWAR1C66+861m9kSsRziYPMEwfpQW+1Vo28VbmBJg8/8AHShXiNgpeYHrPqDRd2vI7tGnVXEacoP8VjcWw7ZWvACEgEyN21A+HTyoJexrn+pb/wBQO/URr8K1u2WFz2UaPZYcjzBFZXYXjOFw+Id8baN1HSBADBTMmVO+mnlTeOcdsXr39G21uxplV2mDseZyg9PWgxUw9wEG3IPkSD8RVXE2mQ5WO4zfX56Uf3uzqnDi5b8bwGy29RqQDBG8ChLi/B7ufMtq4QR/Y2h6bUGr2U7I3ruW8t4W1DfpLZ9IJiNBpzmumWIDECd5Ma+4xoffXNuzuOxNhe7trLuQcjLmnSNpmum9mcRea1N60ttgYBKlZHI5dTzigBcX+GuJ7xrlm5bJksobMpMkmNRl5wdYNZDW8dhh3V+262p5roNZ0YcvKa7fZViZJX4VW49hDdsXrZb2rbDYnUgxptQcRxjZUMHwtMRG/n74+NEnGuJxwvDpGr5Jgz4VB0J6yNvKhjKxXKTIG4IiRy+B+tQXb7GwlttluGNPKd519o0Db1nwga6Tp5RR92Ywym1ZtqZOQDTzGpPQDXSgS/bcodMvWfaPp0ArqXY22MsiMoUIqxPTzAmAJnrQRX1i4UOkGPjEGB5Va48mazbLTIDhs06kZQNOhmdOtEuAsS5Yogn9TRMjTQRVrHcOs3IF2WjaCV92hnWgodhuFMlgXHJDOPD5Jy953npFEbWSNAQD1I1+dSWNAAPCoEADeOVToPL1O5oKLKVjUnzMTUtnAsf9OvPnWlhbakBva86ZxLiVuyjO5gKpJgEmAOg1oG2ylogE6toPP7FZvGu1+Dwsd/fRWOySWf8A7RrXM8X2tPEcXYJTLhLF4OSzHx8gxjYATA9ZrH4jgrRvu9m2nju6AKB4T7IVdhy0oNntvxO/fxrBny27BHdqpmerHzO0ch60KdolyZwbbjMdCXWApOogDQ67HrWxxDD3LN8pc9pRDGZWSJB/35mpO1d1Xt37gGhbQRyZhQAvESJtxPsCQP8ATPM7zRd2HYdyNQTnP1kUHXLRLZZ2UgT5kfuTRZ2MtgWmX/UZjyAj+aAx4leS7dZgIVjEaAAGKvcMwneYq4lgghCZY7QDoSeev1rG40U7090RkJEbnQROnrR/2V4WljNlJYtIZjG6kxA5Ag/Kgq/+lWtv3qXFe4DOVlhSfWTHwoQ/Dy5i8Nfv2MQHA08LEFM3OG31EQRpoZ1iusMff61g8akspWZUwwG2UgwT5Bo900Ap+IWPUIHJYRGZAskn+7MBERO5Xaud/wDEndtLwdtNGGS4R/pnwtEbTOldH4mq3AUeWtupVgVEEgiI/t6xXPeO9mrdyXtE28iZVtjXMRJnMdyeemsCgoHjcaaadTB94Ox8q9rAHEb/APcfe0n4zrXtAQ8exAu4Zio08o3GhmPpWH2exwtuOXUnaD16CpONWgoc28wGcaBjsVJGg099UeEWwXcHX+m/xjSg3O0N17wL5VyICDkMgE8ttfUTzqjgbpcFTJDAzJ05QfICB8KuYbEql4I092ygOo03bMPeCQau8M7PHOzyAknK06sPQfvHvoKHAeypxBGfNl6r89SN5O0cqt8T7Auh/oXVaf0vo2o6gEH5UZYaz3aBc3hHnEzNX7FxQYEeg86AZ7C8Fx2HLLcUdydgWB8XIrGwOs+6ji1hdQWZjHnpUIcnSfdP3+1TCToT7gAaC9bIOoOm0syil3Ckktc09YH01+NUe4U66k+Z5+m1MYSddhyB+sUGtYRCSoJq9bCgakVjWcQRpEA8wZNS2LpeeS9TpNByjjVq3bxdzDgqCHOnQbj5GhviTQh38Nxl10EkT9PrRj+KXASuXGWw2+W6R6eFj02j4UC8OxAF9LjKGAZS6nUMARm330FA7B49Aw7xDl5gGJjr5HnFGPZbtemDutZuEth3AK3ANV6T1EaEjoNKNX7KYPE2SBYtrmEqyAKwBEqQRoNP9qGsV+FF+Is3VdeS3FIIneCCRrQdJ4QwugOjKbbDRgQwPplO3vHpWvh8AB7I8R5nU/HpQP8Ahd2IxWEu3Ll093aZcosk5sxkePfSIPTeui4vErYWSdOZ6eZ8v5oJLOCC6nU1LccKJJgfCsq3x+zcbLauIzE6AGSeunpXP+2vFMRdudzn7m11DDNc0/SeS+mu/pQQ8Z7SY0s4wl4JavXbptmFLAWyqGJBgFp5cvOsrguMxSte/MXmvG9ba0VLErD6EzAg5c0RHnNV8ImW6lsDwpbbLrsWcZvWYA91EvA+Fo7uHaQLbMsaSQNNdhE86Ab4Xw8Ne7vwhSVt6kAATWnjMIbbum7WyyTETB0Py9aZhrZElfazgiNTI1A15z9aa6EidZMEkmTPOfOgpY7EPeuvdceJj02AAH0AqHt3ibdiLaNn7y2jmSdMygkmNpOwoe41xe9cxbKLpVA+VcugCCFO25jrNYbsWuEMWYs0GTJgHT6fKg1uEH8wxQLlIkrHqN52260Z9luDXktMzW37tnBDRvMBjG8A0E4nBCyi5cwIYhzMQD9QeldP/BbiFy5bvWnlhYK5GM7Pmkf+M/8AVQZHa3GixfazZZYjRjuJn3e6ujdlu0uFvWFFhzKgAq2j5p8U8mJYySJGtZ3GOyOFu31v3VObOMyg+FwD+oHrziJrRxI7lQbaqhEr4VAj0AHOB8KDfs4gtm00B3hh67gfEaUBds+1tnDtB/qFz7Nth+n/AFbCGAB332oU7YtdL53vvlcSCXbMv9yrBgCD05waBsZZUQqg6aes+vKg3OM9sMRcuC4W7u0h8FpNFyk+ISNTMasTPSK3cb+IuDVEOFwRuX8sZrw0UtpCwxLmfSaA7yOy5co8IPPWBrr105VtdguxlzG5ryXltmy6kZ7ZYFh4h+oaaLPrQap/DTiF3+oz2Qz+IiFEFtToEganlSrrJvXhplGmnsk7eebWlQcHt4FmtsjFSSFAynfKfCSdhoY0mrnD+GWkXLqWIIZlBzHynYDy/evKVBpYfgtrP3rIzu2sMRHLoJ5czyohsWLh/TCjWZGx3ArylQOu4IMCGZoOhymNPUc/U063ZiIBaNAoEny8h7+tKlQbHD7DfoAHWIzL5HkDVwYUxq2/nvSpUEd1ANFUHzbb3T/FUnuHcydeZ09wpUqDXwGFJILDbbp8Kv3LCjQwAdhpr1050qVA38tmBXKMh0IMEEenT1oMxX4XYN7uY96FP/y1ZQo9PDIHlNKlQGvB+CIiqieFEUAa6wBA/wB6JbNgL7I9/wDmlSoH3CFEnYUD9pOMPduJatCFJ1aNTBn3Dn10pUqChiAbL2yiqHUMwMaywyzp03oP7Rq7Bs5bYka9Z26DNrA86VKg2TwwLYsMFy3VzBz+kyEy5TG0KYB86msYdzohliCSBOwGYj4ClSoIeFXClwPuFuKxBGkc9Oe5PuqDiV/Pddl0zOTH6oY6eXSlSoBbt72b7lxfs5jbYKTPtDMNCRH/AEmPKsvC4dQhvIuoMCd80D5fvXtKgyBcZ3OcxmPiJmAfP75V9CdiuDW8Lh0t2vET4muEe2SBr5CNh0pUqC9jkaF0MA6/tFUsaWMFm/6Ap09SecUqVAE9pspUKVnxTI020Gu+tBvEmVVYCypdgFDyYUE+I6/qMAA6RPOlSoMljHtHURI13nn6UUdlO0d3C57dmGt3WkwmbKTALLqNYA36UqVAbJxHiAAGddNNVb+KVKlQf//Z"/>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QTEhUUExQWFhQXGBwbGRgXFxgaGhwfGhoZHRogHR4cHyggHB0lHBgaITEjJSorLi4uFx8zODMsNygtLisBCgoKBQUFDgUFDisZExkrKysrKysrKysrKysrKysrKysrKysrKysrKysrKysrKysrKysrKysrKysrKysrKysrK//AABEIALgBEgMBIgACEQEDEQH/xAAcAAABBQEBAQAAAAAAAAAAAAAGAAIDBAUHAQj/xABCEAACAQIEAwUGBQMCBQIHAAABAhEAAwQSITEFQVEGEyJhcTKBkaGx8AcUQsHRI1LhYvEVcoKSohYzJENTY7LC8v/EABQBAQAAAAAAAAAAAAAAAAAAAAD/xAAUEQEAAAAAAAAAAAAAAAAAAAAA/9oADAMBAAIRAxEAPwDq5xR69NjUYxB/uPxqqtpiJ8/QVOiafPWgm79jzOvSvDdbXU9dzSRdPsV5knQfL+etA9bjTMmJ5mpu8bTU71GE93LrtTwPpz8qBjs2mp89a9ljzOo6mkQT9acJ/wBh1oPZbqfjTxPU0z7+NOU9fTpQegnqdPOo2Jnc1Kaye0XE/wAvhr16Ce7tloG+g+/hQZnaDtrhMGf6t45jIyp4mkdem0a1Y7MdqsPjlJw93MV9pDIdZ2kHlpvtXHOwPZu3j/zV2/ea2oYeyQsE+Ilid9NJPOTR7xLgOGweFN3AoFvWIuLcQ5neCCVYyS6vtGvlqBQdGUk8/nSM9f2r22dJGkiY9fXnTj/mgapP3rXrT7/P+KRJ91eTB9OlA/Xf314xPWmj6U8CgaRFeE9PlSYU0LO/zNA+kF+9qVv/ABSI+96D0/40psfOvJphagcU50wr/PWkzH9/5pMSdZ/agcP8615H3tXkR98qcfuaBtswfrGvpTiv39KSJ19OlOP3HlQMZfKfltVYmOWnkKskfzTbievXpQVSR5/GlUn5f0+Jryg8Ufz50/69eetU8PeBGh0571ZtGef2KCRW1iPWak3Gn8UyfvnTh5/M9aDwAg+1p8qkzx99ajP3yFegz/ig9DE/SnZZ3mNq8PlpI5b6V6G93P7FA5F99PEeX1qux8/2pDT48qCW6+/71Qx9oXbdy205XUqeWjCD9akvvH3OlZ3EOJW7YJdgIB03OnkKDmGF4ThcJjMRg4d7DW7ecy3hcM58pXLlOkjX1rafhODR8DhVtOGt3ke0GzD/AFOztsSDlYp5RWTxjDXOIIcZhri28Th3KkFgv9NoNrU6ag8/1BgKzOxlvF3cXZvYgrh7OHuqrMUyAvHhTUQC2izoPEBuwFB3tG+zAqRfp0qpabb4VYXX0oH14RNKfsV4fuaD1WP+1Jh1+dezTd9NKBwM/SmQPKkCPjSJn60Hg1/zSnp8q8OnLz/mlmmgad/n1phTWaljp8qRFBGT9ivHuActqcV++VQWVhj8tJ+cUE6H72p4/wAaVH7vLWnqKCQfWvCKQ8vlTXb0B8z8dKBrzBywDy0ke/qJpqA5RmgsAJPI6awNwJ5VF+Z1iDv7oqRW9PvagjM/YpUjc9aVBk5AAAsj0NT2WgaEn30ML2pw++Zj6Iabd7VWdTFwx5Db40BpbucvpvT1NBy9rbYGiuT0OlTr2r/+3AoCkv8AZr1n6ULP2qMaWwfjT7HaWYm3r5N/igKw/P7im94AeQ+dDX/qXqn/AJD+KS9pUO6kehBNAUV476VjWuPWjzM+lSDits8z8KAP7fdsGt3GsWiFKqC7c5InKOnhI18651jeNFrYALHQ5oJk+pOvlUn4hX8+IxFxAYa5AO2wC/8A6/Oh2xagtb1JgHluRJ92nxoLnBOJKLrDEhmwtyEvKDEqp8Laayh8Q99GOI/DG/h7btYxZuZ7VxWXJ4HUoTHt84BB5ZZ5UDixtO2kga67fP8Amu3/AIY8XF/BLbczcsHujP6lHsN/2mPVTQcs7G/iViMKuW6WxFoR4XbxqOeViJMdDO0aV9CYG+txEuIQyOoZW5EESPrXyhxUqty4ANrr9NsxK/Wvo38OMUrcMwZDDSyo1PNdD8xQFRf+dKU/zURvr/cP96QuqOY/xQTT/OteZ/sCo++XrTDiU6/KgsLA+tOzCqX5xRz28jUD8YsggF9fQ0GpP2KaCB/k1n/8Xtf/AFPgK9Titk/rE+hn6UGhNIEc/SqZ4jbGskz5GvE4jbPMj3H+KC2x5R8ab96VXXGITo2vmD/FPGJQ/qHvMUEn7/tXqt/OtMa+n9w9xFNN9B+oeWs0FgP/AD0rzN6fXeq/5pNs0/GKS31/u+GlA9l8vjTGOny0r3OsbjWobt1NyRHmQKB2cfZpVW761/cvxFe0HAxiXG2YgQd1HrV+xipEFnY6+wY386KMP2Zwwt5rjsRpBLQuonYaxrsTQHdXvsSLCSAXKrDKBodydiIBHOffQEfD8QsBZaY9ksJ/nerNhgWO4jWN/wDeocZw/htuzfuWFvpdsMs3WS6QrE6KAYBUmdtAD6Vm25xWOXDG5khspZEIRzoSrayPBPlNASW7yyQQep+96cQiy0vE7gEj0naq1/B4a01gYfE3HC3nRhfDMsKpZwCVBOQDQz5UTLj1UojEm2fDbCAkOSJB8PLLzMDYb0GLhltndmHlAM0lyBoIPvIH+ao8WNv8vfxDDEWyJZCghVykCGE5WLEyRyHSiLs5xrCfkrN5woLgKxZJZnEAgaEmW29aCra7s829w6bamvcZftorMDqoJgxOlU8b2iwFoX2aWNqYWGhpMCNBBDeH3TVntNxKw2Bvi1bINtUBbIQs3CuqMR4tCRp1oOXdocQTbJJ1zA7+pMVVwctL6nMT0GwA/n5VHj1JtNqOuvSeVWMMuRFXcqYmdJzGfdvQOuPlkCDz2n3eX+1bnYztCMLiBczf0nUrc2kaHLMba6e+h+42b1E+msRUS2QCToNp66/fOgqcXHjDRGcT+xrrH4ScQc4Eou1u6y6kbMFcb+bGuQYq7MeWYf8AkaMvwu4kQ9zDZo73KydSwOUgdJBHwoOyXMYwics9M4/mozxJg2uX3HlWG3BHRzOItsuUmSQIg+Lrtp9isXGYhkt272cmzcMK6+LQkBSyxKg7jqD50HQrfE1OxnTn97Uy9xdROoPqQPh1oaz3vYcMGUhSDpEiQZ2I9DyIqTil8YdA11oJ0SFmT/ygZiYGw1NBrNxhWE5T8B9mvEu22kgAEbSINVeBcas4iyX0yhshmQQY6EAqddj151W4rxe1h0DSrE6LBjckbkT8OlBevMBuhPQx/ipsKkz4R5EiPnzNU+F8YR7ajvQXZQWUnVSw2joNR5RrWkbdxbeYgDoojmN/vegTZ91UaamCPp+9JcaQurgEdIM/vUFkjKTJDAHQCZj5HWq+EtlnAlBmJj2QYEbKP2oNrCOCDJLtHhGUjc6nbam3LTBvEojl4j/EVFhruW4oUkrABIkeXMcquoxZw0nLGX579DtQQdy07RHUCD6GaeMUQQCNeQAqXD4eP0HczPyMTpTsqlmKEGBuZgGf8UDbxJ66/fOq6lhvMDqDTrmNXUCDAk6k686ybmIOfLyA1+ztQMx+PI/SxHoRvWHjOKKgJKt/2HXp+1Xsdc9oMQgjTw6n15g7VmjLckkl0iGDHWdwN+fL0oK3/F+q3Z/5TSrVTG4cgGF95WfrSoOV8M7Th7qriFDWU1tK0tlZQMsn9UgEazqRW72d4BbvObi2gzi4WVVJVreRiwIUE5gdZ10KjlNA3GcItoqiliQPFMbmdo5RGnKlheOXrV5L9pu7uJ7JUCB4cphTIgjceZoOz8f42WtPbW7bQ5lV85VdGIBMHXMN58ucVh9lsfbt4i8neJmJzWpYHOdQwQnaVCwJ1ihTtH2oxmMtrcuWBpbZe+S2wlSwLcyB7MehPWhizjDrJB6afesUHQ+2PbK4bws5kW3DeyD3ivqpz7EMdQRHPnW52G7WWityxiWt27y+JCwRQwgLlDT7c8tJBHQ1yS2MzF3JbUGSST6kn70r3F23uv3zAsHcy2mpBEyBtv0oOijtRh7jvh3uqbZZchvBmXxAhs3d75Z2+czW1wPjlgXruGtC2yo4a2ywfCwX2SQYIbNM7CuZYnH21Ym1ZW2TIbLPP+2SYEAnTetTsLiFXGAAmHBykiNQJg+oB+AoDC483L1i+ttipFw5soW4jZtyYBUEgSNBlFXeI4yxiMFesi6pNo5CLRMKVIyAifYJEBjI05UIfiQmco4OqFrZidVfxCfQz8aGOylrDHG2FxUth3OV/EV1OgkjkGyzQUuJ3w2s6DRVA26lvOr1i7AUEDYAkitT8TOzdvBY7urRizcUXFXUlASQR6AqY9ax7r89pg6DagtKZPkND+3uA+tTX74AnTbWNPnHWqVhp3iTt1puLutkfpHL791BmXTop9fqK3vw9vKnEMOzuEUMfE2wOUxPIaxrQ+zTFSW221ig61xbjiDGdzhu5Je2y/0xaUoU8WUlyFAPj6zqBvNI9qsAbVm3cFsOgti4oUR4WlgD6ouswRsdaGu31nDPZwWIw1pLffW27xUn/wBy2wBkdQSw89KocK7V93hhhRbVgbr3Gzc5VAkRqCrAkcthQdKwitibn5jMDhE1ewpt+JgCczMDlPIwD+vfeveA2xfxBvXM1xbK3FZZzNbJuEKBBliFXKxG5FCHYN7d+7iRfU3LSYc3DnY5QQVDkgH2jrr5Vi9gccbeOUrcyd5Kq7EwGbVZB9oFoUg/3daA4wPGbIxGLdXKLcYW1DtlzZSFaQwILSGgHqJ2q7wfs4b1p3xiuLRUC0pSSF1zSCp8ROoP8U7iXCL1rCo7ZA6vnMN7RzF7gGmsrmOvQUVdnuNq6MrnRZK+ayTFBznguNVbFrD35jvTdtmE8KlwQMxMjUNP8GinifbDBlEuLeYgAOwUtlAVoEj2S2s5PaI1jShr8RrJxNp3W2SysrKRuJ0IA5+GAf8AFBHB+0nd4HF4PXJfCsnRXVlzfFFHvWg7M3F7BK3BetnOuZI2iACZjqdvWqGPxtpVw6KYt3bpyMWEFg2cifbGuh1GojSuP9n+Jm3C7jNqPIgj4AmYrRRySXXOe6C53AEKCQCZ5Ek+vwoO84ZwTIEMRrqSNPfpqa0RiwFJPSQF3Mb0D9ksUbuHttnJKjK0k7qdNxzAB99ESsWbxGIAig2g6tprrqOvyr2+igNp+mZ6+773rFtE5RBMzrqSdNufWtZGn2tCOUn73oMn8qJnNodfd9J8qtYjBhgYIboZGcafTnFSYhddFkcxtM1m4q0J9mCuxG/yoKGN4cRqoheebfTpExrFY+XISp1G5C7D101P8jWtd7rg6NMGQGkj/FZF3ibhijCJMeyYncag6+lA5riz7Ar2qRxV/wDtJ+A+UaUqDjPE8c15y7BQSAIUQNPKd/OqdaWCwSvavXHzAIvhiNWLAAGeWp26GqFkjMMw050HUPwa7QqS+BvQUcFrc+gDp8Nfca55jeEuuIu2FUs1t3B22QnUnYCOda2F4Sn5d8Th77LiLHja3pIAZfEjDkAwPuNP7MdobNgXnvLcu3rrBphSJBLSSxmSxnagHrWxB3kD5npWjh2AQKdCHOgBmCoE/wDdVTi+PF681wLlBOg/2qzgrkTmHiGoiNIAjy50Fa8Bn93zr3vWWGUkEEEHaCIII99K9dlz4QNPTbynT0mnKZ/g0BV2k7WWcXgra933eKL/ANbKPAQoMMOhJjw+tBbqCCANta9yDUgEidPT7+tKxudxI0oLfFuNXcW9t75zNbtLbB5kJMT5671YRwY02rGAhj5TWkl3RTFBdWF6aGRFVuIuMp6nWvTf3HLbzqhi7vIUFc1PZUnbSAT8KhK10LsVcuYnAYux3yqUssLdoopzqczMSSM0giAV286ABOJYjKSSJ0kmBPQcq2uFdmcY5V7eGvshBhghggjkem2tWX4M9kW2vp3AckK9y2YOXcjruNeYM6107gPFjZtqP+II6hQAAp0gaAT5UARw/gePwk3Bh76NBJIUsWHJTEgg8wep0NE/4b4ZLVhlvYde8NzMbjInhn2RJ1GWBttmrXu9vbKk5sUGM+ypX5ATWFj+2NtySgu3GbWMikjzloEdI6mgNO2PE7Zw2IRoE2yAZ5sCNDyOsSOtc54RjzatgFkiJHiEx0ImZ5A86z+P8eu3VLflkRBoRmC+m2/xoatPef2AoB08Kz6bzrpvQH/E8a9214TCkaqA0nTmNJ9PrQ12O7HJiS63sQcPcV1RbQQtcYMJJIMZVjQMdJNZ+HOIJyPfdZ/T3hny0T6VuQyXQy+BssEkDUb7HWTGx8qDUxXY7BW7zLauXQFO7ZbiaRMgAMQCSN9eVUsRxWxhL7JYv2r1u9b7u8O6dLanYNrOomSRqIM8q0sC63LTFYPtA5Rl1GkxynQ/GgbG4P8A+Ia3oYMydPCAW19F5npQda4PbtYV2sW7ouhgjZgVgOR7xkIKnrtvRZhsKBKi4s95Azf6SCwkzMoR8a5T+GmAVS16+UWyFjKWChnbZR5iJj0rouH4Z+ZL2xAUhczAyZB233MDblPpQaOLwoVlIcjX2cpOp1kxygH41YS3dJICmJ0J1EROh35x7+cVjNwrucMlnvURkuw16DquYkAKNjmIUjURPWn9m8UodMKXfMO8UXFPtZYZWYNOhBYCN8vKaDQGAuSM105iB4SVnTMSNf0xGvkaY+EbxPcuQoDFh+kREAEDUExtMVH2kxgFzuhaLp/TS7dCkBCWk6xCwpB06xTbqWTbCW+/u2rYliCMsST4lEM25nSaCvewYZA4aGK6KnjDNIUlSdIBneInWqLWptWmzMAyoJYDVmOUQeZkEwBtuZpnHRjyinArFlJYBHRyc5UjRv7cpGWf1HyrPxfDbuKwlpbIfMCB3oGqHOZzLmEAGD4dtedBu4Xs94F7xjnyjNFtyM0eL5zSrYwmMdERHvW2dVCsxxBkkCCdV5mlQfOnGTOW3bjw6sR/c56DnJJih40QX8I+Hw6kquZmzHWSugKyI29/WsBjJoNDhfGblhbiLBS6IcEbiCCJ3AM69YFZs17TjpzGo5H5HoaDxGEidq08PhrjKbwXwM2UHT2gJgKPKjvg13CNbQmzh2AA1a0hgeZYb+tQ9qLaGwFtKqgBmyqABlA8RAA03B0oAPEqSQSfgP8AOtRteEEKvqx318thWjwGzZa4pxWc2dZCGCegJ3A6xr0oi43iMBctRaWyo2zBGRlGpEEgFjO8zM0AOHmrXDMA998qCTE+Xx5VRjWtjgXFnw+fIqEsBq4nLE7dZBigzMsM07xVqydBTcU5dmYmWYkk6Df02qTDppQMZjVa8tXr4EaxrVS9tQO7okEgbff0rtn4X2LWKwAhFV7SmySvtA6ktO4DBh75rkPCFDA8/Kij8Mu1a4DEsl7TD3iAza+AicrR0gkEdIPLUOwdqOzYxWCWy8NcQKyN/qQR8CJHvrkHEOziqGzKojWIEyN52I9K74nrIO3Ma7fHrXOvxJ4LhV76+hUYhwBcWZJgNDRupgQesDpQc6wmLsqsFlX/AJQqzHqf2rzFdobQBALcttR74yihPFe20dTXgUkczQGHZ2+uLxCo0osgAjLm5k6kGNBRpiuzWF7okKS8kBmZjqvqY+VAnZXCkWzdBObU6DzgfQn31v2Mdc7tvEdGJGYzvz86DHwZjH2jp7ajQAaa7dNz8K3uN4E3CLqcwu0kgkggkdCJHuodxbxct3GOqkgcvazefnpRTwfiqiQ5jVdh/bl5+k6eVBmjFCyl4Wp0KMrMpbKHUZmIH9pGp2+lDnE7bvczSHZt2WArgBBM9D99KPOJ9nRfDNacp3jSBqA0RmVgCDlI1jz2qxwLsWAGGMtW7moywW0XoYjnz59KDW/DkNbwotPhyEV84F23EmSQ+bWTtttAo27+02abaeMANEyQNRMa6fvWZ3YEQCAOpr1kB0JnyEx8t6CT/hmFzqy2QIJPtuQcwObwkwDsc2p0qZOFYVcvd28jIQVZGhtOp/V5zUaWBGug6H+BoBVy5bCjMPQE/tQSYjCWbn/uZ/aza+kR1Ij6VjYrs+neEWMQbFtozLBbVdiATpvry0q/h0uXICbHdztS4pcXC2wyw92RGc6HWOhIESZH9tAzDdm7lmxfWzfl7g8DMsKjEQTpMg7+tD+Kwl3CYPKF/MsMjOtswY5ETuARrt1q2nEcTj86ugsYdVh2DEhjGsNpp5Aepoe4v2mtvhra4dmbGWygCCULoB4jm2gAnfmBI1igErvH8ezFlwtpVJJA/IBoB2GbJ4o686VGmG45iciyXU5RKm8ZGmx8G4pUEfF+Ct+UFvJaNyRmYCA2usAjYr1rknEuBMWZrQBHiMAyPCSCAeoij6zjb1y0V71wxESY05GJ/kVjW7Isg2sxgEmdwC2oM7mTQc8NeCtfj1rNFwABtVcDqJ19/wC1ZFAR8DxN50KoUAQAbwdZggRBbfU0X2roN9ZOYC0QSQPFnIEnponLrQJwG0/jZQcsR5Enb3wT8aPsCgltZKtlMeWo+RoOf8SsdzeuWp8Kscs66HUfIj4VTLaEa0RduMJlurcGzj/8f/6+VDhIA3mgbhlTXOXjllAPxkiKmuW10gMB/rZdvICqfOBzqR7MbsPcZ+mlBdNkdfdtVrBL4TAOh1pcHwauAxOizp19fIVPjg6MpTcglgdjrp7wNPdQQhQJEaz9xVPHrA29KkuY9hHhUDlEjn1qw9oXbWcEAjXLudv96B/A3CkEA9G/c1W4umV5iAYMGrvD8UgCjZhuDoI+9arYnHi7Og0jWNYkAUFt+2eNCLa/M3RaQAKqkJCgQBIE6eZqfhXG79y3iAWzKFVjm30JG43nNqTO1ZfEOGsMrEEScpJBAEczWj2bwwFu8AQ2a2QdwoPLXnsNKDJw1rOzmNQrPprOo+J1pmHwn9wca6Zfa+FamDZLejpcCnXMFYDMAconcg+VUcRxqSe7traBJ0TXfoxlooNrhrdwol7x0jI0AAdYO23Or/DbjXdLceEEMIAJk8pOpHl1qazwa13K6MzsoJLNAlhPXz/mpeH9np9lLjM0aLPLzG1BkcfwpW1lcEObnPfVN/mav4LCX3VCUIMAHQD6+XWtbiHDGs4nDC6p1uI2XNnYggrHi0Bk7URW8MLtw5AUtru05pPQTzI9wFBa7LYK4lvvHGWRCgnSI3PMk8uUda3sMmsn5ftVQY1Z6ny1PwGgqUYlydoHrFBaxOIgeXnuPhUKsNIMDeR/FSWLDu0KoJ39PjWtY4MqAvcIkCfIUFHDW3b2EkA7xpPqdz5mpsffs4dkbFNJYHJmPhlYMesaj0MVk8R/EXD2ZVAWIOUIqkGeviAEHl6zrQp2jxV69iHuFw/dZu4yAqBIB118ZkRO0COdBq9ou2r4m1cXBtkRCgzxqcxM5Ad4gfHaNav9k8HZZ71+6WjLbMOTGi6tqToWBMUJcPRVtOHgHIuUKD7WYAz6ia3+BYK9iMiliqlEmdPAM6ggczIjWgv9rFPEk/LWNLeYMWOg8JkTyCeXpQLwfs8l/Fvlvl1iFa3eAIYEiG8BAByz7OhNEPbPtWlm1dwuHQHMrIR8izEaknkB9K5FgeLPhWL2iUcjKQCdR57bUHTb3ZnEqxUYswpIE25MDQSRAPqAK8oHfiWLuk3Desguc0ZysZtYiNN9uVKg1jjRbGoEFgJ33HOqPG7Z1icwBKltmGmZSPgY6xTseJtOFkgAmQPIb++r/BCuIw4zeIjwkgywZdiPMj96AawthsRngaFYZByZRofOR9KGr1sqSDuKLGL4bENkPKZ01APKhrFwdf1Sc3nJkfvQF/ZKPy4mNGbz+VafAA2a+DqRcU+5l8/SsnsgwNgDnnYH3wf3q/jceuEvG5czFLlvKQoBbMkZdzEZS2tBN2swJuYd+ZXxCB/bv8poHtoujHaCNBO+vP71rp3YZrfEmuFzktpC92G/qPmB3I2WBy1PUcxDtjgLGExL2Ld0XLcSIM5DJhGPUaecETrQB72yInblT7TJBkEkjTWIPWtHHcMburbL482pCgmNBvG1VMPgLj3FREZmMaKCTr6cvOg2uB2oQb76xB8/4FP4hc/rZY2t8+pPLpSGPt2JtsSXQ5WCgbjfXaNOtW8bhHD96FGUoIjeZ+9aDA4hezZdDoD9an4e7BHA2gE6cv20qTHWJUNBymRPr/tRTxDgkcO77QTbttHMklelACNeGsDqB11qzw2yXu5AwVmUDUaEjl6/xVe1ZgFooo7H8MVl79klsxyknQBdNuszrQb3Aezdq4pGJ7x70aEeNABtprrzmr3EuGW7CkBvCVaAQREDpt0q9w9LZeLgLDkQYj39OWledssKUtqA7MsNoTIG2x+W1BFieGMtkhw6q6wCRtIg+UxQzgPwxa7AW6pXUFspG+25iR0o5stdxJtWSVgqrEgciBM7agH50Y2cMiKEA8IGg+9zQD/Deylm2ALk3SoAA0A0AHlO3OttFyABctpeggn+BV62CdgFXqdT/iog65tFzHryoAbttbL4iyFV2JKRAMmGbn9fKiXDcIyIqSCoB0OkknUnTmTWw+JbZVOY66Cd6nw3DnmXaPL+aDGscObnCjouv+TWBxHtlg7Gf23y6FliJjaT59Iot7WYpcNhLhUnvGRktgDUsVaPkCfdXBOJDvVBGk3i7L1gSSeigD3lqDXv/iTxHDs1sXEKkyG7pdBM+GI0jrVXHfiHj8Wosm6FU6EqsPr0ZTMelCeMvu8FlA8IgDTQk5fh+wrX7J8Me64bJ4RHiY+esDnQdAxf9Z2cqAxCjaW8KhRvzgU9sJOIP5bVWICFjprtM+dWOI4ovcLREgQNtgF921WsqC63cABQVCzvMDX4/WgyrDhMyss+BlgD9R0B1/t393nVvBY+/YtHIrFriAWgDOUZ2n5gn3mmW72RyWXMfGI83BUH4mfdR72byrg7ZWD4ZJ/1Sc3wMig5Xx3sr3Vu7euXCLt5SUJPsFtwOeYnQnkCY61z3D2+6vB8RZe4FJlWJGY6xmJ31gxzr6C4TxHvw2dzZdN1hcmvPXT3b0P9usNYuALcAZj4s1po1EwWGgnqCNRQcTu8QvMxPeMJJMByBr012ryt+/wnxNC2AJMS7zE84QiffSoNHGoEs3JOaQwnYCBp5mqXYLFENkJIW5z5BgfDrykEir3aMoli4AQZWAR1C66+861m9kSsRziYPMEwfpQW+1Vo28VbmBJg8/8AHShXiNgpeYHrPqDRd2vI7tGnVXEacoP8VjcWw7ZWvACEgEyN21A+HTyoJexrn+pb/wBQO/URr8K1u2WFz2UaPZYcjzBFZXYXjOFw+Id8baN1HSBADBTMmVO+mnlTeOcdsXr39G21uxplV2mDseZyg9PWgxUw9wEG3IPkSD8RVXE2mQ5WO4zfX56Uf3uzqnDi5b8bwGy29RqQDBG8ChLi/B7ufMtq4QR/Y2h6bUGr2U7I3ruW8t4W1DfpLZ9IJiNBpzmumWIDECd5Ma+4xoffXNuzuOxNhe7trLuQcjLmnSNpmum9mcRea1N60ttgYBKlZHI5dTzigBcX+GuJ7xrlm5bJksobMpMkmNRl5wdYNZDW8dhh3V+262p5roNZ0YcvKa7fZViZJX4VW49hDdsXrZb2rbDYnUgxptQcRxjZUMHwtMRG/n74+NEnGuJxwvDpGr5Jgz4VB0J6yNvKhjKxXKTIG4IiRy+B+tQXb7GwlttluGNPKd519o0Db1nwga6Tp5RR92Ywym1ZtqZOQDTzGpPQDXSgS/bcodMvWfaPp0ArqXY22MsiMoUIqxPTzAmAJnrQRX1i4UOkGPjEGB5Va48mazbLTIDhs06kZQNOhmdOtEuAsS5Yogn9TRMjTQRVrHcOs3IF2WjaCV92hnWgodhuFMlgXHJDOPD5Jy953npFEbWSNAQD1I1+dSWNAAPCoEADeOVToPL1O5oKLKVjUnzMTUtnAsf9OvPnWlhbakBva86ZxLiVuyjO5gKpJgEmAOg1oG2ylogE6toPP7FZvGu1+Dwsd/fRWOySWf8A7RrXM8X2tPEcXYJTLhLF4OSzHx8gxjYATA9ZrH4jgrRvu9m2nju6AKB4T7IVdhy0oNntvxO/fxrBny27BHdqpmerHzO0ch60KdolyZwbbjMdCXWApOogDQ67HrWxxDD3LN8pc9pRDGZWSJB/35mpO1d1Xt37gGhbQRyZhQAvESJtxPsCQP8ATPM7zRd2HYdyNQTnP1kUHXLRLZZ2UgT5kfuTRZ2MtgWmX/UZjyAj+aAx4leS7dZgIVjEaAAGKvcMwneYq4lgghCZY7QDoSeev1rG40U7090RkJEbnQROnrR/2V4WljNlJYtIZjG6kxA5Ag/Kgq/+lWtv3qXFe4DOVlhSfWTHwoQ/Dy5i8Nfv2MQHA08LEFM3OG31EQRpoZ1iusMff61g8akspWZUwwG2UgwT5Bo900Ap+IWPUIHJYRGZAskn+7MBERO5Xaud/wDEndtLwdtNGGS4R/pnwtEbTOldH4mq3AUeWtupVgVEEgiI/t6xXPeO9mrdyXtE28iZVtjXMRJnMdyeemsCgoHjcaaadTB94Ox8q9rAHEb/APcfe0n4zrXtAQ8exAu4Zio08o3GhmPpWH2exwtuOXUnaD16CpONWgoc28wGcaBjsVJGg099UeEWwXcHX+m/xjSg3O0N17wL5VyICDkMgE8ttfUTzqjgbpcFTJDAzJ05QfICB8KuYbEql4I092ygOo03bMPeCQau8M7PHOzyAknK06sPQfvHvoKHAeypxBGfNl6r89SN5O0cqt8T7Auh/oXVaf0vo2o6gEH5UZYaz3aBc3hHnEzNX7FxQYEeg86AZ7C8Fx2HLLcUdydgWB8XIrGwOs+6ji1hdQWZjHnpUIcnSfdP3+1TCToT7gAaC9bIOoOm0syil3Ckktc09YH01+NUe4U66k+Z5+m1MYSddhyB+sUGtYRCSoJq9bCgakVjWcQRpEA8wZNS2LpeeS9TpNByjjVq3bxdzDgqCHOnQbj5GhviTQh38Nxl10EkT9PrRj+KXASuXGWw2+W6R6eFj02j4UC8OxAF9LjKGAZS6nUMARm330FA7B49Aw7xDl5gGJjr5HnFGPZbtemDutZuEth3AK3ANV6T1EaEjoNKNX7KYPE2SBYtrmEqyAKwBEqQRoNP9qGsV+FF+Is3VdeS3FIIneCCRrQdJ4QwugOjKbbDRgQwPplO3vHpWvh8AB7I8R5nU/HpQP8Ahd2IxWEu3Ll093aZcosk5sxkePfSIPTeui4vErYWSdOZ6eZ8v5oJLOCC6nU1LccKJJgfCsq3x+zcbLauIzE6AGSeunpXP+2vFMRdudzn7m11DDNc0/SeS+mu/pQQ8Z7SY0s4wl4JavXbptmFLAWyqGJBgFp5cvOsrguMxSte/MXmvG9ba0VLErD6EzAg5c0RHnNV8ImW6lsDwpbbLrsWcZvWYA91EvA+Fo7uHaQLbMsaSQNNdhE86Ab4Xw8Ne7vwhSVt6kAATWnjMIbbum7WyyTETB0Py9aZhrZElfazgiNTI1A15z9aa6EidZMEkmTPOfOgpY7EPeuvdceJj02AAH0AqHt3ibdiLaNn7y2jmSdMygkmNpOwoe41xe9cxbKLpVA+VcugCCFO25jrNYbsWuEMWYs0GTJgHT6fKg1uEH8wxQLlIkrHqN52260Z9luDXktMzW37tnBDRvMBjG8A0E4nBCyi5cwIYhzMQD9QeldP/BbiFy5bvWnlhYK5GM7Pmkf+M/8AVQZHa3GixfazZZYjRjuJn3e6ujdlu0uFvWFFhzKgAq2j5p8U8mJYySJGtZ3GOyOFu31v3VObOMyg+FwD+oHrziJrRxI7lQbaqhEr4VAj0AHOB8KDfs4gtm00B3hh67gfEaUBds+1tnDtB/qFz7Nth+n/AFbCGAB332oU7YtdL53vvlcSCXbMv9yrBgCD05waBsZZUQqg6aes+vKg3OM9sMRcuC4W7u0h8FpNFyk+ISNTMasTPSK3cb+IuDVEOFwRuX8sZrw0UtpCwxLmfSaA7yOy5co8IPPWBrr105VtdguxlzG5ryXltmy6kZ7ZYFh4h+oaaLPrQap/DTiF3+oz2Qz+IiFEFtToEganlSrrJvXhplGmnsk7eebWlQcHt4FmtsjFSSFAynfKfCSdhoY0mrnD+GWkXLqWIIZlBzHynYDy/evKVBpYfgtrP3rIzu2sMRHLoJ5czyohsWLh/TCjWZGx3ArylQOu4IMCGZoOhymNPUc/U063ZiIBaNAoEny8h7+tKlQbHD7DfoAHWIzL5HkDVwYUxq2/nvSpUEd1ANFUHzbb3T/FUnuHcydeZ09wpUqDXwGFJILDbbp8Kv3LCjQwAdhpr1050qVA38tmBXKMh0IMEEenT1oMxX4XYN7uY96FP/y1ZQo9PDIHlNKlQGvB+CIiqieFEUAa6wBA/wB6JbNgL7I9/wDmlSoH3CFEnYUD9pOMPduJatCFJ1aNTBn3Dn10pUqChiAbL2yiqHUMwMaywyzp03oP7Rq7Bs5bYka9Z26DNrA86VKg2TwwLYsMFy3VzBz+kyEy5TG0KYB86msYdzohliCSBOwGYj4ClSoIeFXClwPuFuKxBGkc9Oe5PuqDiV/Pddl0zOTH6oY6eXSlSoBbt72b7lxfs5jbYKTPtDMNCRH/AEmPKsvC4dQhvIuoMCd80D5fvXtKgyBcZ3OcxmPiJmAfP75V9CdiuDW8Lh0t2vET4muEe2SBr5CNh0pUqC9jkaF0MA6/tFUsaWMFm/6Ap09SecUqVAE9pspUKVnxTI020Gu+tBvEmVVYCypdgFDyYUE+I6/qMAA6RPOlSoMljHtHURI13nn6UUdlO0d3C57dmGt3WkwmbKTALLqNYA36UqVAbJxHiAAGddNNVb+KVKlQf//Z"/>
          <p:cNvSpPr>
            <a:spLocks noChangeAspect="1" noChangeArrowheads="1"/>
          </p:cNvSpPr>
          <p:nvPr/>
        </p:nvSpPr>
        <p:spPr bwMode="auto">
          <a:xfrm>
            <a:off x="3683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xQTEhUUExQWFhQXGBwbGRgXFxgaGhwfGhoZHRogHR4cHyggHB0lHBgaITEjJSorLi4uFx8zODMsNygtLisBCgoKBQUFDgUFDisZExkrKysrKysrKysrKysrKysrKysrKysrKysrKysrKysrKysrKysrKysrKysrKysrKysrK//AABEIALgBEgMBIgACEQEDEQH/xAAcAAABBQEBAQAAAAAAAAAAAAAGAAIDBAUHAQj/xABCEAACAQIEAwUGBQMCBQIHAAABAhEAAwQSITEFQVEGEyJhcTKBkaGx8AcUQsHRI1LhYvEVcoKSohYzJENTY7LC8v/EABQBAQAAAAAAAAAAAAAAAAAAAAD/xAAUEQEAAAAAAAAAAAAAAAAAAAAA/9oADAMBAAIRAxEAPwDq5xR69NjUYxB/uPxqqtpiJ8/QVOiafPWgm79jzOvSvDdbXU9dzSRdPsV5knQfL+etA9bjTMmJ5mpu8bTU71GE93LrtTwPpz8qBjs2mp89a9ljzOo6mkQT9acJ/wBh1oPZbqfjTxPU0z7+NOU9fTpQegnqdPOo2Jnc1Kaye0XE/wAvhr16Ce7tloG+g+/hQZnaDtrhMGf6t45jIyp4mkdem0a1Y7MdqsPjlJw93MV9pDIdZ2kHlpvtXHOwPZu3j/zV2/ea2oYeyQsE+Ilid9NJPOTR7xLgOGweFN3AoFvWIuLcQ5neCCVYyS6vtGvlqBQdGUk8/nSM9f2r22dJGkiY9fXnTj/mgapP3rXrT7/P+KRJ91eTB9OlA/Xf314xPWmj6U8CgaRFeE9PlSYU0LO/zNA+kF+9qVv/ABSI+96D0/40psfOvJphagcU50wr/PWkzH9/5pMSdZ/agcP8615H3tXkR98qcfuaBtswfrGvpTiv39KSJ19OlOP3HlQMZfKfltVYmOWnkKskfzTbievXpQVSR5/GlUn5f0+Jryg8Ufz50/69eetU8PeBGh0571ZtGef2KCRW1iPWak3Gn8UyfvnTh5/M9aDwAg+1p8qkzx99ajP3yFegz/ig9DE/SnZZ3mNq8PlpI5b6V6G93P7FA5F99PEeX1qux8/2pDT48qCW6+/71Qx9oXbdy205XUqeWjCD9akvvH3OlZ3EOJW7YJdgIB03OnkKDmGF4ThcJjMRg4d7DW7ecy3hcM58pXLlOkjX1rafhODR8DhVtOGt3ke0GzD/AFOztsSDlYp5RWTxjDXOIIcZhri28Th3KkFgv9NoNrU6ag8/1BgKzOxlvF3cXZvYgrh7OHuqrMUyAvHhTUQC2izoPEBuwFB3tG+zAqRfp0qpabb4VYXX0oH14RNKfsV4fuaD1WP+1Jh1+dezTd9NKBwM/SmQPKkCPjSJn60Hg1/zSnp8q8OnLz/mlmmgad/n1phTWaljp8qRFBGT9ivHuActqcV++VQWVhj8tJ+cUE6H72p4/wAaVH7vLWnqKCQfWvCKQ8vlTXb0B8z8dKBrzBywDy0ke/qJpqA5RmgsAJPI6awNwJ5VF+Z1iDv7oqRW9PvagjM/YpUjc9aVBk5AAAsj0NT2WgaEn30ML2pw++Zj6Iabd7VWdTFwx5Db40BpbucvpvT1NBy9rbYGiuT0OlTr2r/+3AoCkv8AZr1n6ULP2qMaWwfjT7HaWYm3r5N/igKw/P7im94AeQ+dDX/qXqn/AJD+KS9pUO6kehBNAUV476VjWuPWjzM+lSDits8z8KAP7fdsGt3GsWiFKqC7c5InKOnhI18651jeNFrYALHQ5oJk+pOvlUn4hX8+IxFxAYa5AO2wC/8A6/Oh2xagtb1JgHluRJ92nxoLnBOJKLrDEhmwtyEvKDEqp8Laayh8Q99GOI/DG/h7btYxZuZ7VxWXJ4HUoTHt84BB5ZZ5UDixtO2kga67fP8Amu3/AIY8XF/BLbczcsHujP6lHsN/2mPVTQcs7G/iViMKuW6WxFoR4XbxqOeViJMdDO0aV9CYG+txEuIQyOoZW5EESPrXyhxUqty4ANrr9NsxK/Wvo38OMUrcMwZDDSyo1PNdD8xQFRf+dKU/zURvr/cP96QuqOY/xQTT/OteZ/sCo++XrTDiU6/KgsLA+tOzCqX5xRz28jUD8YsggF9fQ0GpP2KaCB/k1n/8Xtf/AFPgK9Titk/rE+hn6UGhNIEc/SqZ4jbGskz5GvE4jbPMj3H+KC2x5R8ab96VXXGITo2vmD/FPGJQ/qHvMUEn7/tXqt/OtMa+n9w9xFNN9B+oeWs0FgP/AD0rzN6fXeq/5pNs0/GKS31/u+GlA9l8vjTGOny0r3OsbjWobt1NyRHmQKB2cfZpVW761/cvxFe0HAxiXG2YgQd1HrV+xipEFnY6+wY386KMP2Zwwt5rjsRpBLQuonYaxrsTQHdXvsSLCSAXKrDKBodydiIBHOffQEfD8QsBZaY9ksJ/nerNhgWO4jWN/wDeocZw/htuzfuWFvpdsMs3WS6QrE6KAYBUmdtAD6Vm25xWOXDG5khspZEIRzoSrayPBPlNASW7yyQQep+96cQiy0vE7gEj0naq1/B4a01gYfE3HC3nRhfDMsKpZwCVBOQDQz5UTLj1UojEm2fDbCAkOSJB8PLLzMDYb0GLhltndmHlAM0lyBoIPvIH+ao8WNv8vfxDDEWyJZCghVykCGE5WLEyRyHSiLs5xrCfkrN5woLgKxZJZnEAgaEmW29aCra7s829w6bamvcZftorMDqoJgxOlU8b2iwFoX2aWNqYWGhpMCNBBDeH3TVntNxKw2Bvi1bINtUBbIQs3CuqMR4tCRp1oOXdocQTbJJ1zA7+pMVVwctL6nMT0GwA/n5VHj1JtNqOuvSeVWMMuRFXcqYmdJzGfdvQOuPlkCDz2n3eX+1bnYztCMLiBczf0nUrc2kaHLMba6e+h+42b1E+msRUS2QCToNp66/fOgqcXHjDRGcT+xrrH4ScQc4Eou1u6y6kbMFcb+bGuQYq7MeWYf8AkaMvwu4kQ9zDZo73KydSwOUgdJBHwoOyXMYwics9M4/mozxJg2uX3HlWG3BHRzOItsuUmSQIg+Lrtp9isXGYhkt272cmzcMK6+LQkBSyxKg7jqD50HQrfE1OxnTn97Uy9xdROoPqQPh1oaz3vYcMGUhSDpEiQZ2I9DyIqTil8YdA11oJ0SFmT/ygZiYGw1NBrNxhWE5T8B9mvEu22kgAEbSINVeBcas4iyX0yhshmQQY6EAqddj151W4rxe1h0DSrE6LBjckbkT8OlBevMBuhPQx/ipsKkz4R5EiPnzNU+F8YR7ajvQXZQWUnVSw2joNR5RrWkbdxbeYgDoojmN/vegTZ91UaamCPp+9JcaQurgEdIM/vUFkjKTJDAHQCZj5HWq+EtlnAlBmJj2QYEbKP2oNrCOCDJLtHhGUjc6nbam3LTBvEojl4j/EVFhruW4oUkrABIkeXMcquoxZw0nLGX579DtQQdy07RHUCD6GaeMUQQCNeQAqXD4eP0HczPyMTpTsqlmKEGBuZgGf8UDbxJ66/fOq6lhvMDqDTrmNXUCDAk6k686ybmIOfLyA1+ztQMx+PI/SxHoRvWHjOKKgJKt/2HXp+1Xsdc9oMQgjTw6n15g7VmjLckkl0iGDHWdwN+fL0oK3/F+q3Z/5TSrVTG4cgGF95WfrSoOV8M7Th7qriFDWU1tK0tlZQMsn9UgEazqRW72d4BbvObi2gzi4WVVJVreRiwIUE5gdZ10KjlNA3GcItoqiliQPFMbmdo5RGnKlheOXrV5L9pu7uJ7JUCB4cphTIgjceZoOz8f42WtPbW7bQ5lV85VdGIBMHXMN58ucVh9lsfbt4i8neJmJzWpYHOdQwQnaVCwJ1ihTtH2oxmMtrcuWBpbZe+S2wlSwLcyB7MehPWhizjDrJB6afesUHQ+2PbK4bws5kW3DeyD3ivqpz7EMdQRHPnW52G7WWityxiWt27y+JCwRQwgLlDT7c8tJBHQ1yS2MzF3JbUGSST6kn70r3F23uv3zAsHcy2mpBEyBtv0oOijtRh7jvh3uqbZZchvBmXxAhs3d75Z2+czW1wPjlgXruGtC2yo4a2ywfCwX2SQYIbNM7CuZYnH21Ym1ZW2TIbLPP+2SYEAnTetTsLiFXGAAmHBykiNQJg+oB+AoDC483L1i+ttipFw5soW4jZtyYBUEgSNBlFXeI4yxiMFesi6pNo5CLRMKVIyAifYJEBjI05UIfiQmco4OqFrZidVfxCfQz8aGOylrDHG2FxUth3OV/EV1OgkjkGyzQUuJ3w2s6DRVA26lvOr1i7AUEDYAkitT8TOzdvBY7urRizcUXFXUlASQR6AqY9ax7r89pg6DagtKZPkND+3uA+tTX74AnTbWNPnHWqVhp3iTt1puLutkfpHL791BmXTop9fqK3vw9vKnEMOzuEUMfE2wOUxPIaxrQ+zTFSW221ig61xbjiDGdzhu5Je2y/0xaUoU8WUlyFAPj6zqBvNI9qsAbVm3cFsOgti4oUR4WlgD6ouswRsdaGu31nDPZwWIw1pLffW27xUn/wBy2wBkdQSw89KocK7V93hhhRbVgbr3Gzc5VAkRqCrAkcthQdKwitibn5jMDhE1ewpt+JgCczMDlPIwD+vfeveA2xfxBvXM1xbK3FZZzNbJuEKBBliFXKxG5FCHYN7d+7iRfU3LSYc3DnY5QQVDkgH2jrr5Vi9gccbeOUrcyd5Kq7EwGbVZB9oFoUg/3daA4wPGbIxGLdXKLcYW1DtlzZSFaQwILSGgHqJ2q7wfs4b1p3xiuLRUC0pSSF1zSCp8ROoP8U7iXCL1rCo7ZA6vnMN7RzF7gGmsrmOvQUVdnuNq6MrnRZK+ayTFBznguNVbFrD35jvTdtmE8KlwQMxMjUNP8GinifbDBlEuLeYgAOwUtlAVoEj2S2s5PaI1jShr8RrJxNp3W2SysrKRuJ0IA5+GAf8AFBHB+0nd4HF4PXJfCsnRXVlzfFFHvWg7M3F7BK3BetnOuZI2iACZjqdvWqGPxtpVw6KYt3bpyMWEFg2cifbGuh1GojSuP9n+Jm3C7jNqPIgj4AmYrRRySXXOe6C53AEKCQCZ5Ek+vwoO84ZwTIEMRrqSNPfpqa0RiwFJPSQF3Mb0D9ksUbuHttnJKjK0k7qdNxzAB99ESsWbxGIAig2g6tprrqOvyr2+igNp+mZ6+773rFtE5RBMzrqSdNufWtZGn2tCOUn73oMn8qJnNodfd9J8qtYjBhgYIboZGcafTnFSYhddFkcxtM1m4q0J9mCuxG/yoKGN4cRqoheebfTpExrFY+XISp1G5C7D101P8jWtd7rg6NMGQGkj/FZF3ibhijCJMeyYncag6+lA5riz7Ar2qRxV/wDtJ+A+UaUqDjPE8c15y7BQSAIUQNPKd/OqdaWCwSvavXHzAIvhiNWLAAGeWp26GqFkjMMw050HUPwa7QqS+BvQUcFrc+gDp8Nfca55jeEuuIu2FUs1t3B22QnUnYCOda2F4Sn5d8Th77LiLHja3pIAZfEjDkAwPuNP7MdobNgXnvLcu3rrBphSJBLSSxmSxnagHrWxB3kD5npWjh2AQKdCHOgBmCoE/wDdVTi+PF681wLlBOg/2qzgrkTmHiGoiNIAjy50Fa8Bn93zr3vWWGUkEEEHaCIII99K9dlz4QNPTbynT0mnKZ/g0BV2k7WWcXgra933eKL/ANbKPAQoMMOhJjw+tBbqCCANta9yDUgEidPT7+tKxudxI0oLfFuNXcW9t75zNbtLbB5kJMT5671YRwY02rGAhj5TWkl3RTFBdWF6aGRFVuIuMp6nWvTf3HLbzqhi7vIUFc1PZUnbSAT8KhK10LsVcuYnAYux3yqUssLdoopzqczMSSM0giAV286ABOJYjKSSJ0kmBPQcq2uFdmcY5V7eGvshBhghggjkem2tWX4M9kW2vp3AckK9y2YOXcjruNeYM6107gPFjZtqP+II6hQAAp0gaAT5UARw/gePwk3Bh76NBJIUsWHJTEgg8wep0NE/4b4ZLVhlvYde8NzMbjInhn2RJ1GWBttmrXu9vbKk5sUGM+ypX5ATWFj+2NtySgu3GbWMikjzloEdI6mgNO2PE7Zw2IRoE2yAZ5sCNDyOsSOtc54RjzatgFkiJHiEx0ImZ5A86z+P8eu3VLflkRBoRmC+m2/xoatPef2AoB08Kz6bzrpvQH/E8a9214TCkaqA0nTmNJ9PrQ12O7HJiS63sQcPcV1RbQQtcYMJJIMZVjQMdJNZ+HOIJyPfdZ/T3hny0T6VuQyXQy+BssEkDUb7HWTGx8qDUxXY7BW7zLauXQFO7ZbiaRMgAMQCSN9eVUsRxWxhL7JYv2r1u9b7u8O6dLanYNrOomSRqIM8q0sC63LTFYPtA5Rl1GkxynQ/GgbG4P8A+Ia3oYMydPCAW19F5npQda4PbtYV2sW7ouhgjZgVgOR7xkIKnrtvRZhsKBKi4s95Azf6SCwkzMoR8a5T+GmAVS16+UWyFjKWChnbZR5iJj0rouH4Z+ZL2xAUhczAyZB233MDblPpQaOLwoVlIcjX2cpOp1kxygH41YS3dJICmJ0J1EROh35x7+cVjNwrucMlnvURkuw16DquYkAKNjmIUjURPWn9m8UodMKXfMO8UXFPtZYZWYNOhBYCN8vKaDQGAuSM105iB4SVnTMSNf0xGvkaY+EbxPcuQoDFh+kREAEDUExtMVH2kxgFzuhaLp/TS7dCkBCWk6xCwpB06xTbqWTbCW+/u2rYliCMsST4lEM25nSaCvewYZA4aGK6KnjDNIUlSdIBneInWqLWptWmzMAyoJYDVmOUQeZkEwBtuZpnHRjyinArFlJYBHRyc5UjRv7cpGWf1HyrPxfDbuKwlpbIfMCB3oGqHOZzLmEAGD4dtedBu4Xs94F7xjnyjNFtyM0eL5zSrYwmMdERHvW2dVCsxxBkkCCdV5mlQfOnGTOW3bjw6sR/c56DnJJih40QX8I+Hw6kquZmzHWSugKyI29/WsBjJoNDhfGblhbiLBS6IcEbiCCJ3AM69YFZs17TjpzGo5H5HoaDxGEidq08PhrjKbwXwM2UHT2gJgKPKjvg13CNbQmzh2AA1a0hgeZYb+tQ9qLaGwFtKqgBmyqABlA8RAA03B0oAPEqSQSfgP8AOtRteEEKvqx318thWjwGzZa4pxWc2dZCGCegJ3A6xr0oi43iMBctRaWyo2zBGRlGpEEgFjO8zM0AOHmrXDMA998qCTE+Xx5VRjWtjgXFnw+fIqEsBq4nLE7dZBigzMsM07xVqydBTcU5dmYmWYkk6Df02qTDppQMZjVa8tXr4EaxrVS9tQO7okEgbff0rtn4X2LWKwAhFV7SmySvtA6ktO4DBh75rkPCFDA8/Kij8Mu1a4DEsl7TD3iAza+AicrR0gkEdIPLUOwdqOzYxWCWy8NcQKyN/qQR8CJHvrkHEOziqGzKojWIEyN52I9K74nrIO3Ma7fHrXOvxJ4LhV76+hUYhwBcWZJgNDRupgQesDpQc6wmLsqsFlX/AJQqzHqf2rzFdobQBALcttR74yihPFe20dTXgUkczQGHZ2+uLxCo0osgAjLm5k6kGNBRpiuzWF7okKS8kBmZjqvqY+VAnZXCkWzdBObU6DzgfQn31v2Mdc7tvEdGJGYzvz86DHwZjH2jp7ajQAaa7dNz8K3uN4E3CLqcwu0kgkggkdCJHuodxbxct3GOqkgcvazefnpRTwfiqiQ5jVdh/bl5+k6eVBmjFCyl4Wp0KMrMpbKHUZmIH9pGp2+lDnE7bvczSHZt2WArgBBM9D99KPOJ9nRfDNacp3jSBqA0RmVgCDlI1jz2qxwLsWAGGMtW7moywW0XoYjnz59KDW/DkNbwotPhyEV84F23EmSQ+bWTtttAo27+02abaeMANEyQNRMa6fvWZ3YEQCAOpr1kB0JnyEx8t6CT/hmFzqy2QIJPtuQcwObwkwDsc2p0qZOFYVcvd28jIQVZGhtOp/V5zUaWBGug6H+BoBVy5bCjMPQE/tQSYjCWbn/uZ/aza+kR1Ij6VjYrs+neEWMQbFtozLBbVdiATpvry0q/h0uXICbHdztS4pcXC2wyw92RGc6HWOhIESZH9tAzDdm7lmxfWzfl7g8DMsKjEQTpMg7+tD+Kwl3CYPKF/MsMjOtswY5ETuARrt1q2nEcTj86ugsYdVh2DEhjGsNpp5Aepoe4v2mtvhra4dmbGWygCCULoB4jm2gAnfmBI1igErvH8ezFlwtpVJJA/IBoB2GbJ4o686VGmG45iciyXU5RKm8ZGmx8G4pUEfF+Ct+UFvJaNyRmYCA2usAjYr1rknEuBMWZrQBHiMAyPCSCAeoij6zjb1y0V71wxESY05GJ/kVjW7Isg2sxgEmdwC2oM7mTQc8NeCtfj1rNFwABtVcDqJ19/wC1ZFAR8DxN50KoUAQAbwdZggRBbfU0X2roN9ZOYC0QSQPFnIEnponLrQJwG0/jZQcsR5Enb3wT8aPsCgltZKtlMeWo+RoOf8SsdzeuWp8Kscs66HUfIj4VTLaEa0RduMJlurcGzj/8f/6+VDhIA3mgbhlTXOXjllAPxkiKmuW10gMB/rZdvICqfOBzqR7MbsPcZ+mlBdNkdfdtVrBL4TAOh1pcHwauAxOizp19fIVPjg6MpTcglgdjrp7wNPdQQhQJEaz9xVPHrA29KkuY9hHhUDlEjn1qw9oXbWcEAjXLudv96B/A3CkEA9G/c1W4umV5iAYMGrvD8UgCjZhuDoI+9arYnHi7Og0jWNYkAUFt+2eNCLa/M3RaQAKqkJCgQBIE6eZqfhXG79y3iAWzKFVjm30JG43nNqTO1ZfEOGsMrEEScpJBAEczWj2bwwFu8AQ2a2QdwoPLXnsNKDJw1rOzmNQrPprOo+J1pmHwn9wca6Zfa+FamDZLejpcCnXMFYDMAconcg+VUcRxqSe7traBJ0TXfoxlooNrhrdwol7x0jI0AAdYO23Or/DbjXdLceEEMIAJk8pOpHl1qazwa13K6MzsoJLNAlhPXz/mpeH9np9lLjM0aLPLzG1BkcfwpW1lcEObnPfVN/mav4LCX3VCUIMAHQD6+XWtbiHDGs4nDC6p1uI2XNnYggrHi0Bk7URW8MLtw5AUtru05pPQTzI9wFBa7LYK4lvvHGWRCgnSI3PMk8uUda3sMmsn5ftVQY1Z6ny1PwGgqUYlydoHrFBaxOIgeXnuPhUKsNIMDeR/FSWLDu0KoJ39PjWtY4MqAvcIkCfIUFHDW3b2EkA7xpPqdz5mpsffs4dkbFNJYHJmPhlYMesaj0MVk8R/EXD2ZVAWIOUIqkGeviAEHl6zrQp2jxV69iHuFw/dZu4yAqBIB118ZkRO0COdBq9ou2r4m1cXBtkRCgzxqcxM5Ad4gfHaNav9k8HZZ71+6WjLbMOTGi6tqToWBMUJcPRVtOHgHIuUKD7WYAz6ia3+BYK9iMiliqlEmdPAM6ggczIjWgv9rFPEk/LWNLeYMWOg8JkTyCeXpQLwfs8l/Fvlvl1iFa3eAIYEiG8BAByz7OhNEPbPtWlm1dwuHQHMrIR8izEaknkB9K5FgeLPhWL2iUcjKQCdR57bUHTb3ZnEqxUYswpIE25MDQSRAPqAK8oHfiWLuk3Desguc0ZysZtYiNN9uVKg1jjRbGoEFgJ33HOqPG7Z1icwBKltmGmZSPgY6xTseJtOFkgAmQPIb++r/BCuIw4zeIjwkgywZdiPMj96AawthsRngaFYZByZRofOR9KGr1sqSDuKLGL4bENkPKZ01APKhrFwdf1Sc3nJkfvQF/ZKPy4mNGbz+VafAA2a+DqRcU+5l8/SsnsgwNgDnnYH3wf3q/jceuEvG5czFLlvKQoBbMkZdzEZS2tBN2swJuYd+ZXxCB/bv8poHtoujHaCNBO+vP71rp3YZrfEmuFzktpC92G/qPmB3I2WBy1PUcxDtjgLGExL2Ld0XLcSIM5DJhGPUaecETrQB72yInblT7TJBkEkjTWIPWtHHcMburbL482pCgmNBvG1VMPgLj3FREZmMaKCTr6cvOg2uB2oQb76xB8/4FP4hc/rZY2t8+pPLpSGPt2JtsSXQ5WCgbjfXaNOtW8bhHD96FGUoIjeZ+9aDA4hezZdDoD9an4e7BHA2gE6cv20qTHWJUNBymRPr/tRTxDgkcO77QTbttHMklelACNeGsDqB11qzw2yXu5AwVmUDUaEjl6/xVe1ZgFooo7H8MVl79klsxyknQBdNuszrQb3Aezdq4pGJ7x70aEeNABtprrzmr3EuGW7CkBvCVaAQREDpt0q9w9LZeLgLDkQYj39OWledssKUtqA7MsNoTIG2x+W1BFieGMtkhw6q6wCRtIg+UxQzgPwxa7AW6pXUFspG+25iR0o5stdxJtWSVgqrEgciBM7agH50Y2cMiKEA8IGg+9zQD/Deylm2ALk3SoAA0A0AHlO3OttFyABctpeggn+BV62CdgFXqdT/iog65tFzHryoAbttbL4iyFV2JKRAMmGbn9fKiXDcIyIqSCoB0OkknUnTmTWw+JbZVOY66Cd6nw3DnmXaPL+aDGscObnCjouv+TWBxHtlg7Gf23y6FliJjaT59Iot7WYpcNhLhUnvGRktgDUsVaPkCfdXBOJDvVBGk3i7L1gSSeigD3lqDXv/iTxHDs1sXEKkyG7pdBM+GI0jrVXHfiHj8Wosm6FU6EqsPr0ZTMelCeMvu8FlA8IgDTQk5fh+wrX7J8Me64bJ4RHiY+esDnQdAxf9Z2cqAxCjaW8KhRvzgU9sJOIP5bVWICFjprtM+dWOI4ovcLREgQNtgF921WsqC63cABQVCzvMDX4/WgyrDhMyss+BlgD9R0B1/t393nVvBY+/YtHIrFriAWgDOUZ2n5gn3mmW72RyWXMfGI83BUH4mfdR72byrg7ZWD4ZJ/1Sc3wMig5Xx3sr3Vu7euXCLt5SUJPsFtwOeYnQnkCY61z3D2+6vB8RZe4FJlWJGY6xmJ31gxzr6C4TxHvw2dzZdN1hcmvPXT3b0P9usNYuALcAZj4s1po1EwWGgnqCNRQcTu8QvMxPeMJJMByBr012ryt+/wnxNC2AJMS7zE84QiffSoNHGoEs3JOaQwnYCBp5mqXYLFENkJIW5z5BgfDrykEir3aMoli4AQZWAR1C66+861m9kSsRziYPMEwfpQW+1Vo28VbmBJg8/8AHShXiNgpeYHrPqDRd2vI7tGnVXEacoP8VjcWw7ZWvACEgEyN21A+HTyoJexrn+pb/wBQO/URr8K1u2WFz2UaPZYcjzBFZXYXjOFw+Id8baN1HSBADBTMmVO+mnlTeOcdsXr39G21uxplV2mDseZyg9PWgxUw9wEG3IPkSD8RVXE2mQ5WO4zfX56Uf3uzqnDi5b8bwGy29RqQDBG8ChLi/B7ufMtq4QR/Y2h6bUGr2U7I3ruW8t4W1DfpLZ9IJiNBpzmumWIDECd5Ma+4xoffXNuzuOxNhe7trLuQcjLmnSNpmum9mcRea1N60ttgYBKlZHI5dTzigBcX+GuJ7xrlm5bJksobMpMkmNRl5wdYNZDW8dhh3V+262p5roNZ0YcvKa7fZViZJX4VW49hDdsXrZb2rbDYnUgxptQcRxjZUMHwtMRG/n74+NEnGuJxwvDpGr5Jgz4VB0J6yNvKhjKxXKTIG4IiRy+B+tQXb7GwlttluGNPKd519o0Db1nwga6Tp5RR92Ywym1ZtqZOQDTzGpPQDXSgS/bcodMvWfaPp0ArqXY22MsiMoUIqxPTzAmAJnrQRX1i4UOkGPjEGB5Va48mazbLTIDhs06kZQNOhmdOtEuAsS5Yogn9TRMjTQRVrHcOs3IF2WjaCV92hnWgodhuFMlgXHJDOPD5Jy953npFEbWSNAQD1I1+dSWNAAPCoEADeOVToPL1O5oKLKVjUnzMTUtnAsf9OvPnWlhbakBva86ZxLiVuyjO5gKpJgEmAOg1oG2ylogE6toPP7FZvGu1+Dwsd/fRWOySWf8A7RrXM8X2tPEcXYJTLhLF4OSzHx8gxjYATA9ZrH4jgrRvu9m2nju6AKB4T7IVdhy0oNntvxO/fxrBny27BHdqpmerHzO0ch60KdolyZwbbjMdCXWApOogDQ67HrWxxDD3LN8pc9pRDGZWSJB/35mpO1d1Xt37gGhbQRyZhQAvESJtxPsCQP8ATPM7zRd2HYdyNQTnP1kUHXLRLZZ2UgT5kfuTRZ2MtgWmX/UZjyAj+aAx4leS7dZgIVjEaAAGKvcMwneYq4lgghCZY7QDoSeev1rG40U7090RkJEbnQROnrR/2V4WljNlJYtIZjG6kxA5Ag/Kgq/+lWtv3qXFe4DOVlhSfWTHwoQ/Dy5i8Nfv2MQHA08LEFM3OG31EQRpoZ1iusMff61g8akspWZUwwG2UgwT5Bo900Ap+IWPUIHJYRGZAskn+7MBERO5Xaud/wDEndtLwdtNGGS4R/pnwtEbTOldH4mq3AUeWtupVgVEEgiI/t6xXPeO9mrdyXtE28iZVtjXMRJnMdyeemsCgoHjcaaadTB94Ox8q9rAHEb/APcfe0n4zrXtAQ8exAu4Zio08o3GhmPpWH2exwtuOXUnaD16CpONWgoc28wGcaBjsVJGg099UeEWwXcHX+m/xjSg3O0N17wL5VyICDkMgE8ttfUTzqjgbpcFTJDAzJ05QfICB8KuYbEql4I092ygOo03bMPeCQau8M7PHOzyAknK06sPQfvHvoKHAeypxBGfNl6r89SN5O0cqt8T7Auh/oXVaf0vo2o6gEH5UZYaz3aBc3hHnEzNX7FxQYEeg86AZ7C8Fx2HLLcUdydgWB8XIrGwOs+6ji1hdQWZjHnpUIcnSfdP3+1TCToT7gAaC9bIOoOm0syil3Ckktc09YH01+NUe4U66k+Z5+m1MYSddhyB+sUGtYRCSoJq9bCgakVjWcQRpEA8wZNS2LpeeS9TpNByjjVq3bxdzDgqCHOnQbj5GhviTQh38Nxl10EkT9PrRj+KXASuXGWw2+W6R6eFj02j4UC8OxAF9LjKGAZS6nUMARm330FA7B49Aw7xDl5gGJjr5HnFGPZbtemDutZuEth3AK3ANV6T1EaEjoNKNX7KYPE2SBYtrmEqyAKwBEqQRoNP9qGsV+FF+Is3VdeS3FIIneCCRrQdJ4QwugOjKbbDRgQwPplO3vHpWvh8AB7I8R5nU/HpQP8Ahd2IxWEu3Ll093aZcosk5sxkePfSIPTeui4vErYWSdOZ6eZ8v5oJLOCC6nU1LccKJJgfCsq3x+zcbLauIzE6AGSeunpXP+2vFMRdudzn7m11DDNc0/SeS+mu/pQQ8Z7SY0s4wl4JavXbptmFLAWyqGJBgFp5cvOsrguMxSte/MXmvG9ba0VLErD6EzAg5c0RHnNV8ImW6lsDwpbbLrsWcZvWYA91EvA+Fo7uHaQLbMsaSQNNdhE86Ab4Xw8Ne7vwhSVt6kAATWnjMIbbum7WyyTETB0Py9aZhrZElfazgiNTI1A15z9aa6EidZMEkmTPOfOgpY7EPeuvdceJj02AAH0AqHt3ibdiLaNn7y2jmSdMygkmNpOwoe41xe9cxbKLpVA+VcugCCFO25jrNYbsWuEMWYs0GTJgHT6fKg1uEH8wxQLlIkrHqN52260Z9luDXktMzW37tnBDRvMBjG8A0E4nBCyi5cwIYhzMQD9QeldP/BbiFy5bvWnlhYK5GM7Pmkf+M/8AVQZHa3GixfazZZYjRjuJn3e6ujdlu0uFvWFFhzKgAq2j5p8U8mJYySJGtZ3GOyOFu31v3VObOMyg+FwD+oHrziJrRxI7lQbaqhEr4VAj0AHOB8KDfs4gtm00B3hh67gfEaUBds+1tnDtB/qFz7Nth+n/AFbCGAB332oU7YtdL53vvlcSCXbMv9yrBgCD05waBsZZUQqg6aes+vKg3OM9sMRcuC4W7u0h8FpNFyk+ISNTMasTPSK3cb+IuDVEOFwRuX8sZrw0UtpCwxLmfSaA7yOy5co8IPPWBrr105VtdguxlzG5ryXltmy6kZ7ZYFh4h+oaaLPrQap/DTiF3+oz2Qz+IiFEFtToEganlSrrJvXhplGmnsk7eebWlQcHt4FmtsjFSSFAynfKfCSdhoY0mrnD+GWkXLqWIIZlBzHynYDy/evKVBpYfgtrP3rIzu2sMRHLoJ5czyohsWLh/TCjWZGx3ArylQOu4IMCGZoOhymNPUc/U063ZiIBaNAoEny8h7+tKlQbHD7DfoAHWIzL5HkDVwYUxq2/nvSpUEd1ANFUHzbb3T/FUnuHcydeZ09wpUqDXwGFJILDbbp8Kv3LCjQwAdhpr1050qVA38tmBXKMh0IMEEenT1oMxX4XYN7uY96FP/y1ZQo9PDIHlNKlQGvB+CIiqieFEUAa6wBA/wB6JbNgL7I9/wDmlSoH3CFEnYUD9pOMPduJatCFJ1aNTBn3Dn10pUqChiAbL2yiqHUMwMaywyzp03oP7Rq7Bs5bYka9Z26DNrA86VKg2TwwLYsMFy3VzBz+kyEy5TG0KYB86msYdzohliCSBOwGYj4ClSoIeFXClwPuFuKxBGkc9Oe5PuqDiV/Pddl0zOTH6oY6eXSlSoBbt72b7lxfs5jbYKTPtDMNCRH/AEmPKsvC4dQhvIuoMCd80D5fvXtKgyBcZ3OcxmPiJmAfP75V9CdiuDW8Lh0t2vET4muEe2SBr5CNh0pUqC9jkaF0MA6/tFUsaWMFm/6Ap09SecUqVAE9pspUKVnxTI020Gu+tBvEmVVYCypdgFDyYUE+I6/qMAA6RPOlSoMljHtHURI13nn6UUdlO0d3C57dmGt3WkwmbKTALLqNYA36UqVAbJxHiAAGddNNVb+KVKlQf//Z"/>
          <p:cNvSpPr>
            <a:spLocks noChangeAspect="1" noChangeArrowheads="1"/>
          </p:cNvSpPr>
          <p:nvPr/>
        </p:nvSpPr>
        <p:spPr bwMode="auto">
          <a:xfrm>
            <a:off x="5207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4760" name="Picture 8" descr="http://content.artofmanliness.com/uploads/2011/01/lincol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905000"/>
            <a:ext cx="5090473"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57601" y="5513754"/>
            <a:ext cx="5090472" cy="1200329"/>
          </a:xfrm>
          <a:prstGeom prst="rect">
            <a:avLst/>
          </a:prstGeom>
          <a:noFill/>
        </p:spPr>
        <p:txBody>
          <a:bodyPr wrap="square" rtlCol="0">
            <a:spAutoFit/>
          </a:bodyPr>
          <a:lstStyle/>
          <a:p>
            <a:pPr algn="r"/>
            <a:r>
              <a:rPr lang="en-US" sz="2400" dirty="0" smtClean="0">
                <a:latin typeface="Goudy Old Style" panose="02020502050305020303" pitchFamily="18" charset="0"/>
              </a:rPr>
              <a:t>“You </a:t>
            </a:r>
            <a:r>
              <a:rPr lang="en-US" sz="2400" dirty="0">
                <a:latin typeface="Goudy Old Style" panose="02020502050305020303" pitchFamily="18" charset="0"/>
              </a:rPr>
              <a:t>cannot escape the responsibility of tomorrow by evading it today</a:t>
            </a:r>
            <a:r>
              <a:rPr lang="en-US" sz="2400" dirty="0" smtClean="0">
                <a:latin typeface="Goudy Old Style" panose="02020502050305020303" pitchFamily="18" charset="0"/>
              </a:rPr>
              <a:t>.” </a:t>
            </a:r>
            <a:br>
              <a:rPr lang="en-US" sz="2400" dirty="0" smtClean="0">
                <a:latin typeface="Goudy Old Style" panose="02020502050305020303" pitchFamily="18" charset="0"/>
              </a:rPr>
            </a:br>
            <a:r>
              <a:rPr lang="en-US" sz="2400" dirty="0" smtClean="0">
                <a:latin typeface="Goudy Old Style" panose="02020502050305020303" pitchFamily="18" charset="0"/>
              </a:rPr>
              <a:t>Abe Lincoln</a:t>
            </a:r>
            <a:endParaRPr lang="en-US" sz="2400" dirty="0">
              <a:latin typeface="Goudy Old Style" panose="02020502050305020303"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37241654"/>
      </p:ext>
    </p:extLst>
  </p:cSld>
  <p:clrMapOvr>
    <a:masterClrMapping/>
  </p:clrMapOvr>
  <mc:AlternateContent xmlns:mc="http://schemas.openxmlformats.org/markup-compatibility/2006">
    <mc:Choice xmlns:p14="http://schemas.microsoft.com/office/powerpoint/2010/main" Requires="p14">
      <p:transition spd="slow" p14:dur="2000" advTm="187142"/>
    </mc:Choice>
    <mc:Fallback>
      <p:transition spd="slow" advTm="18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Proofread . . . </a:t>
            </a:r>
            <a:endParaRPr lang="en-US" dirty="0"/>
          </a:p>
        </p:txBody>
      </p:sp>
      <p:sp>
        <p:nvSpPr>
          <p:cNvPr id="3" name="Content Placeholder 2"/>
          <p:cNvSpPr>
            <a:spLocks noGrp="1"/>
          </p:cNvSpPr>
          <p:nvPr>
            <p:ph idx="1"/>
          </p:nvPr>
        </p:nvSpPr>
        <p:spPr/>
        <p:txBody>
          <a:bodyPr/>
          <a:lstStyle/>
          <a:p>
            <a:endParaRPr lang="en-US"/>
          </a:p>
        </p:txBody>
      </p:sp>
      <p:pic>
        <p:nvPicPr>
          <p:cNvPr id="4" name="Picture 2" descr="collle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549114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6596748"/>
      </p:ext>
    </p:extLst>
  </p:cSld>
  <p:clrMapOvr>
    <a:masterClrMapping/>
  </p:clrMapOvr>
  <mc:AlternateContent xmlns:mc="http://schemas.openxmlformats.org/markup-compatibility/2006">
    <mc:Choice xmlns:p14="http://schemas.microsoft.com/office/powerpoint/2010/main" Requires="p14">
      <p:transition spd="slow" p14:dur="2000" advTm="111570"/>
    </mc:Choice>
    <mc:Fallback>
      <p:transition spd="slow" advTm="111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Reminder: Read the COM Bulletin</a:t>
            </a:r>
            <a:endParaRPr lang="en-US" dirty="0"/>
          </a:p>
        </p:txBody>
      </p:sp>
      <p:sp>
        <p:nvSpPr>
          <p:cNvPr id="3" name="Content Placeholder 2"/>
          <p:cNvSpPr>
            <a:spLocks noGrp="1"/>
          </p:cNvSpPr>
          <p:nvPr>
            <p:ph idx="1"/>
          </p:nvPr>
        </p:nvSpPr>
        <p:spPr>
          <a:xfrm>
            <a:off x="457200" y="1775191"/>
            <a:ext cx="3429000" cy="4625609"/>
          </a:xfrm>
        </p:spPr>
        <p:txBody>
          <a:bodyPr/>
          <a:lstStyle/>
          <a:p>
            <a:r>
              <a:rPr lang="en-US" dirty="0" smtClean="0"/>
              <a:t>News</a:t>
            </a:r>
          </a:p>
          <a:p>
            <a:r>
              <a:rPr lang="en-US" dirty="0" smtClean="0"/>
              <a:t>Scholarship information</a:t>
            </a:r>
          </a:p>
          <a:p>
            <a:r>
              <a:rPr lang="en-US" dirty="0" smtClean="0"/>
              <a:t>And More! </a:t>
            </a:r>
            <a:endParaRPr lang="en-US" dirty="0"/>
          </a:p>
        </p:txBody>
      </p:sp>
      <p:pic>
        <p:nvPicPr>
          <p:cNvPr id="4" name="Picture 3"/>
          <p:cNvPicPr>
            <a:picLocks noChangeAspect="1"/>
          </p:cNvPicPr>
          <p:nvPr/>
        </p:nvPicPr>
        <p:blipFill>
          <a:blip r:embed="rId4"/>
          <a:stretch>
            <a:fillRect/>
          </a:stretch>
        </p:blipFill>
        <p:spPr>
          <a:xfrm>
            <a:off x="4817504" y="1769504"/>
            <a:ext cx="4021696" cy="402169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732852" y="5985301"/>
            <a:ext cx="4191000" cy="830997"/>
          </a:xfrm>
          <a:prstGeom prst="rect">
            <a:avLst/>
          </a:prstGeom>
          <a:noFill/>
        </p:spPr>
        <p:txBody>
          <a:bodyPr wrap="square" rtlCol="0">
            <a:spAutoFit/>
          </a:bodyPr>
          <a:lstStyle/>
          <a:p>
            <a:r>
              <a:rPr lang="en-US" sz="2400" dirty="0" smtClean="0"/>
              <a:t>Read the bulletin you should and smart you will become . . . . </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5748147"/>
      </p:ext>
    </p:extLst>
  </p:cSld>
  <p:clrMapOvr>
    <a:masterClrMapping/>
  </p:clrMapOvr>
  <mc:AlternateContent xmlns:mc="http://schemas.openxmlformats.org/markup-compatibility/2006">
    <mc:Choice xmlns:p14="http://schemas.microsoft.com/office/powerpoint/2010/main" Requires="p14">
      <p:transition spd="slow" p14:dur="2000" advTm="28183"/>
    </mc:Choice>
    <mc:Fallback>
      <p:transition spd="slow" advTm="2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descr="Large confetti"/>
          <p:cNvSpPr>
            <a:spLocks noGrp="1" noChangeArrowheads="1"/>
          </p:cNvSpPr>
          <p:nvPr>
            <p:ph type="title"/>
          </p:nvPr>
        </p:nvSpPr>
        <p:spPr>
          <a:xfrm>
            <a:off x="304800" y="152400"/>
            <a:ext cx="8458200" cy="1143000"/>
          </a:xfrm>
        </p:spPr>
        <p:txBody>
          <a:bodyPr>
            <a:normAutofit fontScale="90000"/>
          </a:bodyPr>
          <a:lstStyle/>
          <a:p>
            <a:r>
              <a:rPr lang="en-US" sz="3200" dirty="0"/>
              <a:t>Discuss with 1 or 2 others and put these in their logical order—write the </a:t>
            </a:r>
            <a:r>
              <a:rPr lang="en-US" sz="3200" b="1" u="sng" dirty="0"/>
              <a:t>numbers</a:t>
            </a:r>
            <a:r>
              <a:rPr lang="en-US" sz="3200" dirty="0"/>
              <a:t> in the order they should go.</a:t>
            </a:r>
          </a:p>
        </p:txBody>
      </p:sp>
      <p:sp>
        <p:nvSpPr>
          <p:cNvPr id="40963" name="Rectangle 3"/>
          <p:cNvSpPr>
            <a:spLocks noGrp="1" noChangeArrowheads="1"/>
          </p:cNvSpPr>
          <p:nvPr>
            <p:ph type="body" sz="half" idx="1"/>
          </p:nvPr>
        </p:nvSpPr>
        <p:spPr/>
        <p:txBody>
          <a:bodyPr/>
          <a:lstStyle/>
          <a:p>
            <a:pPr marL="609600" indent="-609600">
              <a:buFontTx/>
              <a:buAutoNum type="arabicPeriod"/>
            </a:pPr>
            <a:r>
              <a:rPr lang="en-US" sz="2800" dirty="0"/>
              <a:t>Literature review</a:t>
            </a:r>
          </a:p>
          <a:p>
            <a:pPr marL="609600" indent="-609600">
              <a:buFontTx/>
              <a:buAutoNum type="arabicPeriod"/>
            </a:pPr>
            <a:r>
              <a:rPr lang="en-US" sz="2800" dirty="0"/>
              <a:t>Introduction</a:t>
            </a:r>
          </a:p>
          <a:p>
            <a:pPr marL="609600" indent="-609600">
              <a:buFontTx/>
              <a:buAutoNum type="arabicPeriod"/>
            </a:pPr>
            <a:r>
              <a:rPr lang="en-US" sz="2800" dirty="0"/>
              <a:t>Results</a:t>
            </a:r>
          </a:p>
          <a:p>
            <a:pPr marL="609600" indent="-609600">
              <a:buFontTx/>
              <a:buAutoNum type="arabicPeriod"/>
            </a:pPr>
            <a:r>
              <a:rPr lang="en-US" sz="2800" dirty="0"/>
              <a:t>Method</a:t>
            </a:r>
          </a:p>
          <a:p>
            <a:pPr marL="609600" indent="-609600">
              <a:buFontTx/>
              <a:buAutoNum type="arabicPeriod"/>
            </a:pPr>
            <a:r>
              <a:rPr lang="en-US" sz="2800" dirty="0"/>
              <a:t>Discussion</a:t>
            </a:r>
          </a:p>
          <a:p>
            <a:pPr marL="609600" indent="-609600">
              <a:buFontTx/>
              <a:buAutoNum type="arabicPeriod"/>
            </a:pPr>
            <a:r>
              <a:rPr lang="en-US" sz="2800" dirty="0"/>
              <a:t>Conclusion</a:t>
            </a:r>
          </a:p>
        </p:txBody>
      </p:sp>
      <p:pic>
        <p:nvPicPr>
          <p:cNvPr id="40965" name="Picture 5" descr="sliders"/>
          <p:cNvPicPr>
            <a:picLocks noGrp="1" noChangeAspect="1" noChangeArrowheads="1"/>
          </p:cNvPicPr>
          <p:nvPr>
            <p:ph sz="half" idx="2"/>
          </p:nvPr>
        </p:nvPicPr>
        <p:blipFill>
          <a:blip r:embed="rId6" cstate="print">
            <a:lum bright="-24000" contrast="-50000"/>
          </a:blip>
          <a:srcRect/>
          <a:stretch>
            <a:fillRect/>
          </a:stretch>
        </p:blipFill>
        <p:spPr>
          <a:xfrm>
            <a:off x="5029200" y="2286000"/>
            <a:ext cx="3429000" cy="2736850"/>
          </a:xfrm>
          <a:noFill/>
          <a:ln/>
        </p:spPr>
      </p:pic>
      <p:sp>
        <p:nvSpPr>
          <p:cNvPr id="5" name="TextBox 4"/>
          <p:cNvSpPr txBox="1"/>
          <p:nvPr/>
        </p:nvSpPr>
        <p:spPr>
          <a:xfrm>
            <a:off x="5029200" y="5486400"/>
            <a:ext cx="3733800" cy="523220"/>
          </a:xfrm>
          <a:prstGeom prst="rect">
            <a:avLst/>
          </a:prstGeom>
          <a:noFill/>
        </p:spPr>
        <p:txBody>
          <a:bodyPr wrap="square" rtlCol="0">
            <a:spAutoFit/>
          </a:bodyPr>
          <a:lstStyle/>
          <a:p>
            <a:r>
              <a:rPr lang="en-US" sz="2800" dirty="0" smtClean="0"/>
              <a:t>Example: 632145</a:t>
            </a:r>
            <a:endParaRPr lang="en-US" sz="28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29243684"/>
      </p:ext>
    </p:extLst>
  </p:cSld>
  <p:clrMapOvr>
    <a:masterClrMapping/>
  </p:clrMapOvr>
  <p:transition advTm="3349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correct order is:</a:t>
            </a:r>
            <a:endParaRPr lang="en-US" dirty="0"/>
          </a:p>
        </p:txBody>
      </p:sp>
      <p:sp>
        <p:nvSpPr>
          <p:cNvPr id="7" name="Rectangle 6"/>
          <p:cNvSpPr/>
          <p:nvPr/>
        </p:nvSpPr>
        <p:spPr>
          <a:xfrm>
            <a:off x="2974448" y="2967335"/>
            <a:ext cx="3195105" cy="1323439"/>
          </a:xfrm>
          <a:prstGeom prst="rect">
            <a:avLst/>
          </a:prstGeom>
          <a:noFill/>
        </p:spPr>
        <p:txBody>
          <a:bodyPr wrap="none" lIns="91440" tIns="45720" rIns="91440" bIns="45720">
            <a:spAutoFit/>
          </a:bodyPr>
          <a:lstStyle/>
          <a:p>
            <a:pPr algn="ctr"/>
            <a:r>
              <a:rPr lang="en-US" sz="8000" b="0" cap="none" spc="0" dirty="0" smtClean="0">
                <a:ln w="0"/>
                <a:solidFill>
                  <a:schemeClr val="accent1"/>
                </a:solidFill>
                <a:effectLst>
                  <a:outerShdw blurRad="38100" dist="25400" dir="5400000" algn="ctr" rotWithShape="0">
                    <a:srgbClr val="6E747A">
                      <a:alpha val="43000"/>
                    </a:srgbClr>
                  </a:outerShdw>
                </a:effectLst>
              </a:rPr>
              <a:t>214356</a:t>
            </a: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2487006"/>
      </p:ext>
    </p:extLst>
  </p:cSld>
  <p:clrMapOvr>
    <a:masterClrMapping/>
  </p:clrMapOvr>
  <mc:AlternateContent xmlns:mc="http://schemas.openxmlformats.org/markup-compatibility/2006">
    <mc:Choice xmlns:p14="http://schemas.microsoft.com/office/powerpoint/2010/main" Requires="p14">
      <p:transition spd="slow" p14:dur="2000" advTm="15387"/>
    </mc:Choice>
    <mc:Fallback>
      <p:transition spd="slow" advTm="15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descr="Large confetti"/>
          <p:cNvSpPr>
            <a:spLocks noGrp="1" noChangeArrowheads="1"/>
          </p:cNvSpPr>
          <p:nvPr>
            <p:ph type="title"/>
          </p:nvPr>
        </p:nvSpPr>
        <p:spPr>
          <a:xfrm>
            <a:off x="304800" y="609600"/>
            <a:ext cx="8458200" cy="1143000"/>
          </a:xfrm>
        </p:spPr>
        <p:txBody>
          <a:bodyPr>
            <a:normAutofit/>
          </a:bodyPr>
          <a:lstStyle/>
          <a:p>
            <a:r>
              <a:rPr lang="en-US" sz="3200" dirty="0" smtClean="0"/>
              <a:t>Order of Basic Sections of Quantitative Report</a:t>
            </a:r>
            <a:endParaRPr lang="en-US" sz="3200" dirty="0"/>
          </a:p>
        </p:txBody>
      </p:sp>
      <p:sp>
        <p:nvSpPr>
          <p:cNvPr id="40963" name="Rectangle 3"/>
          <p:cNvSpPr>
            <a:spLocks noGrp="1" noChangeArrowheads="1"/>
          </p:cNvSpPr>
          <p:nvPr>
            <p:ph type="body" sz="half" idx="1"/>
          </p:nvPr>
        </p:nvSpPr>
        <p:spPr/>
        <p:txBody>
          <a:bodyPr/>
          <a:lstStyle/>
          <a:p>
            <a:pPr marL="609600" indent="-609600">
              <a:buFontTx/>
              <a:buAutoNum type="arabicPeriod"/>
            </a:pPr>
            <a:r>
              <a:rPr lang="en-US" sz="2800" dirty="0" smtClean="0"/>
              <a:t>Introduction</a:t>
            </a:r>
          </a:p>
          <a:p>
            <a:pPr marL="609600" indent="-609600">
              <a:buFontTx/>
              <a:buAutoNum type="arabicPeriod"/>
            </a:pPr>
            <a:r>
              <a:rPr lang="en-US" sz="2800" dirty="0" smtClean="0"/>
              <a:t>Literature </a:t>
            </a:r>
            <a:r>
              <a:rPr lang="en-US" sz="2800" dirty="0"/>
              <a:t>review</a:t>
            </a:r>
          </a:p>
          <a:p>
            <a:pPr marL="609600" indent="-609600">
              <a:buFontTx/>
              <a:buAutoNum type="arabicPeriod"/>
            </a:pPr>
            <a:r>
              <a:rPr lang="en-US" sz="2800" dirty="0" smtClean="0"/>
              <a:t>Method</a:t>
            </a:r>
          </a:p>
          <a:p>
            <a:pPr marL="609600" indent="-609600">
              <a:buFontTx/>
              <a:buAutoNum type="arabicPeriod"/>
            </a:pPr>
            <a:r>
              <a:rPr lang="en-US" sz="2800" dirty="0" smtClean="0"/>
              <a:t>Results</a:t>
            </a:r>
            <a:endParaRPr lang="en-US" sz="2800" dirty="0"/>
          </a:p>
          <a:p>
            <a:pPr marL="609600" indent="-609600">
              <a:buFontTx/>
              <a:buAutoNum type="arabicPeriod"/>
            </a:pPr>
            <a:r>
              <a:rPr lang="en-US" sz="2800" dirty="0"/>
              <a:t>Discussion</a:t>
            </a:r>
          </a:p>
          <a:p>
            <a:pPr marL="609600" indent="-609600">
              <a:buFontTx/>
              <a:buAutoNum type="arabicPeriod"/>
            </a:pPr>
            <a:r>
              <a:rPr lang="en-US" sz="2800" dirty="0"/>
              <a:t>Conclusion</a:t>
            </a:r>
          </a:p>
        </p:txBody>
      </p:sp>
      <p:pic>
        <p:nvPicPr>
          <p:cNvPr id="40965" name="Picture 5" descr="sliders"/>
          <p:cNvPicPr>
            <a:picLocks noGrp="1" noChangeAspect="1" noChangeArrowheads="1"/>
          </p:cNvPicPr>
          <p:nvPr>
            <p:ph sz="half" idx="2"/>
          </p:nvPr>
        </p:nvPicPr>
        <p:blipFill>
          <a:blip r:embed="rId6" cstate="print">
            <a:lum bright="-24000" contrast="-50000"/>
          </a:blip>
          <a:srcRect/>
          <a:stretch>
            <a:fillRect/>
          </a:stretch>
        </p:blipFill>
        <p:spPr>
          <a:xfrm>
            <a:off x="5029200" y="2286000"/>
            <a:ext cx="3429000" cy="2736850"/>
          </a:xfrm>
          <a:noFill/>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58634488"/>
      </p:ext>
    </p:extLst>
  </p:cSld>
  <p:clrMapOvr>
    <a:masterClrMapping/>
  </p:clrMapOvr>
  <p:transition advTm="1791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Critical Thinking Activity	</a:t>
            </a:r>
            <a:endParaRPr lang="en-US" dirty="0"/>
          </a:p>
        </p:txBody>
      </p:sp>
      <p:sp>
        <p:nvSpPr>
          <p:cNvPr id="7" name="Text Placeholder 6"/>
          <p:cNvSpPr>
            <a:spLocks noGrp="1"/>
          </p:cNvSpPr>
          <p:nvPr>
            <p:ph type="body" idx="1"/>
          </p:nvPr>
        </p:nvSpPr>
        <p:spPr>
          <a:xfrm>
            <a:off x="228600" y="5551488"/>
            <a:ext cx="4040188" cy="990600"/>
          </a:xfrm>
        </p:spPr>
        <p:txBody>
          <a:bodyPr>
            <a:normAutofit fontScale="92500"/>
          </a:bodyPr>
          <a:lstStyle/>
          <a:p>
            <a:pPr algn="ctr"/>
            <a:r>
              <a:rPr lang="en-US" sz="3200" dirty="0" smtClean="0"/>
              <a:t>Sections of Report</a:t>
            </a:r>
            <a:r>
              <a:rPr lang="en-US" dirty="0" smtClean="0"/>
              <a:t>	</a:t>
            </a:r>
            <a:endParaRPr lang="en-US" dirty="0"/>
          </a:p>
        </p:txBody>
      </p:sp>
      <p:sp>
        <p:nvSpPr>
          <p:cNvPr id="9" name="Text Placeholder 8"/>
          <p:cNvSpPr>
            <a:spLocks noGrp="1"/>
          </p:cNvSpPr>
          <p:nvPr>
            <p:ph type="body" sz="half" idx="3"/>
          </p:nvPr>
        </p:nvSpPr>
        <p:spPr>
          <a:xfrm>
            <a:off x="4953000" y="5562600"/>
            <a:ext cx="4041775" cy="990600"/>
          </a:xfrm>
        </p:spPr>
        <p:txBody>
          <a:bodyPr>
            <a:noAutofit/>
          </a:bodyPr>
          <a:lstStyle/>
          <a:p>
            <a:r>
              <a:rPr lang="en-US" sz="3200" dirty="0" smtClean="0"/>
              <a:t>Statements &amp; Arguments</a:t>
            </a:r>
            <a:endParaRPr lang="en-US" sz="3200" dirty="0"/>
          </a:p>
        </p:txBody>
      </p:sp>
      <p:sp>
        <p:nvSpPr>
          <p:cNvPr id="8" name="Content Placeholder 7"/>
          <p:cNvSpPr>
            <a:spLocks noGrp="1"/>
          </p:cNvSpPr>
          <p:nvPr>
            <p:ph sz="quarter" idx="2"/>
          </p:nvPr>
        </p:nvSpPr>
        <p:spPr>
          <a:xfrm>
            <a:off x="457200" y="1600200"/>
            <a:ext cx="4040188" cy="3124200"/>
          </a:xfrm>
        </p:spPr>
        <p:txBody>
          <a:bodyPr/>
          <a:lstStyle/>
          <a:p>
            <a:pPr marL="609600" indent="-609600">
              <a:buFontTx/>
              <a:buAutoNum type="arabicPeriod"/>
            </a:pPr>
            <a:r>
              <a:rPr lang="en-US" sz="2800" dirty="0" smtClean="0"/>
              <a:t>Introduction</a:t>
            </a:r>
          </a:p>
          <a:p>
            <a:pPr marL="609600" indent="-609600">
              <a:buFontTx/>
              <a:buAutoNum type="arabicPeriod"/>
            </a:pPr>
            <a:r>
              <a:rPr lang="en-US" sz="2800" dirty="0" smtClean="0"/>
              <a:t>Literature review</a:t>
            </a:r>
          </a:p>
          <a:p>
            <a:pPr marL="609600" indent="-609600">
              <a:buFontTx/>
              <a:buAutoNum type="arabicPeriod"/>
            </a:pPr>
            <a:r>
              <a:rPr lang="en-US" sz="2800" dirty="0" smtClean="0"/>
              <a:t>Method</a:t>
            </a:r>
          </a:p>
          <a:p>
            <a:pPr marL="609600" indent="-609600">
              <a:buFontTx/>
              <a:buAutoNum type="arabicPeriod"/>
            </a:pPr>
            <a:r>
              <a:rPr lang="en-US" sz="2800" dirty="0" smtClean="0"/>
              <a:t>Results</a:t>
            </a:r>
          </a:p>
          <a:p>
            <a:pPr marL="609600" indent="-609600">
              <a:buFontTx/>
              <a:buAutoNum type="arabicPeriod"/>
            </a:pPr>
            <a:r>
              <a:rPr lang="en-US" sz="2800" dirty="0" smtClean="0"/>
              <a:t>Discussion</a:t>
            </a:r>
          </a:p>
          <a:p>
            <a:pPr marL="609600" indent="-609600">
              <a:buFontTx/>
              <a:buAutoNum type="arabicPeriod"/>
            </a:pPr>
            <a:r>
              <a:rPr lang="en-US" sz="2800" dirty="0" smtClean="0"/>
              <a:t>Conclusion</a:t>
            </a:r>
          </a:p>
          <a:p>
            <a:endParaRPr lang="en-US" dirty="0"/>
          </a:p>
        </p:txBody>
      </p:sp>
      <p:sp>
        <p:nvSpPr>
          <p:cNvPr id="10" name="Content Placeholder 9"/>
          <p:cNvSpPr>
            <a:spLocks noGrp="1"/>
          </p:cNvSpPr>
          <p:nvPr>
            <p:ph sz="quarter" idx="4"/>
          </p:nvPr>
        </p:nvSpPr>
        <p:spPr>
          <a:xfrm>
            <a:off x="4724400" y="1600200"/>
            <a:ext cx="4041775" cy="3951288"/>
          </a:xfrm>
        </p:spPr>
        <p:txBody>
          <a:bodyPr>
            <a:normAutofit lnSpcReduction="10000"/>
          </a:bodyPr>
          <a:lstStyle/>
          <a:p>
            <a:r>
              <a:rPr lang="en-US" sz="2800" dirty="0" smtClean="0"/>
              <a:t>Report?</a:t>
            </a:r>
          </a:p>
          <a:p>
            <a:r>
              <a:rPr lang="en-US" sz="2800" dirty="0" smtClean="0"/>
              <a:t>Inference?</a:t>
            </a:r>
          </a:p>
          <a:p>
            <a:r>
              <a:rPr lang="en-US" sz="2800" dirty="0" smtClean="0"/>
              <a:t>Judgment?</a:t>
            </a:r>
          </a:p>
          <a:p>
            <a:endParaRPr lang="en-US" sz="2800" dirty="0" smtClean="0"/>
          </a:p>
          <a:p>
            <a:r>
              <a:rPr lang="en-US" sz="2800" dirty="0" smtClean="0"/>
              <a:t>Can you write a one sentence summary of the primary explicit or implicit argument </a:t>
            </a:r>
            <a:r>
              <a:rPr lang="en-US" sz="2800" b="1" u="sng" dirty="0" smtClean="0"/>
              <a:t>each</a:t>
            </a:r>
            <a:r>
              <a:rPr lang="en-US" sz="2800" dirty="0" smtClean="0"/>
              <a:t> section makes</a:t>
            </a:r>
            <a:endParaRPr lang="en-US" sz="28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66150458"/>
      </p:ext>
    </p:extLst>
  </p:cSld>
  <p:clrMapOvr>
    <a:masterClrMapping/>
  </p:clrMapOvr>
  <p:transition advTm="592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Example</a:t>
            </a:r>
            <a:endParaRPr lang="en-US" dirty="0"/>
          </a:p>
        </p:txBody>
      </p:sp>
      <p:sp>
        <p:nvSpPr>
          <p:cNvPr id="8" name="Content Placeholder 7"/>
          <p:cNvSpPr>
            <a:spLocks noGrp="1"/>
          </p:cNvSpPr>
          <p:nvPr>
            <p:ph idx="1"/>
          </p:nvPr>
        </p:nvSpPr>
        <p:spPr/>
        <p:txBody>
          <a:bodyPr/>
          <a:lstStyle/>
          <a:p>
            <a:r>
              <a:rPr lang="en-US" dirty="0" smtClean="0"/>
              <a:t>References</a:t>
            </a:r>
          </a:p>
          <a:p>
            <a:pPr lvl="1"/>
            <a:r>
              <a:rPr lang="en-US" dirty="0" smtClean="0"/>
              <a:t>REPORT</a:t>
            </a:r>
          </a:p>
          <a:p>
            <a:pPr lvl="1"/>
            <a:r>
              <a:rPr lang="en-US" dirty="0" smtClean="0"/>
              <a:t>ARGUMENT: that the authors have been careful and thorough in their secondary research of high quality sources and attributed those sources accurately.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013244"/>
      </p:ext>
    </p:extLst>
  </p:cSld>
  <p:clrMapOvr>
    <a:masterClrMapping/>
  </p:clrMapOvr>
  <mc:AlternateContent xmlns:mc="http://schemas.openxmlformats.org/markup-compatibility/2006">
    <mc:Choice xmlns:p14="http://schemas.microsoft.com/office/powerpoint/2010/main" Requires="p14">
      <p:transition spd="slow" p14:dur="2000" advTm="62799"/>
    </mc:Choice>
    <mc:Fallback>
      <p:transition spd="slow" advTm="6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Sections	</a:t>
            </a:r>
            <a:endParaRPr lang="en-US" dirty="0"/>
          </a:p>
        </p:txBody>
      </p:sp>
      <p:sp>
        <p:nvSpPr>
          <p:cNvPr id="7" name="Text Placeholder 6"/>
          <p:cNvSpPr>
            <a:spLocks noGrp="1"/>
          </p:cNvSpPr>
          <p:nvPr>
            <p:ph type="body" idx="1"/>
          </p:nvPr>
        </p:nvSpPr>
        <p:spPr>
          <a:xfrm>
            <a:off x="152400" y="5562600"/>
            <a:ext cx="4040188" cy="990600"/>
          </a:xfrm>
        </p:spPr>
        <p:txBody>
          <a:bodyPr/>
          <a:lstStyle/>
          <a:p>
            <a:pPr algn="ctr"/>
            <a:r>
              <a:rPr lang="en-US" sz="3200" dirty="0" smtClean="0"/>
              <a:t>Report Sections</a:t>
            </a:r>
            <a:r>
              <a:rPr lang="en-US" dirty="0" smtClean="0"/>
              <a:t>	</a:t>
            </a:r>
            <a:endParaRPr lang="en-US" dirty="0"/>
          </a:p>
        </p:txBody>
      </p:sp>
      <p:sp>
        <p:nvSpPr>
          <p:cNvPr id="9" name="Text Placeholder 8"/>
          <p:cNvSpPr>
            <a:spLocks noGrp="1"/>
          </p:cNvSpPr>
          <p:nvPr>
            <p:ph type="body" sz="half" idx="3"/>
          </p:nvPr>
        </p:nvSpPr>
        <p:spPr>
          <a:xfrm>
            <a:off x="4953000" y="5562600"/>
            <a:ext cx="4041775" cy="990600"/>
          </a:xfrm>
        </p:spPr>
        <p:txBody>
          <a:bodyPr>
            <a:noAutofit/>
          </a:bodyPr>
          <a:lstStyle/>
          <a:p>
            <a:r>
              <a:rPr lang="en-US" sz="3200" dirty="0" smtClean="0"/>
              <a:t>Statements &amp; Arguments</a:t>
            </a:r>
            <a:endParaRPr lang="en-US" sz="3200" dirty="0"/>
          </a:p>
        </p:txBody>
      </p:sp>
      <p:sp>
        <p:nvSpPr>
          <p:cNvPr id="8" name="Content Placeholder 7"/>
          <p:cNvSpPr>
            <a:spLocks noGrp="1"/>
          </p:cNvSpPr>
          <p:nvPr>
            <p:ph sz="quarter" idx="2"/>
          </p:nvPr>
        </p:nvSpPr>
        <p:spPr>
          <a:xfrm>
            <a:off x="457200" y="1600200"/>
            <a:ext cx="4040188" cy="3124200"/>
          </a:xfrm>
        </p:spPr>
        <p:txBody>
          <a:bodyPr/>
          <a:lstStyle/>
          <a:p>
            <a:pPr marL="609600" indent="-609600">
              <a:buFontTx/>
              <a:buAutoNum type="arabicPeriod"/>
            </a:pPr>
            <a:r>
              <a:rPr lang="en-US" sz="2800" dirty="0" smtClean="0"/>
              <a:t>Introduction</a:t>
            </a:r>
          </a:p>
          <a:p>
            <a:pPr marL="609600" indent="-609600">
              <a:buFontTx/>
              <a:buAutoNum type="arabicPeriod"/>
            </a:pPr>
            <a:r>
              <a:rPr lang="en-US" sz="2800" dirty="0" smtClean="0"/>
              <a:t>Literature review</a:t>
            </a:r>
          </a:p>
          <a:p>
            <a:pPr marL="609600" indent="-609600">
              <a:buFontTx/>
              <a:buAutoNum type="arabicPeriod"/>
            </a:pPr>
            <a:r>
              <a:rPr lang="en-US" sz="2800" dirty="0" smtClean="0"/>
              <a:t>Method</a:t>
            </a:r>
          </a:p>
          <a:p>
            <a:pPr marL="609600" indent="-609600">
              <a:buFontTx/>
              <a:buAutoNum type="arabicPeriod"/>
            </a:pPr>
            <a:r>
              <a:rPr lang="en-US" sz="2800" dirty="0" smtClean="0"/>
              <a:t>Results</a:t>
            </a:r>
          </a:p>
          <a:p>
            <a:pPr marL="609600" indent="-609600">
              <a:buFontTx/>
              <a:buAutoNum type="arabicPeriod"/>
            </a:pPr>
            <a:r>
              <a:rPr lang="en-US" sz="2800" dirty="0" smtClean="0"/>
              <a:t>Discussion</a:t>
            </a:r>
          </a:p>
          <a:p>
            <a:pPr marL="609600" indent="-609600">
              <a:buFontTx/>
              <a:buAutoNum type="arabicPeriod"/>
            </a:pPr>
            <a:r>
              <a:rPr lang="en-US" sz="2800" dirty="0" smtClean="0"/>
              <a:t>Conclusion</a:t>
            </a:r>
          </a:p>
          <a:p>
            <a:endParaRPr lang="en-US" dirty="0"/>
          </a:p>
        </p:txBody>
      </p:sp>
      <p:sp>
        <p:nvSpPr>
          <p:cNvPr id="10" name="Content Placeholder 9"/>
          <p:cNvSpPr>
            <a:spLocks noGrp="1"/>
          </p:cNvSpPr>
          <p:nvPr>
            <p:ph sz="quarter" idx="4"/>
          </p:nvPr>
        </p:nvSpPr>
        <p:spPr>
          <a:xfrm>
            <a:off x="4724400" y="1600200"/>
            <a:ext cx="4041775" cy="3951288"/>
          </a:xfrm>
        </p:spPr>
        <p:txBody>
          <a:bodyPr>
            <a:normAutofit lnSpcReduction="10000"/>
          </a:bodyPr>
          <a:lstStyle/>
          <a:p>
            <a:r>
              <a:rPr lang="en-US" sz="2800" dirty="0" smtClean="0"/>
              <a:t>Report?</a:t>
            </a:r>
          </a:p>
          <a:p>
            <a:r>
              <a:rPr lang="en-US" sz="2800" dirty="0" smtClean="0"/>
              <a:t>Inference?</a:t>
            </a:r>
          </a:p>
          <a:p>
            <a:r>
              <a:rPr lang="en-US" sz="2800" dirty="0" smtClean="0"/>
              <a:t>Judgment?</a:t>
            </a:r>
          </a:p>
          <a:p>
            <a:endParaRPr lang="en-US" sz="2800" dirty="0" smtClean="0"/>
          </a:p>
          <a:p>
            <a:r>
              <a:rPr lang="en-US" sz="2800" dirty="0" smtClean="0"/>
              <a:t>One sentence summary of the primary explicit or implicit argument </a:t>
            </a:r>
            <a:r>
              <a:rPr lang="en-US" sz="2800" b="1" u="sng" dirty="0" smtClean="0"/>
              <a:t>each</a:t>
            </a:r>
            <a:r>
              <a:rPr lang="en-US" sz="2800" dirty="0" smtClean="0"/>
              <a:t> section makes</a:t>
            </a:r>
            <a:endParaRPr lang="en-US" sz="28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30057454"/>
      </p:ext>
    </p:extLst>
  </p:cSld>
  <p:clrMapOvr>
    <a:masterClrMapping/>
  </p:clrMapOvr>
  <p:transition advTm="4282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5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Reports are organized in a logical progression	</a:t>
            </a:r>
            <a:endParaRPr lang="en-US" dirty="0"/>
          </a:p>
        </p:txBody>
      </p:sp>
      <p:sp>
        <p:nvSpPr>
          <p:cNvPr id="7" name="Text Placeholder 6"/>
          <p:cNvSpPr>
            <a:spLocks noGrp="1"/>
          </p:cNvSpPr>
          <p:nvPr>
            <p:ph type="body" idx="1"/>
          </p:nvPr>
        </p:nvSpPr>
        <p:spPr>
          <a:xfrm>
            <a:off x="152400" y="5562600"/>
            <a:ext cx="4040188" cy="990600"/>
          </a:xfrm>
        </p:spPr>
        <p:txBody>
          <a:bodyPr/>
          <a:lstStyle/>
          <a:p>
            <a:pPr algn="ctr"/>
            <a:r>
              <a:rPr lang="en-US" sz="3200" dirty="0" smtClean="0"/>
              <a:t>Report Sections</a:t>
            </a:r>
            <a:r>
              <a:rPr lang="en-US" dirty="0" smtClean="0"/>
              <a:t>	</a:t>
            </a:r>
            <a:endParaRPr lang="en-US" dirty="0"/>
          </a:p>
        </p:txBody>
      </p:sp>
      <p:sp>
        <p:nvSpPr>
          <p:cNvPr id="8" name="Content Placeholder 7"/>
          <p:cNvSpPr>
            <a:spLocks noGrp="1"/>
          </p:cNvSpPr>
          <p:nvPr>
            <p:ph sz="quarter" idx="2"/>
          </p:nvPr>
        </p:nvSpPr>
        <p:spPr>
          <a:xfrm>
            <a:off x="457200" y="1600200"/>
            <a:ext cx="4040188" cy="3124200"/>
          </a:xfrm>
        </p:spPr>
        <p:txBody>
          <a:bodyPr/>
          <a:lstStyle/>
          <a:p>
            <a:pPr marL="609600" indent="-609600">
              <a:buFontTx/>
              <a:buAutoNum type="arabicPeriod"/>
            </a:pPr>
            <a:r>
              <a:rPr lang="en-US" sz="2800" dirty="0" smtClean="0"/>
              <a:t>Introduction</a:t>
            </a:r>
          </a:p>
          <a:p>
            <a:pPr marL="609600" indent="-609600">
              <a:buFontTx/>
              <a:buAutoNum type="arabicPeriod"/>
            </a:pPr>
            <a:r>
              <a:rPr lang="en-US" sz="2800" dirty="0" smtClean="0"/>
              <a:t>Literature review</a:t>
            </a:r>
          </a:p>
          <a:p>
            <a:pPr marL="609600" indent="-609600">
              <a:buFontTx/>
              <a:buAutoNum type="arabicPeriod"/>
            </a:pPr>
            <a:r>
              <a:rPr lang="en-US" sz="2800" dirty="0" smtClean="0"/>
              <a:t>Method</a:t>
            </a:r>
          </a:p>
          <a:p>
            <a:pPr marL="609600" indent="-609600">
              <a:buFontTx/>
              <a:buAutoNum type="arabicPeriod"/>
            </a:pPr>
            <a:r>
              <a:rPr lang="en-US" sz="2800" dirty="0" smtClean="0"/>
              <a:t>Results</a:t>
            </a:r>
          </a:p>
          <a:p>
            <a:pPr marL="609600" indent="-609600">
              <a:buFontTx/>
              <a:buAutoNum type="arabicPeriod"/>
            </a:pPr>
            <a:r>
              <a:rPr lang="en-US" sz="2800" dirty="0" smtClean="0"/>
              <a:t>Discussion</a:t>
            </a:r>
          </a:p>
          <a:p>
            <a:pPr marL="609600" indent="-609600">
              <a:buFontTx/>
              <a:buAutoNum type="arabicPeriod"/>
            </a:pPr>
            <a:r>
              <a:rPr lang="en-US" sz="2800" dirty="0" smtClean="0"/>
              <a:t>Conclusion</a:t>
            </a:r>
          </a:p>
          <a:p>
            <a:endParaRPr lang="en-US" dirty="0"/>
          </a:p>
        </p:txBody>
      </p:sp>
      <p:sp>
        <p:nvSpPr>
          <p:cNvPr id="10" name="Content Placeholder 9"/>
          <p:cNvSpPr>
            <a:spLocks noGrp="1"/>
          </p:cNvSpPr>
          <p:nvPr>
            <p:ph sz="quarter" idx="4"/>
          </p:nvPr>
        </p:nvSpPr>
        <p:spPr>
          <a:xfrm>
            <a:off x="4724400" y="1600200"/>
            <a:ext cx="4041775" cy="4953000"/>
          </a:xfrm>
        </p:spPr>
        <p:txBody>
          <a:bodyPr>
            <a:normAutofit/>
          </a:bodyPr>
          <a:lstStyle/>
          <a:p>
            <a:pPr marL="118872" indent="0">
              <a:buNone/>
            </a:pPr>
            <a:r>
              <a:rPr lang="en-US" sz="2800" dirty="0" smtClean="0"/>
              <a:t>Formal reports are organized to answer a fairly logical set of questions a critical reader would ask in the most likely order they would be asked.  Anticipating and answering the questions of the reader is a good way to plan your message.</a:t>
            </a:r>
            <a:endParaRPr lang="en-US" sz="2800"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67066493"/>
      </p:ext>
    </p:extLst>
  </p:cSld>
  <p:clrMapOvr>
    <a:masterClrMapping/>
  </p:clrMapOvr>
  <p:transition advTm="602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PVERSION" val="12.0"/>
  <p:tag name="DELIMITERS" val="3.1"/>
  <p:tag name="SHOWBARVISIBLE" val="True"/>
  <p:tag name="EXPANDSHOWBAR" val="True"/>
  <p:tag name="USESECONDARYMONITOR" val="True"/>
  <p:tag name="BULLETTYPE" val="3"/>
  <p:tag name="ANSWERNOWSTYLE" val="-1"/>
  <p:tag name="ANSWERNOWTEXT" val="Answer Now"/>
  <p:tag name="COUNTDOWNSTYLE" val="3"/>
  <p:tag name="RESPCOUNTERSTYLE" val="1"/>
  <p:tag name="RESPCOUNTERFORMAT" val="0"/>
  <p:tag name="RESPTABLESTYLE" val="-1"/>
  <p:tag name="COUNTDOWNSECONDS" val="20"/>
  <p:tag name="INPUTSOURCE" val="1"/>
  <p:tag name="NUMRESPONSES" val="1"/>
  <p:tag name="ALLOWDUPLICATES" val="False"/>
  <p:tag name="BACKUPSESSIONS" val="True"/>
  <p:tag name="BACKUPMAINTENANCE" val="7"/>
  <p:tag name="CHARTVALUEFORMAT" val="0%"/>
  <p:tag name="AUTOADVANCE" val="False"/>
  <p:tag name="REVIEWONLY" val="False"/>
  <p:tag name="ROTATIONINTERVAL" val="2"/>
  <p:tag name="AUTOUPDATEALIASES" val="True"/>
  <p:tag name="STDCHART" val="1"/>
  <p:tag name="PARTICIPANTSINLEADERBOARD" val="5"/>
  <p:tag name="TEAMSINLEADERBOARD" val="5"/>
  <p:tag name="MAXRESPONDERS" val="5"/>
  <p:tag name="BUBBLENAMEVISIBLE" val="True"/>
  <p:tag name="BUBBLESIZEVISIBLE" val="True"/>
  <p:tag name="BUBBLEVALUEFORMAT" val="0.0"/>
  <p:tag name="BUBBLEGROUPING" val="3"/>
  <p:tag name="DEFAULTNUMTEAMS" val="5"/>
  <p:tag name="CUSTOMGRIDBACKCOLOR" val="-2830136"/>
  <p:tag name="CUSTOMCELLFORECOLOR" val="-16777216"/>
  <p:tag name="CUSTOMCELLBACKCOLOR1" val="-657956"/>
  <p:tag name="CUSTOMCELLBACKCOLOR2" val="-13395457"/>
  <p:tag name="CUSTOMCELLBACKCOLOR3" val="-268652"/>
  <p:tag name="CUSTOMCELLBACKCOLOR4" val="-8355712"/>
  <p:tag name="USESCHEMECOLORS" val="True"/>
  <p:tag name="DISPLAYNAME" val="True"/>
  <p:tag name="DISPLAYDEVICENUMBER" val="True"/>
  <p:tag name="DISPLAYDEVICEID" val="False"/>
  <p:tag name="GRIDOPACITY" val="100"/>
  <p:tag name="GRIDROTATIONINTERVAL" val="6"/>
  <p:tag name="AUTOSIZEGRID" val="True"/>
  <p:tag name="GRIDSIZE" val="{Width=800, Height=200}"/>
  <p:tag name="GRIDPOSITION" val="1"/>
  <p:tag name="POLLINGCYCLE" val="2"/>
  <p:tag name="CHARTCOLORS" val="0"/>
  <p:tag name="CHARTLABELS" val="1"/>
  <p:tag name="RESETCHARTS" val="True"/>
  <p:tag name="INCLUDENONRESPONDERS" val="False"/>
  <p:tag name="MULTIRESPDIVISOR" val="0"/>
  <p:tag name="PARTLISTDEFAULT" val="0"/>
  <p:tag name="INCLUDEPPT" val="True"/>
  <p:tag name="ALLOWUSERFEEDBACK" val="True"/>
  <p:tag name="CORRECTPOINTVALUE" val="2"/>
  <p:tag name="INCORRECTPOINTVALUE" val="1"/>
  <p:tag name="REALTIMEBACKUP" val="False"/>
  <p:tag name="REALTIMEBACKUPPATH" val="(None)"/>
  <p:tag name="ZEROBASED" val="False"/>
  <p:tag name="AUTOADJUSTPARTRANGE" val="True"/>
  <p:tag name="CHARTSCALE" val="True"/>
  <p:tag name="ADVANCEDSETTINGSVIEW" val="True"/>
  <p:tag name="FIBDISPLAYRESULTS" val="True"/>
  <p:tag name="FIBNUMRESULTS" val="5"/>
  <p:tag name="FIBINCLUDEOTHER" val="True"/>
  <p:tag name="FIBDISPLAYKEYWORDS" val="True"/>
  <p:tag name="POWERPOINTVERSION" val="14.0"/>
  <p:tag name="TASKPANEKEY" val="4998c16a-1f12-4345-b9de-88c30fb340dd"/>
  <p:tag name="TPVERSION" val="5"/>
  <p:tag name="TPFULLVERSION" val="5.3.2.24"/>
  <p:tag name="PPTVERSION" val="15"/>
  <p:tag name="TPOS" val="2"/>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 name="TIMING" val="|2|88.6|88|80.9|42.7|55.7"/>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TIMING" val="|1.3|36.8|37.2"/>
</p:tagLst>
</file>

<file path=ppt/tags/tag9.xml><?xml version="1.0" encoding="utf-8"?>
<p:tagLst xmlns:a="http://schemas.openxmlformats.org/drawingml/2006/main" xmlns:r="http://schemas.openxmlformats.org/officeDocument/2006/relationships" xmlns:p="http://schemas.openxmlformats.org/presentationml/2006/main">
  <p:tag name="TIMING" val="|23.4|12.3|37.4|41.2|4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8523</TotalTime>
  <Words>384</Words>
  <Application>Microsoft Office PowerPoint</Application>
  <PresentationFormat>On-screen Show (4:3)</PresentationFormat>
  <Paragraphs>82</Paragraphs>
  <Slides>12</Slides>
  <Notes>2</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Corbel</vt:lpstr>
      <vt:lpstr>Goudy Old Style</vt:lpstr>
      <vt:lpstr>Wingdings</vt:lpstr>
      <vt:lpstr>Wingdings 2</vt:lpstr>
      <vt:lpstr>Wingdings 3</vt:lpstr>
      <vt:lpstr>Module</vt:lpstr>
      <vt:lpstr>Quantitative Research Report</vt:lpstr>
      <vt:lpstr>Reminder: Read the COM Bulletin</vt:lpstr>
      <vt:lpstr>Discuss with 1 or 2 others and put these in their logical order—write the numbers in the order they should go.</vt:lpstr>
      <vt:lpstr>The correct order is:</vt:lpstr>
      <vt:lpstr>Order of Basic Sections of Quantitative Report</vt:lpstr>
      <vt:lpstr>Critical Thinking Activity </vt:lpstr>
      <vt:lpstr>Example</vt:lpstr>
      <vt:lpstr>Sections </vt:lpstr>
      <vt:lpstr>Reports are organized in a logical progression </vt:lpstr>
      <vt:lpstr>Issues in Writing</vt:lpstr>
      <vt:lpstr>Reminder: Five Canons Matter</vt:lpstr>
      <vt:lpstr>Proofread . . . </vt:lpstr>
    </vt:vector>
  </TitlesOfParts>
  <Company>UNCW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have an exam on Monday</dc:title>
  <dc:creator>Rick Olsen</dc:creator>
  <cp:lastModifiedBy>Olsen, Richard</cp:lastModifiedBy>
  <cp:revision>60</cp:revision>
  <dcterms:created xsi:type="dcterms:W3CDTF">2008-11-07T01:18:29Z</dcterms:created>
  <dcterms:modified xsi:type="dcterms:W3CDTF">2015-11-07T20:28:45Z</dcterms:modified>
</cp:coreProperties>
</file>