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58" r:id="rId18"/>
    <p:sldId id="259" r:id="rId19"/>
    <p:sldId id="260" r:id="rId20"/>
    <p:sldId id="261" r:id="rId21"/>
    <p:sldId id="262" r:id="rId22"/>
    <p:sldId id="277"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4F6D6-D16A-43EA-954B-BD3A30B99F3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1EBE1E97-B7B0-4AD3-9648-BF0A34BAACE2}">
      <dgm:prSet/>
      <dgm:spPr/>
      <dgm:t>
        <a:bodyPr/>
        <a:lstStyle/>
        <a:p>
          <a:pPr rtl="0"/>
          <a:r>
            <a:rPr lang="en-US" dirty="0" smtClean="0"/>
            <a:t>Preparation</a:t>
          </a:r>
          <a:endParaRPr lang="en-US" dirty="0"/>
        </a:p>
      </dgm:t>
    </dgm:pt>
    <dgm:pt modelId="{7E8D5737-AFB4-4EF0-A7F6-2CE655A27179}" type="parTrans" cxnId="{A7C9BAC5-7753-4E88-97DB-D1DA01D0F6DB}">
      <dgm:prSet/>
      <dgm:spPr/>
      <dgm:t>
        <a:bodyPr/>
        <a:lstStyle/>
        <a:p>
          <a:endParaRPr lang="en-US"/>
        </a:p>
      </dgm:t>
    </dgm:pt>
    <dgm:pt modelId="{96A89A79-868F-4ADF-A45C-72FEA2E7204E}" type="sibTrans" cxnId="{A7C9BAC5-7753-4E88-97DB-D1DA01D0F6DB}">
      <dgm:prSet/>
      <dgm:spPr/>
      <dgm:t>
        <a:bodyPr/>
        <a:lstStyle/>
        <a:p>
          <a:endParaRPr lang="en-US"/>
        </a:p>
      </dgm:t>
    </dgm:pt>
    <dgm:pt modelId="{36BA9C17-FF53-40EA-950D-83C9CCCF1C58}">
      <dgm:prSet/>
      <dgm:spPr/>
      <dgm:t>
        <a:bodyPr/>
        <a:lstStyle/>
        <a:p>
          <a:pPr rtl="0"/>
          <a:r>
            <a:rPr lang="en-US" smtClean="0"/>
            <a:t>Engagement</a:t>
          </a:r>
          <a:endParaRPr lang="en-US"/>
        </a:p>
      </dgm:t>
    </dgm:pt>
    <dgm:pt modelId="{65542395-80B1-46A3-AE45-57217370182F}" type="parTrans" cxnId="{E92DA2C3-EC3D-43B6-B4EC-DDB9B362A5A4}">
      <dgm:prSet/>
      <dgm:spPr/>
      <dgm:t>
        <a:bodyPr/>
        <a:lstStyle/>
        <a:p>
          <a:endParaRPr lang="en-US"/>
        </a:p>
      </dgm:t>
    </dgm:pt>
    <dgm:pt modelId="{DC831D89-7DAF-4863-B73C-44903579D117}" type="sibTrans" cxnId="{E92DA2C3-EC3D-43B6-B4EC-DDB9B362A5A4}">
      <dgm:prSet/>
      <dgm:spPr/>
      <dgm:t>
        <a:bodyPr/>
        <a:lstStyle/>
        <a:p>
          <a:endParaRPr lang="en-US"/>
        </a:p>
      </dgm:t>
    </dgm:pt>
    <dgm:pt modelId="{7E8AF1AC-5DE5-458D-9065-4478B0BC7526}">
      <dgm:prSet/>
      <dgm:spPr/>
      <dgm:t>
        <a:bodyPr/>
        <a:lstStyle/>
        <a:p>
          <a:pPr rtl="0"/>
          <a:r>
            <a:rPr lang="en-US" smtClean="0"/>
            <a:t>Reflection</a:t>
          </a:r>
          <a:endParaRPr lang="en-US"/>
        </a:p>
      </dgm:t>
    </dgm:pt>
    <dgm:pt modelId="{AAE30D99-B72C-470B-A695-B32AB01419C8}" type="parTrans" cxnId="{92547290-EF40-4555-92A0-21480572FF80}">
      <dgm:prSet/>
      <dgm:spPr/>
      <dgm:t>
        <a:bodyPr/>
        <a:lstStyle/>
        <a:p>
          <a:endParaRPr lang="en-US"/>
        </a:p>
      </dgm:t>
    </dgm:pt>
    <dgm:pt modelId="{BE91914F-1C0E-460E-AF18-8980BB2F9FC5}" type="sibTrans" cxnId="{92547290-EF40-4555-92A0-21480572FF80}">
      <dgm:prSet/>
      <dgm:spPr/>
      <dgm:t>
        <a:bodyPr/>
        <a:lstStyle/>
        <a:p>
          <a:endParaRPr lang="en-US"/>
        </a:p>
      </dgm:t>
    </dgm:pt>
    <dgm:pt modelId="{97D9D85F-1E7A-41C2-BCC2-3EFF7DF8BA93}">
      <dgm:prSet/>
      <dgm:spPr/>
      <dgm:t>
        <a:bodyPr/>
        <a:lstStyle/>
        <a:p>
          <a:pPr rtl="0"/>
          <a:r>
            <a:rPr lang="en-US" smtClean="0"/>
            <a:t>Expression</a:t>
          </a:r>
          <a:endParaRPr lang="en-US"/>
        </a:p>
      </dgm:t>
    </dgm:pt>
    <dgm:pt modelId="{B9301395-7AB1-456B-8660-C4B7E0442F0E}" type="parTrans" cxnId="{65663067-1362-40F2-8776-FB5D42745C76}">
      <dgm:prSet/>
      <dgm:spPr/>
      <dgm:t>
        <a:bodyPr/>
        <a:lstStyle/>
        <a:p>
          <a:endParaRPr lang="en-US"/>
        </a:p>
      </dgm:t>
    </dgm:pt>
    <dgm:pt modelId="{3A035964-5168-4C29-B2F3-F3796DD5C0AC}" type="sibTrans" cxnId="{65663067-1362-40F2-8776-FB5D42745C76}">
      <dgm:prSet/>
      <dgm:spPr/>
      <dgm:t>
        <a:bodyPr/>
        <a:lstStyle/>
        <a:p>
          <a:endParaRPr lang="en-US"/>
        </a:p>
      </dgm:t>
    </dgm:pt>
    <dgm:pt modelId="{6915596A-34AF-40A5-B12D-EB27C2D3C49E}" type="pres">
      <dgm:prSet presAssocID="{0084F6D6-D16A-43EA-954B-BD3A30B99F3B}" presName="CompostProcess" presStyleCnt="0">
        <dgm:presLayoutVars>
          <dgm:dir/>
          <dgm:resizeHandles val="exact"/>
        </dgm:presLayoutVars>
      </dgm:prSet>
      <dgm:spPr/>
      <dgm:t>
        <a:bodyPr/>
        <a:lstStyle/>
        <a:p>
          <a:endParaRPr lang="en-US"/>
        </a:p>
      </dgm:t>
    </dgm:pt>
    <dgm:pt modelId="{1F60C3B0-540D-47D4-ABA7-4D0F4DD1BC17}" type="pres">
      <dgm:prSet presAssocID="{0084F6D6-D16A-43EA-954B-BD3A30B99F3B}" presName="arrow" presStyleLbl="bgShp" presStyleIdx="0" presStyleCnt="1"/>
      <dgm:spPr/>
    </dgm:pt>
    <dgm:pt modelId="{A255296B-5DF7-4EBB-B9C9-CA56E316A83B}" type="pres">
      <dgm:prSet presAssocID="{0084F6D6-D16A-43EA-954B-BD3A30B99F3B}" presName="linearProcess" presStyleCnt="0"/>
      <dgm:spPr/>
    </dgm:pt>
    <dgm:pt modelId="{0295BBC7-9920-4695-AEFF-18922C57AAE5}" type="pres">
      <dgm:prSet presAssocID="{1EBE1E97-B7B0-4AD3-9648-BF0A34BAACE2}" presName="textNode" presStyleLbl="node1" presStyleIdx="0" presStyleCnt="4">
        <dgm:presLayoutVars>
          <dgm:bulletEnabled val="1"/>
        </dgm:presLayoutVars>
      </dgm:prSet>
      <dgm:spPr/>
      <dgm:t>
        <a:bodyPr/>
        <a:lstStyle/>
        <a:p>
          <a:endParaRPr lang="en-US"/>
        </a:p>
      </dgm:t>
    </dgm:pt>
    <dgm:pt modelId="{03F1BDEE-4F13-4245-8492-679A0C2D5915}" type="pres">
      <dgm:prSet presAssocID="{96A89A79-868F-4ADF-A45C-72FEA2E7204E}" presName="sibTrans" presStyleCnt="0"/>
      <dgm:spPr/>
    </dgm:pt>
    <dgm:pt modelId="{0DF598FD-C091-4823-8443-8A67F11EA398}" type="pres">
      <dgm:prSet presAssocID="{36BA9C17-FF53-40EA-950D-83C9CCCF1C58}" presName="textNode" presStyleLbl="node1" presStyleIdx="1" presStyleCnt="4">
        <dgm:presLayoutVars>
          <dgm:bulletEnabled val="1"/>
        </dgm:presLayoutVars>
      </dgm:prSet>
      <dgm:spPr/>
      <dgm:t>
        <a:bodyPr/>
        <a:lstStyle/>
        <a:p>
          <a:endParaRPr lang="en-US"/>
        </a:p>
      </dgm:t>
    </dgm:pt>
    <dgm:pt modelId="{8B5CC72D-4203-4224-A759-E8AEC351F8FD}" type="pres">
      <dgm:prSet presAssocID="{DC831D89-7DAF-4863-B73C-44903579D117}" presName="sibTrans" presStyleCnt="0"/>
      <dgm:spPr/>
    </dgm:pt>
    <dgm:pt modelId="{3A23683D-DAE8-420A-BF16-44312D25C75F}" type="pres">
      <dgm:prSet presAssocID="{7E8AF1AC-5DE5-458D-9065-4478B0BC7526}" presName="textNode" presStyleLbl="node1" presStyleIdx="2" presStyleCnt="4">
        <dgm:presLayoutVars>
          <dgm:bulletEnabled val="1"/>
        </dgm:presLayoutVars>
      </dgm:prSet>
      <dgm:spPr/>
      <dgm:t>
        <a:bodyPr/>
        <a:lstStyle/>
        <a:p>
          <a:endParaRPr lang="en-US"/>
        </a:p>
      </dgm:t>
    </dgm:pt>
    <dgm:pt modelId="{34C8B90B-D6E3-428E-B695-B9E240505BD9}" type="pres">
      <dgm:prSet presAssocID="{BE91914F-1C0E-460E-AF18-8980BB2F9FC5}" presName="sibTrans" presStyleCnt="0"/>
      <dgm:spPr/>
    </dgm:pt>
    <dgm:pt modelId="{73B20474-1B82-4C94-9570-91675FEF31C4}" type="pres">
      <dgm:prSet presAssocID="{97D9D85F-1E7A-41C2-BCC2-3EFF7DF8BA93}" presName="textNode" presStyleLbl="node1" presStyleIdx="3" presStyleCnt="4">
        <dgm:presLayoutVars>
          <dgm:bulletEnabled val="1"/>
        </dgm:presLayoutVars>
      </dgm:prSet>
      <dgm:spPr/>
      <dgm:t>
        <a:bodyPr/>
        <a:lstStyle/>
        <a:p>
          <a:endParaRPr lang="en-US"/>
        </a:p>
      </dgm:t>
    </dgm:pt>
  </dgm:ptLst>
  <dgm:cxnLst>
    <dgm:cxn modelId="{B069A5DE-DF53-409E-8D39-BD1FC991082E}" type="presOf" srcId="{36BA9C17-FF53-40EA-950D-83C9CCCF1C58}" destId="{0DF598FD-C091-4823-8443-8A67F11EA398}" srcOrd="0" destOrd="0" presId="urn:microsoft.com/office/officeart/2005/8/layout/hProcess9"/>
    <dgm:cxn modelId="{A7C9BAC5-7753-4E88-97DB-D1DA01D0F6DB}" srcId="{0084F6D6-D16A-43EA-954B-BD3A30B99F3B}" destId="{1EBE1E97-B7B0-4AD3-9648-BF0A34BAACE2}" srcOrd="0" destOrd="0" parTransId="{7E8D5737-AFB4-4EF0-A7F6-2CE655A27179}" sibTransId="{96A89A79-868F-4ADF-A45C-72FEA2E7204E}"/>
    <dgm:cxn modelId="{D88EFDD9-E1BA-4292-BB0B-B465DFC1E36A}" type="presOf" srcId="{97D9D85F-1E7A-41C2-BCC2-3EFF7DF8BA93}" destId="{73B20474-1B82-4C94-9570-91675FEF31C4}" srcOrd="0" destOrd="0" presId="urn:microsoft.com/office/officeart/2005/8/layout/hProcess9"/>
    <dgm:cxn modelId="{E92DA2C3-EC3D-43B6-B4EC-DDB9B362A5A4}" srcId="{0084F6D6-D16A-43EA-954B-BD3A30B99F3B}" destId="{36BA9C17-FF53-40EA-950D-83C9CCCF1C58}" srcOrd="1" destOrd="0" parTransId="{65542395-80B1-46A3-AE45-57217370182F}" sibTransId="{DC831D89-7DAF-4863-B73C-44903579D117}"/>
    <dgm:cxn modelId="{92547290-EF40-4555-92A0-21480572FF80}" srcId="{0084F6D6-D16A-43EA-954B-BD3A30B99F3B}" destId="{7E8AF1AC-5DE5-458D-9065-4478B0BC7526}" srcOrd="2" destOrd="0" parTransId="{AAE30D99-B72C-470B-A695-B32AB01419C8}" sibTransId="{BE91914F-1C0E-460E-AF18-8980BB2F9FC5}"/>
    <dgm:cxn modelId="{9EB22460-C8E7-4B08-9F2A-8EB9EA853271}" type="presOf" srcId="{1EBE1E97-B7B0-4AD3-9648-BF0A34BAACE2}" destId="{0295BBC7-9920-4695-AEFF-18922C57AAE5}" srcOrd="0" destOrd="0" presId="urn:microsoft.com/office/officeart/2005/8/layout/hProcess9"/>
    <dgm:cxn modelId="{A7C21123-79A5-40D1-94E7-6C11E8B3BCD9}" type="presOf" srcId="{0084F6D6-D16A-43EA-954B-BD3A30B99F3B}" destId="{6915596A-34AF-40A5-B12D-EB27C2D3C49E}" srcOrd="0" destOrd="0" presId="urn:microsoft.com/office/officeart/2005/8/layout/hProcess9"/>
    <dgm:cxn modelId="{F687DE90-DE84-4CF6-8714-13B15A0668C0}" type="presOf" srcId="{7E8AF1AC-5DE5-458D-9065-4478B0BC7526}" destId="{3A23683D-DAE8-420A-BF16-44312D25C75F}" srcOrd="0" destOrd="0" presId="urn:microsoft.com/office/officeart/2005/8/layout/hProcess9"/>
    <dgm:cxn modelId="{65663067-1362-40F2-8776-FB5D42745C76}" srcId="{0084F6D6-D16A-43EA-954B-BD3A30B99F3B}" destId="{97D9D85F-1E7A-41C2-BCC2-3EFF7DF8BA93}" srcOrd="3" destOrd="0" parTransId="{B9301395-7AB1-456B-8660-C4B7E0442F0E}" sibTransId="{3A035964-5168-4C29-B2F3-F3796DD5C0AC}"/>
    <dgm:cxn modelId="{84A75321-DAAC-4B62-9B62-22F8F93FEA56}" type="presParOf" srcId="{6915596A-34AF-40A5-B12D-EB27C2D3C49E}" destId="{1F60C3B0-540D-47D4-ABA7-4D0F4DD1BC17}" srcOrd="0" destOrd="0" presId="urn:microsoft.com/office/officeart/2005/8/layout/hProcess9"/>
    <dgm:cxn modelId="{64EA7355-13F5-4EE8-A81D-9587421E993B}" type="presParOf" srcId="{6915596A-34AF-40A5-B12D-EB27C2D3C49E}" destId="{A255296B-5DF7-4EBB-B9C9-CA56E316A83B}" srcOrd="1" destOrd="0" presId="urn:microsoft.com/office/officeart/2005/8/layout/hProcess9"/>
    <dgm:cxn modelId="{27CC7397-79B6-4A0A-B972-4CDF66966453}" type="presParOf" srcId="{A255296B-5DF7-4EBB-B9C9-CA56E316A83B}" destId="{0295BBC7-9920-4695-AEFF-18922C57AAE5}" srcOrd="0" destOrd="0" presId="urn:microsoft.com/office/officeart/2005/8/layout/hProcess9"/>
    <dgm:cxn modelId="{342F192D-37D7-4026-958F-AB71A798C2E7}" type="presParOf" srcId="{A255296B-5DF7-4EBB-B9C9-CA56E316A83B}" destId="{03F1BDEE-4F13-4245-8492-679A0C2D5915}" srcOrd="1" destOrd="0" presId="urn:microsoft.com/office/officeart/2005/8/layout/hProcess9"/>
    <dgm:cxn modelId="{490C883C-8B7E-4F76-835C-5EB6A4FAD7A2}" type="presParOf" srcId="{A255296B-5DF7-4EBB-B9C9-CA56E316A83B}" destId="{0DF598FD-C091-4823-8443-8A67F11EA398}" srcOrd="2" destOrd="0" presId="urn:microsoft.com/office/officeart/2005/8/layout/hProcess9"/>
    <dgm:cxn modelId="{AFBA469E-9510-4572-B225-3272255C191D}" type="presParOf" srcId="{A255296B-5DF7-4EBB-B9C9-CA56E316A83B}" destId="{8B5CC72D-4203-4224-A759-E8AEC351F8FD}" srcOrd="3" destOrd="0" presId="urn:microsoft.com/office/officeart/2005/8/layout/hProcess9"/>
    <dgm:cxn modelId="{FCDFE46E-8EC5-47CD-9D9F-B53A69CDE9B5}" type="presParOf" srcId="{A255296B-5DF7-4EBB-B9C9-CA56E316A83B}" destId="{3A23683D-DAE8-420A-BF16-44312D25C75F}" srcOrd="4" destOrd="0" presId="urn:microsoft.com/office/officeart/2005/8/layout/hProcess9"/>
    <dgm:cxn modelId="{11CEC815-657B-4B58-A404-C832D6C77934}" type="presParOf" srcId="{A255296B-5DF7-4EBB-B9C9-CA56E316A83B}" destId="{34C8B90B-D6E3-428E-B695-B9E240505BD9}" srcOrd="5" destOrd="0" presId="urn:microsoft.com/office/officeart/2005/8/layout/hProcess9"/>
    <dgm:cxn modelId="{C154D996-703A-4D6C-ACAF-43841D48A155}" type="presParOf" srcId="{A255296B-5DF7-4EBB-B9C9-CA56E316A83B}" destId="{73B20474-1B82-4C94-9570-91675FEF31C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5C9C9-7155-43FA-93A3-64DA4A600DB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10030A5-E284-4382-9D2C-9B763BC8A4C5}">
      <dgm:prSet phldrT="[Text]"/>
      <dgm:spPr/>
      <dgm:t>
        <a:bodyPr/>
        <a:lstStyle/>
        <a:p>
          <a:r>
            <a:rPr lang="en-US" dirty="0" smtClean="0"/>
            <a:t>1</a:t>
          </a:r>
          <a:endParaRPr lang="en-US" dirty="0"/>
        </a:p>
      </dgm:t>
    </dgm:pt>
    <dgm:pt modelId="{F2AB841B-DAA2-421D-9E7C-FDAB9DA7AAE9}" type="parTrans" cxnId="{E1DEF15F-EADA-40E0-B033-D30295BAB16D}">
      <dgm:prSet/>
      <dgm:spPr/>
      <dgm:t>
        <a:bodyPr/>
        <a:lstStyle/>
        <a:p>
          <a:endParaRPr lang="en-US"/>
        </a:p>
      </dgm:t>
    </dgm:pt>
    <dgm:pt modelId="{3BF290E8-EAB6-4A48-96F8-30CA0B945F65}" type="sibTrans" cxnId="{E1DEF15F-EADA-40E0-B033-D30295BAB16D}">
      <dgm:prSet/>
      <dgm:spPr/>
      <dgm:t>
        <a:bodyPr/>
        <a:lstStyle/>
        <a:p>
          <a:endParaRPr lang="en-US"/>
        </a:p>
      </dgm:t>
    </dgm:pt>
    <dgm:pt modelId="{6E7EF198-B386-4940-BD61-58AF726EB108}">
      <dgm:prSet phldrT="[Text]"/>
      <dgm:spPr/>
      <dgm:t>
        <a:bodyPr/>
        <a:lstStyle/>
        <a:p>
          <a:r>
            <a:rPr lang="en-US" dirty="0" smtClean="0"/>
            <a:t>Who?</a:t>
          </a:r>
          <a:endParaRPr lang="en-US" dirty="0"/>
        </a:p>
      </dgm:t>
    </dgm:pt>
    <dgm:pt modelId="{8865A618-1EF5-4A96-87A3-36E12E10FE98}" type="parTrans" cxnId="{4BB47C83-725F-472B-8A77-2A5B04B58644}">
      <dgm:prSet/>
      <dgm:spPr/>
      <dgm:t>
        <a:bodyPr/>
        <a:lstStyle/>
        <a:p>
          <a:endParaRPr lang="en-US"/>
        </a:p>
      </dgm:t>
    </dgm:pt>
    <dgm:pt modelId="{8983A3D8-ED3F-4D72-B606-89D72C4B34EC}" type="sibTrans" cxnId="{4BB47C83-725F-472B-8A77-2A5B04B58644}">
      <dgm:prSet/>
      <dgm:spPr/>
      <dgm:t>
        <a:bodyPr/>
        <a:lstStyle/>
        <a:p>
          <a:endParaRPr lang="en-US"/>
        </a:p>
      </dgm:t>
    </dgm:pt>
    <dgm:pt modelId="{DF6F168A-CD44-4C08-8535-ECE641743A15}">
      <dgm:prSet phldrT="[Text]"/>
      <dgm:spPr/>
      <dgm:t>
        <a:bodyPr/>
        <a:lstStyle/>
        <a:p>
          <a:r>
            <a:rPr lang="en-US" dirty="0" smtClean="0"/>
            <a:t>2</a:t>
          </a:r>
          <a:endParaRPr lang="en-US" dirty="0"/>
        </a:p>
      </dgm:t>
    </dgm:pt>
    <dgm:pt modelId="{48E41FF8-9DFF-4F2E-8D76-FFCE4A99DA05}" type="parTrans" cxnId="{B4801C27-6AD0-46AA-A693-D65C771F8548}">
      <dgm:prSet/>
      <dgm:spPr/>
      <dgm:t>
        <a:bodyPr/>
        <a:lstStyle/>
        <a:p>
          <a:endParaRPr lang="en-US"/>
        </a:p>
      </dgm:t>
    </dgm:pt>
    <dgm:pt modelId="{D65D796A-1FFC-4FC9-953E-01C8827EE72C}" type="sibTrans" cxnId="{B4801C27-6AD0-46AA-A693-D65C771F8548}">
      <dgm:prSet/>
      <dgm:spPr/>
      <dgm:t>
        <a:bodyPr/>
        <a:lstStyle/>
        <a:p>
          <a:endParaRPr lang="en-US"/>
        </a:p>
      </dgm:t>
    </dgm:pt>
    <dgm:pt modelId="{6F2ED168-57B5-402E-825E-9BDE30E5F4ED}">
      <dgm:prSet phldrT="[Text]"/>
      <dgm:spPr/>
      <dgm:t>
        <a:bodyPr/>
        <a:lstStyle/>
        <a:p>
          <a:r>
            <a:rPr lang="en-US" dirty="0" smtClean="0"/>
            <a:t>How Many?</a:t>
          </a:r>
          <a:endParaRPr lang="en-US" dirty="0"/>
        </a:p>
      </dgm:t>
    </dgm:pt>
    <dgm:pt modelId="{A778EB5E-FB1C-4811-A023-C361260D256C}" type="parTrans" cxnId="{A26F3F28-96D3-45D0-A22B-C4AC456741C5}">
      <dgm:prSet/>
      <dgm:spPr/>
      <dgm:t>
        <a:bodyPr/>
        <a:lstStyle/>
        <a:p>
          <a:endParaRPr lang="en-US"/>
        </a:p>
      </dgm:t>
    </dgm:pt>
    <dgm:pt modelId="{2B13D7D4-A3AF-4568-BD95-955D5D4DC7EF}" type="sibTrans" cxnId="{A26F3F28-96D3-45D0-A22B-C4AC456741C5}">
      <dgm:prSet/>
      <dgm:spPr/>
      <dgm:t>
        <a:bodyPr/>
        <a:lstStyle/>
        <a:p>
          <a:endParaRPr lang="en-US"/>
        </a:p>
      </dgm:t>
    </dgm:pt>
    <dgm:pt modelId="{C76CA4CA-F4A9-4BEE-91D5-01619CE28907}">
      <dgm:prSet phldrT="[Text]"/>
      <dgm:spPr/>
      <dgm:t>
        <a:bodyPr/>
        <a:lstStyle/>
        <a:p>
          <a:r>
            <a:rPr lang="en-US" dirty="0" smtClean="0"/>
            <a:t>3</a:t>
          </a:r>
          <a:endParaRPr lang="en-US" dirty="0"/>
        </a:p>
      </dgm:t>
    </dgm:pt>
    <dgm:pt modelId="{AF9EA415-06D4-4D7D-B20A-53BB381EA574}" type="parTrans" cxnId="{957BECA1-6769-40A8-B5D3-25C5A188C326}">
      <dgm:prSet/>
      <dgm:spPr/>
      <dgm:t>
        <a:bodyPr/>
        <a:lstStyle/>
        <a:p>
          <a:endParaRPr lang="en-US"/>
        </a:p>
      </dgm:t>
    </dgm:pt>
    <dgm:pt modelId="{2B6BF831-D211-4671-9C75-635ACC9E7F7D}" type="sibTrans" cxnId="{957BECA1-6769-40A8-B5D3-25C5A188C326}">
      <dgm:prSet/>
      <dgm:spPr/>
      <dgm:t>
        <a:bodyPr/>
        <a:lstStyle/>
        <a:p>
          <a:endParaRPr lang="en-US"/>
        </a:p>
      </dgm:t>
    </dgm:pt>
    <dgm:pt modelId="{D7A76B37-6749-4E98-A66E-68945862DB13}">
      <dgm:prSet phldrT="[Text]"/>
      <dgm:spPr/>
      <dgm:t>
        <a:bodyPr/>
        <a:lstStyle/>
        <a:p>
          <a:r>
            <a:rPr lang="en-US" dirty="0" smtClean="0"/>
            <a:t>How Chosen?</a:t>
          </a:r>
          <a:endParaRPr lang="en-US" dirty="0"/>
        </a:p>
      </dgm:t>
    </dgm:pt>
    <dgm:pt modelId="{A8964A94-0F07-45D3-AAD8-506F14D4C158}" type="parTrans" cxnId="{6051BFF6-077E-4251-B816-0B91E0D251A8}">
      <dgm:prSet/>
      <dgm:spPr/>
      <dgm:t>
        <a:bodyPr/>
        <a:lstStyle/>
        <a:p>
          <a:endParaRPr lang="en-US"/>
        </a:p>
      </dgm:t>
    </dgm:pt>
    <dgm:pt modelId="{FF7456AC-49C3-4B0E-8B3E-27DBF1046507}" type="sibTrans" cxnId="{6051BFF6-077E-4251-B816-0B91E0D251A8}">
      <dgm:prSet/>
      <dgm:spPr/>
      <dgm:t>
        <a:bodyPr/>
        <a:lstStyle/>
        <a:p>
          <a:endParaRPr lang="en-US"/>
        </a:p>
      </dgm:t>
    </dgm:pt>
    <dgm:pt modelId="{65837A0A-580A-4792-89A1-F612FDFB87AB}" type="pres">
      <dgm:prSet presAssocID="{3F45C9C9-7155-43FA-93A3-64DA4A600DB8}" presName="linearFlow" presStyleCnt="0">
        <dgm:presLayoutVars>
          <dgm:dir/>
          <dgm:animLvl val="lvl"/>
          <dgm:resizeHandles val="exact"/>
        </dgm:presLayoutVars>
      </dgm:prSet>
      <dgm:spPr/>
      <dgm:t>
        <a:bodyPr/>
        <a:lstStyle/>
        <a:p>
          <a:endParaRPr lang="en-US"/>
        </a:p>
      </dgm:t>
    </dgm:pt>
    <dgm:pt modelId="{6BE4D444-04CB-4205-9327-FA4F211868CC}" type="pres">
      <dgm:prSet presAssocID="{F10030A5-E284-4382-9D2C-9B763BC8A4C5}" presName="composite" presStyleCnt="0"/>
      <dgm:spPr/>
    </dgm:pt>
    <dgm:pt modelId="{6DC29A2D-5BED-4269-A775-21A2F2081309}" type="pres">
      <dgm:prSet presAssocID="{F10030A5-E284-4382-9D2C-9B763BC8A4C5}" presName="parentText" presStyleLbl="alignNode1" presStyleIdx="0" presStyleCnt="3">
        <dgm:presLayoutVars>
          <dgm:chMax val="1"/>
          <dgm:bulletEnabled val="1"/>
        </dgm:presLayoutVars>
      </dgm:prSet>
      <dgm:spPr/>
      <dgm:t>
        <a:bodyPr/>
        <a:lstStyle/>
        <a:p>
          <a:endParaRPr lang="en-US"/>
        </a:p>
      </dgm:t>
    </dgm:pt>
    <dgm:pt modelId="{7331D6B9-E96C-4FED-B90D-627FEA4CCC45}" type="pres">
      <dgm:prSet presAssocID="{F10030A5-E284-4382-9D2C-9B763BC8A4C5}" presName="descendantText" presStyleLbl="alignAcc1" presStyleIdx="0" presStyleCnt="3">
        <dgm:presLayoutVars>
          <dgm:bulletEnabled val="1"/>
        </dgm:presLayoutVars>
      </dgm:prSet>
      <dgm:spPr/>
      <dgm:t>
        <a:bodyPr/>
        <a:lstStyle/>
        <a:p>
          <a:endParaRPr lang="en-US"/>
        </a:p>
      </dgm:t>
    </dgm:pt>
    <dgm:pt modelId="{7390C4C9-18F7-4198-800E-D4CC58D6B3C3}" type="pres">
      <dgm:prSet presAssocID="{3BF290E8-EAB6-4A48-96F8-30CA0B945F65}" presName="sp" presStyleCnt="0"/>
      <dgm:spPr/>
    </dgm:pt>
    <dgm:pt modelId="{09489450-73EB-4124-ACA0-049523E120ED}" type="pres">
      <dgm:prSet presAssocID="{DF6F168A-CD44-4C08-8535-ECE641743A15}" presName="composite" presStyleCnt="0"/>
      <dgm:spPr/>
    </dgm:pt>
    <dgm:pt modelId="{6D40D783-3A8B-4C40-94E8-4A9146D78DE1}" type="pres">
      <dgm:prSet presAssocID="{DF6F168A-CD44-4C08-8535-ECE641743A15}" presName="parentText" presStyleLbl="alignNode1" presStyleIdx="1" presStyleCnt="3">
        <dgm:presLayoutVars>
          <dgm:chMax val="1"/>
          <dgm:bulletEnabled val="1"/>
        </dgm:presLayoutVars>
      </dgm:prSet>
      <dgm:spPr/>
      <dgm:t>
        <a:bodyPr/>
        <a:lstStyle/>
        <a:p>
          <a:endParaRPr lang="en-US"/>
        </a:p>
      </dgm:t>
    </dgm:pt>
    <dgm:pt modelId="{BE54DBD5-522C-437C-A94D-95EC5B1ADC21}" type="pres">
      <dgm:prSet presAssocID="{DF6F168A-CD44-4C08-8535-ECE641743A15}" presName="descendantText" presStyleLbl="alignAcc1" presStyleIdx="1" presStyleCnt="3">
        <dgm:presLayoutVars>
          <dgm:bulletEnabled val="1"/>
        </dgm:presLayoutVars>
      </dgm:prSet>
      <dgm:spPr/>
      <dgm:t>
        <a:bodyPr/>
        <a:lstStyle/>
        <a:p>
          <a:endParaRPr lang="en-US"/>
        </a:p>
      </dgm:t>
    </dgm:pt>
    <dgm:pt modelId="{E5FC7AE9-2C50-47CE-B933-0AE1FA4140B4}" type="pres">
      <dgm:prSet presAssocID="{D65D796A-1FFC-4FC9-953E-01C8827EE72C}" presName="sp" presStyleCnt="0"/>
      <dgm:spPr/>
    </dgm:pt>
    <dgm:pt modelId="{80A0015F-92C2-4978-B1AC-01ED5B5D52C6}" type="pres">
      <dgm:prSet presAssocID="{C76CA4CA-F4A9-4BEE-91D5-01619CE28907}" presName="composite" presStyleCnt="0"/>
      <dgm:spPr/>
    </dgm:pt>
    <dgm:pt modelId="{0C748328-0FAD-4300-9302-AA6B3DA504A5}" type="pres">
      <dgm:prSet presAssocID="{C76CA4CA-F4A9-4BEE-91D5-01619CE28907}" presName="parentText" presStyleLbl="alignNode1" presStyleIdx="2" presStyleCnt="3">
        <dgm:presLayoutVars>
          <dgm:chMax val="1"/>
          <dgm:bulletEnabled val="1"/>
        </dgm:presLayoutVars>
      </dgm:prSet>
      <dgm:spPr/>
      <dgm:t>
        <a:bodyPr/>
        <a:lstStyle/>
        <a:p>
          <a:endParaRPr lang="en-US"/>
        </a:p>
      </dgm:t>
    </dgm:pt>
    <dgm:pt modelId="{4D348768-ECA1-4FD1-8475-B8AD18C3AFAE}" type="pres">
      <dgm:prSet presAssocID="{C76CA4CA-F4A9-4BEE-91D5-01619CE28907}" presName="descendantText" presStyleLbl="alignAcc1" presStyleIdx="2" presStyleCnt="3">
        <dgm:presLayoutVars>
          <dgm:bulletEnabled val="1"/>
        </dgm:presLayoutVars>
      </dgm:prSet>
      <dgm:spPr/>
      <dgm:t>
        <a:bodyPr/>
        <a:lstStyle/>
        <a:p>
          <a:endParaRPr lang="en-US"/>
        </a:p>
      </dgm:t>
    </dgm:pt>
  </dgm:ptLst>
  <dgm:cxnLst>
    <dgm:cxn modelId="{B4801C27-6AD0-46AA-A693-D65C771F8548}" srcId="{3F45C9C9-7155-43FA-93A3-64DA4A600DB8}" destId="{DF6F168A-CD44-4C08-8535-ECE641743A15}" srcOrd="1" destOrd="0" parTransId="{48E41FF8-9DFF-4F2E-8D76-FFCE4A99DA05}" sibTransId="{D65D796A-1FFC-4FC9-953E-01C8827EE72C}"/>
    <dgm:cxn modelId="{4BB47C83-725F-472B-8A77-2A5B04B58644}" srcId="{F10030A5-E284-4382-9D2C-9B763BC8A4C5}" destId="{6E7EF198-B386-4940-BD61-58AF726EB108}" srcOrd="0" destOrd="0" parTransId="{8865A618-1EF5-4A96-87A3-36E12E10FE98}" sibTransId="{8983A3D8-ED3F-4D72-B606-89D72C4B34EC}"/>
    <dgm:cxn modelId="{E1BEEE22-4570-47C1-97B7-EB70F338C601}" type="presOf" srcId="{DF6F168A-CD44-4C08-8535-ECE641743A15}" destId="{6D40D783-3A8B-4C40-94E8-4A9146D78DE1}" srcOrd="0" destOrd="0" presId="urn:microsoft.com/office/officeart/2005/8/layout/chevron2"/>
    <dgm:cxn modelId="{8C691D94-8F02-444F-9CEC-17E9555B13AC}" type="presOf" srcId="{F10030A5-E284-4382-9D2C-9B763BC8A4C5}" destId="{6DC29A2D-5BED-4269-A775-21A2F2081309}" srcOrd="0" destOrd="0" presId="urn:microsoft.com/office/officeart/2005/8/layout/chevron2"/>
    <dgm:cxn modelId="{1EAA3FE3-4307-45A3-8B68-E755BD9464A1}" type="presOf" srcId="{D7A76B37-6749-4E98-A66E-68945862DB13}" destId="{4D348768-ECA1-4FD1-8475-B8AD18C3AFAE}" srcOrd="0" destOrd="0" presId="urn:microsoft.com/office/officeart/2005/8/layout/chevron2"/>
    <dgm:cxn modelId="{E1DEF15F-EADA-40E0-B033-D30295BAB16D}" srcId="{3F45C9C9-7155-43FA-93A3-64DA4A600DB8}" destId="{F10030A5-E284-4382-9D2C-9B763BC8A4C5}" srcOrd="0" destOrd="0" parTransId="{F2AB841B-DAA2-421D-9E7C-FDAB9DA7AAE9}" sibTransId="{3BF290E8-EAB6-4A48-96F8-30CA0B945F65}"/>
    <dgm:cxn modelId="{EB284C36-8F9A-43A6-930C-FA406789A337}" type="presOf" srcId="{6E7EF198-B386-4940-BD61-58AF726EB108}" destId="{7331D6B9-E96C-4FED-B90D-627FEA4CCC45}" srcOrd="0" destOrd="0" presId="urn:microsoft.com/office/officeart/2005/8/layout/chevron2"/>
    <dgm:cxn modelId="{2A009C62-0A05-431C-828F-651FEEB93CA2}" type="presOf" srcId="{3F45C9C9-7155-43FA-93A3-64DA4A600DB8}" destId="{65837A0A-580A-4792-89A1-F612FDFB87AB}" srcOrd="0" destOrd="0" presId="urn:microsoft.com/office/officeart/2005/8/layout/chevron2"/>
    <dgm:cxn modelId="{3A0B41D2-8AFC-4785-8298-5B72DF066A78}" type="presOf" srcId="{C76CA4CA-F4A9-4BEE-91D5-01619CE28907}" destId="{0C748328-0FAD-4300-9302-AA6B3DA504A5}" srcOrd="0" destOrd="0" presId="urn:microsoft.com/office/officeart/2005/8/layout/chevron2"/>
    <dgm:cxn modelId="{6051BFF6-077E-4251-B816-0B91E0D251A8}" srcId="{C76CA4CA-F4A9-4BEE-91D5-01619CE28907}" destId="{D7A76B37-6749-4E98-A66E-68945862DB13}" srcOrd="0" destOrd="0" parTransId="{A8964A94-0F07-45D3-AAD8-506F14D4C158}" sibTransId="{FF7456AC-49C3-4B0E-8B3E-27DBF1046507}"/>
    <dgm:cxn modelId="{957BECA1-6769-40A8-B5D3-25C5A188C326}" srcId="{3F45C9C9-7155-43FA-93A3-64DA4A600DB8}" destId="{C76CA4CA-F4A9-4BEE-91D5-01619CE28907}" srcOrd="2" destOrd="0" parTransId="{AF9EA415-06D4-4D7D-B20A-53BB381EA574}" sibTransId="{2B6BF831-D211-4671-9C75-635ACC9E7F7D}"/>
    <dgm:cxn modelId="{68382F8D-0790-4D2B-A08A-B10759E46055}" type="presOf" srcId="{6F2ED168-57B5-402E-825E-9BDE30E5F4ED}" destId="{BE54DBD5-522C-437C-A94D-95EC5B1ADC21}" srcOrd="0" destOrd="0" presId="urn:microsoft.com/office/officeart/2005/8/layout/chevron2"/>
    <dgm:cxn modelId="{A26F3F28-96D3-45D0-A22B-C4AC456741C5}" srcId="{DF6F168A-CD44-4C08-8535-ECE641743A15}" destId="{6F2ED168-57B5-402E-825E-9BDE30E5F4ED}" srcOrd="0" destOrd="0" parTransId="{A778EB5E-FB1C-4811-A023-C361260D256C}" sibTransId="{2B13D7D4-A3AF-4568-BD95-955D5D4DC7EF}"/>
    <dgm:cxn modelId="{E891B5EC-5481-4F33-93C5-CB5E9586B3F7}" type="presParOf" srcId="{65837A0A-580A-4792-89A1-F612FDFB87AB}" destId="{6BE4D444-04CB-4205-9327-FA4F211868CC}" srcOrd="0" destOrd="0" presId="urn:microsoft.com/office/officeart/2005/8/layout/chevron2"/>
    <dgm:cxn modelId="{71B554C6-D643-48E3-AE6F-BD21AC325701}" type="presParOf" srcId="{6BE4D444-04CB-4205-9327-FA4F211868CC}" destId="{6DC29A2D-5BED-4269-A775-21A2F2081309}" srcOrd="0" destOrd="0" presId="urn:microsoft.com/office/officeart/2005/8/layout/chevron2"/>
    <dgm:cxn modelId="{FE23ABB2-D898-4D14-9642-0DA9BFE347FF}" type="presParOf" srcId="{6BE4D444-04CB-4205-9327-FA4F211868CC}" destId="{7331D6B9-E96C-4FED-B90D-627FEA4CCC45}" srcOrd="1" destOrd="0" presId="urn:microsoft.com/office/officeart/2005/8/layout/chevron2"/>
    <dgm:cxn modelId="{AF663E20-7F10-4BF8-BC3E-2D75AF208B86}" type="presParOf" srcId="{65837A0A-580A-4792-89A1-F612FDFB87AB}" destId="{7390C4C9-18F7-4198-800E-D4CC58D6B3C3}" srcOrd="1" destOrd="0" presId="urn:microsoft.com/office/officeart/2005/8/layout/chevron2"/>
    <dgm:cxn modelId="{413996DD-6450-40F9-ADFB-AE10377662CA}" type="presParOf" srcId="{65837A0A-580A-4792-89A1-F612FDFB87AB}" destId="{09489450-73EB-4124-ACA0-049523E120ED}" srcOrd="2" destOrd="0" presId="urn:microsoft.com/office/officeart/2005/8/layout/chevron2"/>
    <dgm:cxn modelId="{0565903C-3448-4D78-9D10-92D500EC40BC}" type="presParOf" srcId="{09489450-73EB-4124-ACA0-049523E120ED}" destId="{6D40D783-3A8B-4C40-94E8-4A9146D78DE1}" srcOrd="0" destOrd="0" presId="urn:microsoft.com/office/officeart/2005/8/layout/chevron2"/>
    <dgm:cxn modelId="{D0E3191A-B351-4CFB-AE86-5F01874B2DFD}" type="presParOf" srcId="{09489450-73EB-4124-ACA0-049523E120ED}" destId="{BE54DBD5-522C-437C-A94D-95EC5B1ADC21}" srcOrd="1" destOrd="0" presId="urn:microsoft.com/office/officeart/2005/8/layout/chevron2"/>
    <dgm:cxn modelId="{6C687DE3-150D-4E1E-B56A-DBBA16C6B1F6}" type="presParOf" srcId="{65837A0A-580A-4792-89A1-F612FDFB87AB}" destId="{E5FC7AE9-2C50-47CE-B933-0AE1FA4140B4}" srcOrd="3" destOrd="0" presId="urn:microsoft.com/office/officeart/2005/8/layout/chevron2"/>
    <dgm:cxn modelId="{5444A172-BF26-493D-B319-6DC7C99817A2}" type="presParOf" srcId="{65837A0A-580A-4792-89A1-F612FDFB87AB}" destId="{80A0015F-92C2-4978-B1AC-01ED5B5D52C6}" srcOrd="4" destOrd="0" presId="urn:microsoft.com/office/officeart/2005/8/layout/chevron2"/>
    <dgm:cxn modelId="{C39E5518-D055-43FC-9E38-4523B453A50E}" type="presParOf" srcId="{80A0015F-92C2-4978-B1AC-01ED5B5D52C6}" destId="{0C748328-0FAD-4300-9302-AA6B3DA504A5}" srcOrd="0" destOrd="0" presId="urn:microsoft.com/office/officeart/2005/8/layout/chevron2"/>
    <dgm:cxn modelId="{644C7234-249E-4AED-933D-8C09F42EC727}" type="presParOf" srcId="{80A0015F-92C2-4978-B1AC-01ED5B5D52C6}" destId="{4D348768-ECA1-4FD1-8475-B8AD18C3AFA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0C3B0-540D-47D4-ABA7-4D0F4DD1BC17}">
      <dsp:nvSpPr>
        <dsp:cNvPr id="0" name=""/>
        <dsp:cNvSpPr/>
      </dsp:nvSpPr>
      <dsp:spPr>
        <a:xfrm>
          <a:off x="622934" y="0"/>
          <a:ext cx="7059930" cy="28622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95BBC7-9920-4695-AEFF-18922C57AAE5}">
      <dsp:nvSpPr>
        <dsp:cNvPr id="0" name=""/>
        <dsp:cNvSpPr/>
      </dsp:nvSpPr>
      <dsp:spPr>
        <a:xfrm>
          <a:off x="1622" y="858678"/>
          <a:ext cx="1945911" cy="1144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Preparation</a:t>
          </a:r>
          <a:endParaRPr lang="en-US" sz="2500" kern="1200" dirty="0"/>
        </a:p>
      </dsp:txBody>
      <dsp:txXfrm>
        <a:off x="57512" y="914568"/>
        <a:ext cx="1834131" cy="1033124"/>
      </dsp:txXfrm>
    </dsp:sp>
    <dsp:sp modelId="{0DF598FD-C091-4823-8443-8A67F11EA398}">
      <dsp:nvSpPr>
        <dsp:cNvPr id="0" name=""/>
        <dsp:cNvSpPr/>
      </dsp:nvSpPr>
      <dsp:spPr>
        <a:xfrm>
          <a:off x="2120503" y="858678"/>
          <a:ext cx="1945911" cy="1144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Engagement</a:t>
          </a:r>
          <a:endParaRPr lang="en-US" sz="2500" kern="1200"/>
        </a:p>
      </dsp:txBody>
      <dsp:txXfrm>
        <a:off x="2176393" y="914568"/>
        <a:ext cx="1834131" cy="1033124"/>
      </dsp:txXfrm>
    </dsp:sp>
    <dsp:sp modelId="{3A23683D-DAE8-420A-BF16-44312D25C75F}">
      <dsp:nvSpPr>
        <dsp:cNvPr id="0" name=""/>
        <dsp:cNvSpPr/>
      </dsp:nvSpPr>
      <dsp:spPr>
        <a:xfrm>
          <a:off x="4239384" y="858678"/>
          <a:ext cx="1945911" cy="1144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Reflection</a:t>
          </a:r>
          <a:endParaRPr lang="en-US" sz="2500" kern="1200"/>
        </a:p>
      </dsp:txBody>
      <dsp:txXfrm>
        <a:off x="4295274" y="914568"/>
        <a:ext cx="1834131" cy="1033124"/>
      </dsp:txXfrm>
    </dsp:sp>
    <dsp:sp modelId="{73B20474-1B82-4C94-9570-91675FEF31C4}">
      <dsp:nvSpPr>
        <dsp:cNvPr id="0" name=""/>
        <dsp:cNvSpPr/>
      </dsp:nvSpPr>
      <dsp:spPr>
        <a:xfrm>
          <a:off x="6358266" y="858678"/>
          <a:ext cx="1945911" cy="1144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Expression</a:t>
          </a:r>
          <a:endParaRPr lang="en-US" sz="2500" kern="1200"/>
        </a:p>
      </dsp:txBody>
      <dsp:txXfrm>
        <a:off x="6414156" y="914568"/>
        <a:ext cx="1834131" cy="1033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29A2D-5BED-4269-A775-21A2F2081309}">
      <dsp:nvSpPr>
        <dsp:cNvPr id="0" name=""/>
        <dsp:cNvSpPr/>
      </dsp:nvSpPr>
      <dsp:spPr>
        <a:xfrm rot="5400000">
          <a:off x="-118020" y="119042"/>
          <a:ext cx="786804" cy="5507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1</a:t>
          </a:r>
          <a:endParaRPr lang="en-US" sz="1500" kern="1200" dirty="0"/>
        </a:p>
      </dsp:txBody>
      <dsp:txXfrm rot="-5400000">
        <a:off x="1" y="276404"/>
        <a:ext cx="550763" cy="236041"/>
      </dsp:txXfrm>
    </dsp:sp>
    <dsp:sp modelId="{7331D6B9-E96C-4FED-B90D-627FEA4CCC45}">
      <dsp:nvSpPr>
        <dsp:cNvPr id="0" name=""/>
        <dsp:cNvSpPr/>
      </dsp:nvSpPr>
      <dsp:spPr>
        <a:xfrm rot="5400000">
          <a:off x="3067670" y="-2515884"/>
          <a:ext cx="511423" cy="55452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Who?</a:t>
          </a:r>
          <a:endParaRPr lang="en-US" sz="3000" kern="1200" dirty="0"/>
        </a:p>
      </dsp:txBody>
      <dsp:txXfrm rot="-5400000">
        <a:off x="550764" y="25988"/>
        <a:ext cx="5520270" cy="461491"/>
      </dsp:txXfrm>
    </dsp:sp>
    <dsp:sp modelId="{6D40D783-3A8B-4C40-94E8-4A9146D78DE1}">
      <dsp:nvSpPr>
        <dsp:cNvPr id="0" name=""/>
        <dsp:cNvSpPr/>
      </dsp:nvSpPr>
      <dsp:spPr>
        <a:xfrm rot="5400000">
          <a:off x="-118020" y="740618"/>
          <a:ext cx="786804" cy="5507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2</a:t>
          </a:r>
          <a:endParaRPr lang="en-US" sz="1500" kern="1200" dirty="0"/>
        </a:p>
      </dsp:txBody>
      <dsp:txXfrm rot="-5400000">
        <a:off x="1" y="897980"/>
        <a:ext cx="550763" cy="236041"/>
      </dsp:txXfrm>
    </dsp:sp>
    <dsp:sp modelId="{BE54DBD5-522C-437C-A94D-95EC5B1ADC21}">
      <dsp:nvSpPr>
        <dsp:cNvPr id="0" name=""/>
        <dsp:cNvSpPr/>
      </dsp:nvSpPr>
      <dsp:spPr>
        <a:xfrm rot="5400000">
          <a:off x="3067670" y="-1894309"/>
          <a:ext cx="511423" cy="55452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How Many?</a:t>
          </a:r>
          <a:endParaRPr lang="en-US" sz="3000" kern="1200" dirty="0"/>
        </a:p>
      </dsp:txBody>
      <dsp:txXfrm rot="-5400000">
        <a:off x="550764" y="647563"/>
        <a:ext cx="5520270" cy="461491"/>
      </dsp:txXfrm>
    </dsp:sp>
    <dsp:sp modelId="{0C748328-0FAD-4300-9302-AA6B3DA504A5}">
      <dsp:nvSpPr>
        <dsp:cNvPr id="0" name=""/>
        <dsp:cNvSpPr/>
      </dsp:nvSpPr>
      <dsp:spPr>
        <a:xfrm rot="5400000">
          <a:off x="-118020" y="1362194"/>
          <a:ext cx="786804" cy="5507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3</a:t>
          </a:r>
          <a:endParaRPr lang="en-US" sz="1500" kern="1200" dirty="0"/>
        </a:p>
      </dsp:txBody>
      <dsp:txXfrm rot="-5400000">
        <a:off x="1" y="1519556"/>
        <a:ext cx="550763" cy="236041"/>
      </dsp:txXfrm>
    </dsp:sp>
    <dsp:sp modelId="{4D348768-ECA1-4FD1-8475-B8AD18C3AFAE}">
      <dsp:nvSpPr>
        <dsp:cNvPr id="0" name=""/>
        <dsp:cNvSpPr/>
      </dsp:nvSpPr>
      <dsp:spPr>
        <a:xfrm rot="5400000">
          <a:off x="3067670" y="-1272733"/>
          <a:ext cx="511423" cy="55452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smtClean="0"/>
            <a:t>How Chosen?</a:t>
          </a:r>
          <a:endParaRPr lang="en-US" sz="3000" kern="1200" dirty="0"/>
        </a:p>
      </dsp:txBody>
      <dsp:txXfrm rot="-5400000">
        <a:off x="550764" y="1269139"/>
        <a:ext cx="5520270" cy="4614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58B41-BE3B-46BA-AA18-16903CFFBF5B}" type="datetimeFigureOut">
              <a:rPr lang="en-US" smtClean="0"/>
              <a:t>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A8467-8137-4F48-A5DE-BDB306998093}" type="slidenum">
              <a:rPr lang="en-US" smtClean="0"/>
              <a:t>‹#›</a:t>
            </a:fld>
            <a:endParaRPr lang="en-US"/>
          </a:p>
        </p:txBody>
      </p:sp>
    </p:spTree>
    <p:extLst>
      <p:ext uri="{BB962C8B-B14F-4D97-AF65-F5344CB8AC3E}">
        <p14:creationId xmlns:p14="http://schemas.microsoft.com/office/powerpoint/2010/main" val="132064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2DD2F26-1E03-45F4-A866-97DDB796F5C6}" type="slidenum">
              <a:rPr lang="en-US" smtClean="0"/>
              <a:pPr/>
              <a:t>12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FDF8750-C379-4F45-9CC1-C07355A00D57}" type="slidenum">
              <a:rPr lang="en-US" smtClean="0"/>
              <a:pPr/>
              <a:t>17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0F78388-EDC4-4618-A6CD-72454248F0D5}" type="slidenum">
              <a:rPr lang="en-US" smtClean="0"/>
              <a:pPr/>
              <a:t>18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4F4E456-7F7A-4F93-95CE-42C3F24F377E}" type="slidenum">
              <a:rPr lang="en-US" smtClean="0"/>
              <a:pPr/>
              <a:t>19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599BC9C-ECB8-4E79-88EB-256677B7DEBB}" type="slidenum">
              <a:rPr lang="en-US" smtClean="0"/>
              <a:pPr/>
              <a:t>20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10E2B6-1EE2-46F1-9CD7-FF0577DBCFA4}"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75771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0E2B6-1EE2-46F1-9CD7-FF0577DBCFA4}"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73074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0E2B6-1EE2-46F1-9CD7-FF0577DBCFA4}"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248084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1625" y="1600200"/>
            <a:ext cx="4194175" cy="4498975"/>
          </a:xfrm>
        </p:spPr>
        <p:txBody>
          <a:bodyPr/>
          <a:lstStyle/>
          <a:p>
            <a:pPr lvl="0"/>
            <a:endParaRPr lang="en-US" noProof="0" smtClean="0"/>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B69C320-0F11-4332-9176-27F60BFD9E45}" type="slidenum">
              <a:rPr lang="en-US"/>
              <a:pPr>
                <a:defRPr/>
              </a:pPr>
              <a:t>‹#›</a:t>
            </a:fld>
            <a:endParaRPr lang="en-US"/>
          </a:p>
        </p:txBody>
      </p:sp>
    </p:spTree>
    <p:extLst>
      <p:ext uri="{BB962C8B-B14F-4D97-AF65-F5344CB8AC3E}">
        <p14:creationId xmlns:p14="http://schemas.microsoft.com/office/powerpoint/2010/main" val="261326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lstStyle/>
          <a:p>
            <a:pPr lvl="0"/>
            <a:endParaRPr lang="en-US" noProof="0" smtClean="0"/>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8E0444D7-8511-4F37-82D0-A43DE1F16535}" type="slidenum">
              <a:rPr lang="en-US"/>
              <a:pPr>
                <a:defRPr/>
              </a:pPr>
              <a:t>‹#›</a:t>
            </a:fld>
            <a:endParaRPr lang="en-US"/>
          </a:p>
        </p:txBody>
      </p:sp>
    </p:spTree>
    <p:extLst>
      <p:ext uri="{BB962C8B-B14F-4D97-AF65-F5344CB8AC3E}">
        <p14:creationId xmlns:p14="http://schemas.microsoft.com/office/powerpoint/2010/main" val="410660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84FF208-5B9B-4C46-B574-B5AB14B56A0A}" type="datetimeFigureOut">
              <a:rPr lang="en-US"/>
              <a:pPr>
                <a:defRPr/>
              </a:pPr>
              <a:t>2/4/2014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72DD3C1-8AAC-442C-B248-45DBF347334B}" type="slidenum">
              <a:rPr lang="en-US"/>
              <a:pPr>
                <a:defRPr/>
              </a:pPr>
              <a:t>‹#›</a:t>
            </a:fld>
            <a:endParaRPr lang="en-US"/>
          </a:p>
        </p:txBody>
      </p:sp>
    </p:spTree>
    <p:extLst>
      <p:ext uri="{BB962C8B-B14F-4D97-AF65-F5344CB8AC3E}">
        <p14:creationId xmlns:p14="http://schemas.microsoft.com/office/powerpoint/2010/main" val="304579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0E2B6-1EE2-46F1-9CD7-FF0577DBCFA4}"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176542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0E2B6-1EE2-46F1-9CD7-FF0577DBCFA4}"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259335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10E2B6-1EE2-46F1-9CD7-FF0577DBCFA4}"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395186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10E2B6-1EE2-46F1-9CD7-FF0577DBCFA4}" type="datetimeFigureOut">
              <a:rPr lang="en-US" smtClean="0"/>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31324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10E2B6-1EE2-46F1-9CD7-FF0577DBCFA4}" type="datetimeFigureOut">
              <a:rPr lang="en-US" smtClean="0"/>
              <a:t>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120220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0E2B6-1EE2-46F1-9CD7-FF0577DBCFA4}" type="datetimeFigureOut">
              <a:rPr lang="en-US" smtClean="0"/>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302521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0E2B6-1EE2-46F1-9CD7-FF0577DBCFA4}"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47411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0E2B6-1EE2-46F1-9CD7-FF0577DBCFA4}"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593BA-55DC-4F81-BCBC-33301DEC88E6}" type="slidenum">
              <a:rPr lang="en-US" smtClean="0"/>
              <a:t>‹#›</a:t>
            </a:fld>
            <a:endParaRPr lang="en-US"/>
          </a:p>
        </p:txBody>
      </p:sp>
    </p:spTree>
    <p:extLst>
      <p:ext uri="{BB962C8B-B14F-4D97-AF65-F5344CB8AC3E}">
        <p14:creationId xmlns:p14="http://schemas.microsoft.com/office/powerpoint/2010/main" val="38533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alpha val="62000"/>
              </a:srgbClr>
            </a:gs>
            <a:gs pos="35000">
              <a:srgbClr val="85C2FF">
                <a:alpha val="72000"/>
              </a:srgbClr>
            </a:gs>
            <a:gs pos="61000">
              <a:srgbClr val="C4D6EB">
                <a:lumMod val="52000"/>
                <a:lumOff val="48000"/>
              </a:srgbClr>
            </a:gs>
            <a:gs pos="100000">
              <a:srgbClr val="FFEBFA">
                <a:alpha val="54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0E2B6-1EE2-46F1-9CD7-FF0577DBCFA4}" type="datetimeFigureOut">
              <a:rPr lang="en-US" smtClean="0"/>
              <a:t>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593BA-55DC-4F81-BCBC-33301DEC88E6}" type="slidenum">
              <a:rPr lang="en-US" smtClean="0"/>
              <a:t>‹#›</a:t>
            </a:fld>
            <a:endParaRPr lang="en-US"/>
          </a:p>
        </p:txBody>
      </p:sp>
    </p:spTree>
    <p:extLst>
      <p:ext uri="{BB962C8B-B14F-4D97-AF65-F5344CB8AC3E}">
        <p14:creationId xmlns:p14="http://schemas.microsoft.com/office/powerpoint/2010/main" val="938667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tags" Target="../tags/tag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hyperlink" Target="http://www.wikihow.com/Image:VoiceRecord-Step-3.jpg" TargetMode="External"/><Relationship Id="rId2" Type="http://schemas.openxmlformats.org/officeDocument/2006/relationships/slideLayout" Target="../slideLayouts/slideLayout14.xml"/><Relationship Id="rId1" Type="http://schemas.openxmlformats.org/officeDocument/2006/relationships/tags" Target="../tags/tag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Lecture Slides on Qualitative Research</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I generally don’t post slides but because of adverse weather we had some choppiness and some compression to catch up so I’ve posted some key slides to help with RP 1 and exam </a:t>
            </a:r>
            <a:r>
              <a:rPr lang="en-US" dirty="0" err="1" smtClean="0"/>
              <a:t>preperation</a:t>
            </a:r>
            <a:r>
              <a:rPr lang="en-US" dirty="0" smtClean="0"/>
              <a:t>.  </a:t>
            </a:r>
            <a:endParaRPr lang="en-US" dirty="0"/>
          </a:p>
        </p:txBody>
      </p:sp>
    </p:spTree>
    <p:extLst>
      <p:ext uri="{BB962C8B-B14F-4D97-AF65-F5344CB8AC3E}">
        <p14:creationId xmlns:p14="http://schemas.microsoft.com/office/powerpoint/2010/main" val="9818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Expression</a:t>
            </a:r>
            <a:endParaRPr lang="en-US" dirty="0"/>
          </a:p>
        </p:txBody>
      </p:sp>
      <p:sp>
        <p:nvSpPr>
          <p:cNvPr id="30723" name="Text Placeholder 2"/>
          <p:cNvSpPr>
            <a:spLocks noGrp="1"/>
          </p:cNvSpPr>
          <p:nvPr>
            <p:ph type="body" idx="1"/>
          </p:nvPr>
        </p:nvSpPr>
        <p:spPr/>
        <p:txBody>
          <a:bodyPr/>
          <a:lstStyle/>
          <a:p>
            <a:r>
              <a:rPr lang="en-US" dirty="0" smtClean="0"/>
              <a:t>We will read chapter 14 soon along with suggested readings in recommended text to help here.</a:t>
            </a:r>
          </a:p>
          <a:p>
            <a:r>
              <a:rPr lang="en-US" dirty="0" smtClean="0"/>
              <a:t>For now focus on looking CLOSELY at assignment description for Research Project One and be sure you understand it.</a:t>
            </a:r>
          </a:p>
          <a:p>
            <a:r>
              <a:rPr lang="en-US" b="1" dirty="0" smtClean="0"/>
              <a:t>Learn from the journal articles</a:t>
            </a:r>
            <a:br>
              <a:rPr lang="en-US" b="1" dirty="0" smtClean="0"/>
            </a:br>
            <a:r>
              <a:rPr lang="en-US" b="1" dirty="0" smtClean="0"/>
              <a:t>you read as well!</a:t>
            </a:r>
          </a:p>
        </p:txBody>
      </p:sp>
      <p:pic>
        <p:nvPicPr>
          <p:cNvPr id="30724" name="Picture 2" descr="http://www.newamerica.net/files/pictures/16/special_report.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6567172" y="4800600"/>
            <a:ext cx="2278377" cy="1833562"/>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ustDataLst>
      <p:tags r:id="rId1"/>
    </p:custDataLst>
    <p:extLst>
      <p:ext uri="{BB962C8B-B14F-4D97-AF65-F5344CB8AC3E}">
        <p14:creationId xmlns:p14="http://schemas.microsoft.com/office/powerpoint/2010/main" val="189290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Good Interview Guide</a:t>
            </a:r>
            <a:endParaRPr lang="en-US" dirty="0"/>
          </a:p>
        </p:txBody>
      </p:sp>
      <p:sp>
        <p:nvSpPr>
          <p:cNvPr id="3" name="Text Placeholder 2"/>
          <p:cNvSpPr>
            <a:spLocks noGrp="1"/>
          </p:cNvSpPr>
          <p:nvPr>
            <p:ph type="body" idx="1"/>
          </p:nvPr>
        </p:nvSpPr>
        <p:spPr/>
        <p:txBody>
          <a:bodyPr/>
          <a:lstStyle/>
          <a:p>
            <a:r>
              <a:rPr lang="en-US" dirty="0" smtClean="0"/>
              <a:t>All research starts with good questions.  Good overall questions that focus a project are key but so are specific interview questions you ask your participants.  This next group of slides summarizes our class session discussion.  </a:t>
            </a:r>
            <a:endParaRPr lang="en-US" dirty="0"/>
          </a:p>
        </p:txBody>
      </p:sp>
    </p:spTree>
    <p:extLst>
      <p:ext uri="{BB962C8B-B14F-4D97-AF65-F5344CB8AC3E}">
        <p14:creationId xmlns:p14="http://schemas.microsoft.com/office/powerpoint/2010/main" val="1198824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685800"/>
            <a:ext cx="7772400" cy="1736725"/>
          </a:xfrm>
        </p:spPr>
        <p:txBody>
          <a:bodyPr/>
          <a:lstStyle/>
          <a:p>
            <a:pPr eaLnBrk="1" hangingPunct="1">
              <a:defRPr/>
            </a:pPr>
            <a:r>
              <a:rPr lang="en-US" smtClean="0"/>
              <a:t>Asking Good Interpretive Questions</a:t>
            </a:r>
          </a:p>
        </p:txBody>
      </p:sp>
      <p:sp>
        <p:nvSpPr>
          <p:cNvPr id="81924" name="Rectangle 4"/>
          <p:cNvSpPr>
            <a:spLocks noGrp="1" noChangeArrowheads="1"/>
          </p:cNvSpPr>
          <p:nvPr>
            <p:ph type="subTitle" idx="1"/>
          </p:nvPr>
        </p:nvSpPr>
        <p:spPr>
          <a:xfrm>
            <a:off x="838200" y="2971800"/>
            <a:ext cx="7620000" cy="3200400"/>
          </a:xfrm>
        </p:spPr>
        <p:txBody>
          <a:bodyPr>
            <a:normAutofit lnSpcReduction="10000"/>
          </a:bodyPr>
          <a:lstStyle/>
          <a:p>
            <a:pPr algn="l" eaLnBrk="1" hangingPunct="1">
              <a:lnSpc>
                <a:spcPct val="80000"/>
              </a:lnSpc>
              <a:defRPr/>
            </a:pPr>
            <a:r>
              <a:rPr lang="en-US" sz="2800" smtClean="0"/>
              <a:t>At its best, the qualitative interview is an event in which one person (the interviewer) encourages others to freely articulate their interests and experiences.  Its ability to travel deeply and broadly into subjective realities has made the interview a preeminent method in communication and nearly all qualitative research.</a:t>
            </a:r>
          </a:p>
          <a:p>
            <a:pPr algn="l" eaLnBrk="1" hangingPunct="1">
              <a:lnSpc>
                <a:spcPct val="80000"/>
              </a:lnSpc>
              <a:defRPr/>
            </a:pPr>
            <a:endParaRPr lang="en-US" sz="2800" smtClean="0"/>
          </a:p>
          <a:p>
            <a:pPr algn="r" eaLnBrk="1" hangingPunct="1">
              <a:lnSpc>
                <a:spcPct val="80000"/>
              </a:lnSpc>
              <a:defRPr/>
            </a:pPr>
            <a:r>
              <a:rPr lang="en-US" sz="2000" smtClean="0"/>
              <a:t>Lindlof and Taylor: </a:t>
            </a:r>
            <a:r>
              <a:rPr lang="en-US" sz="2000" u="sng" smtClean="0"/>
              <a:t>Qualitative Communication </a:t>
            </a:r>
          </a:p>
          <a:p>
            <a:pPr algn="r" eaLnBrk="1" hangingPunct="1">
              <a:lnSpc>
                <a:spcPct val="80000"/>
              </a:lnSpc>
              <a:defRPr/>
            </a:pPr>
            <a:r>
              <a:rPr lang="en-US" sz="2000" u="sng" smtClean="0"/>
              <a:t>Research Methods (2</a:t>
            </a:r>
            <a:r>
              <a:rPr lang="en-US" sz="2000" u="sng" baseline="30000" smtClean="0"/>
              <a:t>nd</a:t>
            </a:r>
            <a:r>
              <a:rPr lang="en-US" sz="2000" u="sng" smtClean="0"/>
              <a:t> ed.)</a:t>
            </a:r>
            <a:endParaRPr lang="en-US" sz="2000" smtClean="0"/>
          </a:p>
        </p:txBody>
      </p:sp>
    </p:spTree>
    <p:custDataLst>
      <p:tags r:id="rId1"/>
    </p:custDataLst>
    <p:extLst>
      <p:ext uri="{BB962C8B-B14F-4D97-AF65-F5344CB8AC3E}">
        <p14:creationId xmlns:p14="http://schemas.microsoft.com/office/powerpoint/2010/main" val="2361063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Ask Questions</a:t>
            </a:r>
          </a:p>
        </p:txBody>
      </p:sp>
      <p:sp>
        <p:nvSpPr>
          <p:cNvPr id="3" name="Content Placeholder 2"/>
          <p:cNvSpPr>
            <a:spLocks noGrp="1"/>
          </p:cNvSpPr>
          <p:nvPr>
            <p:ph idx="1"/>
          </p:nvPr>
        </p:nvSpPr>
        <p:spPr/>
        <p:txBody>
          <a:bodyPr/>
          <a:lstStyle/>
          <a:p>
            <a:pPr eaLnBrk="1" hangingPunct="1">
              <a:lnSpc>
                <a:spcPct val="90000"/>
              </a:lnSpc>
              <a:defRPr/>
            </a:pPr>
            <a:r>
              <a:rPr lang="en-US" dirty="0" smtClean="0"/>
              <a:t>Ask relevant biographical questions to contextualize information</a:t>
            </a:r>
          </a:p>
          <a:p>
            <a:pPr eaLnBrk="1" hangingPunct="1">
              <a:lnSpc>
                <a:spcPct val="90000"/>
              </a:lnSpc>
              <a:defRPr/>
            </a:pPr>
            <a:r>
              <a:rPr lang="en-US" dirty="0" smtClean="0"/>
              <a:t>Some questions should allow respondent to tell his or her own story</a:t>
            </a:r>
          </a:p>
          <a:p>
            <a:pPr eaLnBrk="1" hangingPunct="1">
              <a:lnSpc>
                <a:spcPct val="90000"/>
              </a:lnSpc>
              <a:defRPr/>
            </a:pPr>
            <a:r>
              <a:rPr lang="en-US" dirty="0" smtClean="0"/>
              <a:t>Open questions are better than closed questions</a:t>
            </a:r>
          </a:p>
          <a:p>
            <a:pPr eaLnBrk="1" hangingPunct="1">
              <a:lnSpc>
                <a:spcPct val="90000"/>
              </a:lnSpc>
              <a:defRPr/>
            </a:pPr>
            <a:r>
              <a:rPr lang="en-US" dirty="0" smtClean="0"/>
              <a:t>Prepare and use an interview guide to assist in this process</a:t>
            </a:r>
          </a:p>
          <a:p>
            <a:pPr eaLnBrk="1" hangingPunct="1">
              <a:defRPr/>
            </a:pPr>
            <a:endParaRPr lang="en-US" dirty="0" smtClean="0"/>
          </a:p>
        </p:txBody>
      </p:sp>
    </p:spTree>
    <p:custDataLst>
      <p:tags r:id="rId1"/>
    </p:custDataLst>
    <p:extLst>
      <p:ext uri="{BB962C8B-B14F-4D97-AF65-F5344CB8AC3E}">
        <p14:creationId xmlns:p14="http://schemas.microsoft.com/office/powerpoint/2010/main" val="283557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Treadwell’s Types</a:t>
            </a:r>
            <a:endParaRPr lang="en-US" dirty="0"/>
          </a:p>
        </p:txBody>
      </p:sp>
      <p:sp>
        <p:nvSpPr>
          <p:cNvPr id="4" name="Content Placeholder 3"/>
          <p:cNvSpPr>
            <a:spLocks noGrp="1"/>
          </p:cNvSpPr>
          <p:nvPr>
            <p:ph idx="1"/>
          </p:nvPr>
        </p:nvSpPr>
        <p:spPr/>
        <p:txBody>
          <a:bodyPr/>
          <a:lstStyle/>
          <a:p>
            <a:r>
              <a:rPr lang="en-US" dirty="0" smtClean="0">
                <a:effectLst/>
              </a:rPr>
              <a:t>Descriptive: asking participant to describe a phenomenon. </a:t>
            </a:r>
          </a:p>
          <a:p>
            <a:pPr lvl="1"/>
            <a:r>
              <a:rPr lang="en-US" dirty="0" smtClean="0">
                <a:effectLst/>
              </a:rPr>
              <a:t>“Tell me about your ‘ideal event’ and some examples of past events that have nailed it and come up short?”</a:t>
            </a:r>
          </a:p>
        </p:txBody>
      </p:sp>
      <p:pic>
        <p:nvPicPr>
          <p:cNvPr id="136194" name="Picture 2" descr="http://cebca.files.wordpress.com/2011/12/negotiate_830172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829" y="4114800"/>
            <a:ext cx="3483428"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4267200"/>
            <a:ext cx="4648200"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 you want to be an event planner?</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576975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Treadwell’s Types</a:t>
            </a:r>
            <a:endParaRPr lang="en-US" dirty="0"/>
          </a:p>
        </p:txBody>
      </p:sp>
      <p:sp>
        <p:nvSpPr>
          <p:cNvPr id="4" name="Content Placeholder 3"/>
          <p:cNvSpPr>
            <a:spLocks noGrp="1"/>
          </p:cNvSpPr>
          <p:nvPr>
            <p:ph idx="1"/>
          </p:nvPr>
        </p:nvSpPr>
        <p:spPr/>
        <p:txBody>
          <a:bodyPr/>
          <a:lstStyle/>
          <a:p>
            <a:r>
              <a:rPr lang="en-US" dirty="0" smtClean="0">
                <a:effectLst/>
              </a:rPr>
              <a:t>Structural: explain </a:t>
            </a:r>
            <a:r>
              <a:rPr lang="en-US" u="sng" dirty="0" smtClean="0">
                <a:solidFill>
                  <a:srgbClr val="FFC000"/>
                </a:solidFill>
                <a:effectLst/>
              </a:rPr>
              <a:t>relationships</a:t>
            </a:r>
            <a:r>
              <a:rPr lang="en-US" dirty="0" smtClean="0">
                <a:effectLst/>
              </a:rPr>
              <a:t> among different terms.</a:t>
            </a:r>
          </a:p>
          <a:p>
            <a:pPr lvl="1"/>
            <a:r>
              <a:rPr lang="en-US" dirty="0" smtClean="0">
                <a:effectLst/>
              </a:rPr>
              <a:t>“What, for you, is the relationship between the choice of venue and the theme of the conference?”</a:t>
            </a:r>
          </a:p>
        </p:txBody>
      </p:sp>
      <p:pic>
        <p:nvPicPr>
          <p:cNvPr id="137220" name="Picture 4" descr="http://www.nyeventservices.com/LIGHTING/loke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77418"/>
            <a:ext cx="3192748" cy="2399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75082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Treadwell’s Types</a:t>
            </a:r>
            <a:endParaRPr lang="en-US" dirty="0"/>
          </a:p>
        </p:txBody>
      </p:sp>
      <p:sp>
        <p:nvSpPr>
          <p:cNvPr id="4" name="Content Placeholder 3"/>
          <p:cNvSpPr>
            <a:spLocks noGrp="1"/>
          </p:cNvSpPr>
          <p:nvPr>
            <p:ph idx="1"/>
          </p:nvPr>
        </p:nvSpPr>
        <p:spPr/>
        <p:txBody>
          <a:bodyPr/>
          <a:lstStyle/>
          <a:p>
            <a:r>
              <a:rPr lang="en-US" dirty="0" smtClean="0">
                <a:effectLst/>
              </a:rPr>
              <a:t>Contrast: Explain the </a:t>
            </a:r>
            <a:r>
              <a:rPr lang="en-US" u="sng" dirty="0" smtClean="0">
                <a:solidFill>
                  <a:srgbClr val="FFC000"/>
                </a:solidFill>
                <a:effectLst/>
              </a:rPr>
              <a:t>difference</a:t>
            </a:r>
            <a:r>
              <a:rPr lang="en-US" dirty="0" smtClean="0">
                <a:effectLst/>
              </a:rPr>
              <a:t> between two or more things or concepts.</a:t>
            </a:r>
          </a:p>
          <a:p>
            <a:pPr lvl="1"/>
            <a:r>
              <a:rPr lang="en-US" dirty="0" smtClean="0">
                <a:effectLst/>
              </a:rPr>
              <a:t>“You seem to make a distinction between ‘goals’ and ‘purpose.’  Can you clarify the difference for me?”</a:t>
            </a:r>
          </a:p>
        </p:txBody>
      </p:sp>
      <p:pic>
        <p:nvPicPr>
          <p:cNvPr id="138242" name="Picture 2" descr="http://www.redmagnetmedia.com/wordpress/wp-content/uploads/2012/05/brainst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983" y="3886200"/>
            <a:ext cx="34544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182983" y="6172200"/>
            <a:ext cx="3454400" cy="304800"/>
          </a:xfrm>
          <a:prstGeom prst="rect">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ustDataLst>
      <p:tags r:id="rId1"/>
    </p:custDataLst>
    <p:extLst>
      <p:ext uri="{BB962C8B-B14F-4D97-AF65-F5344CB8AC3E}">
        <p14:creationId xmlns:p14="http://schemas.microsoft.com/office/powerpoint/2010/main" val="2094185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b="1" smtClean="0"/>
              <a:t>Interview Questions: Thematic</a:t>
            </a:r>
          </a:p>
        </p:txBody>
      </p:sp>
      <p:sp>
        <p:nvSpPr>
          <p:cNvPr id="26627" name="Rectangle 3"/>
          <p:cNvSpPr>
            <a:spLocks noGrp="1" noRot="1" noChangeArrowheads="1"/>
          </p:cNvSpPr>
          <p:nvPr>
            <p:ph type="body" sz="half" idx="2"/>
          </p:nvPr>
        </p:nvSpPr>
        <p:spPr>
          <a:xfrm>
            <a:off x="4267200" y="1600200"/>
            <a:ext cx="4575175" cy="4498975"/>
          </a:xfrm>
        </p:spPr>
        <p:txBody>
          <a:bodyPr/>
          <a:lstStyle/>
          <a:p>
            <a:pPr eaLnBrk="1" hangingPunct="1">
              <a:lnSpc>
                <a:spcPct val="90000"/>
              </a:lnSpc>
              <a:defRPr/>
            </a:pPr>
            <a:r>
              <a:rPr lang="en-US" sz="2800" b="1" dirty="0" smtClean="0"/>
              <a:t>Experience/Behavior</a:t>
            </a:r>
          </a:p>
          <a:p>
            <a:pPr lvl="1" eaLnBrk="1" hangingPunct="1">
              <a:lnSpc>
                <a:spcPct val="90000"/>
              </a:lnSpc>
              <a:defRPr/>
            </a:pPr>
            <a:r>
              <a:rPr lang="en-US" sz="2400" b="1" dirty="0" smtClean="0"/>
              <a:t>What would I see you doing?</a:t>
            </a:r>
          </a:p>
          <a:p>
            <a:pPr eaLnBrk="1" hangingPunct="1">
              <a:lnSpc>
                <a:spcPct val="90000"/>
              </a:lnSpc>
              <a:defRPr/>
            </a:pPr>
            <a:r>
              <a:rPr lang="en-US" sz="2800" b="1" dirty="0" smtClean="0"/>
              <a:t>Opinion/Value</a:t>
            </a:r>
          </a:p>
          <a:p>
            <a:pPr lvl="1" eaLnBrk="1" hangingPunct="1">
              <a:lnSpc>
                <a:spcPct val="90000"/>
              </a:lnSpc>
              <a:defRPr/>
            </a:pPr>
            <a:r>
              <a:rPr lang="en-US" sz="2400" b="1" dirty="0" smtClean="0"/>
              <a:t>What do you think should have happened?</a:t>
            </a:r>
          </a:p>
          <a:p>
            <a:pPr eaLnBrk="1" hangingPunct="1">
              <a:lnSpc>
                <a:spcPct val="90000"/>
              </a:lnSpc>
              <a:defRPr/>
            </a:pPr>
            <a:r>
              <a:rPr lang="en-US" sz="2800" b="1" dirty="0" smtClean="0"/>
              <a:t>Feelings</a:t>
            </a:r>
          </a:p>
          <a:p>
            <a:pPr lvl="1" eaLnBrk="1" hangingPunct="1">
              <a:lnSpc>
                <a:spcPct val="90000"/>
              </a:lnSpc>
              <a:defRPr/>
            </a:pPr>
            <a:r>
              <a:rPr lang="en-US" sz="2400" b="1" dirty="0" smtClean="0"/>
              <a:t>How did that make you feel?</a:t>
            </a:r>
          </a:p>
          <a:p>
            <a:pPr eaLnBrk="1" hangingPunct="1">
              <a:lnSpc>
                <a:spcPct val="90000"/>
              </a:lnSpc>
              <a:defRPr/>
            </a:pPr>
            <a:r>
              <a:rPr lang="en-US" sz="2800" b="1" dirty="0" smtClean="0"/>
              <a:t>What’s the difference?</a:t>
            </a:r>
          </a:p>
          <a:p>
            <a:pPr eaLnBrk="1" hangingPunct="1">
              <a:lnSpc>
                <a:spcPct val="90000"/>
              </a:lnSpc>
              <a:defRPr/>
            </a:pPr>
            <a:endParaRPr lang="en-US" sz="2800" b="1" dirty="0" smtClean="0"/>
          </a:p>
        </p:txBody>
      </p:sp>
      <p:pic>
        <p:nvPicPr>
          <p:cNvPr id="136196" name="Picture 4" descr="http://www.norcalblogs.com/sustainable/green-dialogu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371600"/>
            <a:ext cx="4720828"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871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dissolv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dissolv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dissolv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dissolve">
                                      <p:cBhvr>
                                        <p:cTn id="27" dur="500"/>
                                        <p:tgtEl>
                                          <p:spTgt spid="26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dissolve">
                                      <p:cBhvr>
                                        <p:cTn id="32" dur="500"/>
                                        <p:tgtEl>
                                          <p:spTgt spid="266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dissolve">
                                      <p:cBhvr>
                                        <p:cTn id="37"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b="1" smtClean="0"/>
              <a:t>Interview Questions: Thematic</a:t>
            </a:r>
          </a:p>
        </p:txBody>
      </p:sp>
      <p:sp>
        <p:nvSpPr>
          <p:cNvPr id="32771" name="Rectangle 3"/>
          <p:cNvSpPr>
            <a:spLocks noGrp="1" noRot="1" noChangeArrowheads="1"/>
          </p:cNvSpPr>
          <p:nvPr>
            <p:ph type="body" sz="half" idx="2"/>
          </p:nvPr>
        </p:nvSpPr>
        <p:spPr>
          <a:xfrm>
            <a:off x="4656138" y="1600200"/>
            <a:ext cx="4186237" cy="4498975"/>
          </a:xfrm>
        </p:spPr>
        <p:txBody>
          <a:bodyPr/>
          <a:lstStyle/>
          <a:p>
            <a:pPr eaLnBrk="1" hangingPunct="1">
              <a:defRPr/>
            </a:pPr>
            <a:r>
              <a:rPr lang="en-US" sz="2800" b="1" dirty="0" smtClean="0"/>
              <a:t>Local Knowledge</a:t>
            </a:r>
          </a:p>
          <a:p>
            <a:pPr lvl="1" eaLnBrk="1" hangingPunct="1">
              <a:defRPr/>
            </a:pPr>
            <a:r>
              <a:rPr lang="en-US" sz="2400" b="1" dirty="0" smtClean="0"/>
              <a:t>How do you know when someone is trying to steal?</a:t>
            </a:r>
          </a:p>
          <a:p>
            <a:pPr eaLnBrk="1" hangingPunct="1">
              <a:defRPr/>
            </a:pPr>
            <a:r>
              <a:rPr lang="en-US" sz="2800" b="1" dirty="0" smtClean="0"/>
              <a:t>Sensory Questions</a:t>
            </a:r>
          </a:p>
          <a:p>
            <a:pPr lvl="1" eaLnBrk="1" hangingPunct="1">
              <a:defRPr/>
            </a:pPr>
            <a:r>
              <a:rPr lang="en-US" sz="2400" b="1" dirty="0" smtClean="0"/>
              <a:t>How does the smell impact your communication?</a:t>
            </a:r>
          </a:p>
          <a:p>
            <a:pPr eaLnBrk="1" hangingPunct="1">
              <a:defRPr/>
            </a:pPr>
            <a:r>
              <a:rPr lang="en-US" sz="2800" b="1" dirty="0" smtClean="0"/>
              <a:t>Background</a:t>
            </a:r>
          </a:p>
        </p:txBody>
      </p:sp>
      <p:pic>
        <p:nvPicPr>
          <p:cNvPr id="29700" name="Picture 2" descr="http://sunwalked.files.wordpress.com/2007/07/dialogue2.jpg"/>
          <p:cNvPicPr>
            <a:picLocks noGrp="1" noChangeAspect="1" noChangeArrowheads="1"/>
          </p:cNvPicPr>
          <p:nvPr>
            <p:ph type="clipArt" sz="half" idx="1"/>
          </p:nvPr>
        </p:nvPicPr>
        <p:blipFill>
          <a:blip r:embed="rId4" cstate="print"/>
          <a:srcRect/>
          <a:stretch>
            <a:fillRect/>
          </a:stretch>
        </p:blipFill>
        <p:spPr>
          <a:xfrm>
            <a:off x="304800" y="1828800"/>
            <a:ext cx="3886200" cy="36576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65760" y="5486400"/>
            <a:ext cx="4206240" cy="830997"/>
          </a:xfrm>
          <a:prstGeom prst="rect">
            <a:avLst/>
          </a:prstGeom>
          <a:noFill/>
        </p:spPr>
        <p:txBody>
          <a:bodyPr wrap="square" rtlCol="0">
            <a:spAutoFit/>
          </a:bodyPr>
          <a:lstStyle/>
          <a:p>
            <a:r>
              <a:rPr lang="en-US" sz="2400" dirty="0" smtClean="0">
                <a:latin typeface="Segoe Print" pitchFamily="2" charset="0"/>
              </a:rPr>
              <a:t>So, how long have you been in a rock band . . . . </a:t>
            </a:r>
            <a:endParaRPr lang="en-US" sz="2400" dirty="0">
              <a:latin typeface="Segoe Print" pitchFamily="2" charset="0"/>
            </a:endParaRPr>
          </a:p>
        </p:txBody>
      </p:sp>
    </p:spTree>
    <p:custDataLst>
      <p:tags r:id="rId1"/>
    </p:custDataLst>
    <p:extLst>
      <p:ext uri="{BB962C8B-B14F-4D97-AF65-F5344CB8AC3E}">
        <p14:creationId xmlns:p14="http://schemas.microsoft.com/office/powerpoint/2010/main" val="387241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dissolv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dissolve">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dissolve">
                                      <p:cBhvr>
                                        <p:cTn id="22" dur="500"/>
                                        <p:tgtEl>
                                          <p:spTgt spid="32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dissolve">
                                      <p:cBhvr>
                                        <p:cTn id="2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US" b="1" smtClean="0"/>
              <a:t>Question Matrix</a:t>
            </a:r>
          </a:p>
        </p:txBody>
      </p:sp>
      <p:graphicFrame>
        <p:nvGraphicFramePr>
          <p:cNvPr id="33847" name="Group 55"/>
          <p:cNvGraphicFramePr>
            <a:graphicFrameLocks noGrp="1"/>
          </p:cNvGraphicFramePr>
          <p:nvPr>
            <p:ph type="tbl" idx="1"/>
          </p:nvPr>
        </p:nvGraphicFramePr>
        <p:xfrm>
          <a:off x="609600" y="1981200"/>
          <a:ext cx="8077200" cy="4114800"/>
        </p:xfrm>
        <a:graphic>
          <a:graphicData uri="http://schemas.openxmlformats.org/drawingml/2006/table">
            <a:tbl>
              <a:tblPr/>
              <a:tblGrid>
                <a:gridCol w="2247900"/>
                <a:gridCol w="1943100"/>
                <a:gridCol w="1943100"/>
                <a:gridCol w="1943100"/>
              </a:tblGrid>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tx2"/>
                          </a:solidFill>
                          <a:effectLst>
                            <a:outerShdw blurRad="38100" dist="38100" dir="2700000" algn="tl">
                              <a:srgbClr val="000000"/>
                            </a:outerShdw>
                          </a:effectLst>
                          <a:latin typeface="Tahoma" pitchFamily="34" charset="0"/>
                        </a:rPr>
                        <a:t>Type of Question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tx2"/>
                          </a:solidFill>
                          <a:effectLst>
                            <a:outerShdw blurRad="38100" dist="38100" dir="2700000" algn="tl">
                              <a:srgbClr val="000000"/>
                            </a:outerShdw>
                          </a:effectLst>
                          <a:latin typeface="Tahoma" pitchFamily="34" charset="0"/>
                        </a:rPr>
                        <a:t>Past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tx2"/>
                          </a:solidFill>
                          <a:effectLst>
                            <a:outerShdw blurRad="38100" dist="38100" dir="2700000" algn="tl">
                              <a:srgbClr val="000000"/>
                            </a:outerShdw>
                          </a:effectLst>
                          <a:latin typeface="Tahoma" pitchFamily="34" charset="0"/>
                        </a:rPr>
                        <a:t>Present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tx2"/>
                          </a:solidFill>
                          <a:effectLst>
                            <a:outerShdw blurRad="38100" dist="38100" dir="2700000" algn="tl">
                              <a:srgbClr val="000000"/>
                            </a:outerShdw>
                          </a:effectLst>
                          <a:latin typeface="Tahoma" pitchFamily="34" charset="0"/>
                        </a:rPr>
                        <a:t>Future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Knowledge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1"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34899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 One: Overall Design of Qualitative Research</a:t>
            </a:r>
            <a:endParaRPr lang="en-US" dirty="0"/>
          </a:p>
        </p:txBody>
      </p:sp>
      <p:sp>
        <p:nvSpPr>
          <p:cNvPr id="3" name="Content Placeholder 2"/>
          <p:cNvSpPr>
            <a:spLocks noGrp="1"/>
          </p:cNvSpPr>
          <p:nvPr>
            <p:ph idx="1"/>
          </p:nvPr>
        </p:nvSpPr>
        <p:spPr/>
        <p:txBody>
          <a:bodyPr/>
          <a:lstStyle/>
          <a:p>
            <a:r>
              <a:rPr lang="en-US" dirty="0" smtClean="0"/>
              <a:t>The first set of slides summarize the overall design of a qualitative project.  In RP 1 you will use interview so you won’t need to worry about choosing a method.  You also only have a sample of one group member so you won’t worry about sample.  BUT, you must understand these issues for the exam and future classes and life beyond UNCW.  </a:t>
            </a:r>
            <a:endParaRPr lang="en-US" dirty="0"/>
          </a:p>
        </p:txBody>
      </p:sp>
    </p:spTree>
    <p:extLst>
      <p:ext uri="{BB962C8B-B14F-4D97-AF65-F5344CB8AC3E}">
        <p14:creationId xmlns:p14="http://schemas.microsoft.com/office/powerpoint/2010/main" val="3155615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normAutofit fontScale="90000"/>
          </a:bodyPr>
          <a:lstStyle/>
          <a:p>
            <a:pPr eaLnBrk="1" hangingPunct="1">
              <a:defRPr/>
            </a:pPr>
            <a:r>
              <a:rPr lang="en-US" b="1" smtClean="0"/>
              <a:t>Interview Questions: Chronological</a:t>
            </a:r>
          </a:p>
        </p:txBody>
      </p:sp>
      <p:sp>
        <p:nvSpPr>
          <p:cNvPr id="24579" name="Rectangle 3"/>
          <p:cNvSpPr>
            <a:spLocks noGrp="1" noRot="1" noChangeArrowheads="1"/>
          </p:cNvSpPr>
          <p:nvPr>
            <p:ph type="body" sz="half" idx="1"/>
          </p:nvPr>
        </p:nvSpPr>
        <p:spPr>
          <a:xfrm>
            <a:off x="301625" y="1600200"/>
            <a:ext cx="4186238" cy="4498975"/>
          </a:xfrm>
        </p:spPr>
        <p:txBody>
          <a:bodyPr/>
          <a:lstStyle/>
          <a:p>
            <a:pPr eaLnBrk="1" hangingPunct="1">
              <a:lnSpc>
                <a:spcPct val="90000"/>
              </a:lnSpc>
              <a:defRPr/>
            </a:pPr>
            <a:r>
              <a:rPr lang="en-US" b="1" smtClean="0"/>
              <a:t>Opening Questions</a:t>
            </a:r>
          </a:p>
          <a:p>
            <a:pPr lvl="1" eaLnBrk="1" hangingPunct="1">
              <a:lnSpc>
                <a:spcPct val="90000"/>
              </a:lnSpc>
              <a:defRPr/>
            </a:pPr>
            <a:r>
              <a:rPr lang="en-US" b="1" smtClean="0"/>
              <a:t>Ice breakers, easy to answer</a:t>
            </a:r>
          </a:p>
          <a:p>
            <a:pPr eaLnBrk="1" hangingPunct="1">
              <a:lnSpc>
                <a:spcPct val="90000"/>
              </a:lnSpc>
              <a:defRPr/>
            </a:pPr>
            <a:r>
              <a:rPr lang="en-US" b="1" smtClean="0"/>
              <a:t>Introductory Questions</a:t>
            </a:r>
          </a:p>
          <a:p>
            <a:pPr lvl="1" eaLnBrk="1" hangingPunct="1">
              <a:lnSpc>
                <a:spcPct val="90000"/>
              </a:lnSpc>
              <a:defRPr/>
            </a:pPr>
            <a:r>
              <a:rPr lang="en-US" b="1" smtClean="0"/>
              <a:t>Address topic, set context</a:t>
            </a:r>
          </a:p>
          <a:p>
            <a:pPr eaLnBrk="1" hangingPunct="1">
              <a:lnSpc>
                <a:spcPct val="90000"/>
              </a:lnSpc>
              <a:defRPr/>
            </a:pPr>
            <a:r>
              <a:rPr lang="en-US" b="1" smtClean="0"/>
              <a:t>Transition Questions</a:t>
            </a:r>
          </a:p>
          <a:p>
            <a:pPr lvl="1" eaLnBrk="1" hangingPunct="1">
              <a:lnSpc>
                <a:spcPct val="90000"/>
              </a:lnSpc>
              <a:defRPr/>
            </a:pPr>
            <a:r>
              <a:rPr lang="en-US" b="1" smtClean="0"/>
              <a:t>Move into key questions, threatening issues</a:t>
            </a:r>
          </a:p>
        </p:txBody>
      </p:sp>
      <p:sp>
        <p:nvSpPr>
          <p:cNvPr id="24580" name="Rectangle 4"/>
          <p:cNvSpPr>
            <a:spLocks noGrp="1" noRot="1" noChangeArrowheads="1"/>
          </p:cNvSpPr>
          <p:nvPr>
            <p:ph type="body" sz="half" idx="2"/>
          </p:nvPr>
        </p:nvSpPr>
        <p:spPr>
          <a:xfrm>
            <a:off x="4656138" y="1600200"/>
            <a:ext cx="4186237" cy="4498975"/>
          </a:xfrm>
        </p:spPr>
        <p:txBody>
          <a:bodyPr/>
          <a:lstStyle/>
          <a:p>
            <a:pPr eaLnBrk="1" hangingPunct="1">
              <a:defRPr/>
            </a:pPr>
            <a:r>
              <a:rPr lang="en-US" b="1" smtClean="0"/>
              <a:t>Key Questions</a:t>
            </a:r>
          </a:p>
          <a:p>
            <a:pPr lvl="1" eaLnBrk="1" hangingPunct="1">
              <a:defRPr/>
            </a:pPr>
            <a:r>
              <a:rPr lang="en-US" b="1" smtClean="0"/>
              <a:t>2-5 questions at the “heart” of the study</a:t>
            </a:r>
          </a:p>
          <a:p>
            <a:pPr eaLnBrk="1" hangingPunct="1">
              <a:defRPr/>
            </a:pPr>
            <a:r>
              <a:rPr lang="en-US" b="1" smtClean="0"/>
              <a:t>Ending Questions</a:t>
            </a:r>
          </a:p>
          <a:p>
            <a:pPr lvl="1" eaLnBrk="1" hangingPunct="1">
              <a:defRPr/>
            </a:pPr>
            <a:r>
              <a:rPr lang="en-US" b="1" smtClean="0"/>
              <a:t>Summary, perception check and “Is there anything else you would like to add?”</a:t>
            </a:r>
          </a:p>
          <a:p>
            <a:pPr eaLnBrk="1" hangingPunct="1">
              <a:defRPr/>
            </a:pPr>
            <a:endParaRPr lang="en-US" b="1" smtClean="0"/>
          </a:p>
        </p:txBody>
      </p:sp>
    </p:spTree>
    <p:custDataLst>
      <p:tags r:id="rId1"/>
    </p:custDataLst>
    <p:extLst>
      <p:ext uri="{BB962C8B-B14F-4D97-AF65-F5344CB8AC3E}">
        <p14:creationId xmlns:p14="http://schemas.microsoft.com/office/powerpoint/2010/main" val="184820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dissolve">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580">
                                            <p:txEl>
                                              <p:pRg st="0" end="0"/>
                                            </p:txEl>
                                          </p:spTgt>
                                        </p:tgtEl>
                                        <p:attrNameLst>
                                          <p:attrName>style.visibility</p:attrName>
                                        </p:attrNameLst>
                                      </p:cBhvr>
                                      <p:to>
                                        <p:strVal val="visible"/>
                                      </p:to>
                                    </p:set>
                                    <p:animEffect transition="in" filter="dissolve">
                                      <p:cBhvr>
                                        <p:cTn id="37" dur="500"/>
                                        <p:tgtEl>
                                          <p:spTgt spid="2458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580">
                                            <p:txEl>
                                              <p:pRg st="1" end="1"/>
                                            </p:txEl>
                                          </p:spTgt>
                                        </p:tgtEl>
                                        <p:attrNameLst>
                                          <p:attrName>style.visibility</p:attrName>
                                        </p:attrNameLst>
                                      </p:cBhvr>
                                      <p:to>
                                        <p:strVal val="visible"/>
                                      </p:to>
                                    </p:set>
                                    <p:animEffect transition="in" filter="dissolve">
                                      <p:cBhvr>
                                        <p:cTn id="42" dur="500"/>
                                        <p:tgtEl>
                                          <p:spTgt spid="2458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580">
                                            <p:txEl>
                                              <p:pRg st="2" end="2"/>
                                            </p:txEl>
                                          </p:spTgt>
                                        </p:tgtEl>
                                        <p:attrNameLst>
                                          <p:attrName>style.visibility</p:attrName>
                                        </p:attrNameLst>
                                      </p:cBhvr>
                                      <p:to>
                                        <p:strVal val="visible"/>
                                      </p:to>
                                    </p:set>
                                    <p:animEffect transition="in" filter="dissolve">
                                      <p:cBhvr>
                                        <p:cTn id="47" dur="500"/>
                                        <p:tgtEl>
                                          <p:spTgt spid="2458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4580">
                                            <p:txEl>
                                              <p:pRg st="3" end="3"/>
                                            </p:txEl>
                                          </p:spTgt>
                                        </p:tgtEl>
                                        <p:attrNameLst>
                                          <p:attrName>style.visibility</p:attrName>
                                        </p:attrNameLst>
                                      </p:cBhvr>
                                      <p:to>
                                        <p:strVal val="visible"/>
                                      </p:to>
                                    </p:set>
                                    <p:animEffect transition="in" filter="dissolve">
                                      <p:cBhvr>
                                        <p:cTn id="52" dur="5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P spid="24580"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here’s your tool box</a:t>
            </a:r>
            <a:endParaRPr lang="en-US" dirty="0"/>
          </a:p>
        </p:txBody>
      </p:sp>
      <p:sp>
        <p:nvSpPr>
          <p:cNvPr id="3" name="Content Placeholder 2"/>
          <p:cNvSpPr>
            <a:spLocks noGrp="1"/>
          </p:cNvSpPr>
          <p:nvPr>
            <p:ph sz="half" idx="1"/>
          </p:nvPr>
        </p:nvSpPr>
        <p:spPr/>
        <p:txBody>
          <a:bodyPr/>
          <a:lstStyle/>
          <a:p>
            <a:r>
              <a:rPr lang="en-US" dirty="0" smtClean="0"/>
              <a:t>Type/Purpose:</a:t>
            </a:r>
          </a:p>
          <a:p>
            <a:pPr lvl="1"/>
            <a:r>
              <a:rPr lang="en-US" dirty="0" smtClean="0"/>
              <a:t>Description</a:t>
            </a:r>
          </a:p>
          <a:p>
            <a:pPr lvl="1"/>
            <a:r>
              <a:rPr lang="en-US" dirty="0" smtClean="0"/>
              <a:t>Structure/relationship</a:t>
            </a:r>
          </a:p>
          <a:p>
            <a:pPr lvl="1"/>
            <a:r>
              <a:rPr lang="en-US" dirty="0" smtClean="0"/>
              <a:t>Contrast</a:t>
            </a:r>
          </a:p>
          <a:p>
            <a:r>
              <a:rPr lang="en-US" dirty="0" smtClean="0"/>
              <a:t>Themes</a:t>
            </a:r>
          </a:p>
          <a:p>
            <a:pPr lvl="1"/>
            <a:r>
              <a:rPr lang="en-US" dirty="0" smtClean="0"/>
              <a:t>Experience/Behavior</a:t>
            </a:r>
          </a:p>
          <a:p>
            <a:pPr lvl="1"/>
            <a:r>
              <a:rPr lang="en-US" dirty="0" smtClean="0"/>
              <a:t>Values</a:t>
            </a:r>
          </a:p>
          <a:p>
            <a:pPr lvl="1"/>
            <a:r>
              <a:rPr lang="en-US" dirty="0" smtClean="0"/>
              <a:t>Feelings</a:t>
            </a:r>
          </a:p>
          <a:p>
            <a:pPr lvl="1"/>
            <a:r>
              <a:rPr lang="en-US" dirty="0" smtClean="0"/>
              <a:t>Sense</a:t>
            </a:r>
            <a:endParaRPr lang="en-US" dirty="0"/>
          </a:p>
        </p:txBody>
      </p:sp>
      <p:sp>
        <p:nvSpPr>
          <p:cNvPr id="4" name="Content Placeholder 3"/>
          <p:cNvSpPr>
            <a:spLocks noGrp="1"/>
          </p:cNvSpPr>
          <p:nvPr>
            <p:ph sz="half" idx="2"/>
          </p:nvPr>
        </p:nvSpPr>
        <p:spPr/>
        <p:txBody>
          <a:bodyPr/>
          <a:lstStyle/>
          <a:p>
            <a:r>
              <a:rPr lang="en-US" dirty="0" smtClean="0"/>
              <a:t>Chronological</a:t>
            </a:r>
          </a:p>
          <a:p>
            <a:pPr lvl="1"/>
            <a:r>
              <a:rPr lang="en-US" dirty="0" smtClean="0"/>
              <a:t>Intro</a:t>
            </a:r>
          </a:p>
          <a:p>
            <a:pPr lvl="1"/>
            <a:r>
              <a:rPr lang="en-US" dirty="0" smtClean="0"/>
              <a:t>Key</a:t>
            </a:r>
          </a:p>
          <a:p>
            <a:pPr lvl="1"/>
            <a:r>
              <a:rPr lang="en-US" dirty="0" smtClean="0"/>
              <a:t>Conclusion</a:t>
            </a:r>
          </a:p>
          <a:p>
            <a:r>
              <a:rPr lang="en-US" dirty="0" smtClean="0"/>
              <a:t>Don’t forget!</a:t>
            </a:r>
          </a:p>
          <a:p>
            <a:pPr lvl="1"/>
            <a:r>
              <a:rPr lang="en-US" dirty="0" smtClean="0"/>
              <a:t>Rules</a:t>
            </a:r>
          </a:p>
          <a:p>
            <a:pPr lvl="1"/>
            <a:r>
              <a:rPr lang="en-US" dirty="0" smtClean="0"/>
              <a:t>Roles</a:t>
            </a:r>
          </a:p>
          <a:p>
            <a:pPr lvl="1"/>
            <a:r>
              <a:rPr lang="en-US" dirty="0" smtClean="0"/>
              <a:t>Routines</a:t>
            </a:r>
          </a:p>
          <a:p>
            <a:pPr lvl="1"/>
            <a:r>
              <a:rPr lang="en-US" dirty="0" smtClean="0"/>
              <a:t>Rituals</a:t>
            </a:r>
            <a:endParaRPr lang="en-US" dirty="0"/>
          </a:p>
        </p:txBody>
      </p:sp>
      <p:sp>
        <p:nvSpPr>
          <p:cNvPr id="5" name="Rectangle 4"/>
          <p:cNvSpPr/>
          <p:nvPr/>
        </p:nvSpPr>
        <p:spPr>
          <a:xfrm>
            <a:off x="609600" y="5821680"/>
            <a:ext cx="8161209"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Bef>
                <a:spcPts val="0"/>
              </a:spcBef>
              <a:spcAft>
                <a:spcPts val="0"/>
              </a:spcAft>
            </a:pPr>
            <a:r>
              <a:rPr lang="en-US" sz="4800" b="1" cap="all" dirty="0" smtClean="0">
                <a:ln/>
                <a:solidFill>
                  <a:srgbClr val="9966FF"/>
                </a:solidFill>
                <a:effectLst>
                  <a:outerShdw blurRad="19685" dist="12700" dir="5400000" algn="tl" rotWithShape="0">
                    <a:srgbClr val="9966FF">
                      <a:satMod val="130000"/>
                      <a:alpha val="60000"/>
                    </a:srgbClr>
                  </a:outerShdw>
                  <a:reflection blurRad="10000" stA="55000" endPos="48000" dist="500" dir="5400000" sy="-100000" algn="bl" rotWithShape="0"/>
                </a:effectLst>
                <a:latin typeface="Tahoma"/>
              </a:rPr>
              <a:t>Circular questioning</a:t>
            </a:r>
            <a:endParaRPr lang="en-US" sz="4800" b="1" cap="all" dirty="0">
              <a:ln/>
              <a:solidFill>
                <a:srgbClr val="9966FF"/>
              </a:solidFill>
              <a:effectLst>
                <a:outerShdw blurRad="19685" dist="12700" dir="5400000" algn="tl" rotWithShape="0">
                  <a:srgbClr val="9966FF">
                    <a:satMod val="130000"/>
                    <a:alpha val="60000"/>
                  </a:srgbClr>
                </a:outerShdw>
                <a:reflection blurRad="10000" stA="55000" endPos="48000" dist="500" dir="5400000" sy="-100000" algn="bl" rotWithShape="0"/>
              </a:effectLst>
              <a:latin typeface="Tahoma"/>
            </a:endParaRPr>
          </a:p>
        </p:txBody>
      </p:sp>
    </p:spTree>
    <p:extLst>
      <p:ext uri="{BB962C8B-B14F-4D97-AF65-F5344CB8AC3E}">
        <p14:creationId xmlns:p14="http://schemas.microsoft.com/office/powerpoint/2010/main" val="223269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 let’s make sure we’ve got this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For RP 1 you’ll want to talk enough to clarify a research topic and communication focus.</a:t>
            </a:r>
          </a:p>
          <a:p>
            <a:r>
              <a:rPr lang="en-US" dirty="0" smtClean="0"/>
              <a:t>Do secondary research on that topic and further narrow focus around communication issue(s).</a:t>
            </a:r>
          </a:p>
          <a:p>
            <a:r>
              <a:rPr lang="en-US" dirty="0" smtClean="0"/>
              <a:t>Create interview guide based on that effort.</a:t>
            </a:r>
          </a:p>
          <a:p>
            <a:r>
              <a:rPr lang="en-US" dirty="0" smtClean="0"/>
              <a:t>Conduct at least one interview with group member using guide and circular questioning/follow up questions</a:t>
            </a:r>
          </a:p>
          <a:p>
            <a:r>
              <a:rPr lang="en-US" dirty="0" smtClean="0"/>
              <a:t>Write up the experience using the outline provided on my site in a way that is compelling and adheres to basics of APA citation style.  </a:t>
            </a:r>
            <a:endParaRPr lang="en-US" dirty="0"/>
          </a:p>
        </p:txBody>
      </p:sp>
    </p:spTree>
    <p:extLst>
      <p:ext uri="{BB962C8B-B14F-4D97-AF65-F5344CB8AC3E}">
        <p14:creationId xmlns:p14="http://schemas.microsoft.com/office/powerpoint/2010/main" val="296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Process</a:t>
            </a:r>
            <a:endParaRPr lang="en-US" dirty="0"/>
          </a:p>
        </p:txBody>
      </p:sp>
      <p:graphicFrame>
        <p:nvGraphicFramePr>
          <p:cNvPr id="4" name="Diagram 3"/>
          <p:cNvGraphicFramePr/>
          <p:nvPr>
            <p:extLst>
              <p:ext uri="{D42A27DB-BD31-4B8C-83A1-F6EECF244321}">
                <p14:modId xmlns:p14="http://schemas.microsoft.com/office/powerpoint/2010/main" val="1248063178"/>
              </p:ext>
            </p:extLst>
          </p:nvPr>
        </p:nvGraphicFramePr>
        <p:xfrm>
          <a:off x="381000" y="1481138"/>
          <a:ext cx="8305800" cy="286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41686" y="3895130"/>
            <a:ext cx="8199681"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This is true for </a:t>
            </a:r>
            <a:r>
              <a:rPr lang="en-US" sz="2800" b="1" u="sng"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each</a:t>
            </a: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method we cover</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ustDataLst>
      <p:tags r:id="rId1"/>
    </p:custDataLst>
    <p:extLst>
      <p:ext uri="{BB962C8B-B14F-4D97-AF65-F5344CB8AC3E}">
        <p14:creationId xmlns:p14="http://schemas.microsoft.com/office/powerpoint/2010/main" val="1039927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Preparation: Research Focus</a:t>
            </a:r>
            <a:endParaRPr lang="en-US" dirty="0"/>
          </a:p>
        </p:txBody>
      </p:sp>
      <p:sp>
        <p:nvSpPr>
          <p:cNvPr id="3" name="Text Placeholder 2"/>
          <p:cNvSpPr>
            <a:spLocks noGrp="1"/>
          </p:cNvSpPr>
          <p:nvPr>
            <p:ph type="body" idx="1"/>
          </p:nvPr>
        </p:nvSpPr>
        <p:spPr>
          <a:xfrm>
            <a:off x="457200" y="1481138"/>
            <a:ext cx="5257800" cy="4525962"/>
          </a:xfrm>
        </p:spPr>
        <p:txBody>
          <a:bodyPr>
            <a:normAutofit fontScale="85000" lnSpcReduction="10000"/>
          </a:bodyPr>
          <a:lstStyle/>
          <a:p>
            <a:pPr marL="365760" indent="-256032" fontAlgn="auto">
              <a:spcAft>
                <a:spcPts val="0"/>
              </a:spcAft>
              <a:buFont typeface="Wingdings 3"/>
              <a:buChar char=""/>
              <a:defRPr/>
            </a:pPr>
            <a:r>
              <a:rPr lang="en-US" dirty="0" smtClean="0"/>
              <a:t>Communication issue or topic</a:t>
            </a:r>
          </a:p>
          <a:p>
            <a:pPr marL="365760" indent="-256032" fontAlgn="auto">
              <a:spcAft>
                <a:spcPts val="0"/>
              </a:spcAft>
              <a:buFont typeface="Wingdings 3"/>
              <a:buChar char=""/>
              <a:defRPr/>
            </a:pPr>
            <a:r>
              <a:rPr lang="en-US" dirty="0" smtClean="0"/>
              <a:t>Compelling sub-focus</a:t>
            </a:r>
          </a:p>
          <a:p>
            <a:pPr marL="621792" lvl="1" fontAlgn="auto">
              <a:spcBef>
                <a:spcPts val="324"/>
              </a:spcBef>
              <a:spcAft>
                <a:spcPts val="0"/>
              </a:spcAft>
              <a:buFont typeface="Verdana"/>
              <a:buChar char="◦"/>
              <a:defRPr/>
            </a:pPr>
            <a:r>
              <a:rPr lang="en-US" dirty="0" smtClean="0"/>
              <a:t>It may change in light of further research</a:t>
            </a:r>
          </a:p>
          <a:p>
            <a:pPr marL="621792" lvl="1" fontAlgn="auto">
              <a:spcBef>
                <a:spcPts val="324"/>
              </a:spcBef>
              <a:spcAft>
                <a:spcPts val="0"/>
              </a:spcAft>
              <a:buFont typeface="Verdana"/>
              <a:buChar char="◦"/>
              <a:defRPr/>
            </a:pPr>
            <a:r>
              <a:rPr lang="en-US" dirty="0" smtClean="0"/>
              <a:t>It may change in light of actual interview</a:t>
            </a:r>
          </a:p>
          <a:p>
            <a:pPr marL="365760" indent="-256032" fontAlgn="auto">
              <a:spcAft>
                <a:spcPts val="0"/>
              </a:spcAft>
              <a:buFont typeface="Wingdings 3"/>
              <a:buChar char=""/>
              <a:defRPr/>
            </a:pPr>
            <a:r>
              <a:rPr lang="en-US" dirty="0" smtClean="0"/>
              <a:t>Consult literature</a:t>
            </a:r>
          </a:p>
          <a:p>
            <a:pPr marL="621792" lvl="1" fontAlgn="auto">
              <a:spcBef>
                <a:spcPts val="324"/>
              </a:spcBef>
              <a:spcAft>
                <a:spcPts val="0"/>
              </a:spcAft>
              <a:buFont typeface="Verdana"/>
              <a:buChar char="◦"/>
              <a:defRPr/>
            </a:pPr>
            <a:r>
              <a:rPr lang="en-US" dirty="0" smtClean="0"/>
              <a:t>To help narrow and sharpen focus</a:t>
            </a:r>
          </a:p>
          <a:p>
            <a:pPr marL="621792" lvl="1" fontAlgn="auto">
              <a:spcBef>
                <a:spcPts val="324"/>
              </a:spcBef>
              <a:spcAft>
                <a:spcPts val="0"/>
              </a:spcAft>
              <a:buFont typeface="Verdana"/>
              <a:buChar char="◦"/>
              <a:defRPr/>
            </a:pPr>
            <a:r>
              <a:rPr lang="en-US" dirty="0" smtClean="0"/>
              <a:t>To help generate specific interview questions</a:t>
            </a:r>
          </a:p>
          <a:p>
            <a:pPr marL="621792" lvl="1" fontAlgn="auto">
              <a:spcBef>
                <a:spcPts val="324"/>
              </a:spcBef>
              <a:spcAft>
                <a:spcPts val="0"/>
              </a:spcAft>
              <a:buFont typeface="Verdana"/>
              <a:buChar char="◦"/>
              <a:defRPr/>
            </a:pPr>
            <a:r>
              <a:rPr lang="en-US" dirty="0" smtClean="0"/>
              <a:t>To help with eventual analysis of data gathered</a:t>
            </a:r>
            <a:endParaRPr lang="en-US" dirty="0"/>
          </a:p>
        </p:txBody>
      </p:sp>
      <p:pic>
        <p:nvPicPr>
          <p:cNvPr id="24580" name="Picture 2" descr="http://www.integratedconsultants.com/images/magnifyingGlass.jpg"/>
          <p:cNvPicPr>
            <a:picLocks noChangeAspect="1" noChangeArrowheads="1"/>
          </p:cNvPicPr>
          <p:nvPr/>
        </p:nvPicPr>
        <p:blipFill>
          <a:blip r:embed="rId3" cstate="print"/>
          <a:srcRect/>
          <a:stretch>
            <a:fillRect/>
          </a:stretch>
        </p:blipFill>
        <p:spPr bwMode="auto">
          <a:xfrm>
            <a:off x="5943600" y="2057400"/>
            <a:ext cx="3429000" cy="250507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421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Preparation: Determine Sample	</a:t>
            </a:r>
            <a:endParaRPr lang="en-US" dirty="0"/>
          </a:p>
        </p:txBody>
      </p:sp>
      <p:sp>
        <p:nvSpPr>
          <p:cNvPr id="26627" name="Text Placeholder 2"/>
          <p:cNvSpPr>
            <a:spLocks noGrp="1"/>
          </p:cNvSpPr>
          <p:nvPr>
            <p:ph type="body" idx="1"/>
          </p:nvPr>
        </p:nvSpPr>
        <p:spPr>
          <a:xfrm>
            <a:off x="457200" y="1481138"/>
            <a:ext cx="8229600" cy="2328862"/>
          </a:xfrm>
        </p:spPr>
        <p:txBody>
          <a:bodyPr>
            <a:normAutofit fontScale="92500" lnSpcReduction="10000"/>
          </a:bodyPr>
          <a:lstStyle/>
          <a:p>
            <a:r>
              <a:rPr lang="en-US" dirty="0" smtClean="0"/>
              <a:t>We’ll talk about this in more detail for Research Project Two when you actually must plan your sample.</a:t>
            </a:r>
          </a:p>
          <a:p>
            <a:r>
              <a:rPr lang="en-US" dirty="0" smtClean="0"/>
              <a:t>For now, know that most qualitative designs have some form of non-random sampling</a:t>
            </a:r>
          </a:p>
        </p:txBody>
      </p:sp>
      <p:graphicFrame>
        <p:nvGraphicFramePr>
          <p:cNvPr id="4" name="Diagram 3"/>
          <p:cNvGraphicFramePr/>
          <p:nvPr>
            <p:extLst>
              <p:ext uri="{D42A27DB-BD31-4B8C-83A1-F6EECF244321}">
                <p14:modId xmlns:p14="http://schemas.microsoft.com/office/powerpoint/2010/main" val="4064905533"/>
              </p:ext>
            </p:extLst>
          </p:nvPr>
        </p:nvGraphicFramePr>
        <p:xfrm>
          <a:off x="1295400" y="3810000"/>
          <a:ext cx="6096000" cy="203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95623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Design Instrument</a:t>
            </a:r>
            <a:endParaRPr lang="en-US" dirty="0"/>
          </a:p>
        </p:txBody>
      </p:sp>
      <p:sp>
        <p:nvSpPr>
          <p:cNvPr id="3" name="Text Placeholder 2"/>
          <p:cNvSpPr>
            <a:spLocks noGrp="1"/>
          </p:cNvSpPr>
          <p:nvPr>
            <p:ph type="body" idx="1"/>
          </p:nvPr>
        </p:nvSpPr>
        <p:spPr>
          <a:xfrm>
            <a:off x="457200" y="1481138"/>
            <a:ext cx="5181600" cy="4386262"/>
          </a:xfrm>
        </p:spPr>
        <p:txBody>
          <a:bodyPr>
            <a:normAutofit lnSpcReduction="10000"/>
          </a:bodyPr>
          <a:lstStyle/>
          <a:p>
            <a:r>
              <a:rPr lang="en-US" dirty="0" smtClean="0"/>
              <a:t>Design of the interview guide and other data collection instruments is next session. </a:t>
            </a:r>
          </a:p>
          <a:p>
            <a:r>
              <a:rPr lang="en-US" dirty="0" smtClean="0"/>
              <a:t>Key: successful interview requires BOTH: </a:t>
            </a:r>
          </a:p>
          <a:p>
            <a:pPr lvl="1"/>
            <a:r>
              <a:rPr lang="en-US" dirty="0" smtClean="0"/>
              <a:t>design and </a:t>
            </a:r>
          </a:p>
          <a:p>
            <a:pPr lvl="1"/>
            <a:r>
              <a:rPr lang="en-US" dirty="0" smtClean="0"/>
              <a:t>“being in the moment” of the interview itself. </a:t>
            </a:r>
            <a:endParaRPr lang="en-US" dirty="0"/>
          </a:p>
        </p:txBody>
      </p:sp>
      <p:pic>
        <p:nvPicPr>
          <p:cNvPr id="48130" name="Picture 2" descr="http://4.bp.blogspot.com/_40CIHPOkX58/TTOk8lUg4zI/AAAAAAAABOQ/T68cvYmNI10/s400/stones-balance-Mark-Ev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379959"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852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So Far . . . </a:t>
            </a:r>
            <a:endParaRPr lang="en-US" dirty="0"/>
          </a:p>
        </p:txBody>
      </p:sp>
      <p:sp>
        <p:nvSpPr>
          <p:cNvPr id="3" name="Text Placeholder 2"/>
          <p:cNvSpPr>
            <a:spLocks noGrp="1"/>
          </p:cNvSpPr>
          <p:nvPr>
            <p:ph type="body" idx="1"/>
          </p:nvPr>
        </p:nvSpPr>
        <p:spPr/>
        <p:txBody>
          <a:bodyPr/>
          <a:lstStyle/>
          <a:p>
            <a:r>
              <a:rPr lang="en-US" dirty="0" smtClean="0"/>
              <a:t>Preparation</a:t>
            </a:r>
          </a:p>
          <a:p>
            <a:pPr lvl="1"/>
            <a:r>
              <a:rPr lang="en-US" dirty="0" smtClean="0"/>
              <a:t>Conception and clarification of research focus/questions</a:t>
            </a:r>
          </a:p>
          <a:p>
            <a:pPr lvl="1"/>
            <a:r>
              <a:rPr lang="en-US" dirty="0" smtClean="0"/>
              <a:t>Secondary Research</a:t>
            </a:r>
          </a:p>
          <a:p>
            <a:pPr lvl="1"/>
            <a:r>
              <a:rPr lang="en-US" dirty="0" smtClean="0"/>
              <a:t>Design of study</a:t>
            </a:r>
          </a:p>
          <a:p>
            <a:pPr lvl="2"/>
            <a:r>
              <a:rPr lang="en-US" dirty="0" smtClean="0"/>
              <a:t>Sampling</a:t>
            </a:r>
          </a:p>
          <a:p>
            <a:pPr lvl="2"/>
            <a:r>
              <a:rPr lang="en-US" dirty="0" smtClean="0"/>
              <a:t>Question guide with </a:t>
            </a:r>
            <a:br>
              <a:rPr lang="en-US" dirty="0" smtClean="0"/>
            </a:br>
            <a:r>
              <a:rPr lang="en-US" dirty="0" smtClean="0"/>
              <a:t>questions derived from</a:t>
            </a:r>
            <a:br>
              <a:rPr lang="en-US" dirty="0" smtClean="0"/>
            </a:br>
            <a:r>
              <a:rPr lang="en-US" dirty="0" smtClean="0"/>
              <a:t>secondary research!</a:t>
            </a:r>
            <a:endParaRPr lang="en-US" dirty="0"/>
          </a:p>
        </p:txBody>
      </p:sp>
      <p:pic>
        <p:nvPicPr>
          <p:cNvPr id="48130" name="Picture 2" descr="http://www.uiowa.edu/~fyi/issues/issues2008_v45/09222008/photos/CD-080919-TS-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3990975" cy="2991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5657670"/>
            <a:ext cx="3990975" cy="1200329"/>
          </a:xfrm>
          <a:prstGeom prst="rect">
            <a:avLst/>
          </a:prstGeom>
          <a:noFill/>
        </p:spPr>
        <p:txBody>
          <a:bodyPr wrap="square" rtlCol="0">
            <a:spAutoFit/>
          </a:bodyPr>
          <a:lstStyle/>
          <a:p>
            <a:r>
              <a:rPr lang="en-US" sz="2400" dirty="0" smtClean="0"/>
              <a:t>“Only </a:t>
            </a:r>
            <a:r>
              <a:rPr lang="en-US" sz="2400" u="sng" dirty="0" smtClean="0"/>
              <a:t>after</a:t>
            </a:r>
            <a:r>
              <a:rPr lang="en-US" sz="2400" dirty="0" smtClean="0"/>
              <a:t> you’ve prepared are you ready to engage participants directly.”</a:t>
            </a:r>
            <a:endParaRPr lang="en-US" sz="2400" dirty="0"/>
          </a:p>
        </p:txBody>
      </p:sp>
      <p:sp>
        <p:nvSpPr>
          <p:cNvPr id="5" name="Cloud Callout 4"/>
          <p:cNvSpPr/>
          <p:nvPr/>
        </p:nvSpPr>
        <p:spPr>
          <a:xfrm>
            <a:off x="6269831" y="381000"/>
            <a:ext cx="2743200" cy="1592580"/>
          </a:xfrm>
          <a:prstGeom prst="cloudCallout">
            <a:avLst>
              <a:gd name="adj1" fmla="val -4167"/>
              <a:gd name="adj2" fmla="val 95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43687" y="609600"/>
            <a:ext cx="1995488" cy="1200329"/>
          </a:xfrm>
          <a:prstGeom prst="rect">
            <a:avLst/>
          </a:prstGeom>
          <a:noFill/>
        </p:spPr>
        <p:txBody>
          <a:bodyPr wrap="square" rtlCol="0">
            <a:spAutoFit/>
          </a:bodyPr>
          <a:lstStyle/>
          <a:p>
            <a:r>
              <a:rPr lang="en-US" sz="2400" dirty="0" smtClean="0"/>
              <a:t>You make it sound so </a:t>
            </a:r>
          </a:p>
          <a:p>
            <a:r>
              <a:rPr lang="en-US" sz="2400" dirty="0" smtClean="0"/>
              <a:t>logical!</a:t>
            </a:r>
            <a:endParaRPr lang="en-US" sz="2400" dirty="0"/>
          </a:p>
        </p:txBody>
      </p:sp>
    </p:spTree>
    <p:custDataLst>
      <p:tags r:id="rId1"/>
    </p:custDataLst>
    <p:extLst>
      <p:ext uri="{BB962C8B-B14F-4D97-AF65-F5344CB8AC3E}">
        <p14:creationId xmlns:p14="http://schemas.microsoft.com/office/powerpoint/2010/main" val="149626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Engagement: Gaining Access</a:t>
            </a:r>
            <a:endParaRPr lang="en-US" dirty="0"/>
          </a:p>
        </p:txBody>
      </p:sp>
      <p:sp>
        <p:nvSpPr>
          <p:cNvPr id="3" name="Text Placeholder 2"/>
          <p:cNvSpPr>
            <a:spLocks noGrp="1"/>
          </p:cNvSpPr>
          <p:nvPr>
            <p:ph type="body" idx="1"/>
          </p:nvPr>
        </p:nvSpPr>
        <p:spPr/>
        <p:txBody>
          <a:bodyPr/>
          <a:lstStyle/>
          <a:p>
            <a:r>
              <a:rPr lang="en-US" smtClean="0"/>
              <a:t>Harder than it seems</a:t>
            </a:r>
          </a:p>
          <a:p>
            <a:pPr lvl="1"/>
            <a:r>
              <a:rPr lang="en-US" smtClean="0"/>
              <a:t>Initial contact</a:t>
            </a:r>
          </a:p>
          <a:p>
            <a:pPr lvl="1"/>
            <a:r>
              <a:rPr lang="en-US" smtClean="0"/>
              <a:t>Negotiating levels of access, etc.</a:t>
            </a:r>
          </a:p>
          <a:p>
            <a:pPr lvl="1"/>
            <a:r>
              <a:rPr lang="en-US" smtClean="0"/>
              <a:t>Gatekeepers and Sponsors</a:t>
            </a:r>
          </a:p>
          <a:p>
            <a:r>
              <a:rPr lang="en-US" smtClean="0"/>
              <a:t>Key: develop trust and rapport</a:t>
            </a:r>
          </a:p>
        </p:txBody>
      </p:sp>
      <p:pic>
        <p:nvPicPr>
          <p:cNvPr id="27652" name="Picture 2" descr="http://isrl.cs.byu.edu/images/projec1.jpg"/>
          <p:cNvPicPr>
            <a:picLocks noChangeAspect="1" noChangeArrowheads="1"/>
          </p:cNvPicPr>
          <p:nvPr/>
        </p:nvPicPr>
        <p:blipFill>
          <a:blip r:embed="rId3" cstate="print"/>
          <a:srcRect/>
          <a:stretch>
            <a:fillRect/>
          </a:stretch>
        </p:blipFill>
        <p:spPr bwMode="auto">
          <a:xfrm>
            <a:off x="2667000" y="3733800"/>
            <a:ext cx="4578350" cy="24066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9255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Engagement: Collecting Data</a:t>
            </a:r>
            <a:endParaRPr lang="en-US" dirty="0"/>
          </a:p>
        </p:txBody>
      </p:sp>
      <p:sp>
        <p:nvSpPr>
          <p:cNvPr id="3" name="Text Placeholder 2"/>
          <p:cNvSpPr>
            <a:spLocks noGrp="1"/>
          </p:cNvSpPr>
          <p:nvPr>
            <p:ph type="body" idx="1"/>
          </p:nvPr>
        </p:nvSpPr>
        <p:spPr>
          <a:xfrm>
            <a:off x="457200" y="1481138"/>
            <a:ext cx="5867400" cy="4525962"/>
          </a:xfrm>
        </p:spPr>
        <p:txBody>
          <a:bodyPr>
            <a:normAutofit fontScale="92500" lnSpcReduction="20000"/>
          </a:bodyPr>
          <a:lstStyle/>
          <a:p>
            <a:pPr marL="365760" indent="-256032" fontAlgn="auto">
              <a:spcAft>
                <a:spcPts val="0"/>
              </a:spcAft>
              <a:buFont typeface="Wingdings 3"/>
              <a:buChar char=""/>
              <a:defRPr/>
            </a:pPr>
            <a:r>
              <a:rPr lang="en-US" dirty="0" smtClean="0"/>
              <a:t>Observe (Look!)</a:t>
            </a:r>
          </a:p>
          <a:p>
            <a:pPr marL="621792" lvl="1" fontAlgn="auto">
              <a:spcBef>
                <a:spcPts val="324"/>
              </a:spcBef>
              <a:spcAft>
                <a:spcPts val="0"/>
              </a:spcAft>
              <a:buFont typeface="Verdana"/>
              <a:buChar char="◦"/>
              <a:defRPr/>
            </a:pPr>
            <a:r>
              <a:rPr lang="en-US" dirty="0" smtClean="0"/>
              <a:t>Information is a “difference that makes a difference”</a:t>
            </a:r>
          </a:p>
          <a:p>
            <a:pPr marL="365760" indent="-256032" fontAlgn="auto">
              <a:spcAft>
                <a:spcPts val="0"/>
              </a:spcAft>
              <a:buFont typeface="Wingdings 3"/>
              <a:buChar char=""/>
              <a:defRPr/>
            </a:pPr>
            <a:r>
              <a:rPr lang="en-US" dirty="0" smtClean="0"/>
              <a:t>Ask Questions(Listen!)</a:t>
            </a:r>
          </a:p>
          <a:p>
            <a:pPr marL="621792" lvl="1" fontAlgn="auto">
              <a:spcBef>
                <a:spcPts val="324"/>
              </a:spcBef>
              <a:spcAft>
                <a:spcPts val="0"/>
              </a:spcAft>
              <a:buFont typeface="Verdana"/>
              <a:buChar char="◦"/>
              <a:defRPr/>
            </a:pPr>
            <a:r>
              <a:rPr lang="en-US" dirty="0" smtClean="0"/>
              <a:t>Planned</a:t>
            </a:r>
          </a:p>
          <a:p>
            <a:pPr marL="621792" lvl="1" fontAlgn="auto">
              <a:spcBef>
                <a:spcPts val="324"/>
              </a:spcBef>
              <a:spcAft>
                <a:spcPts val="0"/>
              </a:spcAft>
              <a:buFont typeface="Verdana"/>
              <a:buChar char="◦"/>
              <a:defRPr/>
            </a:pPr>
            <a:r>
              <a:rPr lang="en-US" dirty="0" smtClean="0"/>
              <a:t>Unplanned, follow ups</a:t>
            </a:r>
          </a:p>
          <a:p>
            <a:pPr marL="365760" indent="-256032" fontAlgn="auto">
              <a:spcAft>
                <a:spcPts val="0"/>
              </a:spcAft>
              <a:buFont typeface="Wingdings 3"/>
              <a:buChar char=""/>
              <a:defRPr/>
            </a:pPr>
            <a:r>
              <a:rPr lang="en-US" dirty="0" smtClean="0"/>
              <a:t>Take notes as you go</a:t>
            </a:r>
          </a:p>
          <a:p>
            <a:pPr marL="621792" lvl="1" fontAlgn="auto">
              <a:spcBef>
                <a:spcPts val="324"/>
              </a:spcBef>
              <a:spcAft>
                <a:spcPts val="0"/>
              </a:spcAft>
              <a:buFont typeface="Verdana"/>
              <a:buChar char="◦"/>
              <a:defRPr/>
            </a:pPr>
            <a:r>
              <a:rPr lang="en-US" dirty="0" smtClean="0"/>
              <a:t>Descriptive notes</a:t>
            </a:r>
          </a:p>
          <a:p>
            <a:pPr marL="621792" lvl="1" fontAlgn="auto">
              <a:spcBef>
                <a:spcPts val="324"/>
              </a:spcBef>
              <a:spcAft>
                <a:spcPts val="0"/>
              </a:spcAft>
              <a:buFont typeface="Verdana"/>
              <a:buChar char="◦"/>
              <a:defRPr/>
            </a:pPr>
            <a:r>
              <a:rPr lang="en-US" dirty="0" smtClean="0"/>
              <a:t>Analytical notes and connections to consider</a:t>
            </a:r>
          </a:p>
          <a:p>
            <a:pPr marL="621792" lvl="1" fontAlgn="auto">
              <a:spcBef>
                <a:spcPts val="324"/>
              </a:spcBef>
              <a:spcAft>
                <a:spcPts val="0"/>
              </a:spcAft>
              <a:buFont typeface="Verdana"/>
              <a:buChar char="◦"/>
              <a:defRPr/>
            </a:pPr>
            <a:r>
              <a:rPr lang="en-US" dirty="0" smtClean="0"/>
              <a:t>Key questions to consider</a:t>
            </a:r>
          </a:p>
        </p:txBody>
      </p:sp>
      <p:sp>
        <p:nvSpPr>
          <p:cNvPr id="4" name="TextBox 3"/>
          <p:cNvSpPr txBox="1"/>
          <p:nvPr/>
        </p:nvSpPr>
        <p:spPr>
          <a:xfrm>
            <a:off x="6365875" y="5257800"/>
            <a:ext cx="270192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Record the interview only if agreed to by all parties!</a:t>
            </a:r>
            <a:endParaRPr lang="en-US" dirty="0"/>
          </a:p>
        </p:txBody>
      </p:sp>
      <p:pic>
        <p:nvPicPr>
          <p:cNvPr id="52226" name="Picture 2" descr="VoiceRecord Step 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582" y="2362200"/>
            <a:ext cx="3519979" cy="2343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infed.org/images/illustrations/coffee_journal_mills1983-flickr_attrib_noderivs.jpg"/>
          <p:cNvPicPr>
            <a:picLocks noChangeAspect="1" noChangeArrowheads="1"/>
          </p:cNvPicPr>
          <p:nvPr/>
        </p:nvPicPr>
        <p:blipFill>
          <a:blip r:embed="rId5" cstate="print"/>
          <a:srcRect/>
          <a:stretch>
            <a:fillRect/>
          </a:stretch>
        </p:blipFill>
        <p:spPr bwMode="auto">
          <a:xfrm>
            <a:off x="6274436" y="1295400"/>
            <a:ext cx="2778125" cy="365760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9411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42"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16" presetClass="exit" presetSubtype="21" fill="hold" grpId="0" nodeType="withEffect">
                                  <p:stCondLst>
                                    <p:cond delay="0"/>
                                  </p:stCondLst>
                                  <p:childTnLst>
                                    <p:animEffect transition="out" filter="barn(inVertical)">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6" presetClass="exit" presetSubtype="21" fill="hold" nodeType="withEffect">
                                  <p:stCondLst>
                                    <p:cond delay="0"/>
                                  </p:stCondLst>
                                  <p:childTnLst>
                                    <p:animEffect transition="out" filter="barn(inVertical)">
                                      <p:cBhvr>
                                        <p:cTn id="45" dur="500"/>
                                        <p:tgtEl>
                                          <p:spTgt spid="52226"/>
                                        </p:tgtEl>
                                      </p:cBhvr>
                                    </p:animEffect>
                                    <p:set>
                                      <p:cBhvr>
                                        <p:cTn id="46" dur="1" fill="hold">
                                          <p:stCondLst>
                                            <p:cond delay="499"/>
                                          </p:stCondLst>
                                        </p:cTn>
                                        <p:tgtEl>
                                          <p:spTgt spid="52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0.3294"/>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971</Words>
  <Application>Microsoft Office PowerPoint</Application>
  <PresentationFormat>On-screen Show (4:3)</PresentationFormat>
  <Paragraphs>160</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Key Lecture Slides on Qualitative Research</vt:lpstr>
      <vt:lpstr>Part One: Overall Design of Qualitative Research</vt:lpstr>
      <vt:lpstr>The Research Process</vt:lpstr>
      <vt:lpstr>Preparation: Research Focus</vt:lpstr>
      <vt:lpstr>Preparation: Determine Sample </vt:lpstr>
      <vt:lpstr>Preparation: Design Instrument</vt:lpstr>
      <vt:lpstr>Summary So Far . . . </vt:lpstr>
      <vt:lpstr>Engagement: Gaining Access</vt:lpstr>
      <vt:lpstr>Engagement: Collecting Data</vt:lpstr>
      <vt:lpstr>Expression</vt:lpstr>
      <vt:lpstr>Creating a Good Interview Guide</vt:lpstr>
      <vt:lpstr>Asking Good Interpretive Questions</vt:lpstr>
      <vt:lpstr>Ask Questions</vt:lpstr>
      <vt:lpstr>Treadwell’s Types</vt:lpstr>
      <vt:lpstr>Treadwell’s Types</vt:lpstr>
      <vt:lpstr>Treadwell’s Types</vt:lpstr>
      <vt:lpstr>Interview Questions: Thematic</vt:lpstr>
      <vt:lpstr>Interview Questions: Thematic</vt:lpstr>
      <vt:lpstr>Question Matrix</vt:lpstr>
      <vt:lpstr>Interview Questions: Chronological</vt:lpstr>
      <vt:lpstr>So, here’s your tool box</vt:lpstr>
      <vt:lpstr>So, let’s make sure we’ve got this</vt:lpstr>
    </vt:vector>
  </TitlesOfParts>
  <Company>UNCW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Lecture Slides on Qualitative Research</dc:title>
  <dc:creator>ROlsen</dc:creator>
  <cp:lastModifiedBy>ROlsen</cp:lastModifiedBy>
  <cp:revision>3</cp:revision>
  <dcterms:created xsi:type="dcterms:W3CDTF">2014-02-04T15:07:06Z</dcterms:created>
  <dcterms:modified xsi:type="dcterms:W3CDTF">2014-02-04T15:24:09Z</dcterms:modified>
</cp:coreProperties>
</file>