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20"/>
  </p:notesMasterIdLst>
  <p:sldIdLst>
    <p:sldId id="330" r:id="rId2"/>
    <p:sldId id="281" r:id="rId3"/>
    <p:sldId id="315" r:id="rId4"/>
    <p:sldId id="328" r:id="rId5"/>
    <p:sldId id="256" r:id="rId6"/>
    <p:sldId id="272" r:id="rId7"/>
    <p:sldId id="300" r:id="rId8"/>
    <p:sldId id="329" r:id="rId9"/>
    <p:sldId id="318" r:id="rId10"/>
    <p:sldId id="319" r:id="rId11"/>
    <p:sldId id="258" r:id="rId12"/>
    <p:sldId id="259" r:id="rId13"/>
    <p:sldId id="260" r:id="rId14"/>
    <p:sldId id="331" r:id="rId15"/>
    <p:sldId id="263" r:id="rId16"/>
    <p:sldId id="327" r:id="rId17"/>
    <p:sldId id="298" r:id="rId18"/>
    <p:sldId id="322" r:id="rId19"/>
  </p:sldIdLst>
  <p:sldSz cx="9144000" cy="6858000" type="screen4x3"/>
  <p:notesSz cx="6858000" cy="9144000"/>
  <p:custDataLst>
    <p:tags r:id="rId21"/>
  </p:custDataLst>
  <p:defaultTextStyle>
    <a:defPPr>
      <a:defRPr lang="en-US"/>
    </a:defPPr>
    <a:lvl1pPr algn="ctr" rtl="0" fontAlgn="base">
      <a:spcBef>
        <a:spcPct val="2000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2000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2000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2000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2000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0" autoAdjust="0"/>
    <p:restoredTop sz="94646" autoAdjust="0"/>
  </p:normalViewPr>
  <p:slideViewPr>
    <p:cSldViewPr>
      <p:cViewPr varScale="1">
        <p:scale>
          <a:sx n="70" d="100"/>
          <a:sy n="70" d="100"/>
        </p:scale>
        <p:origin x="138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pPr>
              <a:defRPr/>
            </a:pPr>
            <a:fld id="{A53DCA0B-BF91-4AF6-A050-96BBC7A4A8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4993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39389A-B92B-4CDB-849C-3F13B51F6CD1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29424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5FE611-2938-4F93-A73A-5AA888A007DF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68674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DF7666-7D4A-44B9-B257-39C9F4B4A497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85107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97AD64-03F1-4A7A-BA88-B2B52350E146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03067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22BC3-89F9-4D19-B50B-A07349DC86AF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25973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ED587A-45E2-4A3A-BEF0-79A77F30FEE5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96811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4E9E13-ED69-450E-9DCD-953CA06EFB89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93856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5478FC-D596-408D-9B34-3E80623072AF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99880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F7059A-2935-4BDC-A548-620FB0AE3293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99595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5E8BC15-11D2-4989-B609-B8D0721FEC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A22B91-8654-4984-9193-AAB698FF752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5CB5B3-84F3-4F7D-8261-A7004557104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810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2038" y="1766888"/>
            <a:ext cx="3808412" cy="4113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2850" y="1766888"/>
            <a:ext cx="3808413" cy="4113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8A3BC-B0C8-4BFB-9DDC-06F861480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ECF99-CA26-4385-B2C7-5793CFD5CC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810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062038" y="1766888"/>
            <a:ext cx="3808412" cy="4113212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2850" y="1766888"/>
            <a:ext cx="3808413" cy="4113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CFFA9-1BE1-4457-9774-F5E5B2F08B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7162F6-43FC-40D9-AFD8-6CF431BB45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D45271-0D3B-48CD-87C5-8FBCDE7F05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67E25E-0BEA-4F5E-AA10-45E1577364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10848-968B-4972-B8D8-E009DFA675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7D921-3176-4B80-B88C-B05E0292D4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007F7E-5BBA-4A60-AECE-C012B2D789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0B43D4-9C5A-4D2A-AEA3-A4A4A9BFCA9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A6B6C5-AB83-46BB-9FFE-6CBC9557AC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9F5A7F1-9765-4F74-BB45-E6AA02A2E8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media12.m4a"/><Relationship Id="rId7" Type="http://schemas.openxmlformats.org/officeDocument/2006/relationships/image" Target="../media/image11.jpeg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10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4.pn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13.emf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5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6.gif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4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microsoft.com/office/2007/relationships/hdphoto" Target="../media/hdphoto1.wdp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Session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Research as Argument</a:t>
            </a:r>
          </a:p>
          <a:p>
            <a:r>
              <a:rPr lang="en-US" dirty="0" smtClean="0"/>
              <a:t>Some group time</a:t>
            </a:r>
          </a:p>
          <a:p>
            <a:r>
              <a:rPr lang="en-US" dirty="0" smtClean="0"/>
              <a:t>But First . . . 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16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06"/>
    </mc:Choice>
    <mc:Fallback>
      <p:transition spd="slow" advTm="34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Type of Warrant?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5244353" cy="3877815"/>
          </a:xfrm>
        </p:spPr>
        <p:txBody>
          <a:bodyPr>
            <a:normAutofit/>
          </a:bodyPr>
          <a:lstStyle/>
          <a:p>
            <a:r>
              <a:rPr lang="en-US" dirty="0" smtClean="0"/>
              <a:t>Claim: Cigarettes are dangerous to one's health.</a:t>
            </a:r>
          </a:p>
          <a:p>
            <a:r>
              <a:rPr lang="en-US" dirty="0" smtClean="0"/>
              <a:t>Data: The Surgeon General has issued warnings about the damage smoking does to adult lungs and heart, and to developing babies.</a:t>
            </a:r>
          </a:p>
          <a:p>
            <a:r>
              <a:rPr lang="en-US" dirty="0" smtClean="0"/>
              <a:t>Warrant: The surgeon general is reliable as a medical authority.</a:t>
            </a:r>
          </a:p>
        </p:txBody>
      </p:sp>
      <p:pic>
        <p:nvPicPr>
          <p:cNvPr id="61442" name="Picture 2" descr="http://www.conservativeblog.org/storage/rmbenjamin.jpg?__SQUARESPACE_CACHEVERSION=13143190344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0"/>
            <a:ext cx="2548769" cy="3190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0" y="5791200"/>
            <a:ext cx="2819400" cy="830997"/>
          </a:xfrm>
          <a:prstGeom prst="rect">
            <a:avLst/>
          </a:prstGeom>
          <a:effectLst>
            <a:outerShdw blurRad="38100" dist="12700" dir="5400000" rotWithShape="0">
              <a:srgbClr val="000000">
                <a:alpha val="15000"/>
              </a:srgbClr>
            </a:outerShdw>
            <a:softEdge rad="3175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Surgeon General: Regina Benjamin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6"/>
    </mc:Choice>
    <mc:Fallback>
      <p:transition spd="slow" advTm="3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600" dirty="0" smtClean="0"/>
              <a:t>Which is the example of better writing for a possible term paper?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838200" y="2133600"/>
            <a:ext cx="3806825" cy="3732213"/>
          </a:xfrm>
        </p:spPr>
        <p:txBody>
          <a:bodyPr/>
          <a:lstStyle/>
          <a:p>
            <a:pPr eaLnBrk="1" hangingPunct="1"/>
            <a:r>
              <a:rPr lang="en-US" dirty="0" smtClean="0"/>
              <a:t>Example A:  “This paper examines several definitions of interpersonal communication and compares and contrasts them on key aspects.”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sz="quarter" idx="14"/>
          </p:nvPr>
        </p:nvSpPr>
        <p:spPr>
          <a:xfrm>
            <a:off x="4648200" y="2133600"/>
            <a:ext cx="4191000" cy="4495800"/>
          </a:xfrm>
        </p:spPr>
        <p:txBody>
          <a:bodyPr/>
          <a:lstStyle/>
          <a:p>
            <a:pPr eaLnBrk="1" hangingPunct="1"/>
            <a:r>
              <a:rPr lang="en-US" dirty="0" smtClean="0"/>
              <a:t>Example B: “After comparing and contrasting the major definitions of interpersonal communication I argue that Woods (1998) offers the most useful definition for improving interpersonal communication.”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379"/>
    </mc:Choice>
    <mc:Fallback>
      <p:transition spd="slow" advTm="55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147" grpId="0" build="p" autoUpdateAnimBg="0"/>
      <p:bldP spid="6148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Report</a:t>
            </a:r>
            <a:r>
              <a:rPr lang="en-US" dirty="0" smtClean="0"/>
              <a:t>: verifiable through investigation</a:t>
            </a:r>
          </a:p>
          <a:p>
            <a:pPr eaLnBrk="1" hangingPunct="1"/>
            <a:r>
              <a:rPr lang="en-US" b="1" dirty="0" smtClean="0"/>
              <a:t>Inference</a:t>
            </a:r>
            <a:r>
              <a:rPr lang="en-US" dirty="0" smtClean="0"/>
              <a:t>: based on facts but goes beyond what is currently known to what is probable or reasonable</a:t>
            </a:r>
          </a:p>
          <a:p>
            <a:pPr eaLnBrk="1" hangingPunct="1"/>
            <a:r>
              <a:rPr lang="en-US" b="1" dirty="0" smtClean="0"/>
              <a:t>Judgment</a:t>
            </a:r>
            <a:r>
              <a:rPr lang="en-US" dirty="0" smtClean="0"/>
              <a:t>: describes the world in ways that express evaluation based on certain criteria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Three Types of Statements </a:t>
            </a:r>
          </a:p>
        </p:txBody>
      </p:sp>
      <p:pic>
        <p:nvPicPr>
          <p:cNvPr id="61442" name="Picture 2" descr="http://www.customartificialeyes.org/resources/clear%20eye%20logo.jp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724400"/>
            <a:ext cx="2383832" cy="1514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4" name="Picture 4" descr="http://static.ddmcdn.com/gif/brain-1.jpg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756488"/>
            <a:ext cx="2019300" cy="1514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48" name="Picture 8" descr="http://bpmforreal.files.wordpress.com/2013/01/thumbs-up.jp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756488"/>
            <a:ext cx="2225269" cy="1482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443"/>
    </mc:Choice>
    <mc:Fallback>
      <p:transition spd="slow" advTm="132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171" grpId="0" build="p" bldLvl="2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Application</a:t>
            </a:r>
          </a:p>
        </p:txBody>
      </p:sp>
      <p:pic>
        <p:nvPicPr>
          <p:cNvPr id="20484" name="Picture 5" descr="bd06442_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6" cstate="print">
            <a:lum bright="-2000"/>
          </a:blip>
          <a:srcRect/>
          <a:stretch>
            <a:fillRect/>
          </a:stretch>
        </p:blipFill>
        <p:spPr>
          <a:xfrm>
            <a:off x="533400" y="1905000"/>
            <a:ext cx="3446463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483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24438" y="1981200"/>
            <a:ext cx="3806825" cy="38100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Meet someone new, say “hey, what’s your major?”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Identify a movie or TV show that your group has seen.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Write an example of </a:t>
            </a:r>
            <a:r>
              <a:rPr lang="en-US" sz="2800" u="sng" smtClean="0"/>
              <a:t>each</a:t>
            </a:r>
            <a:r>
              <a:rPr lang="en-US" sz="2800" smtClean="0"/>
              <a:t> type of statement concerning that movie.</a:t>
            </a:r>
          </a:p>
          <a:p>
            <a:pPr eaLnBrk="1" hangingPunct="1">
              <a:lnSpc>
                <a:spcPct val="90000"/>
              </a:lnSpc>
            </a:pPr>
            <a:endParaRPr lang="en-US" sz="2800" smtClean="0"/>
          </a:p>
        </p:txBody>
      </p:sp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1066800" y="6019800"/>
            <a:ext cx="7620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Report	Inference	Judgment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77"/>
    </mc:Choice>
    <mc:Fallback>
      <p:transition spd="slow" advTm="37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Online Image Placeholder 2"/>
          <p:cNvSpPr>
            <a:spLocks noGrp="1"/>
          </p:cNvSpPr>
          <p:nvPr>
            <p:ph type="clipArt" sz="half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24000"/>
            <a:ext cx="9144000" cy="5334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801"/>
    </mc:Choice>
    <mc:Fallback>
      <p:transition spd="slow" advTm="100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eaLnBrk="1" hangingPunct="1"/>
            <a:r>
              <a:rPr lang="en-US" sz="2800" dirty="0" smtClean="0"/>
              <a:t>Most term papers, especially in COM will be stronger if approached as arguments</a:t>
            </a:r>
          </a:p>
          <a:p>
            <a:pPr lvl="1" eaLnBrk="1" hangingPunct="1"/>
            <a:r>
              <a:rPr lang="en-US" sz="2400" dirty="0" smtClean="0"/>
              <a:t>Explicit CLAIM</a:t>
            </a:r>
          </a:p>
          <a:p>
            <a:pPr lvl="1" eaLnBrk="1" hangingPunct="1"/>
            <a:r>
              <a:rPr lang="en-US" sz="2400" dirty="0" smtClean="0"/>
              <a:t>Quality EVIDENCE (data)</a:t>
            </a:r>
          </a:p>
          <a:p>
            <a:pPr lvl="1" eaLnBrk="1" hangingPunct="1"/>
            <a:r>
              <a:rPr lang="en-US" sz="2400" dirty="0" smtClean="0"/>
              <a:t>Clear REASONS (warrant) that draw from theories, concepts, experts.</a:t>
            </a:r>
          </a:p>
          <a:p>
            <a:pPr eaLnBrk="1" hangingPunct="1"/>
            <a:r>
              <a:rPr lang="en-US" sz="2800" dirty="0" smtClean="0"/>
              <a:t>Your life should be full of good questions and arguments for your answers to those question.</a:t>
            </a:r>
          </a:p>
          <a:p>
            <a:pPr eaLnBrk="1" hangingPunct="1"/>
            <a:r>
              <a:rPr lang="en-US" sz="2800" dirty="0" smtClean="0"/>
              <a:t>Employers are looking for critical thinkers.</a:t>
            </a:r>
          </a:p>
          <a:p>
            <a:pPr eaLnBrk="1" hangingPunct="1">
              <a:buFontTx/>
              <a:buNone/>
            </a:pPr>
            <a:endParaRPr lang="en-US" sz="2800" dirty="0" smtClean="0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Application to Courses and Life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526"/>
    </mc:Choice>
    <mc:Fallback>
      <p:transition spd="slow" advTm="148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267" grpId="0" build="p" bldLvl="2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25.media.tumblr.com/tumblr_mc2i6yUd781rg36tno1_5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" y="0"/>
            <a:ext cx="91084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0268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41"/>
    </mc:Choice>
    <mc:Fallback>
      <p:transition spd="slow" advTm="19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According to ONET online there are 11 key skills for PR practitioners.  Here are top five: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Active listening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Intellectual curiosity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Ability to coordinate strategies to situations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Critical thinking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Judgment and decision making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For example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60"/>
    </mc:Choice>
    <mc:Fallback>
      <p:transition spd="slow" advTm="38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48347"/>
            <a:ext cx="8305799" cy="3390453"/>
          </a:xfrm>
        </p:spPr>
        <p:txBody>
          <a:bodyPr/>
          <a:lstStyle/>
          <a:p>
            <a:r>
              <a:rPr lang="en-US" dirty="0"/>
              <a:t>Read DT </a:t>
            </a:r>
            <a:r>
              <a:rPr lang="en-US" dirty="0" smtClean="0"/>
              <a:t>11 and complete worksheet</a:t>
            </a:r>
            <a:endParaRPr lang="en-US" dirty="0"/>
          </a:p>
          <a:p>
            <a:r>
              <a:rPr lang="en-US" dirty="0" smtClean="0"/>
              <a:t>Work on IRB</a:t>
            </a:r>
          </a:p>
          <a:p>
            <a:r>
              <a:rPr lang="en-US" dirty="0" smtClean="0"/>
              <a:t>Look ahead to RP 1 since that is how we’ll apply DT 11</a:t>
            </a:r>
          </a:p>
          <a:p>
            <a:r>
              <a:rPr lang="en-US" dirty="0" smtClean="0"/>
              <a:t>Figure out which CBT each of your group members are doing: each member does a different one!</a:t>
            </a:r>
          </a:p>
          <a:p>
            <a:r>
              <a:rPr lang="en-US" dirty="0" smtClean="0"/>
              <a:t>Set the right culture and set of expectations for your group!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842"/>
    </mc:Choice>
    <mc:Fallback>
      <p:transition spd="slow" advTm="54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Group 3X5 Cards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52600"/>
            <a:ext cx="4119562" cy="463391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800" dirty="0" smtClean="0"/>
              <a:t>I will be constructing the rotation schedule based on the group cards you have filled out.</a:t>
            </a:r>
          </a:p>
          <a:p>
            <a:pPr eaLnBrk="1" hangingPunct="1"/>
            <a:r>
              <a:rPr lang="en-US" sz="2800" dirty="0" smtClean="0"/>
              <a:t>If there have been changes correct them TODAY.</a:t>
            </a:r>
          </a:p>
          <a:p>
            <a:pPr eaLnBrk="1" hangingPunct="1"/>
            <a:r>
              <a:rPr lang="en-US" sz="2800" dirty="0" smtClean="0"/>
              <a:t>Check email for schedule.  It will be on the website too.</a:t>
            </a:r>
          </a:p>
        </p:txBody>
      </p:sp>
      <p:pic>
        <p:nvPicPr>
          <p:cNvPr id="13316" name="Picture 4" descr="MPj04005070000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tretch>
            <a:fillRect/>
          </a:stretch>
        </p:blipFill>
        <p:spPr>
          <a:xfrm>
            <a:off x="5023442" y="2300186"/>
            <a:ext cx="3807229" cy="3046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31"/>
    </mc:Choice>
    <mc:Fallback>
      <p:transition spd="slow" advTm="29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forte_institute_logo.gif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981200" y="2590800"/>
            <a:ext cx="5632702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Resource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07"/>
    </mc:Choice>
    <mc:Fallback>
      <p:transition spd="slow" advTm="20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8105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	I </a:t>
            </a:r>
            <a:r>
              <a:rPr lang="en-US" dirty="0"/>
              <a:t>am currently taking COM400. After reading the syllabus for the course I began frantically looking through old documents in hopes of finding pieces that would be suitable for my portfolio.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Tonight </a:t>
            </a:r>
            <a:r>
              <a:rPr lang="en-US" dirty="0"/>
              <a:t>I stumbled across my Forte </a:t>
            </a:r>
            <a:r>
              <a:rPr lang="en-US" dirty="0" smtClean="0"/>
              <a:t>results.  To </a:t>
            </a:r>
            <a:r>
              <a:rPr lang="en-US" dirty="0"/>
              <a:t>be completely honest, I had never paid any attention to the results either time that I took the test. Looking back on them now I am learning so much about </a:t>
            </a:r>
            <a:r>
              <a:rPr lang="en-US" dirty="0" smtClean="0"/>
              <a:t>my </a:t>
            </a:r>
            <a:r>
              <a:rPr lang="en-US" dirty="0"/>
              <a:t>strengths and </a:t>
            </a:r>
            <a:r>
              <a:rPr lang="en-US" dirty="0" smtClean="0"/>
              <a:t>weaknesses</a:t>
            </a:r>
            <a:r>
              <a:rPr lang="en-US" dirty="0"/>
              <a:t>. I just wanted to let you know how beneficial that test was for me and how appreciative I am that you required us to take it. Please continue to stress the importance of the test to your students- I never realized how eye opening it would be in determining where I can apply my skills in the future!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Learn to Save the Right Stuff</a:t>
            </a:r>
            <a:endParaRPr lang="en-US" sz="4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342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003"/>
    </mc:Choice>
    <mc:Fallback>
      <p:transition spd="slow" advTm="61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609600"/>
            <a:ext cx="7721600" cy="685800"/>
          </a:xfrm>
          <a:ln w="9525" cmpd="sng"/>
        </p:spPr>
        <p:txBody>
          <a:bodyPr/>
          <a:lstStyle/>
          <a:p>
            <a:pPr eaLnBrk="1" hangingPunct="1"/>
            <a:r>
              <a:rPr lang="en-US" smtClean="0"/>
              <a:t>Research As Argument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1676400"/>
            <a:ext cx="6934200" cy="1905000"/>
          </a:xfrm>
          <a:ln w="9525"/>
        </p:spPr>
        <p:txBody>
          <a:bodyPr>
            <a:normAutofit/>
          </a:bodyPr>
          <a:lstStyle/>
          <a:p>
            <a:pPr algn="l" eaLnBrk="1" hangingPunct="1"/>
            <a:r>
              <a:rPr lang="en-US" sz="3200" dirty="0" smtClean="0"/>
              <a:t>“Reason and free inquiry are the only effectual agents against error.” </a:t>
            </a:r>
          </a:p>
          <a:p>
            <a:pPr algn="r" eaLnBrk="1" hangingPunct="1"/>
            <a:r>
              <a:rPr lang="en-US" dirty="0" smtClean="0"/>
              <a:t>---</a:t>
            </a:r>
            <a:r>
              <a:rPr lang="en-US" i="1" dirty="0" smtClean="0"/>
              <a:t>Thomas Jefferson</a:t>
            </a:r>
            <a:endParaRPr lang="en-US" dirty="0" smtClean="0"/>
          </a:p>
        </p:txBody>
      </p:sp>
      <p:pic>
        <p:nvPicPr>
          <p:cNvPr id="14339" name="Picture 4" descr="j0144819"/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/>
          <a:stretch>
            <a:fillRect/>
          </a:stretch>
        </p:blipFill>
        <p:spPr bwMode="auto">
          <a:xfrm>
            <a:off x="3505200" y="3733800"/>
            <a:ext cx="22352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89"/>
    </mc:Choice>
    <mc:Fallback>
      <p:transition spd="slow" advTm="24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Parts of an Argument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81000" y="2240280"/>
            <a:ext cx="3810000" cy="387705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Claim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Assertion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Data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Evidence or support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Warrant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Reason(s) data and claim can be linked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sz="quarter" idx="14"/>
          </p:nvPr>
        </p:nvSpPr>
        <p:spPr>
          <a:xfrm>
            <a:off x="4343400" y="2133600"/>
            <a:ext cx="44958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“Olsen has a pretty strict attendance policy.”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“How do you know?”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“It’s in the syllabus.”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“So . . “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“So?  So the syllabus tells us what the professor is going to do and expect.”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“Overachiever . . .”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“Loser . . . </a:t>
            </a:r>
            <a:r>
              <a:rPr lang="en-US" dirty="0" err="1" smtClean="0"/>
              <a:t>Wanna</a:t>
            </a:r>
            <a:r>
              <a:rPr lang="en-US" dirty="0" smtClean="0"/>
              <a:t> eat?”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“Yeah.”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05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8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8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86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86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86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675" grpId="0" build="p"/>
      <p:bldP spid="2867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3600" dirty="0" smtClean="0"/>
              <a:t>There are different types of warrants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800" dirty="0" smtClean="0"/>
              <a:t>Warrants based on authority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800" dirty="0" smtClean="0"/>
              <a:t>Warrants based on key values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800" dirty="0" smtClean="0"/>
              <a:t>Warrants based on basic logic such as cause-effect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800" dirty="0" smtClean="0"/>
              <a:t>Warrants based on theories and concepts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Warrants seem trickiest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219"/>
    </mc:Choice>
    <mc:Fallback>
      <p:transition spd="slow" advTm="99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608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3200" dirty="0"/>
              <a:t>Warrants may also “take the form of rules, principles, or conventions particular to certain fields” (</a:t>
            </a:r>
            <a:r>
              <a:rPr lang="en-US" sz="3200" dirty="0" err="1"/>
              <a:t>Warnick</a:t>
            </a:r>
            <a:r>
              <a:rPr lang="en-US" sz="3200" dirty="0"/>
              <a:t>, 1998).</a:t>
            </a:r>
          </a:p>
          <a:p>
            <a:pPr>
              <a:lnSpc>
                <a:spcPct val="80000"/>
              </a:lnSpc>
            </a:pPr>
            <a:r>
              <a:rPr lang="en-US" sz="3200" b="1" dirty="0"/>
              <a:t>Often not explicitly stated! </a:t>
            </a:r>
            <a:r>
              <a:rPr lang="en-US" sz="3200" dirty="0"/>
              <a:t> We can often identify warrant only after claim and evidence have been made clear.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Warrants seem trickiest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28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59"/>
    </mc:Choice>
    <mc:Fallback>
      <p:transition spd="slow" advTm="51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Claim: Americans should cut back on work to spend more time with their families.</a:t>
            </a:r>
          </a:p>
          <a:p>
            <a:r>
              <a:rPr lang="en-US" dirty="0" smtClean="0"/>
              <a:t>Support: Americans spend more hours than they used to on the job.  Parents depend more and more on outside caregivers.</a:t>
            </a:r>
          </a:p>
          <a:p>
            <a:r>
              <a:rPr lang="en-US" dirty="0" smtClean="0"/>
              <a:t>Warrant: Family time is more important than work time.  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Type of Warrant?</a:t>
            </a:r>
            <a:endParaRPr lang="en-US" dirty="0"/>
          </a:p>
        </p:txBody>
      </p:sp>
      <p:pic>
        <p:nvPicPr>
          <p:cNvPr id="62466" name="Picture 2" descr="http://thumbs.dreamstime.com/z/happy-family-playing-swimming-pool-127116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354" y="4800600"/>
            <a:ext cx="2743200" cy="1830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76"/>
    </mc:Choice>
    <mc:Fallback>
      <p:transition spd="slow" advTm="6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QUIREPASSWORD" val="False"/>
  <p:tag name="COUNTDOWNSTYLE" val="3"/>
  <p:tag name="COUNTDOWNSECONDS" val="20"/>
  <p:tag name="AUTOADVANCE" val="False"/>
  <p:tag name="STDCHART" val="1"/>
  <p:tag name="BUBBLENAMEVISIBLE" val="True"/>
  <p:tag name="DEFAULTNUMTEAMS" val="5"/>
  <p:tag name="CUSTOMCELLBACKCOLOR2" val="-13395457"/>
  <p:tag name="DISPLAYNAME" val="True"/>
  <p:tag name="GRIDROTATIONINTERVAL" val="5"/>
  <p:tag name="POLLINGCYCLE" val="10"/>
  <p:tag name="INCLUDENONRESPONDERS" val="False"/>
  <p:tag name="ALLOWUSERFEEDBACK" val="True"/>
  <p:tag name="ADDINALWAYSLOADED" val="False"/>
  <p:tag name="ENABLEPRESENTERVPAD" val="False"/>
  <p:tag name="ANSWERNOWTEXT" val="Answer Now"/>
  <p:tag name="INPUTSOURCE" val="1"/>
  <p:tag name="BACKUPMAINTENANCE" val="7"/>
  <p:tag name="AUTOUPDATEALIASES" val="True"/>
  <p:tag name="BUBBLESIZEVISIBLE" val="True"/>
  <p:tag name="CUSTOMCELLFORECOLOR" val="-16777216"/>
  <p:tag name="USESCHEMECOLORS" val="True"/>
  <p:tag name="AUTOSIZEGRID" val="False"/>
  <p:tag name="CHARTLABELS" val="0"/>
  <p:tag name="INCLUDEPPT" val="True"/>
  <p:tag name="ZEROBASED" val="False"/>
  <p:tag name="SHOWBARVISIBLE" val="True"/>
  <p:tag name="ANSWERNOWSTYLE" val="-1"/>
  <p:tag name="USEENTERPRISEMANAGER" val="False"/>
  <p:tag name="REVIEWONLY" val="False"/>
  <p:tag name="MAXRESPONDERS" val="20"/>
  <p:tag name="CUSTOMCELLBACKCOLOR1" val="-657956"/>
  <p:tag name="DISPLAYDEVICEID" val="False"/>
  <p:tag name="CHARTCOLORS" val="0"/>
  <p:tag name="CORRECTPOINTVALUE" val="1"/>
  <p:tag name="CHARTSCALE" val="True"/>
  <p:tag name="BULLETTYPE" val="3"/>
  <p:tag name="NUMRESPONSES" val="1"/>
  <p:tag name="PARTICIPANTSINLEADERBOARD" val="5"/>
  <p:tag name="CUSTOMGRIDBACKCOLOR" val="-2830136"/>
  <p:tag name="GRIDOPACITY" val="40"/>
  <p:tag name="MULTIRESPDIVISOR" val="1"/>
  <p:tag name="AUTOADJUSTPARTRANGE" val="True"/>
  <p:tag name="RESPCOUNTERSTYLE" val="1"/>
  <p:tag name="CHARTVALUEFORMAT" val="0%"/>
  <p:tag name="BUBBLEGROUPING" val="3"/>
  <p:tag name="INCORRECTPOINTVALUE" val="0"/>
  <p:tag name="DEFAULTPORT" val="1001"/>
  <p:tag name="ROTATIONINTERVAL" val="10"/>
  <p:tag name="CUSTOMCELLBACKCOLOR4" val="-8355712"/>
  <p:tag name="PARTLISTDEFAULT" val="0"/>
  <p:tag name="RESPCOUNTERFORMAT" val="0"/>
  <p:tag name="BUBBLEVALUEFORMAT" val="0.0"/>
  <p:tag name="RESETCHARTS" val="True"/>
  <p:tag name="RESPTABLESTYLE" val="-1"/>
  <p:tag name="DISPLAYDEVICENUMBER" val="False"/>
  <p:tag name="USESECONDARYMONITOR" val="True"/>
  <p:tag name="GRIDPOSITION" val="1"/>
  <p:tag name="TEAMSINLEADERBOARD" val="5"/>
  <p:tag name="BACKUPSESSIONS" val="True"/>
  <p:tag name="CUSTOMCELLBACKCOLOR3" val="-268652"/>
  <p:tag name="REALTIMEBACKUP" val="False"/>
  <p:tag name="DELIMITERS" val="3.1"/>
  <p:tag name="POWERPOINTVERSION" val="14.0"/>
  <p:tag name="INCLUDESESSION" val="True"/>
  <p:tag name="EXPANDSHOWBAR" val="False"/>
  <p:tag name="GRIDSIZE" val="{Width=800, Height=600}"/>
  <p:tag name="TASKPANEKEY" val="b79e6883-7671-480d-9de2-509e464d6eea"/>
  <p:tag name="WASPOLLED" val="585D148F4489427B951544532A9DD865"/>
  <p:tag name="TPVERSION" val="5"/>
  <p:tag name="TPFULLVERSION" val="5.3.2.24"/>
  <p:tag name="PPTVERSION" val="15"/>
  <p:tag name="TPOS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  <p:tag name="TIMING" val="|8|18.4|4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  <p:tag name="TIMING" val="|1.7|26.2|1.2|23.7|12.3|35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  <p:tag name="TIMING" val="|1.7|9.3|10.4|16.2|7.2|5.1|5.2|3.5|9.6|3.5|6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TIMING" val="|39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  <p:tag name="TIMING" val="|3.2|9.5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9148</TotalTime>
  <Words>638</Words>
  <Application>Microsoft Office PowerPoint</Application>
  <PresentationFormat>On-screen Show (4:3)</PresentationFormat>
  <Paragraphs>90</Paragraphs>
  <Slides>18</Slides>
  <Notes>9</Notes>
  <HiddenSlides>0</HiddenSlides>
  <MMClips>18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Book Antiqua</vt:lpstr>
      <vt:lpstr>Times New Roman</vt:lpstr>
      <vt:lpstr>Wingdings</vt:lpstr>
      <vt:lpstr>Hardcover</vt:lpstr>
      <vt:lpstr>Today’s Session</vt:lpstr>
      <vt:lpstr>Group 3X5 Cards</vt:lpstr>
      <vt:lpstr>Group Resource</vt:lpstr>
      <vt:lpstr>Learn to Save the Right Stuff</vt:lpstr>
      <vt:lpstr>Research As Argument</vt:lpstr>
      <vt:lpstr>Parts of an Argument</vt:lpstr>
      <vt:lpstr>Warrants seem trickiest</vt:lpstr>
      <vt:lpstr>Warrants seem trickiest</vt:lpstr>
      <vt:lpstr>What Type of Warrant?</vt:lpstr>
      <vt:lpstr>What Type of Warrant?</vt:lpstr>
      <vt:lpstr>Which is the example of better writing for a possible term paper?</vt:lpstr>
      <vt:lpstr>Three Types of Statements </vt:lpstr>
      <vt:lpstr>Application</vt:lpstr>
      <vt:lpstr>Example</vt:lpstr>
      <vt:lpstr>Application to Courses and Life</vt:lpstr>
      <vt:lpstr>PowerPoint Presentation</vt:lpstr>
      <vt:lpstr>For example</vt:lpstr>
      <vt:lpstr>Homework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As Argument</dc:title>
  <dc:creator>Richard Olsen</dc:creator>
  <cp:lastModifiedBy>Olsen, Richard</cp:lastModifiedBy>
  <cp:revision>115</cp:revision>
  <dcterms:created xsi:type="dcterms:W3CDTF">2002-01-11T01:58:45Z</dcterms:created>
  <dcterms:modified xsi:type="dcterms:W3CDTF">2015-08-10T12:12:58Z</dcterms:modified>
</cp:coreProperties>
</file>