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7" r:id="rId2"/>
    <p:sldId id="258" r:id="rId3"/>
    <p:sldId id="259" r:id="rId4"/>
    <p:sldId id="260" r:id="rId5"/>
    <p:sldId id="285" r:id="rId6"/>
    <p:sldId id="284" r:id="rId7"/>
    <p:sldId id="261" r:id="rId8"/>
    <p:sldId id="262" r:id="rId9"/>
    <p:sldId id="263" r:id="rId10"/>
    <p:sldId id="280" r:id="rId11"/>
    <p:sldId id="265" r:id="rId12"/>
    <p:sldId id="267" r:id="rId13"/>
    <p:sldId id="268" r:id="rId14"/>
    <p:sldId id="269" r:id="rId15"/>
    <p:sldId id="270" r:id="rId16"/>
    <p:sldId id="271" r:id="rId17"/>
    <p:sldId id="273" r:id="rId18"/>
    <p:sldId id="283" r:id="rId19"/>
    <p:sldId id="274" r:id="rId20"/>
    <p:sldId id="275" r:id="rId21"/>
    <p:sldId id="276" r:id="rId22"/>
    <p:sldId id="272" r:id="rId23"/>
    <p:sldId id="277" r:id="rId24"/>
    <p:sldId id="278" r:id="rId25"/>
    <p:sldId id="279" r:id="rId26"/>
  </p:sldIdLst>
  <p:sldSz cx="9144000" cy="6858000" type="screen4x3"/>
  <p:notesSz cx="6858000" cy="9144000"/>
  <p:custDataLst>
    <p:tags r:id="rId27"/>
  </p:custDataLst>
  <p:defaultTextStyle>
    <a:defPPr>
      <a:defRPr lang="en-US"/>
    </a:defPPr>
    <a:lvl1pPr algn="l" rtl="0" fontAlgn="base">
      <a:spcBef>
        <a:spcPct val="0"/>
      </a:spcBef>
      <a:spcAft>
        <a:spcPct val="0"/>
      </a:spcAft>
      <a:defRPr sz="2400" kern="1200">
        <a:solidFill>
          <a:schemeClr val="tx1"/>
        </a:solidFill>
        <a:latin typeface="Tahoma" charset="0"/>
        <a:ea typeface="+mn-ea"/>
        <a:cs typeface="+mn-cs"/>
      </a:defRPr>
    </a:lvl1pPr>
    <a:lvl2pPr marL="457200" algn="l" rtl="0" fontAlgn="base">
      <a:spcBef>
        <a:spcPct val="0"/>
      </a:spcBef>
      <a:spcAft>
        <a:spcPct val="0"/>
      </a:spcAft>
      <a:defRPr sz="2400" kern="1200">
        <a:solidFill>
          <a:schemeClr val="tx1"/>
        </a:solidFill>
        <a:latin typeface="Tahoma" charset="0"/>
        <a:ea typeface="+mn-ea"/>
        <a:cs typeface="+mn-cs"/>
      </a:defRPr>
    </a:lvl2pPr>
    <a:lvl3pPr marL="914400" algn="l" rtl="0" fontAlgn="base">
      <a:spcBef>
        <a:spcPct val="0"/>
      </a:spcBef>
      <a:spcAft>
        <a:spcPct val="0"/>
      </a:spcAft>
      <a:defRPr sz="2400" kern="1200">
        <a:solidFill>
          <a:schemeClr val="tx1"/>
        </a:solidFill>
        <a:latin typeface="Tahoma" charset="0"/>
        <a:ea typeface="+mn-ea"/>
        <a:cs typeface="+mn-cs"/>
      </a:defRPr>
    </a:lvl3pPr>
    <a:lvl4pPr marL="1371600" algn="l" rtl="0" fontAlgn="base">
      <a:spcBef>
        <a:spcPct val="0"/>
      </a:spcBef>
      <a:spcAft>
        <a:spcPct val="0"/>
      </a:spcAft>
      <a:defRPr sz="2400" kern="1200">
        <a:solidFill>
          <a:schemeClr val="tx1"/>
        </a:solidFill>
        <a:latin typeface="Tahoma" charset="0"/>
        <a:ea typeface="+mn-ea"/>
        <a:cs typeface="+mn-cs"/>
      </a:defRPr>
    </a:lvl4pPr>
    <a:lvl5pPr marL="1828800" algn="l" rtl="0" fontAlgn="base">
      <a:spcBef>
        <a:spcPct val="0"/>
      </a:spcBef>
      <a:spcAft>
        <a:spcPct val="0"/>
      </a:spcAft>
      <a:defRPr sz="2400" kern="1200">
        <a:solidFill>
          <a:schemeClr val="tx1"/>
        </a:solidFill>
        <a:latin typeface="Tahoma" charset="0"/>
        <a:ea typeface="+mn-ea"/>
        <a:cs typeface="+mn-cs"/>
      </a:defRPr>
    </a:lvl5pPr>
    <a:lvl6pPr marL="2286000" algn="l" defTabSz="914400" rtl="0" eaLnBrk="1" latinLnBrk="0" hangingPunct="1">
      <a:defRPr sz="2400" kern="1200">
        <a:solidFill>
          <a:schemeClr val="tx1"/>
        </a:solidFill>
        <a:latin typeface="Tahoma" charset="0"/>
        <a:ea typeface="+mn-ea"/>
        <a:cs typeface="+mn-cs"/>
      </a:defRPr>
    </a:lvl6pPr>
    <a:lvl7pPr marL="2743200" algn="l" defTabSz="914400" rtl="0" eaLnBrk="1" latinLnBrk="0" hangingPunct="1">
      <a:defRPr sz="2400" kern="1200">
        <a:solidFill>
          <a:schemeClr val="tx1"/>
        </a:solidFill>
        <a:latin typeface="Tahoma" charset="0"/>
        <a:ea typeface="+mn-ea"/>
        <a:cs typeface="+mn-cs"/>
      </a:defRPr>
    </a:lvl7pPr>
    <a:lvl8pPr marL="3200400" algn="l" defTabSz="914400" rtl="0" eaLnBrk="1" latinLnBrk="0" hangingPunct="1">
      <a:defRPr sz="2400" kern="1200">
        <a:solidFill>
          <a:schemeClr val="tx1"/>
        </a:solidFill>
        <a:latin typeface="Tahoma" charset="0"/>
        <a:ea typeface="+mn-ea"/>
        <a:cs typeface="+mn-cs"/>
      </a:defRPr>
    </a:lvl8pPr>
    <a:lvl9pPr marL="3657600" algn="l" defTabSz="914400" rtl="0" eaLnBrk="1" latinLnBrk="0" hangingPunct="1">
      <a:defRPr sz="2400"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595" autoAdjust="0"/>
  </p:normalViewPr>
  <p:slideViewPr>
    <p:cSldViewPr>
      <p:cViewPr varScale="1">
        <p:scale>
          <a:sx n="69" d="100"/>
          <a:sy n="69" d="100"/>
        </p:scale>
        <p:origin x="-117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4" name="Group 2"/>
          <p:cNvGrpSpPr>
            <a:grpSpLocks/>
          </p:cNvGrpSpPr>
          <p:nvPr/>
        </p:nvGrpSpPr>
        <p:grpSpPr bwMode="auto">
          <a:xfrm>
            <a:off x="0" y="0"/>
            <a:ext cx="9144000" cy="6858000"/>
            <a:chOff x="0" y="0"/>
            <a:chExt cx="5760" cy="4320"/>
          </a:xfrm>
        </p:grpSpPr>
        <p:grpSp>
          <p:nvGrpSpPr>
            <p:cNvPr id="8195" name="Group 3"/>
            <p:cNvGrpSpPr>
              <a:grpSpLocks/>
            </p:cNvGrpSpPr>
            <p:nvPr/>
          </p:nvGrpSpPr>
          <p:grpSpPr bwMode="auto">
            <a:xfrm>
              <a:off x="0" y="0"/>
              <a:ext cx="5760" cy="4320"/>
              <a:chOff x="0" y="0"/>
              <a:chExt cx="5760" cy="4320"/>
            </a:xfrm>
          </p:grpSpPr>
          <p:sp>
            <p:nvSpPr>
              <p:cNvPr id="8196"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endParaRPr lang="en-US"/>
              </a:p>
            </p:txBody>
          </p:sp>
          <p:grpSp>
            <p:nvGrpSpPr>
              <p:cNvPr id="8197" name="Group 5"/>
              <p:cNvGrpSpPr>
                <a:grpSpLocks/>
              </p:cNvGrpSpPr>
              <p:nvPr userDrawn="1"/>
            </p:nvGrpSpPr>
            <p:grpSpPr bwMode="auto">
              <a:xfrm>
                <a:off x="0" y="0"/>
                <a:ext cx="5760" cy="4320"/>
                <a:chOff x="0" y="0"/>
                <a:chExt cx="5760" cy="4320"/>
              </a:xfrm>
            </p:grpSpPr>
            <p:sp>
              <p:nvSpPr>
                <p:cNvPr id="819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19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0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1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2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3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4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4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4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4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4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4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4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4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824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grpSp>
          <p:sp>
            <p:nvSpPr>
              <p:cNvPr id="8249"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en-US"/>
              </a:p>
            </p:txBody>
          </p:sp>
        </p:grpSp>
        <p:grpSp>
          <p:nvGrpSpPr>
            <p:cNvPr id="8250" name="Group 58"/>
            <p:cNvGrpSpPr>
              <a:grpSpLocks/>
            </p:cNvGrpSpPr>
            <p:nvPr userDrawn="1"/>
          </p:nvGrpSpPr>
          <p:grpSpPr bwMode="auto">
            <a:xfrm>
              <a:off x="3" y="559"/>
              <a:ext cx="4192" cy="1796"/>
              <a:chOff x="3" y="559"/>
              <a:chExt cx="4192" cy="1796"/>
            </a:xfrm>
          </p:grpSpPr>
          <p:sp>
            <p:nvSpPr>
              <p:cNvPr id="825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endParaRPr lang="en-US"/>
              </a:p>
            </p:txBody>
          </p:sp>
          <p:sp>
            <p:nvSpPr>
              <p:cNvPr id="825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endParaRPr lang="en-US"/>
              </a:p>
            </p:txBody>
          </p:sp>
          <p:sp>
            <p:nvSpPr>
              <p:cNvPr id="825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endParaRPr lang="en-US"/>
              </a:p>
            </p:txBody>
          </p:sp>
          <p:sp>
            <p:nvSpPr>
              <p:cNvPr id="825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n-US"/>
              </a:p>
            </p:txBody>
          </p:sp>
        </p:grpSp>
        <p:grpSp>
          <p:nvGrpSpPr>
            <p:cNvPr id="8255" name="Group 63"/>
            <p:cNvGrpSpPr>
              <a:grpSpLocks/>
            </p:cNvGrpSpPr>
            <p:nvPr userDrawn="1"/>
          </p:nvGrpSpPr>
          <p:grpSpPr bwMode="auto">
            <a:xfrm>
              <a:off x="1480" y="1952"/>
              <a:ext cx="3808" cy="1812"/>
              <a:chOff x="1480" y="1952"/>
              <a:chExt cx="3808" cy="1812"/>
            </a:xfrm>
          </p:grpSpPr>
          <p:sp>
            <p:nvSpPr>
              <p:cNvPr id="8256"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endParaRPr lang="en-US"/>
              </a:p>
            </p:txBody>
          </p:sp>
          <p:sp>
            <p:nvSpPr>
              <p:cNvPr id="8257"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endParaRPr lang="en-US"/>
              </a:p>
            </p:txBody>
          </p:sp>
          <p:sp>
            <p:nvSpPr>
              <p:cNvPr id="8258" name="Arc 66"/>
              <p:cNvSpPr>
                <a:spLocks/>
              </p:cNvSpPr>
              <p:nvPr/>
            </p:nvSpPr>
            <p:spPr bwMode="ltGray">
              <a:xfrm rot="5400000">
                <a:off x="5097" y="3346"/>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n-US"/>
              </a:p>
            </p:txBody>
          </p:sp>
        </p:grpSp>
      </p:grpSp>
      <p:sp>
        <p:nvSpPr>
          <p:cNvPr id="8259" name="Rectangle 67"/>
          <p:cNvSpPr>
            <a:spLocks noGrp="1" noChangeArrowheads="1"/>
          </p:cNvSpPr>
          <p:nvPr>
            <p:ph type="ctrTitle"/>
          </p:nvPr>
        </p:nvSpPr>
        <p:spPr>
          <a:xfrm>
            <a:off x="990600" y="1752600"/>
            <a:ext cx="7772400" cy="1143000"/>
          </a:xfrm>
        </p:spPr>
        <p:txBody>
          <a:bodyPr/>
          <a:lstStyle>
            <a:lvl1pPr>
              <a:defRPr/>
            </a:lvl1pPr>
          </a:lstStyle>
          <a:p>
            <a:r>
              <a:rPr lang="en-US"/>
              <a:t>Click to edit Master title style</a:t>
            </a:r>
          </a:p>
        </p:txBody>
      </p:sp>
      <p:sp>
        <p:nvSpPr>
          <p:cNvPr id="826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en-US"/>
              <a:t>Click to edit Master subtitle style</a:t>
            </a:r>
          </a:p>
        </p:txBody>
      </p:sp>
      <p:sp>
        <p:nvSpPr>
          <p:cNvPr id="8261" name="Rectangle 69"/>
          <p:cNvSpPr>
            <a:spLocks noGrp="1" noChangeArrowheads="1"/>
          </p:cNvSpPr>
          <p:nvPr>
            <p:ph type="dt" sz="quarter" idx="2"/>
          </p:nvPr>
        </p:nvSpPr>
        <p:spPr/>
        <p:txBody>
          <a:bodyPr/>
          <a:lstStyle>
            <a:lvl1pPr>
              <a:defRPr/>
            </a:lvl1pPr>
          </a:lstStyle>
          <a:p>
            <a:endParaRPr lang="en-US"/>
          </a:p>
        </p:txBody>
      </p:sp>
      <p:sp>
        <p:nvSpPr>
          <p:cNvPr id="8262" name="Rectangle 70"/>
          <p:cNvSpPr>
            <a:spLocks noGrp="1" noChangeArrowheads="1"/>
          </p:cNvSpPr>
          <p:nvPr>
            <p:ph type="ftr" sz="quarter" idx="3"/>
          </p:nvPr>
        </p:nvSpPr>
        <p:spPr/>
        <p:txBody>
          <a:bodyPr/>
          <a:lstStyle>
            <a:lvl1pPr>
              <a:defRPr/>
            </a:lvl1pPr>
          </a:lstStyle>
          <a:p>
            <a:endParaRPr lang="en-US"/>
          </a:p>
        </p:txBody>
      </p:sp>
      <p:sp>
        <p:nvSpPr>
          <p:cNvPr id="8263" name="Rectangle 71"/>
          <p:cNvSpPr>
            <a:spLocks noGrp="1" noChangeArrowheads="1"/>
          </p:cNvSpPr>
          <p:nvPr>
            <p:ph type="sldNum" sz="quarter" idx="4"/>
          </p:nvPr>
        </p:nvSpPr>
        <p:spPr/>
        <p:txBody>
          <a:bodyPr/>
          <a:lstStyle>
            <a:lvl1pPr>
              <a:defRPr/>
            </a:lvl1pPr>
          </a:lstStyle>
          <a:p>
            <a:fld id="{CE2A604F-87A4-495D-BA0F-291E355AE4B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3BE39A-59E4-4117-B8AF-5A5DF378633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002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8483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549511-1F82-4332-9644-FF8EB3BD4BEB}"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00600" y="19050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93639C3C-2D86-4F7F-8B5C-5EC195E0470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838200" y="1905000"/>
            <a:ext cx="3810000" cy="4114800"/>
          </a:xfrm>
        </p:spPr>
        <p:txBody>
          <a:bodyPr/>
          <a:lstStyle/>
          <a:p>
            <a:endParaRPr lang="en-US"/>
          </a:p>
        </p:txBody>
      </p:sp>
      <p:sp>
        <p:nvSpPr>
          <p:cNvPr id="4" name="Text Placeholder 3"/>
          <p:cNvSpPr>
            <a:spLocks noGrp="1"/>
          </p:cNvSpPr>
          <p:nvPr>
            <p:ph type="body" sz="half" idx="2"/>
          </p:nvPr>
        </p:nvSpPr>
        <p:spPr>
          <a:xfrm>
            <a:off x="48006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310E78F9-8F7E-4341-9186-89652875B94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5A95CDA4-DB84-4A06-A9DA-B271D2C2D82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51E1554-AB9D-4BF2-9FC8-995904B890B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5F35F1-7CA8-4B7F-BD8C-61396B1D449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1263A1C-5CB6-45D1-84D4-20C7EA07B30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B429FD5-84A9-4507-BA71-DDA3485F058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715F8E4-A755-428A-B148-2F01CFD044E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1D74162-43D7-4CCB-9961-8A68FFBD031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0B45840-488A-4FE0-9A4B-8E0926FFCAB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306913D-D7CE-420C-92D7-76FE904B80E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9144000" cy="6858000"/>
            <a:chOff x="0" y="0"/>
            <a:chExt cx="5760" cy="4320"/>
          </a:xfrm>
        </p:grpSpPr>
        <p:grpSp>
          <p:nvGrpSpPr>
            <p:cNvPr id="7171" name="Group 3"/>
            <p:cNvGrpSpPr>
              <a:grpSpLocks/>
            </p:cNvGrpSpPr>
            <p:nvPr/>
          </p:nvGrpSpPr>
          <p:grpSpPr bwMode="auto">
            <a:xfrm>
              <a:off x="0" y="0"/>
              <a:ext cx="5760" cy="4320"/>
              <a:chOff x="0" y="0"/>
              <a:chExt cx="5760" cy="4320"/>
            </a:xfrm>
          </p:grpSpPr>
          <p:grpSp>
            <p:nvGrpSpPr>
              <p:cNvPr id="7172" name="Group 4"/>
              <p:cNvGrpSpPr>
                <a:grpSpLocks/>
              </p:cNvGrpSpPr>
              <p:nvPr/>
            </p:nvGrpSpPr>
            <p:grpSpPr bwMode="auto">
              <a:xfrm>
                <a:off x="0" y="192"/>
                <a:ext cx="5760" cy="4032"/>
                <a:chOff x="0" y="192"/>
                <a:chExt cx="5760" cy="4032"/>
              </a:xfrm>
            </p:grpSpPr>
            <p:sp>
              <p:nvSpPr>
                <p:cNvPr id="7173"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74"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75"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76"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77"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78"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79"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0"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1"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2"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3"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4"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5"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6"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7"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8"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89"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90"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91"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92"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93"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94"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grpSp>
          <p:grpSp>
            <p:nvGrpSpPr>
              <p:cNvPr id="7195" name="Group 27"/>
              <p:cNvGrpSpPr>
                <a:grpSpLocks/>
              </p:cNvGrpSpPr>
              <p:nvPr/>
            </p:nvGrpSpPr>
            <p:grpSpPr bwMode="auto">
              <a:xfrm>
                <a:off x="192" y="0"/>
                <a:ext cx="5376" cy="4320"/>
                <a:chOff x="192" y="0"/>
                <a:chExt cx="5376" cy="4320"/>
              </a:xfrm>
            </p:grpSpPr>
            <p:sp>
              <p:nvSpPr>
                <p:cNvPr id="719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9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9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19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0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1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2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2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2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2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sp>
              <p:nvSpPr>
                <p:cNvPr id="722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en-US"/>
                </a:p>
              </p:txBody>
            </p:sp>
          </p:grpSp>
        </p:grpSp>
        <p:sp>
          <p:nvSpPr>
            <p:cNvPr id="7225"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endParaRPr lang="en-US"/>
            </a:p>
          </p:txBody>
        </p:sp>
        <p:sp>
          <p:nvSpPr>
            <p:cNvPr id="7226"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en-US"/>
            </a:p>
          </p:txBody>
        </p:sp>
        <p:grpSp>
          <p:nvGrpSpPr>
            <p:cNvPr id="7227" name="Group 59"/>
            <p:cNvGrpSpPr>
              <a:grpSpLocks/>
            </p:cNvGrpSpPr>
            <p:nvPr/>
          </p:nvGrpSpPr>
          <p:grpSpPr bwMode="auto">
            <a:xfrm>
              <a:off x="261" y="892"/>
              <a:ext cx="1124" cy="1464"/>
              <a:chOff x="96" y="916"/>
              <a:chExt cx="2208" cy="2876"/>
            </a:xfrm>
          </p:grpSpPr>
          <p:sp>
            <p:nvSpPr>
              <p:cNvPr id="7228" name="Line 60"/>
              <p:cNvSpPr>
                <a:spLocks noChangeShapeType="1"/>
              </p:cNvSpPr>
              <p:nvPr/>
            </p:nvSpPr>
            <p:spPr bwMode="ltGray">
              <a:xfrm flipH="1">
                <a:off x="96" y="1037"/>
                <a:ext cx="2208" cy="0"/>
              </a:xfrm>
              <a:prstGeom prst="line">
                <a:avLst/>
              </a:prstGeom>
              <a:noFill/>
              <a:ln w="9525">
                <a:solidFill>
                  <a:schemeClr val="hlink"/>
                </a:solidFill>
                <a:round/>
                <a:headEnd/>
                <a:tailEnd/>
              </a:ln>
              <a:effectLst/>
            </p:spPr>
            <p:txBody>
              <a:bodyPr wrap="none" anchor="ctr"/>
              <a:lstStyle/>
              <a:p>
                <a:endParaRPr lang="en-US"/>
              </a:p>
            </p:txBody>
          </p:sp>
          <p:sp>
            <p:nvSpPr>
              <p:cNvPr id="7229"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endParaRPr lang="en-US"/>
              </a:p>
            </p:txBody>
          </p:sp>
          <p:sp>
            <p:nvSpPr>
              <p:cNvPr id="7230" name="Arc 62"/>
              <p:cNvSpPr>
                <a:spLocks/>
              </p:cNvSpPr>
              <p:nvPr/>
            </p:nvSpPr>
            <p:spPr bwMode="ltGray">
              <a:xfrm flipH="1">
                <a:off x="217" y="916"/>
                <a:ext cx="239" cy="239"/>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en-US"/>
              </a:p>
            </p:txBody>
          </p:sp>
        </p:grpSp>
      </p:grpSp>
      <p:sp>
        <p:nvSpPr>
          <p:cNvPr id="7231"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232"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233"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7234"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7235"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F65B2D22-FC62-48AC-A50E-CA67C209EF7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charset="0"/>
        </a:defRPr>
      </a:lvl2pPr>
      <a:lvl3pPr algn="l" rtl="0" fontAlgn="base">
        <a:spcBef>
          <a:spcPct val="0"/>
        </a:spcBef>
        <a:spcAft>
          <a:spcPct val="0"/>
        </a:spcAft>
        <a:defRPr sz="4400">
          <a:solidFill>
            <a:schemeClr val="tx2"/>
          </a:solidFill>
          <a:latin typeface="Tahoma" charset="0"/>
        </a:defRPr>
      </a:lvl3pPr>
      <a:lvl4pPr algn="l" rtl="0" fontAlgn="base">
        <a:spcBef>
          <a:spcPct val="0"/>
        </a:spcBef>
        <a:spcAft>
          <a:spcPct val="0"/>
        </a:spcAft>
        <a:defRPr sz="4400">
          <a:solidFill>
            <a:schemeClr val="tx2"/>
          </a:solidFill>
          <a:latin typeface="Tahoma" charset="0"/>
        </a:defRPr>
      </a:lvl4pPr>
      <a:lvl5pPr algn="l" rtl="0" fontAlgn="base">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lr>
          <a:schemeClr val="hlink"/>
        </a:buClr>
        <a:buSzPct val="110000"/>
        <a:buFont typeface="Wingdings" pitchFamily="2" charset="2"/>
        <a:buBlip>
          <a:blip r:embed="rId16"/>
        </a:buBlip>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fontAlgn="base">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3.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1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14.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13.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13.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hyperlink" Target="http://www.socialresearchmethods.net/selstat/ssstart.htm" TargetMode="Externa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13.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3.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solidFill>
                  <a:schemeClr val="tx1"/>
                </a:solidFill>
              </a:rPr>
              <a:t>Research Project </a:t>
            </a:r>
            <a:r>
              <a:rPr lang="en-US" dirty="0">
                <a:solidFill>
                  <a:schemeClr val="tx1"/>
                </a:solidFill>
              </a:rPr>
              <a:t>Two Part Two: The Method Section and other components</a:t>
            </a:r>
          </a:p>
        </p:txBody>
      </p:sp>
      <p:sp>
        <p:nvSpPr>
          <p:cNvPr id="3075" name="Rectangle 3" descr="Rectangle: Click to edit Master text styles&#10;Second level&#10;Third level&#10;Fourth level&#10;Fifth level"/>
          <p:cNvSpPr>
            <a:spLocks noGrp="1" noChangeArrowheads="1"/>
          </p:cNvSpPr>
          <p:nvPr>
            <p:ph type="subTitle" idx="1"/>
          </p:nvPr>
        </p:nvSpPr>
        <p:spPr/>
        <p:txBody>
          <a:bodyPr/>
          <a:lstStyle/>
          <a:p>
            <a:r>
              <a:rPr lang="en-US"/>
              <a:t>The purpose of this presentation is to offer a more detailed explanation of the assignment than I offer in class.</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Method</a:t>
            </a:r>
          </a:p>
        </p:txBody>
      </p:sp>
      <p:sp>
        <p:nvSpPr>
          <p:cNvPr id="33795" name="Rectangle 3" descr="Rectangle: Click to edit Master text styles&#10;Second level&#10;Third level&#10;Fourth level&#10;Fifth level"/>
          <p:cNvSpPr>
            <a:spLocks noGrp="1" noChangeArrowheads="1"/>
          </p:cNvSpPr>
          <p:nvPr>
            <p:ph type="body" idx="1"/>
          </p:nvPr>
        </p:nvSpPr>
        <p:spPr/>
        <p:txBody>
          <a:bodyPr/>
          <a:lstStyle/>
          <a:p>
            <a:r>
              <a:rPr lang="en-US"/>
              <a:t>Begin the method section by stating the method and offering a brief justification of the appropriateness of this method for addressing the RQ</a:t>
            </a:r>
          </a:p>
          <a:p>
            <a:r>
              <a:rPr lang="en-US"/>
              <a:t>Cite source(s) to justify the choice.  At a minimum our textbook would work. Even better is if other studies you come across call for a particular method.</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Step by Step: Sample</a:t>
            </a:r>
          </a:p>
        </p:txBody>
      </p:sp>
      <p:sp>
        <p:nvSpPr>
          <p:cNvPr id="14339" name="Rectangle 3" descr="Rectangle: Click to edit Master text styles&#10;Second level&#10;Third level&#10;Fourth level&#10;Fifth level"/>
          <p:cNvSpPr>
            <a:spLocks noGrp="1" noChangeArrowheads="1"/>
          </p:cNvSpPr>
          <p:nvPr>
            <p:ph type="body" sz="half" idx="1"/>
          </p:nvPr>
        </p:nvSpPr>
        <p:spPr>
          <a:xfrm>
            <a:off x="609600" y="1905000"/>
            <a:ext cx="4267200" cy="4572000"/>
          </a:xfrm>
        </p:spPr>
        <p:txBody>
          <a:bodyPr/>
          <a:lstStyle/>
          <a:p>
            <a:r>
              <a:rPr lang="en-US" sz="2400" dirty="0"/>
              <a:t>You will be needing a sample of people.</a:t>
            </a:r>
          </a:p>
          <a:p>
            <a:r>
              <a:rPr lang="en-US" sz="2400" dirty="0"/>
              <a:t>Address such issues as</a:t>
            </a:r>
          </a:p>
          <a:p>
            <a:pPr lvl="1"/>
            <a:r>
              <a:rPr lang="en-US" sz="2000" dirty="0"/>
              <a:t>How many </a:t>
            </a:r>
          </a:p>
          <a:p>
            <a:pPr lvl="1"/>
            <a:r>
              <a:rPr lang="en-US" sz="2000" dirty="0"/>
              <a:t>How chosen</a:t>
            </a:r>
          </a:p>
          <a:p>
            <a:pPr lvl="1"/>
            <a:r>
              <a:rPr lang="en-US" sz="2000" dirty="0"/>
              <a:t>Any need for sub-sampling or stratifying the sample?</a:t>
            </a:r>
          </a:p>
          <a:p>
            <a:r>
              <a:rPr lang="en-US" sz="2400" dirty="0"/>
              <a:t>At the end of this section your reader should have a good mental picture of who you are sampling and how you are selecting them.</a:t>
            </a:r>
          </a:p>
        </p:txBody>
      </p:sp>
      <p:pic>
        <p:nvPicPr>
          <p:cNvPr id="14342" name="Picture 6" descr="crowds1"/>
          <p:cNvPicPr>
            <a:picLocks noChangeAspect="1" noChangeArrowheads="1"/>
          </p:cNvPicPr>
          <p:nvPr>
            <p:ph type="clipArt" sz="half" idx="2"/>
          </p:nvPr>
        </p:nvPicPr>
        <p:blipFill>
          <a:blip r:embed="rId3" cstate="print"/>
          <a:srcRect/>
          <a:stretch>
            <a:fillRect/>
          </a:stretch>
        </p:blipFill>
        <p:spPr>
          <a:xfrm>
            <a:off x="5257800" y="2057400"/>
            <a:ext cx="3276600" cy="2457450"/>
          </a:xfrm>
          <a:noFill/>
          <a:ln/>
        </p:spPr>
      </p:pic>
      <p:sp>
        <p:nvSpPr>
          <p:cNvPr id="14343" name="Text Box 7"/>
          <p:cNvSpPr txBox="1">
            <a:spLocks noChangeArrowheads="1"/>
          </p:cNvSpPr>
          <p:nvPr/>
        </p:nvSpPr>
        <p:spPr bwMode="auto">
          <a:xfrm>
            <a:off x="5029200" y="4572000"/>
            <a:ext cx="4038600" cy="2169825"/>
          </a:xfrm>
          <a:prstGeom prst="rect">
            <a:avLst/>
          </a:prstGeom>
          <a:noFill/>
          <a:ln w="9525">
            <a:noFill/>
            <a:miter lim="800000"/>
            <a:headEnd/>
            <a:tailEnd/>
          </a:ln>
          <a:effectLst/>
        </p:spPr>
        <p:txBody>
          <a:bodyPr wrap="square">
            <a:spAutoFit/>
          </a:bodyPr>
          <a:lstStyle/>
          <a:p>
            <a:pPr>
              <a:spcBef>
                <a:spcPct val="50000"/>
              </a:spcBef>
            </a:pPr>
            <a:r>
              <a:rPr lang="en-US" sz="1800" dirty="0" smtClean="0"/>
              <a:t>“Sweetie</a:t>
            </a:r>
            <a:r>
              <a:rPr lang="en-US" sz="1800" dirty="0"/>
              <a:t>, I want us to participate in a study on how older couples argue, </a:t>
            </a:r>
            <a:r>
              <a:rPr lang="en-US" sz="1800" dirty="0" smtClean="0"/>
              <a:t>OK?”</a:t>
            </a:r>
            <a:endParaRPr lang="en-US" sz="1800" dirty="0"/>
          </a:p>
          <a:p>
            <a:pPr>
              <a:spcBef>
                <a:spcPct val="50000"/>
              </a:spcBef>
            </a:pPr>
            <a:r>
              <a:rPr lang="en-US" sz="1800" dirty="0" smtClean="0"/>
              <a:t>“NO</a:t>
            </a:r>
            <a:r>
              <a:rPr lang="en-US" sz="1800" dirty="0"/>
              <a:t>!, There!  See, we argued</a:t>
            </a:r>
            <a:r>
              <a:rPr lang="en-US" sz="1800" dirty="0" smtClean="0"/>
              <a:t>!”</a:t>
            </a:r>
            <a:endParaRPr lang="en-US" sz="1800" dirty="0"/>
          </a:p>
          <a:p>
            <a:pPr>
              <a:spcBef>
                <a:spcPct val="50000"/>
              </a:spcBef>
            </a:pPr>
            <a:r>
              <a:rPr lang="en-US" sz="1800" dirty="0" smtClean="0"/>
              <a:t>“Sweetie</a:t>
            </a:r>
            <a:r>
              <a:rPr lang="en-US" sz="1800" dirty="0"/>
              <a:t>, it’s for science</a:t>
            </a:r>
            <a:r>
              <a:rPr lang="en-US" sz="1800" dirty="0" smtClean="0"/>
              <a:t>!”</a:t>
            </a:r>
            <a:endParaRPr lang="en-US" sz="1800" dirty="0"/>
          </a:p>
          <a:p>
            <a:pPr>
              <a:spcBef>
                <a:spcPct val="50000"/>
              </a:spcBef>
            </a:pPr>
            <a:r>
              <a:rPr lang="en-US" sz="1800" dirty="0" smtClean="0"/>
              <a:t>“Fine</a:t>
            </a:r>
            <a:r>
              <a:rPr lang="en-US" sz="1800" dirty="0"/>
              <a:t>, but I’m not missing the game</a:t>
            </a:r>
            <a:r>
              <a:rPr lang="en-US" sz="1800" dirty="0" smtClean="0"/>
              <a:t>!”</a:t>
            </a:r>
            <a:endParaRPr lang="en-US" sz="18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dissolve">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dissolve">
                                      <p:cBhvr>
                                        <p:cTn id="12" dur="500"/>
                                        <p:tgtEl>
                                          <p:spTgt spid="14339">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dissolve">
                                      <p:cBhvr>
                                        <p:cTn id="15" dur="500"/>
                                        <p:tgtEl>
                                          <p:spTgt spid="14339">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4339">
                                            <p:txEl>
                                              <p:pRg st="3" end="3"/>
                                            </p:txEl>
                                          </p:spTgt>
                                        </p:tgtEl>
                                        <p:attrNameLst>
                                          <p:attrName>style.visibility</p:attrName>
                                        </p:attrNameLst>
                                      </p:cBhvr>
                                      <p:to>
                                        <p:strVal val="visible"/>
                                      </p:to>
                                    </p:set>
                                    <p:animEffect transition="in" filter="dissolve">
                                      <p:cBhvr>
                                        <p:cTn id="18" dur="500"/>
                                        <p:tgtEl>
                                          <p:spTgt spid="14339">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Effect transition="in" filter="dissolve">
                                      <p:cBhvr>
                                        <p:cTn id="21" dur="500"/>
                                        <p:tgtEl>
                                          <p:spTgt spid="14339">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4339">
                                            <p:txEl>
                                              <p:pRg st="5" end="5"/>
                                            </p:txEl>
                                          </p:spTgt>
                                        </p:tgtEl>
                                        <p:attrNameLst>
                                          <p:attrName>style.visibility</p:attrName>
                                        </p:attrNameLst>
                                      </p:cBhvr>
                                      <p:to>
                                        <p:strVal val="visible"/>
                                      </p:to>
                                    </p:set>
                                    <p:animEffect transition="in" filter="dissolve">
                                      <p:cBhvr>
                                        <p:cTn id="26"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Step by Step: Instrument</a:t>
            </a:r>
          </a:p>
        </p:txBody>
      </p:sp>
      <p:sp>
        <p:nvSpPr>
          <p:cNvPr id="18435" name="Rectangle 3" descr="Rectangle: Click to edit Master text styles&#10;Second level&#10;Third level&#10;Fourth level&#10;Fifth level"/>
          <p:cNvSpPr>
            <a:spLocks noGrp="1" noChangeArrowheads="1"/>
          </p:cNvSpPr>
          <p:nvPr>
            <p:ph type="body" idx="1"/>
          </p:nvPr>
        </p:nvSpPr>
        <p:spPr>
          <a:xfrm>
            <a:off x="838200" y="1905000"/>
            <a:ext cx="7772400" cy="4648200"/>
          </a:xfrm>
        </p:spPr>
        <p:txBody>
          <a:bodyPr/>
          <a:lstStyle/>
          <a:p>
            <a:pPr>
              <a:lnSpc>
                <a:spcPct val="80000"/>
              </a:lnSpc>
            </a:pPr>
            <a:r>
              <a:rPr lang="en-US" sz="2400"/>
              <a:t>You need to create an entire data collection questionnaire for Appendix A (more later)</a:t>
            </a:r>
          </a:p>
          <a:p>
            <a:pPr>
              <a:lnSpc>
                <a:spcPct val="80000"/>
              </a:lnSpc>
            </a:pPr>
            <a:r>
              <a:rPr lang="en-US" sz="2400"/>
              <a:t>You are strongly encouraged to use or adapt one or more existing instrument rather than develop most of your instrument yourself.  In either case you would describe the instrument with several key examples of questions in the body.</a:t>
            </a:r>
          </a:p>
          <a:p>
            <a:pPr>
              <a:lnSpc>
                <a:spcPct val="80000"/>
              </a:lnSpc>
            </a:pPr>
            <a:r>
              <a:rPr lang="en-US" sz="2400"/>
              <a:t>If you borrow from existing instruments cite them as you describe your own data collection tool.  </a:t>
            </a:r>
          </a:p>
          <a:p>
            <a:pPr>
              <a:lnSpc>
                <a:spcPct val="80000"/>
              </a:lnSpc>
            </a:pPr>
            <a:r>
              <a:rPr lang="en-US" sz="2400"/>
              <a:t>You are allowed to use more than existing questionnaire (or portions of it) in your study. </a:t>
            </a:r>
          </a:p>
          <a:p>
            <a:pPr>
              <a:lnSpc>
                <a:spcPct val="80000"/>
              </a:lnSpc>
            </a:pPr>
            <a:r>
              <a:rPr lang="en-US" sz="2400"/>
              <a:t>You will almost certainly use more than one type of scale in your study.</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dissolve">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dissolve">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dissolve">
                                      <p:cBhvr>
                                        <p:cTn id="17" dur="5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dissolve">
                                      <p:cBhvr>
                                        <p:cTn id="22" dur="5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dissolve">
                                      <p:cBhvr>
                                        <p:cTn id="2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For Example</a:t>
            </a:r>
          </a:p>
        </p:txBody>
      </p:sp>
      <p:sp>
        <p:nvSpPr>
          <p:cNvPr id="19460" name="Rectangle 4" descr="Rectangle: Click to edit Master text styles&#10;Second level&#10;Third level&#10;Fourth level&#10;Fifth level"/>
          <p:cNvSpPr>
            <a:spLocks noGrp="1" noChangeArrowheads="1"/>
          </p:cNvSpPr>
          <p:nvPr>
            <p:ph type="body" sz="half" idx="2"/>
          </p:nvPr>
        </p:nvSpPr>
        <p:spPr>
          <a:xfrm>
            <a:off x="2971800" y="1676400"/>
            <a:ext cx="5867400" cy="4876800"/>
          </a:xfrm>
        </p:spPr>
        <p:txBody>
          <a:bodyPr/>
          <a:lstStyle/>
          <a:p>
            <a:pPr>
              <a:lnSpc>
                <a:spcPct val="90000"/>
              </a:lnSpc>
            </a:pPr>
            <a:r>
              <a:rPr lang="en-US" sz="2000"/>
              <a:t>If I’m doing that video game study mentioned earlier I might argue that we would use a combination of Guttman and Likert type items.  </a:t>
            </a:r>
          </a:p>
          <a:p>
            <a:pPr>
              <a:lnSpc>
                <a:spcPct val="90000"/>
              </a:lnSpc>
            </a:pPr>
            <a:r>
              <a:rPr lang="en-US" sz="2000"/>
              <a:t>I might also mention that we borrowed an “Attitudes toward the occult” scale from a previous study in a psychology journal and cite the study. </a:t>
            </a:r>
          </a:p>
          <a:p>
            <a:pPr>
              <a:lnSpc>
                <a:spcPct val="90000"/>
              </a:lnSpc>
            </a:pPr>
            <a:r>
              <a:rPr lang="en-US" sz="2000"/>
              <a:t>I would offer an illustrative example of items in the essay.  In my discussion in the body of the essay I would refer the reader to Appendix A for more detail.</a:t>
            </a:r>
          </a:p>
          <a:p>
            <a:pPr>
              <a:lnSpc>
                <a:spcPct val="90000"/>
              </a:lnSpc>
            </a:pPr>
            <a:r>
              <a:rPr lang="en-US" sz="2000"/>
              <a:t>Appendix A would have my entire questionnaire formatted exactly as I would hand it to participants (you are not limited to APA format).</a:t>
            </a:r>
          </a:p>
        </p:txBody>
      </p:sp>
      <p:pic>
        <p:nvPicPr>
          <p:cNvPr id="19462" name="Picture 6" descr="tower_of_doom_box"/>
          <p:cNvPicPr>
            <a:picLocks noChangeAspect="1" noChangeArrowheads="1"/>
          </p:cNvPicPr>
          <p:nvPr>
            <p:ph type="clipArt" sz="half" idx="1"/>
          </p:nvPr>
        </p:nvPicPr>
        <p:blipFill>
          <a:blip r:embed="rId3" cstate="print"/>
          <a:srcRect/>
          <a:stretch>
            <a:fillRect/>
          </a:stretch>
        </p:blipFill>
        <p:spPr>
          <a:xfrm>
            <a:off x="762000" y="2743200"/>
            <a:ext cx="1828800" cy="2419350"/>
          </a:xfrm>
          <a:noFill/>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dissolve">
                                      <p:cBhvr>
                                        <p:cTn id="7" dur="500"/>
                                        <p:tgtEl>
                                          <p:spTgt spid="194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60">
                                            <p:txEl>
                                              <p:pRg st="1" end="1"/>
                                            </p:txEl>
                                          </p:spTgt>
                                        </p:tgtEl>
                                        <p:attrNameLst>
                                          <p:attrName>style.visibility</p:attrName>
                                        </p:attrNameLst>
                                      </p:cBhvr>
                                      <p:to>
                                        <p:strVal val="visible"/>
                                      </p:to>
                                    </p:set>
                                    <p:animEffect transition="in" filter="dissolve">
                                      <p:cBhvr>
                                        <p:cTn id="12" dur="500"/>
                                        <p:tgtEl>
                                          <p:spTgt spid="1946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60">
                                            <p:txEl>
                                              <p:pRg st="2" end="2"/>
                                            </p:txEl>
                                          </p:spTgt>
                                        </p:tgtEl>
                                        <p:attrNameLst>
                                          <p:attrName>style.visibility</p:attrName>
                                        </p:attrNameLst>
                                      </p:cBhvr>
                                      <p:to>
                                        <p:strVal val="visible"/>
                                      </p:to>
                                    </p:set>
                                    <p:animEffect transition="in" filter="dissolve">
                                      <p:cBhvr>
                                        <p:cTn id="17" dur="500"/>
                                        <p:tgtEl>
                                          <p:spTgt spid="1946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460">
                                            <p:txEl>
                                              <p:pRg st="3" end="3"/>
                                            </p:txEl>
                                          </p:spTgt>
                                        </p:tgtEl>
                                        <p:attrNameLst>
                                          <p:attrName>style.visibility</p:attrName>
                                        </p:attrNameLst>
                                      </p:cBhvr>
                                      <p:to>
                                        <p:strVal val="visible"/>
                                      </p:to>
                                    </p:set>
                                    <p:animEffect transition="in" filter="dissolve">
                                      <p:cBhvr>
                                        <p:cTn id="22" dur="500"/>
                                        <p:tgtEl>
                                          <p:spTgt spid="1946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Step By Step: Data Analysis</a:t>
            </a:r>
          </a:p>
        </p:txBody>
      </p:sp>
      <p:sp>
        <p:nvSpPr>
          <p:cNvPr id="20483" name="Rectangle 3" descr="Rectangle: Click to edit Master text styles&#10;Second level&#10;Third level&#10;Fourth level&#10;Fifth level"/>
          <p:cNvSpPr>
            <a:spLocks noGrp="1" noChangeArrowheads="1"/>
          </p:cNvSpPr>
          <p:nvPr>
            <p:ph type="body" idx="1"/>
          </p:nvPr>
        </p:nvSpPr>
        <p:spPr/>
        <p:txBody>
          <a:bodyPr/>
          <a:lstStyle/>
          <a:p>
            <a:r>
              <a:rPr lang="en-US" sz="2800"/>
              <a:t>The next subheading within the Method section is Data Analysis.  </a:t>
            </a:r>
          </a:p>
          <a:p>
            <a:r>
              <a:rPr lang="en-US" sz="2800"/>
              <a:t>Here is the core issue: Do you understand what statistics you need to make sense of your data once you collect it?</a:t>
            </a:r>
          </a:p>
          <a:p>
            <a:r>
              <a:rPr lang="en-US" sz="2800"/>
              <a:t>You will need to understand a few things about your data to pick the right statistics and talk about them correctly.</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dissolve">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dissolve">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dissolve">
                                      <p:cBhvr>
                                        <p:cTn id="17"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Picking the Right Statistic</a:t>
            </a:r>
          </a:p>
        </p:txBody>
      </p:sp>
      <p:sp>
        <p:nvSpPr>
          <p:cNvPr id="21507" name="Rectangle 3" descr="Rectangle: Click to edit Master text styles&#10;Second level&#10;Third level&#10;Fourth level&#10;Fifth level"/>
          <p:cNvSpPr>
            <a:spLocks noGrp="1" noChangeArrowheads="1"/>
          </p:cNvSpPr>
          <p:nvPr>
            <p:ph type="body" idx="1"/>
          </p:nvPr>
        </p:nvSpPr>
        <p:spPr/>
        <p:txBody>
          <a:bodyPr/>
          <a:lstStyle/>
          <a:p>
            <a:pPr>
              <a:lnSpc>
                <a:spcPct val="90000"/>
              </a:lnSpc>
            </a:pPr>
            <a:r>
              <a:rPr lang="en-US" sz="2800"/>
              <a:t>What level of measurement are we using for the independent and dependent variables?</a:t>
            </a:r>
          </a:p>
          <a:p>
            <a:pPr lvl="1">
              <a:lnSpc>
                <a:spcPct val="90000"/>
              </a:lnSpc>
            </a:pPr>
            <a:r>
              <a:rPr lang="en-US" sz="2400"/>
              <a:t>If you are measuring a variable at the nominal or ordinal level your statistical choices are very limited.</a:t>
            </a:r>
          </a:p>
          <a:p>
            <a:pPr lvl="1">
              <a:lnSpc>
                <a:spcPct val="90000"/>
              </a:lnSpc>
            </a:pPr>
            <a:r>
              <a:rPr lang="en-US" sz="2400"/>
              <a:t>Many times you will be measuring the independent variable at the nominal level and the dependent variable at the interval level.</a:t>
            </a:r>
          </a:p>
          <a:p>
            <a:pPr lvl="1">
              <a:lnSpc>
                <a:spcPct val="90000"/>
              </a:lnSpc>
            </a:pPr>
            <a:r>
              <a:rPr lang="en-US" sz="2400"/>
              <a:t>I have some links to statistics sources on this site that can help you choose.  Our optional text is also very helpful here.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dissolve">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dissolve">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dissolve">
                                      <p:cBhvr>
                                        <p:cTn id="17" dur="500"/>
                                        <p:tgtEl>
                                          <p:spTgt spid="215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dissolve">
                                      <p:cBhvr>
                                        <p:cTn id="22" dur="5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For Example</a:t>
            </a:r>
          </a:p>
        </p:txBody>
      </p:sp>
      <p:sp>
        <p:nvSpPr>
          <p:cNvPr id="23556" name="Rectangle 4" descr="Rectangle: Click to edit Master text styles&#10;Second level&#10;Third level&#10;Fourth level&#10;Fifth level"/>
          <p:cNvSpPr>
            <a:spLocks noGrp="1" noChangeArrowheads="1"/>
          </p:cNvSpPr>
          <p:nvPr>
            <p:ph type="body" idx="1"/>
          </p:nvPr>
        </p:nvSpPr>
        <p:spPr>
          <a:xfrm>
            <a:off x="838200" y="1905000"/>
            <a:ext cx="8077200" cy="4114800"/>
          </a:xfrm>
        </p:spPr>
        <p:txBody>
          <a:bodyPr/>
          <a:lstStyle/>
          <a:p>
            <a:r>
              <a:rPr lang="en-US"/>
              <a:t>In my study I have the IV (play/exposure) measured at the nominal level: no play, some play, lots of play and the DV (attitudes toward the occult) measured at the interval level using Guttman and Likert scales</a:t>
            </a:r>
          </a:p>
        </p:txBody>
      </p:sp>
      <p:pic>
        <p:nvPicPr>
          <p:cNvPr id="23557" name="Picture 5" descr="Mortal Kombat"/>
          <p:cNvPicPr>
            <a:picLocks noChangeAspect="1" noChangeArrowheads="1"/>
          </p:cNvPicPr>
          <p:nvPr/>
        </p:nvPicPr>
        <p:blipFill>
          <a:blip r:embed="rId3" cstate="print"/>
          <a:srcRect/>
          <a:stretch>
            <a:fillRect/>
          </a:stretch>
        </p:blipFill>
        <p:spPr bwMode="auto">
          <a:xfrm>
            <a:off x="2590800" y="4897438"/>
            <a:ext cx="4079875" cy="1739900"/>
          </a:xfrm>
          <a:prstGeom prst="rect">
            <a:avLst/>
          </a:prstGeom>
          <a:noFill/>
        </p:spPr>
      </p:pic>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Picking the Right Statistic</a:t>
            </a:r>
          </a:p>
        </p:txBody>
      </p:sp>
      <p:sp>
        <p:nvSpPr>
          <p:cNvPr id="26628" name="Rectangle 4" descr="Rectangle: Click to edit Master text styles&#10;Second level&#10;Third level&#10;Fourth level&#10;Fifth level"/>
          <p:cNvSpPr>
            <a:spLocks noGrp="1" noChangeArrowheads="1"/>
          </p:cNvSpPr>
          <p:nvPr>
            <p:ph type="body" sz="half" idx="2"/>
          </p:nvPr>
        </p:nvSpPr>
        <p:spPr/>
        <p:txBody>
          <a:bodyPr/>
          <a:lstStyle/>
          <a:p>
            <a:r>
              <a:rPr lang="en-US" sz="2800"/>
              <a:t>The second issue is: What do we want to know?</a:t>
            </a:r>
          </a:p>
          <a:p>
            <a:pPr lvl="1"/>
            <a:r>
              <a:rPr lang="en-US" sz="2400"/>
              <a:t>Description</a:t>
            </a:r>
          </a:p>
          <a:p>
            <a:pPr lvl="1"/>
            <a:r>
              <a:rPr lang="en-US" sz="2400"/>
              <a:t>Difference</a:t>
            </a:r>
          </a:p>
          <a:p>
            <a:pPr lvl="1"/>
            <a:r>
              <a:rPr lang="en-US" sz="2400"/>
              <a:t>Correlation</a:t>
            </a:r>
          </a:p>
        </p:txBody>
      </p:sp>
      <p:pic>
        <p:nvPicPr>
          <p:cNvPr id="26633" name="Picture 9" descr="http://img3.ranker.com/list_img/857/98006/full/list.jpg?version=1270218672000"/>
          <p:cNvPicPr>
            <a:picLocks noChangeAspect="1" noChangeArrowheads="1"/>
          </p:cNvPicPr>
          <p:nvPr/>
        </p:nvPicPr>
        <p:blipFill>
          <a:blip r:embed="rId3" cstate="print"/>
          <a:srcRect/>
          <a:stretch>
            <a:fillRect/>
          </a:stretch>
        </p:blipFill>
        <p:spPr bwMode="auto">
          <a:xfrm>
            <a:off x="838200" y="1905000"/>
            <a:ext cx="3962400" cy="2971800"/>
          </a:xfrm>
          <a:prstGeom prst="rect">
            <a:avLst/>
          </a:prstGeom>
          <a:noFill/>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28">
                                            <p:txEl>
                                              <p:pRg st="0" end="0"/>
                                            </p:txEl>
                                          </p:spTgt>
                                        </p:tgtEl>
                                        <p:attrNameLst>
                                          <p:attrName>style.visibility</p:attrName>
                                        </p:attrNameLst>
                                      </p:cBhvr>
                                      <p:to>
                                        <p:strVal val="visible"/>
                                      </p:to>
                                    </p:set>
                                    <p:animEffect transition="in" filter="dissolve">
                                      <p:cBhvr>
                                        <p:cTn id="7" dur="500"/>
                                        <p:tgtEl>
                                          <p:spTgt spid="266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28">
                                            <p:txEl>
                                              <p:pRg st="1" end="1"/>
                                            </p:txEl>
                                          </p:spTgt>
                                        </p:tgtEl>
                                        <p:attrNameLst>
                                          <p:attrName>style.visibility</p:attrName>
                                        </p:attrNameLst>
                                      </p:cBhvr>
                                      <p:to>
                                        <p:strVal val="visible"/>
                                      </p:to>
                                    </p:set>
                                    <p:animEffect transition="in" filter="dissolve">
                                      <p:cBhvr>
                                        <p:cTn id="12" dur="500"/>
                                        <p:tgtEl>
                                          <p:spTgt spid="2662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628">
                                            <p:txEl>
                                              <p:pRg st="2" end="2"/>
                                            </p:txEl>
                                          </p:spTgt>
                                        </p:tgtEl>
                                        <p:attrNameLst>
                                          <p:attrName>style.visibility</p:attrName>
                                        </p:attrNameLst>
                                      </p:cBhvr>
                                      <p:to>
                                        <p:strVal val="visible"/>
                                      </p:to>
                                    </p:set>
                                    <p:animEffect transition="in" filter="dissolve">
                                      <p:cBhvr>
                                        <p:cTn id="17" dur="500"/>
                                        <p:tgtEl>
                                          <p:spTgt spid="2662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628">
                                            <p:txEl>
                                              <p:pRg st="3" end="3"/>
                                            </p:txEl>
                                          </p:spTgt>
                                        </p:tgtEl>
                                        <p:attrNameLst>
                                          <p:attrName>style.visibility</p:attrName>
                                        </p:attrNameLst>
                                      </p:cBhvr>
                                      <p:to>
                                        <p:strVal val="visible"/>
                                      </p:to>
                                    </p:set>
                                    <p:animEffect transition="in" filter="dissolve">
                                      <p:cBhvr>
                                        <p:cTn id="22" dur="500"/>
                                        <p:tgtEl>
                                          <p:spTgt spid="266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OK, I was a bit tricky</a:t>
            </a:r>
          </a:p>
        </p:txBody>
      </p:sp>
      <p:sp>
        <p:nvSpPr>
          <p:cNvPr id="37891" name="Rectangle 3" descr="Rectangle: Click to edit Master text styles&#10;Second level&#10;Third level&#10;Fourth level&#10;Fifth level"/>
          <p:cNvSpPr>
            <a:spLocks noGrp="1" noChangeArrowheads="1"/>
          </p:cNvSpPr>
          <p:nvPr>
            <p:ph type="body" sz="half" idx="1"/>
          </p:nvPr>
        </p:nvSpPr>
        <p:spPr>
          <a:xfrm>
            <a:off x="838200" y="1905000"/>
            <a:ext cx="4876800" cy="4495800"/>
          </a:xfrm>
        </p:spPr>
        <p:txBody>
          <a:bodyPr/>
          <a:lstStyle/>
          <a:p>
            <a:r>
              <a:rPr lang="en-US" sz="2800"/>
              <a:t>Remember EVERY study will focus at some point on description.  You must summarize your data for your self and for your reader.  </a:t>
            </a:r>
          </a:p>
          <a:p>
            <a:r>
              <a:rPr lang="en-US" sz="2800"/>
              <a:t>Which descriptive statistics do you need to use to make sense of the data collected in this study?</a:t>
            </a:r>
          </a:p>
        </p:txBody>
      </p:sp>
      <p:pic>
        <p:nvPicPr>
          <p:cNvPr id="37893" name="Picture 5" descr="0f63024128a0984573992010"/>
          <p:cNvPicPr>
            <a:picLocks noChangeAspect="1" noChangeArrowheads="1"/>
          </p:cNvPicPr>
          <p:nvPr>
            <p:ph sz="half" idx="2"/>
          </p:nvPr>
        </p:nvPicPr>
        <p:blipFill>
          <a:blip r:embed="rId3" cstate="print"/>
          <a:srcRect/>
          <a:stretch>
            <a:fillRect/>
          </a:stretch>
        </p:blipFill>
        <p:spPr>
          <a:xfrm>
            <a:off x="5867400" y="2514600"/>
            <a:ext cx="2971800" cy="2638425"/>
          </a:xfrm>
          <a:noFill/>
          <a:ln/>
        </p:spPr>
      </p:pic>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Beyond Description . . .</a:t>
            </a:r>
          </a:p>
        </p:txBody>
      </p:sp>
      <p:sp>
        <p:nvSpPr>
          <p:cNvPr id="27651" name="Rectangle 3" descr="Rectangle: Click to edit Master text styles&#10;Second level&#10;Third level&#10;Fourth level&#10;Fifth level"/>
          <p:cNvSpPr>
            <a:spLocks noGrp="1" noChangeArrowheads="1"/>
          </p:cNvSpPr>
          <p:nvPr>
            <p:ph type="body" idx="1"/>
          </p:nvPr>
        </p:nvSpPr>
        <p:spPr>
          <a:xfrm>
            <a:off x="838200" y="1676400"/>
            <a:ext cx="7772400" cy="5181600"/>
          </a:xfrm>
        </p:spPr>
        <p:txBody>
          <a:bodyPr/>
          <a:lstStyle/>
          <a:p>
            <a:pPr>
              <a:lnSpc>
                <a:spcPct val="90000"/>
              </a:lnSpc>
            </a:pPr>
            <a:r>
              <a:rPr lang="en-US"/>
              <a:t>My research question deals primarily with difference: are the attitudes and beliefs of players </a:t>
            </a:r>
            <a:r>
              <a:rPr lang="en-US" i="1"/>
              <a:t>different</a:t>
            </a:r>
            <a:r>
              <a:rPr lang="en-US"/>
              <a:t> than those of non-players.</a:t>
            </a:r>
          </a:p>
          <a:p>
            <a:pPr lvl="1">
              <a:lnSpc>
                <a:spcPct val="90000"/>
              </a:lnSpc>
            </a:pPr>
            <a:r>
              <a:rPr lang="en-US"/>
              <a:t>So we know we’re measuring the DV at the interval level</a:t>
            </a:r>
          </a:p>
          <a:p>
            <a:pPr lvl="1">
              <a:lnSpc>
                <a:spcPct val="90000"/>
              </a:lnSpc>
            </a:pPr>
            <a:r>
              <a:rPr lang="en-US"/>
              <a:t>We know we are testing for significant difference between two groups</a:t>
            </a:r>
          </a:p>
          <a:p>
            <a:pPr>
              <a:lnSpc>
                <a:spcPct val="90000"/>
              </a:lnSpc>
            </a:pPr>
            <a:r>
              <a:rPr lang="en-US"/>
              <a:t>What procedure should we use?  Try to figure it out before advancing to the next slide!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dissolve">
                                      <p:cBhvr>
                                        <p:cTn id="7" dur="5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dissolve">
                                      <p:cBhvr>
                                        <p:cTn id="12" dur="500"/>
                                        <p:tgtEl>
                                          <p:spTgt spid="27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dissolve">
                                      <p:cBhvr>
                                        <p:cTn id="17" dur="500"/>
                                        <p:tgtEl>
                                          <p:spTgt spid="276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dissolve">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Some Ground Rules</a:t>
            </a:r>
          </a:p>
        </p:txBody>
      </p:sp>
      <p:sp>
        <p:nvSpPr>
          <p:cNvPr id="4099" name="Rectangle 3" descr="Rectangle: Click to edit Master text styles&#10;Second level&#10;Third level&#10;Fourth level&#10;Fifth level"/>
          <p:cNvSpPr>
            <a:spLocks noGrp="1" noChangeArrowheads="1"/>
          </p:cNvSpPr>
          <p:nvPr>
            <p:ph type="body" sz="half" idx="1"/>
          </p:nvPr>
        </p:nvSpPr>
        <p:spPr>
          <a:xfrm>
            <a:off x="838200" y="1905000"/>
            <a:ext cx="5105400" cy="4038600"/>
          </a:xfrm>
        </p:spPr>
        <p:txBody>
          <a:bodyPr/>
          <a:lstStyle/>
          <a:p>
            <a:r>
              <a:rPr lang="en-US" sz="2400"/>
              <a:t>Don’t just print these slides out indiscriminately—print to DISC if you must print them.</a:t>
            </a:r>
          </a:p>
          <a:p>
            <a:r>
              <a:rPr lang="en-US" sz="2400"/>
              <a:t>Go through this as a </a:t>
            </a:r>
            <a:r>
              <a:rPr lang="en-US" sz="2400" i="1"/>
              <a:t>teaching</a:t>
            </a:r>
            <a:r>
              <a:rPr lang="en-US" sz="2400"/>
              <a:t> module—stop, when prompted, to discuss or write with your group when possible.</a:t>
            </a:r>
          </a:p>
          <a:p>
            <a:r>
              <a:rPr lang="en-US" sz="2400"/>
              <a:t>Don’t assume that following these tips </a:t>
            </a:r>
            <a:r>
              <a:rPr lang="en-US" sz="2400" i="1"/>
              <a:t>guarantees</a:t>
            </a:r>
            <a:r>
              <a:rPr lang="en-US" sz="2400"/>
              <a:t> an “A.”  </a:t>
            </a:r>
          </a:p>
        </p:txBody>
      </p:sp>
      <p:pic>
        <p:nvPicPr>
          <p:cNvPr id="4100" name="Picture 4" descr="trees on campus"/>
          <p:cNvPicPr>
            <a:picLocks noChangeAspect="1" noChangeArrowheads="1"/>
          </p:cNvPicPr>
          <p:nvPr>
            <p:ph type="clipArt" sz="half" idx="2"/>
          </p:nvPr>
        </p:nvPicPr>
        <p:blipFill>
          <a:blip r:embed="rId3" cstate="print"/>
          <a:srcRect/>
          <a:stretch>
            <a:fillRect/>
          </a:stretch>
        </p:blipFill>
        <p:spPr>
          <a:xfrm>
            <a:off x="6324600" y="2071688"/>
            <a:ext cx="2286000" cy="3779837"/>
          </a:xfrm>
          <a:prstGeom prst="rect">
            <a:avLst/>
          </a:prstGeom>
          <a:ln>
            <a:noFill/>
          </a:ln>
          <a:effectLst>
            <a:outerShdw blurRad="292100" dist="139700" dir="2700000" algn="tl" rotWithShape="0">
              <a:srgbClr val="333333">
                <a:alpha val="65000"/>
              </a:srgbClr>
            </a:outerShdw>
          </a:effectLst>
        </p:spPr>
      </p:pic>
      <p:sp>
        <p:nvSpPr>
          <p:cNvPr id="4101" name="Text Box 5"/>
          <p:cNvSpPr txBox="1">
            <a:spLocks noChangeArrowheads="1"/>
          </p:cNvSpPr>
          <p:nvPr/>
        </p:nvSpPr>
        <p:spPr bwMode="auto">
          <a:xfrm>
            <a:off x="6248400" y="5867400"/>
            <a:ext cx="2438400" cy="457200"/>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Save trees please</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Which Statistic?</a:t>
            </a:r>
          </a:p>
        </p:txBody>
      </p:sp>
      <p:sp>
        <p:nvSpPr>
          <p:cNvPr id="28676" name="Rectangle 4" descr="Rectangle: Click to edit Master text styles&#10;Second level&#10;Third level&#10;Fourth level&#10;Fifth level"/>
          <p:cNvSpPr>
            <a:spLocks noGrp="1" noChangeArrowheads="1"/>
          </p:cNvSpPr>
          <p:nvPr>
            <p:ph type="body" sz="half" idx="2"/>
          </p:nvPr>
        </p:nvSpPr>
        <p:spPr>
          <a:xfrm>
            <a:off x="4191000" y="1905000"/>
            <a:ext cx="4419600" cy="4114800"/>
          </a:xfrm>
        </p:spPr>
        <p:txBody>
          <a:bodyPr/>
          <a:lstStyle/>
          <a:p>
            <a:r>
              <a:rPr lang="en-US" sz="2800" dirty="0"/>
              <a:t>Significant difference using interval level </a:t>
            </a:r>
            <a:r>
              <a:rPr lang="en-US" sz="2800" dirty="0" smtClean="0"/>
              <a:t>DV?</a:t>
            </a:r>
            <a:endParaRPr lang="en-US" sz="2800" dirty="0"/>
          </a:p>
          <a:p>
            <a:pPr lvl="1"/>
            <a:r>
              <a:rPr lang="en-US" sz="2400" dirty="0"/>
              <a:t>Chi Square</a:t>
            </a:r>
          </a:p>
          <a:p>
            <a:pPr lvl="1"/>
            <a:r>
              <a:rPr lang="en-US" sz="2400" dirty="0"/>
              <a:t>T-Test</a:t>
            </a:r>
          </a:p>
          <a:p>
            <a:pPr lvl="1"/>
            <a:r>
              <a:rPr lang="en-US" sz="2400" dirty="0"/>
              <a:t>ANOVA</a:t>
            </a:r>
          </a:p>
          <a:p>
            <a:pPr lvl="1"/>
            <a:r>
              <a:rPr lang="en-US" sz="2400" dirty="0" err="1"/>
              <a:t>Pearsons</a:t>
            </a:r>
            <a:endParaRPr lang="en-US" sz="2400" dirty="0"/>
          </a:p>
          <a:p>
            <a:r>
              <a:rPr lang="en-US" sz="2800" dirty="0"/>
              <a:t>Really guess before advancing slide</a:t>
            </a:r>
          </a:p>
        </p:txBody>
      </p:sp>
      <p:pic>
        <p:nvPicPr>
          <p:cNvPr id="28681" name="Picture 9" descr="?source=9780761552765&amp;width=309"/>
          <p:cNvPicPr>
            <a:picLocks noGrp="1" noChangeAspect="1" noChangeArrowheads="1"/>
          </p:cNvPicPr>
          <p:nvPr>
            <p:ph type="clipArt" sz="half" idx="1"/>
          </p:nvPr>
        </p:nvPicPr>
        <p:blipFill>
          <a:blip r:embed="rId3" cstate="print"/>
          <a:srcRect/>
          <a:stretch>
            <a:fillRect/>
          </a:stretch>
        </p:blipFill>
        <p:spPr>
          <a:xfrm>
            <a:off x="914400" y="2057400"/>
            <a:ext cx="2943225" cy="3771900"/>
          </a:xfrm>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6">
                                            <p:txEl>
                                              <p:pRg st="0" end="0"/>
                                            </p:txEl>
                                          </p:spTgt>
                                        </p:tgtEl>
                                        <p:attrNameLst>
                                          <p:attrName>style.visibility</p:attrName>
                                        </p:attrNameLst>
                                      </p:cBhvr>
                                      <p:to>
                                        <p:strVal val="visible"/>
                                      </p:to>
                                    </p:set>
                                    <p:animEffect transition="in" filter="dissolve">
                                      <p:cBhvr>
                                        <p:cTn id="7" dur="500"/>
                                        <p:tgtEl>
                                          <p:spTgt spid="28676">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8676">
                                            <p:txEl>
                                              <p:pRg st="1" end="1"/>
                                            </p:txEl>
                                          </p:spTgt>
                                        </p:tgtEl>
                                        <p:attrNameLst>
                                          <p:attrName>style.visibility</p:attrName>
                                        </p:attrNameLst>
                                      </p:cBhvr>
                                      <p:to>
                                        <p:strVal val="visible"/>
                                      </p:to>
                                    </p:set>
                                    <p:animEffect transition="in" filter="dissolve">
                                      <p:cBhvr>
                                        <p:cTn id="10" dur="500"/>
                                        <p:tgtEl>
                                          <p:spTgt spid="28676">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8676">
                                            <p:txEl>
                                              <p:pRg st="2" end="2"/>
                                            </p:txEl>
                                          </p:spTgt>
                                        </p:tgtEl>
                                        <p:attrNameLst>
                                          <p:attrName>style.visibility</p:attrName>
                                        </p:attrNameLst>
                                      </p:cBhvr>
                                      <p:to>
                                        <p:strVal val="visible"/>
                                      </p:to>
                                    </p:set>
                                    <p:animEffect transition="in" filter="dissolve">
                                      <p:cBhvr>
                                        <p:cTn id="13" dur="500"/>
                                        <p:tgtEl>
                                          <p:spTgt spid="28676">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8676">
                                            <p:txEl>
                                              <p:pRg st="3" end="3"/>
                                            </p:txEl>
                                          </p:spTgt>
                                        </p:tgtEl>
                                        <p:attrNameLst>
                                          <p:attrName>style.visibility</p:attrName>
                                        </p:attrNameLst>
                                      </p:cBhvr>
                                      <p:to>
                                        <p:strVal val="visible"/>
                                      </p:to>
                                    </p:set>
                                    <p:animEffect transition="in" filter="dissolve">
                                      <p:cBhvr>
                                        <p:cTn id="16" dur="500"/>
                                        <p:tgtEl>
                                          <p:spTgt spid="28676">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8676">
                                            <p:txEl>
                                              <p:pRg st="4" end="4"/>
                                            </p:txEl>
                                          </p:spTgt>
                                        </p:tgtEl>
                                        <p:attrNameLst>
                                          <p:attrName>style.visibility</p:attrName>
                                        </p:attrNameLst>
                                      </p:cBhvr>
                                      <p:to>
                                        <p:strVal val="visible"/>
                                      </p:to>
                                    </p:set>
                                    <p:animEffect transition="in" filter="dissolve">
                                      <p:cBhvr>
                                        <p:cTn id="19" dur="500"/>
                                        <p:tgtEl>
                                          <p:spTgt spid="28676">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28676">
                                            <p:txEl>
                                              <p:pRg st="5" end="5"/>
                                            </p:txEl>
                                          </p:spTgt>
                                        </p:tgtEl>
                                        <p:attrNameLst>
                                          <p:attrName>style.visibility</p:attrName>
                                        </p:attrNameLst>
                                      </p:cBhvr>
                                      <p:to>
                                        <p:strVal val="visible"/>
                                      </p:to>
                                    </p:set>
                                    <p:animEffect transition="in" filter="dissolve">
                                      <p:cBhvr>
                                        <p:cTn id="24" dur="500"/>
                                        <p:tgtEl>
                                          <p:spTgt spid="2867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Which Statistic?</a:t>
            </a:r>
          </a:p>
        </p:txBody>
      </p:sp>
      <p:sp>
        <p:nvSpPr>
          <p:cNvPr id="29699" name="Rectangle 3" descr="Rectangle: Click to edit Master text styles&#10;Second level&#10;Third level&#10;Fourth level&#10;Fifth level"/>
          <p:cNvSpPr>
            <a:spLocks noGrp="1" noChangeArrowheads="1"/>
          </p:cNvSpPr>
          <p:nvPr>
            <p:ph type="body" sz="half" idx="2"/>
          </p:nvPr>
        </p:nvSpPr>
        <p:spPr/>
        <p:txBody>
          <a:bodyPr/>
          <a:lstStyle/>
          <a:p>
            <a:r>
              <a:rPr lang="en-US" sz="2800"/>
              <a:t>Significant difference using interval level variable?</a:t>
            </a:r>
          </a:p>
          <a:p>
            <a:pPr lvl="1"/>
            <a:r>
              <a:rPr lang="en-US" sz="2400"/>
              <a:t>Chi Square</a:t>
            </a:r>
          </a:p>
          <a:p>
            <a:pPr lvl="1"/>
            <a:r>
              <a:rPr lang="en-US" sz="2400" b="1" u="sng">
                <a:solidFill>
                  <a:schemeClr val="accent1"/>
                </a:solidFill>
                <a:effectLst>
                  <a:outerShdw blurRad="38100" dist="38100" dir="2700000" algn="tl">
                    <a:srgbClr val="000000"/>
                  </a:outerShdw>
                </a:effectLst>
              </a:rPr>
              <a:t>T-Test</a:t>
            </a:r>
          </a:p>
          <a:p>
            <a:pPr lvl="1"/>
            <a:r>
              <a:rPr lang="en-US" sz="2400"/>
              <a:t>ANOVA</a:t>
            </a:r>
          </a:p>
          <a:p>
            <a:pPr lvl="1"/>
            <a:r>
              <a:rPr lang="en-US" sz="2400"/>
              <a:t>Pearsons</a:t>
            </a:r>
          </a:p>
        </p:txBody>
      </p:sp>
      <p:pic>
        <p:nvPicPr>
          <p:cNvPr id="29703" name="Picture 7" descr="TimeSpiralBooster"/>
          <p:cNvPicPr>
            <a:picLocks noGrp="1" noChangeAspect="1" noChangeArrowheads="1"/>
          </p:cNvPicPr>
          <p:nvPr>
            <p:ph type="clipArt" sz="half" idx="1"/>
          </p:nvPr>
        </p:nvPicPr>
        <p:blipFill>
          <a:blip r:embed="rId3" cstate="print"/>
          <a:srcRect/>
          <a:stretch>
            <a:fillRect/>
          </a:stretch>
        </p:blipFill>
        <p:spPr>
          <a:xfrm>
            <a:off x="1143000" y="1905000"/>
            <a:ext cx="2228850" cy="4114800"/>
          </a:xfrm>
        </p:spPr>
      </p:pic>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Another Match Game</a:t>
            </a:r>
          </a:p>
        </p:txBody>
      </p:sp>
      <p:sp>
        <p:nvSpPr>
          <p:cNvPr id="25603" name="Rectangle 3" descr="Rectangle: Click to edit Master text styles&#10;Second level&#10;Third level&#10;Fourth level&#10;Fifth level"/>
          <p:cNvSpPr>
            <a:spLocks noGrp="1" noChangeArrowheads="1"/>
          </p:cNvSpPr>
          <p:nvPr>
            <p:ph type="body" idx="1"/>
          </p:nvPr>
        </p:nvSpPr>
        <p:spPr/>
        <p:txBody>
          <a:bodyPr/>
          <a:lstStyle/>
          <a:p>
            <a:r>
              <a:rPr lang="en-US" dirty="0"/>
              <a:t>Picking the right statistic is a lot like citing sources in APA.  You have to figure what type of source it is and then match it to the APA guide.</a:t>
            </a:r>
          </a:p>
          <a:p>
            <a:r>
              <a:rPr lang="en-US" dirty="0"/>
              <a:t>In picking the right statistic you must </a:t>
            </a:r>
            <a:r>
              <a:rPr lang="en-US" dirty="0" smtClean="0"/>
              <a:t>know the level of measurement for each variable and </a:t>
            </a:r>
            <a:r>
              <a:rPr lang="en-US" dirty="0"/>
              <a:t>what you want to know.  Then match that </a:t>
            </a:r>
            <a:r>
              <a:rPr lang="en-US" dirty="0" smtClean="0"/>
              <a:t>scenario to </a:t>
            </a:r>
            <a:r>
              <a:rPr lang="en-US" dirty="0"/>
              <a:t>the appropriate statistic</a:t>
            </a:r>
            <a:r>
              <a:rPr lang="en-US" dirty="0" smtClean="0"/>
              <a:t>. Try </a:t>
            </a:r>
            <a:r>
              <a:rPr lang="en-US" dirty="0" smtClean="0">
                <a:hlinkClick r:id="rId3"/>
              </a:rPr>
              <a:t>THIS SITE.</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dissolve">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dissolve">
                                      <p:cBhvr>
                                        <p:cTn id="12" dur="500"/>
                                        <p:tgtEl>
                                          <p:spTgt spid="256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Conclusion</a:t>
            </a:r>
          </a:p>
        </p:txBody>
      </p:sp>
      <p:sp>
        <p:nvSpPr>
          <p:cNvPr id="30724" name="Rectangle 4" descr="Rectangle: Click to edit Master text styles&#10;Second level&#10;Third level&#10;Fourth level&#10;Fifth level"/>
          <p:cNvSpPr>
            <a:spLocks noGrp="1" noChangeArrowheads="1"/>
          </p:cNvSpPr>
          <p:nvPr>
            <p:ph type="body" sz="half" idx="2"/>
          </p:nvPr>
        </p:nvSpPr>
        <p:spPr>
          <a:xfrm>
            <a:off x="4267200" y="1905000"/>
            <a:ext cx="4343400" cy="4419600"/>
          </a:xfrm>
        </p:spPr>
        <p:txBody>
          <a:bodyPr/>
          <a:lstStyle/>
          <a:p>
            <a:pPr>
              <a:lnSpc>
                <a:spcPct val="90000"/>
              </a:lnSpc>
            </a:pPr>
            <a:r>
              <a:rPr lang="en-US" sz="2400"/>
              <a:t>Conclusion should address one or more of the following</a:t>
            </a:r>
          </a:p>
          <a:p>
            <a:pPr lvl="1">
              <a:lnSpc>
                <a:spcPct val="90000"/>
              </a:lnSpc>
            </a:pPr>
            <a:r>
              <a:rPr lang="en-US" sz="2000"/>
              <a:t>Limitations of your study</a:t>
            </a:r>
          </a:p>
          <a:p>
            <a:pPr lvl="1">
              <a:lnSpc>
                <a:spcPct val="90000"/>
              </a:lnSpc>
            </a:pPr>
            <a:r>
              <a:rPr lang="en-US" sz="2000"/>
              <a:t>Likely results</a:t>
            </a:r>
          </a:p>
          <a:p>
            <a:pPr lvl="1">
              <a:lnSpc>
                <a:spcPct val="90000"/>
              </a:lnSpc>
            </a:pPr>
            <a:r>
              <a:rPr lang="en-US" sz="2000"/>
              <a:t>Follow up question to pursue after this study</a:t>
            </a:r>
          </a:p>
          <a:p>
            <a:pPr>
              <a:lnSpc>
                <a:spcPct val="90000"/>
              </a:lnSpc>
            </a:pPr>
            <a:r>
              <a:rPr lang="en-US" sz="2400"/>
              <a:t>You must also address what you learned about social science by doing this project and use course vocabulary when doing so!</a:t>
            </a:r>
          </a:p>
        </p:txBody>
      </p:sp>
      <p:pic>
        <p:nvPicPr>
          <p:cNvPr id="30726" name="Picture 6" descr="video game logo"/>
          <p:cNvPicPr>
            <a:picLocks noChangeAspect="1" noChangeArrowheads="1"/>
          </p:cNvPicPr>
          <p:nvPr>
            <p:ph type="clipArt" sz="half" idx="1"/>
          </p:nvPr>
        </p:nvPicPr>
        <p:blipFill>
          <a:blip r:embed="rId3" cstate="print"/>
          <a:srcRect/>
          <a:stretch>
            <a:fillRect/>
          </a:stretch>
        </p:blipFill>
        <p:spPr>
          <a:xfrm>
            <a:off x="1066800" y="1981200"/>
            <a:ext cx="2743200" cy="2066925"/>
          </a:xfrm>
          <a:noFill/>
          <a:ln/>
        </p:spPr>
      </p:pic>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Some Hints</a:t>
            </a:r>
          </a:p>
        </p:txBody>
      </p:sp>
      <p:sp>
        <p:nvSpPr>
          <p:cNvPr id="31747" name="Rectangle 3" descr="Rectangle: Click to edit Master text styles&#10;Second level&#10;Third level&#10;Fourth level&#10;Fifth level"/>
          <p:cNvSpPr>
            <a:spLocks noGrp="1" noChangeArrowheads="1"/>
          </p:cNvSpPr>
          <p:nvPr>
            <p:ph type="body" idx="1"/>
          </p:nvPr>
        </p:nvSpPr>
        <p:spPr>
          <a:xfrm>
            <a:off x="838200" y="1905000"/>
            <a:ext cx="5181600" cy="4114800"/>
          </a:xfrm>
        </p:spPr>
        <p:txBody>
          <a:bodyPr/>
          <a:lstStyle/>
          <a:p>
            <a:pPr>
              <a:lnSpc>
                <a:spcPct val="90000"/>
              </a:lnSpc>
            </a:pPr>
            <a:r>
              <a:rPr lang="en-US" sz="2800"/>
              <a:t>Tie future questions back to literature review.</a:t>
            </a:r>
          </a:p>
          <a:p>
            <a:pPr>
              <a:lnSpc>
                <a:spcPct val="90000"/>
              </a:lnSpc>
            </a:pPr>
            <a:r>
              <a:rPr lang="en-US" sz="2800"/>
              <a:t>Tie follow up studies to limitations of your own study</a:t>
            </a:r>
          </a:p>
          <a:p>
            <a:pPr>
              <a:lnSpc>
                <a:spcPct val="90000"/>
              </a:lnSpc>
            </a:pPr>
            <a:r>
              <a:rPr lang="en-US" sz="2800"/>
              <a:t>Limit discussion of “what we learned” to genuine insights and not generic filler</a:t>
            </a:r>
          </a:p>
          <a:p>
            <a:pPr>
              <a:lnSpc>
                <a:spcPct val="90000"/>
              </a:lnSpc>
            </a:pPr>
            <a:r>
              <a:rPr lang="en-US" sz="2800"/>
              <a:t>Use course vocabulary correctly</a:t>
            </a:r>
          </a:p>
        </p:txBody>
      </p:sp>
      <p:pic>
        <p:nvPicPr>
          <p:cNvPr id="31749" name="Picture 5" descr="BM1178~Video-Games-Posters"/>
          <p:cNvPicPr>
            <a:picLocks noChangeAspect="1" noChangeArrowheads="1"/>
          </p:cNvPicPr>
          <p:nvPr/>
        </p:nvPicPr>
        <p:blipFill>
          <a:blip r:embed="rId3" cstate="print"/>
          <a:srcRect/>
          <a:stretch>
            <a:fillRect/>
          </a:stretch>
        </p:blipFill>
        <p:spPr bwMode="auto">
          <a:xfrm>
            <a:off x="6248400" y="2057400"/>
            <a:ext cx="2343150" cy="3276600"/>
          </a:xfrm>
          <a:prstGeom prst="rect">
            <a:avLst/>
          </a:prstGeom>
          <a:noFill/>
        </p:spPr>
      </p:pic>
      <p:sp>
        <p:nvSpPr>
          <p:cNvPr id="31750" name="Text Box 6"/>
          <p:cNvSpPr txBox="1">
            <a:spLocks noChangeArrowheads="1"/>
          </p:cNvSpPr>
          <p:nvPr/>
        </p:nvSpPr>
        <p:spPr bwMode="auto">
          <a:xfrm>
            <a:off x="6248400" y="5334000"/>
            <a:ext cx="2286000" cy="1069975"/>
          </a:xfrm>
          <a:prstGeom prst="rect">
            <a:avLst/>
          </a:prstGeom>
          <a:noFill/>
          <a:ln w="9525">
            <a:noFill/>
            <a:miter lim="800000"/>
            <a:headEnd/>
            <a:tailEnd/>
          </a:ln>
          <a:effectLst/>
        </p:spPr>
        <p:txBody>
          <a:bodyPr>
            <a:spAutoFit/>
          </a:bodyPr>
          <a:lstStyle/>
          <a:p>
            <a:pPr>
              <a:spcBef>
                <a:spcPct val="50000"/>
              </a:spcBef>
            </a:pPr>
            <a:r>
              <a:rPr lang="en-US" sz="1600" b="1"/>
              <a:t>Just kidding, they can be good or bad, like most anything else . .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dissolve">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dissolve">
                                      <p:cBhvr>
                                        <p:cTn id="17" dur="500"/>
                                        <p:tgtEl>
                                          <p:spTgt spid="317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dissolve">
                                      <p:cBhvr>
                                        <p:cTn id="22"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Final Thoughts</a:t>
            </a:r>
          </a:p>
        </p:txBody>
      </p:sp>
      <p:sp>
        <p:nvSpPr>
          <p:cNvPr id="32772" name="Rectangle 4" descr="Rectangle: Click to edit Master text styles&#10;Second level&#10;Third level&#10;Fourth level&#10;Fifth level"/>
          <p:cNvSpPr>
            <a:spLocks noGrp="1" noChangeArrowheads="1"/>
          </p:cNvSpPr>
          <p:nvPr>
            <p:ph type="body" sz="half" idx="2"/>
          </p:nvPr>
        </p:nvSpPr>
        <p:spPr>
          <a:xfrm>
            <a:off x="3352800" y="1905000"/>
            <a:ext cx="5257800" cy="4114800"/>
          </a:xfrm>
        </p:spPr>
        <p:txBody>
          <a:bodyPr/>
          <a:lstStyle/>
          <a:p>
            <a:pPr>
              <a:lnSpc>
                <a:spcPct val="90000"/>
              </a:lnSpc>
            </a:pPr>
            <a:r>
              <a:rPr lang="en-US" sz="2800" dirty="0"/>
              <a:t>Make sure APA is perfect at this point.</a:t>
            </a:r>
          </a:p>
          <a:p>
            <a:pPr>
              <a:lnSpc>
                <a:spcPct val="90000"/>
              </a:lnSpc>
            </a:pPr>
            <a:r>
              <a:rPr lang="en-US" sz="2800" dirty="0"/>
              <a:t>Be sure tone of </a:t>
            </a:r>
            <a:r>
              <a:rPr lang="en-US" sz="2800" dirty="0" smtClean="0"/>
              <a:t>Research Project </a:t>
            </a:r>
            <a:r>
              <a:rPr lang="en-US" sz="2800" dirty="0"/>
              <a:t>is formal, efficient writing that is similar to what you encountered in the journals.</a:t>
            </a:r>
          </a:p>
          <a:p>
            <a:pPr>
              <a:lnSpc>
                <a:spcPct val="90000"/>
              </a:lnSpc>
            </a:pPr>
            <a:r>
              <a:rPr lang="en-US" sz="2800" dirty="0"/>
              <a:t>Have fun and be proud of your final product.  If you’re not proud, revise it until you are.</a:t>
            </a:r>
          </a:p>
        </p:txBody>
      </p:sp>
      <p:pic>
        <p:nvPicPr>
          <p:cNvPr id="32774" name="Picture 6" descr="lunsford Cover"/>
          <p:cNvPicPr>
            <a:picLocks noChangeAspect="1" noChangeArrowheads="1"/>
          </p:cNvPicPr>
          <p:nvPr>
            <p:ph type="clipArt" sz="half" idx="1"/>
          </p:nvPr>
        </p:nvPicPr>
        <p:blipFill>
          <a:blip r:embed="rId3" cstate="print"/>
          <a:srcRect/>
          <a:stretch>
            <a:fillRect/>
          </a:stretch>
        </p:blipFill>
        <p:spPr>
          <a:xfrm>
            <a:off x="838200" y="1905000"/>
            <a:ext cx="2173288" cy="4114800"/>
          </a:xfrm>
          <a:noFill/>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dissolve">
                                      <p:cBhvr>
                                        <p:cTn id="7" dur="500"/>
                                        <p:tgtEl>
                                          <p:spTgt spid="327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2772">
                                            <p:txEl>
                                              <p:pRg st="1" end="1"/>
                                            </p:txEl>
                                          </p:spTgt>
                                        </p:tgtEl>
                                        <p:attrNameLst>
                                          <p:attrName>style.visibility</p:attrName>
                                        </p:attrNameLst>
                                      </p:cBhvr>
                                      <p:to>
                                        <p:strVal val="visible"/>
                                      </p:to>
                                    </p:set>
                                    <p:animEffect transition="in" filter="dissolve">
                                      <p:cBhvr>
                                        <p:cTn id="12" dur="500"/>
                                        <p:tgtEl>
                                          <p:spTgt spid="3277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2772">
                                            <p:txEl>
                                              <p:pRg st="2" end="2"/>
                                            </p:txEl>
                                          </p:spTgt>
                                        </p:tgtEl>
                                        <p:attrNameLst>
                                          <p:attrName>style.visibility</p:attrName>
                                        </p:attrNameLst>
                                      </p:cBhvr>
                                      <p:to>
                                        <p:strVal val="visible"/>
                                      </p:to>
                                    </p:set>
                                    <p:animEffect transition="in" filter="dissolve">
                                      <p:cBhvr>
                                        <p:cTn id="17" dur="500"/>
                                        <p:tgtEl>
                                          <p:spTgt spid="3277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Some Guiding Metaphors</a:t>
            </a:r>
          </a:p>
        </p:txBody>
      </p:sp>
      <p:sp>
        <p:nvSpPr>
          <p:cNvPr id="5123" name="Rectangle 3" descr="Rectangle: Click to edit Master text styles&#10;Second level&#10;Third level&#10;Fourth level&#10;Fifth level"/>
          <p:cNvSpPr>
            <a:spLocks noGrp="1" noChangeArrowheads="1"/>
          </p:cNvSpPr>
          <p:nvPr>
            <p:ph type="body" sz="half" idx="1"/>
          </p:nvPr>
        </p:nvSpPr>
        <p:spPr>
          <a:xfrm>
            <a:off x="838200" y="1905000"/>
            <a:ext cx="4800600" cy="4114800"/>
          </a:xfrm>
        </p:spPr>
        <p:txBody>
          <a:bodyPr/>
          <a:lstStyle/>
          <a:p>
            <a:pPr>
              <a:lnSpc>
                <a:spcPct val="90000"/>
              </a:lnSpc>
            </a:pPr>
            <a:r>
              <a:rPr lang="en-US" sz="2400" dirty="0"/>
              <a:t>Experienced cooks can look at a recipe and tell if the dish will taste good.  Experienced architects and builders can look at a blueprint and tell if a building will be sound.</a:t>
            </a:r>
          </a:p>
          <a:p>
            <a:pPr>
              <a:lnSpc>
                <a:spcPct val="90000"/>
              </a:lnSpc>
            </a:pPr>
            <a:r>
              <a:rPr lang="en-US" sz="2400" dirty="0"/>
              <a:t>This </a:t>
            </a:r>
            <a:r>
              <a:rPr lang="en-US" sz="2400" dirty="0" smtClean="0"/>
              <a:t>Research Project </a:t>
            </a:r>
            <a:r>
              <a:rPr lang="en-US" sz="2400" dirty="0"/>
              <a:t>is a recipe or a blue print for </a:t>
            </a:r>
            <a:r>
              <a:rPr lang="en-US" sz="2400" dirty="0" smtClean="0"/>
              <a:t>a quantitative </a:t>
            </a:r>
            <a:r>
              <a:rPr lang="en-US" sz="2400" dirty="0"/>
              <a:t>study.  I will be able to tell if it is methodologically sound.  You should be able to too!</a:t>
            </a:r>
          </a:p>
          <a:p>
            <a:pPr>
              <a:lnSpc>
                <a:spcPct val="90000"/>
              </a:lnSpc>
            </a:pPr>
            <a:endParaRPr lang="en-US" sz="2400" dirty="0"/>
          </a:p>
        </p:txBody>
      </p:sp>
      <p:pic>
        <p:nvPicPr>
          <p:cNvPr id="5129" name="Picture 9" descr="fancy dessert"/>
          <p:cNvPicPr>
            <a:picLocks noChangeAspect="1" noChangeArrowheads="1"/>
          </p:cNvPicPr>
          <p:nvPr>
            <p:ph type="clipArt" sz="half" idx="2"/>
          </p:nvPr>
        </p:nvPicPr>
        <p:blipFill>
          <a:blip r:embed="rId3" cstate="print"/>
          <a:srcRect/>
          <a:stretch>
            <a:fillRect/>
          </a:stretch>
        </p:blipFill>
        <p:spPr>
          <a:xfrm>
            <a:off x="5715000" y="2652713"/>
            <a:ext cx="2895600" cy="2617787"/>
          </a:xfrm>
          <a:prstGeom prst="rect">
            <a:avLst/>
          </a:prstGeom>
          <a:ln>
            <a:noFill/>
          </a:ln>
          <a:effectLst>
            <a:outerShdw blurRad="292100" dist="139700" dir="2700000" algn="tl" rotWithShape="0">
              <a:srgbClr val="333333">
                <a:alpha val="65000"/>
              </a:srgbClr>
            </a:outerShdw>
          </a:effectLst>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dissolve">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dissolve">
                                      <p:cBhvr>
                                        <p:cTn id="12"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What am I Looking For</a:t>
            </a:r>
          </a:p>
        </p:txBody>
      </p:sp>
      <p:sp>
        <p:nvSpPr>
          <p:cNvPr id="9220" name="Rectangle 4" descr="Rectangle: Click to edit Master text styles&#10;Second level&#10;Third level&#10;Fourth level&#10;Fifth level"/>
          <p:cNvSpPr>
            <a:spLocks noGrp="1" noChangeArrowheads="1"/>
          </p:cNvSpPr>
          <p:nvPr>
            <p:ph type="body" idx="1"/>
          </p:nvPr>
        </p:nvSpPr>
        <p:spPr>
          <a:xfrm>
            <a:off x="838200" y="1905000"/>
            <a:ext cx="7772400" cy="2743200"/>
          </a:xfrm>
        </p:spPr>
        <p:txBody>
          <a:bodyPr/>
          <a:lstStyle/>
          <a:p>
            <a:r>
              <a:rPr lang="en-US" sz="2800" b="1" u="sng" dirty="0"/>
              <a:t>Critical Thinking</a:t>
            </a:r>
            <a:r>
              <a:rPr lang="en-US" sz="2800" dirty="0"/>
              <a:t>: Is it clear from your </a:t>
            </a:r>
            <a:r>
              <a:rPr lang="en-US" sz="2800" dirty="0" smtClean="0"/>
              <a:t>Research Project </a:t>
            </a:r>
            <a:r>
              <a:rPr lang="en-US" sz="2800" dirty="0"/>
              <a:t>that you understand the goals, limits and challenges of </a:t>
            </a:r>
            <a:r>
              <a:rPr lang="en-US" sz="2800" dirty="0" smtClean="0"/>
              <a:t>quantitative research </a:t>
            </a:r>
            <a:r>
              <a:rPr lang="en-US" sz="2800" dirty="0"/>
              <a:t>(sampling, measurement, etc.).</a:t>
            </a:r>
          </a:p>
          <a:p>
            <a:r>
              <a:rPr lang="en-US" sz="2800" b="1" u="sng" dirty="0"/>
              <a:t>Vocabulary</a:t>
            </a:r>
            <a:r>
              <a:rPr lang="en-US" sz="2800" dirty="0"/>
              <a:t>: Can you express you ideas using the appropriate course vocabulary.</a:t>
            </a:r>
          </a:p>
        </p:txBody>
      </p:sp>
      <p:pic>
        <p:nvPicPr>
          <p:cNvPr id="9224" name="Picture 8" descr="ACF4492"/>
          <p:cNvPicPr>
            <a:picLocks noChangeAspect="1" noChangeArrowheads="1"/>
          </p:cNvPicPr>
          <p:nvPr/>
        </p:nvPicPr>
        <p:blipFill>
          <a:blip r:embed="rId3" cstate="print">
            <a:duotone>
              <a:prstClr val="black"/>
              <a:schemeClr val="accent6">
                <a:tint val="45000"/>
                <a:satMod val="400000"/>
              </a:schemeClr>
            </a:duotone>
          </a:blip>
          <a:srcRect/>
          <a:stretch>
            <a:fillRect/>
          </a:stretch>
        </p:blipFill>
        <p:spPr bwMode="auto">
          <a:xfrm>
            <a:off x="1600200" y="5334000"/>
            <a:ext cx="5715000" cy="1171575"/>
          </a:xfrm>
          <a:prstGeom prst="rect">
            <a:avLst/>
          </a:prstGeom>
          <a:noFill/>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Effect transition="in" filter="dissolve">
                                      <p:cBhvr>
                                        <p:cTn id="7" dur="500"/>
                                        <p:tgtEl>
                                          <p:spTgt spid="92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20">
                                            <p:txEl>
                                              <p:pRg st="1" end="1"/>
                                            </p:txEl>
                                          </p:spTgt>
                                        </p:tgtEl>
                                        <p:attrNameLst>
                                          <p:attrName>style.visibility</p:attrName>
                                        </p:attrNameLst>
                                      </p:cBhvr>
                                      <p:to>
                                        <p:strVal val="visible"/>
                                      </p:to>
                                    </p:set>
                                    <p:animEffect transition="in" filter="dissolve">
                                      <p:cBhvr>
                                        <p:cTn id="12" dur="500"/>
                                        <p:tgtEl>
                                          <p:spTgt spid="92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Review . . . </a:t>
            </a:r>
          </a:p>
        </p:txBody>
      </p:sp>
      <p:sp>
        <p:nvSpPr>
          <p:cNvPr id="41987" name="Rectangle 3" descr="Rectangle: Click to edit Master text styles&#10;Second level&#10;Third level&#10;Fourth level&#10;Fifth level"/>
          <p:cNvSpPr>
            <a:spLocks noGrp="1" noChangeArrowheads="1"/>
          </p:cNvSpPr>
          <p:nvPr>
            <p:ph type="body" idx="1"/>
          </p:nvPr>
        </p:nvSpPr>
        <p:spPr/>
        <p:txBody>
          <a:bodyPr/>
          <a:lstStyle/>
          <a:p>
            <a:pPr>
              <a:lnSpc>
                <a:spcPct val="90000"/>
              </a:lnSpc>
            </a:pPr>
            <a:r>
              <a:rPr lang="en-US" sz="2400" dirty="0" smtClean="0"/>
              <a:t>Research Project </a:t>
            </a:r>
            <a:r>
              <a:rPr lang="en-US" sz="2400" dirty="0"/>
              <a:t>Two will have </a:t>
            </a:r>
            <a:r>
              <a:rPr lang="en-US" sz="2400" dirty="0" smtClean="0"/>
              <a:t>five </a:t>
            </a:r>
            <a:r>
              <a:rPr lang="en-US" sz="2400" dirty="0"/>
              <a:t>basic sections and an appendix:</a:t>
            </a:r>
          </a:p>
          <a:p>
            <a:pPr lvl="1">
              <a:lnSpc>
                <a:spcPct val="90000"/>
              </a:lnSpc>
            </a:pPr>
            <a:r>
              <a:rPr lang="en-US" sz="2000" dirty="0"/>
              <a:t>Introduction that establishes context for and significance of your general RQ/problem. (heading or sub-headings here)</a:t>
            </a:r>
          </a:p>
          <a:p>
            <a:pPr lvl="1">
              <a:lnSpc>
                <a:spcPct val="90000"/>
              </a:lnSpc>
            </a:pPr>
            <a:r>
              <a:rPr lang="en-US" sz="2000" dirty="0"/>
              <a:t>Review of Literature that must include subheadings that demonstrate strategic organization</a:t>
            </a:r>
          </a:p>
          <a:p>
            <a:pPr lvl="1">
              <a:lnSpc>
                <a:spcPct val="90000"/>
              </a:lnSpc>
            </a:pPr>
            <a:r>
              <a:rPr lang="en-US" sz="2000" dirty="0"/>
              <a:t>Purpose of Study paragraph that provides a more specific research question now that we are educated by the review</a:t>
            </a:r>
          </a:p>
          <a:p>
            <a:pPr lvl="1">
              <a:lnSpc>
                <a:spcPct val="90000"/>
              </a:lnSpc>
            </a:pPr>
            <a:r>
              <a:rPr lang="en-US" sz="2000" dirty="0"/>
              <a:t>Method section that describes the methodology you would use to answer the RQ (more on this is in the other tutorial)</a:t>
            </a:r>
          </a:p>
          <a:p>
            <a:pPr lvl="1">
              <a:lnSpc>
                <a:spcPct val="90000"/>
              </a:lnSpc>
            </a:pPr>
            <a:r>
              <a:rPr lang="en-US" sz="2000" dirty="0"/>
              <a:t>References in strict adherence to APA style</a:t>
            </a:r>
          </a:p>
          <a:p>
            <a:pPr lvl="1">
              <a:lnSpc>
                <a:spcPct val="90000"/>
              </a:lnSpc>
            </a:pPr>
            <a:r>
              <a:rPr lang="en-US" sz="2000" dirty="0"/>
              <a:t>Appendix A: Your data collection instruments such as questionnaires or pretest/posttest.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dissolve">
                                      <p:cBhvr>
                                        <p:cTn id="7" dur="500"/>
                                        <p:tgtEl>
                                          <p:spTgt spid="4198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1987">
                                            <p:txEl>
                                              <p:pRg st="1" end="1"/>
                                            </p:txEl>
                                          </p:spTgt>
                                        </p:tgtEl>
                                        <p:attrNameLst>
                                          <p:attrName>style.visibility</p:attrName>
                                        </p:attrNameLst>
                                      </p:cBhvr>
                                      <p:to>
                                        <p:strVal val="visible"/>
                                      </p:to>
                                    </p:set>
                                    <p:animEffect transition="in" filter="dissolve">
                                      <p:cBhvr>
                                        <p:cTn id="10" dur="500"/>
                                        <p:tgtEl>
                                          <p:spTgt spid="4198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1987">
                                            <p:txEl>
                                              <p:pRg st="2" end="2"/>
                                            </p:txEl>
                                          </p:spTgt>
                                        </p:tgtEl>
                                        <p:attrNameLst>
                                          <p:attrName>style.visibility</p:attrName>
                                        </p:attrNameLst>
                                      </p:cBhvr>
                                      <p:to>
                                        <p:strVal val="visible"/>
                                      </p:to>
                                    </p:set>
                                    <p:animEffect transition="in" filter="dissolve">
                                      <p:cBhvr>
                                        <p:cTn id="13" dur="500"/>
                                        <p:tgtEl>
                                          <p:spTgt spid="4198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1987">
                                            <p:txEl>
                                              <p:pRg st="3" end="3"/>
                                            </p:txEl>
                                          </p:spTgt>
                                        </p:tgtEl>
                                        <p:attrNameLst>
                                          <p:attrName>style.visibility</p:attrName>
                                        </p:attrNameLst>
                                      </p:cBhvr>
                                      <p:to>
                                        <p:strVal val="visible"/>
                                      </p:to>
                                    </p:set>
                                    <p:animEffect transition="in" filter="dissolve">
                                      <p:cBhvr>
                                        <p:cTn id="16" dur="500"/>
                                        <p:tgtEl>
                                          <p:spTgt spid="41987">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1987">
                                            <p:txEl>
                                              <p:pRg st="4" end="4"/>
                                            </p:txEl>
                                          </p:spTgt>
                                        </p:tgtEl>
                                        <p:attrNameLst>
                                          <p:attrName>style.visibility</p:attrName>
                                        </p:attrNameLst>
                                      </p:cBhvr>
                                      <p:to>
                                        <p:strVal val="visible"/>
                                      </p:to>
                                    </p:set>
                                    <p:animEffect transition="in" filter="dissolve">
                                      <p:cBhvr>
                                        <p:cTn id="19" dur="500"/>
                                        <p:tgtEl>
                                          <p:spTgt spid="41987">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41987">
                                            <p:txEl>
                                              <p:pRg st="5" end="5"/>
                                            </p:txEl>
                                          </p:spTgt>
                                        </p:tgtEl>
                                        <p:attrNameLst>
                                          <p:attrName>style.visibility</p:attrName>
                                        </p:attrNameLst>
                                      </p:cBhvr>
                                      <p:to>
                                        <p:strVal val="visible"/>
                                      </p:to>
                                    </p:set>
                                    <p:animEffect transition="in" filter="dissolve">
                                      <p:cBhvr>
                                        <p:cTn id="22" dur="500"/>
                                        <p:tgtEl>
                                          <p:spTgt spid="41987">
                                            <p:txEl>
                                              <p:pRg st="5" end="5"/>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1987">
                                            <p:txEl>
                                              <p:pRg st="6" end="6"/>
                                            </p:txEl>
                                          </p:spTgt>
                                        </p:tgtEl>
                                        <p:attrNameLst>
                                          <p:attrName>style.visibility</p:attrName>
                                        </p:attrNameLst>
                                      </p:cBhvr>
                                      <p:to>
                                        <p:strVal val="visible"/>
                                      </p:to>
                                    </p:set>
                                    <p:animEffect transition="in" filter="dissolve">
                                      <p:cBhvr>
                                        <p:cTn id="25" dur="500"/>
                                        <p:tgtEl>
                                          <p:spTgt spid="419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6000"/>
              <a:t>@</a:t>
            </a:r>
            <a:r>
              <a:rPr lang="en-US"/>
              <a:t> this point . . ..  </a:t>
            </a:r>
          </a:p>
        </p:txBody>
      </p:sp>
      <p:sp>
        <p:nvSpPr>
          <p:cNvPr id="40963" name="Rectangle 3" descr="Rectangle: Click to edit Master text styles&#10;Second level&#10;Third level&#10;Fourth level&#10;Fifth level"/>
          <p:cNvSpPr>
            <a:spLocks noGrp="1" noChangeArrowheads="1"/>
          </p:cNvSpPr>
          <p:nvPr>
            <p:ph type="body" idx="1"/>
          </p:nvPr>
        </p:nvSpPr>
        <p:spPr/>
        <p:txBody>
          <a:bodyPr/>
          <a:lstStyle/>
          <a:p>
            <a:r>
              <a:rPr lang="en-US" sz="2800" dirty="0"/>
              <a:t>I assume you’ve gone through the first tutorial on the literature review and that it makes sense</a:t>
            </a:r>
          </a:p>
          <a:p>
            <a:r>
              <a:rPr lang="en-US" sz="2800" dirty="0"/>
              <a:t>This tutorial takes you through the remaining sections of the proposal:</a:t>
            </a:r>
          </a:p>
          <a:p>
            <a:pPr lvl="1"/>
            <a:r>
              <a:rPr lang="en-US" sz="2400" dirty="0"/>
              <a:t>Method</a:t>
            </a:r>
          </a:p>
          <a:p>
            <a:pPr lvl="1"/>
            <a:r>
              <a:rPr lang="en-US" sz="2400" dirty="0" smtClean="0"/>
              <a:t>Conclusion</a:t>
            </a:r>
            <a:endParaRPr lang="en-US" sz="2400" dirty="0"/>
          </a:p>
          <a:p>
            <a:pPr lvl="1"/>
            <a:r>
              <a:rPr lang="en-US" sz="2400" dirty="0"/>
              <a:t>References</a:t>
            </a:r>
          </a:p>
          <a:p>
            <a:pPr lvl="1"/>
            <a:r>
              <a:rPr lang="en-US" sz="2400" dirty="0"/>
              <a:t>Appendices</a:t>
            </a:r>
          </a:p>
        </p:txBody>
      </p:sp>
      <p:pic>
        <p:nvPicPr>
          <p:cNvPr id="40965" name="Picture 5" descr="http://farm3.static.flickr.com/2506/3738306829_9923d2c953.jpg"/>
          <p:cNvPicPr>
            <a:picLocks noChangeAspect="1" noChangeArrowheads="1"/>
          </p:cNvPicPr>
          <p:nvPr/>
        </p:nvPicPr>
        <p:blipFill>
          <a:blip r:embed="rId3" cstate="print">
            <a:duotone>
              <a:prstClr val="black"/>
              <a:schemeClr val="accent6">
                <a:tint val="45000"/>
                <a:satMod val="400000"/>
              </a:schemeClr>
            </a:duotone>
          </a:blip>
          <a:srcRect/>
          <a:stretch>
            <a:fillRect/>
          </a:stretch>
        </p:blipFill>
        <p:spPr bwMode="auto">
          <a:xfrm>
            <a:off x="6477000" y="5088366"/>
            <a:ext cx="2667000" cy="1769634"/>
          </a:xfrm>
          <a:prstGeom prst="rect">
            <a:avLst/>
          </a:prstGeom>
          <a:noFill/>
        </p:spPr>
      </p:pic>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a:t>An Example of an RQ</a:t>
            </a:r>
          </a:p>
        </p:txBody>
      </p:sp>
      <p:sp>
        <p:nvSpPr>
          <p:cNvPr id="1027" name="Rectangle 3" descr="Rectangle: Click to edit Master text styles&#10;Second level&#10;Third level&#10;Fourth level&#10;Fifth level"/>
          <p:cNvSpPr>
            <a:spLocks noGrp="1" noChangeArrowheads="1"/>
          </p:cNvSpPr>
          <p:nvPr>
            <p:ph type="body" idx="1"/>
          </p:nvPr>
        </p:nvSpPr>
        <p:spPr/>
        <p:txBody>
          <a:bodyPr/>
          <a:lstStyle/>
          <a:p>
            <a:r>
              <a:rPr lang="en-US"/>
              <a:t>RQ: Is regular playing of occultic-themed video games associated with greater belief in the supernatural?</a:t>
            </a:r>
          </a:p>
          <a:p>
            <a:pPr lvl="1"/>
            <a:r>
              <a:rPr lang="en-US"/>
              <a:t>What is likely approach?</a:t>
            </a:r>
          </a:p>
          <a:p>
            <a:pPr lvl="2"/>
            <a:r>
              <a:rPr lang="en-US"/>
              <a:t>Content Analysis</a:t>
            </a:r>
          </a:p>
          <a:p>
            <a:pPr lvl="2"/>
            <a:r>
              <a:rPr lang="en-US"/>
              <a:t>Survey</a:t>
            </a:r>
          </a:p>
          <a:p>
            <a:pPr lvl="2"/>
            <a:r>
              <a:rPr lang="en-US"/>
              <a:t>Pre/Quasi or Experimental Study?</a:t>
            </a:r>
          </a:p>
          <a:p>
            <a:pPr lvl="1"/>
            <a:r>
              <a:rPr lang="en-US"/>
              <a:t>Really guess before advancing slide . .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dissolve">
                                      <p:cBhvr>
                                        <p:cTn id="7" dur="500"/>
                                        <p:tgtEl>
                                          <p:spTgt spid="1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dissolve">
                                      <p:cBhvr>
                                        <p:cTn id="12" dur="500"/>
                                        <p:tgtEl>
                                          <p:spTgt spid="1027">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animEffect transition="in" filter="dissolve">
                                      <p:cBhvr>
                                        <p:cTn id="15" dur="500"/>
                                        <p:tgtEl>
                                          <p:spTgt spid="1027">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27">
                                            <p:txEl>
                                              <p:pRg st="3" end="3"/>
                                            </p:txEl>
                                          </p:spTgt>
                                        </p:tgtEl>
                                        <p:attrNameLst>
                                          <p:attrName>style.visibility</p:attrName>
                                        </p:attrNameLst>
                                      </p:cBhvr>
                                      <p:to>
                                        <p:strVal val="visible"/>
                                      </p:to>
                                    </p:set>
                                    <p:animEffect transition="in" filter="dissolve">
                                      <p:cBhvr>
                                        <p:cTn id="18" dur="500"/>
                                        <p:tgtEl>
                                          <p:spTgt spid="1027">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027">
                                            <p:txEl>
                                              <p:pRg st="4" end="4"/>
                                            </p:txEl>
                                          </p:spTgt>
                                        </p:tgtEl>
                                        <p:attrNameLst>
                                          <p:attrName>style.visibility</p:attrName>
                                        </p:attrNameLst>
                                      </p:cBhvr>
                                      <p:to>
                                        <p:strVal val="visible"/>
                                      </p:to>
                                    </p:set>
                                    <p:animEffect transition="in" filter="dissolve">
                                      <p:cBhvr>
                                        <p:cTn id="21" dur="500"/>
                                        <p:tgtEl>
                                          <p:spTgt spid="1027">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027">
                                            <p:txEl>
                                              <p:pRg st="5" end="5"/>
                                            </p:txEl>
                                          </p:spTgt>
                                        </p:tgtEl>
                                        <p:attrNameLst>
                                          <p:attrName>style.visibility</p:attrName>
                                        </p:attrNameLst>
                                      </p:cBhvr>
                                      <p:to>
                                        <p:strVal val="visible"/>
                                      </p:to>
                                    </p:set>
                                    <p:animEffect transition="in" filter="dissolve">
                                      <p:cBhvr>
                                        <p:cTn id="26" dur="500"/>
                                        <p:tgtEl>
                                          <p:spTgt spid="10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My Answer</a:t>
            </a:r>
          </a:p>
        </p:txBody>
      </p:sp>
      <p:sp>
        <p:nvSpPr>
          <p:cNvPr id="11268" name="Rectangle 4" descr="Rectangle: Click to edit Master text styles&#10;Second level&#10;Third level&#10;Fourth level&#10;Fifth level"/>
          <p:cNvSpPr>
            <a:spLocks noGrp="1" noChangeArrowheads="1"/>
          </p:cNvSpPr>
          <p:nvPr>
            <p:ph type="body" sz="half" idx="2"/>
          </p:nvPr>
        </p:nvSpPr>
        <p:spPr>
          <a:xfrm>
            <a:off x="4038600" y="1905000"/>
            <a:ext cx="4572000" cy="4724400"/>
          </a:xfrm>
        </p:spPr>
        <p:txBody>
          <a:bodyPr/>
          <a:lstStyle/>
          <a:p>
            <a:r>
              <a:rPr lang="en-US" sz="2400" dirty="0"/>
              <a:t>Most likely approach is a pre/quasi experimental study</a:t>
            </a:r>
          </a:p>
          <a:p>
            <a:pPr lvl="1"/>
            <a:r>
              <a:rPr lang="en-US" sz="2000" dirty="0"/>
              <a:t>Post test only of pre-existing groups because you’ve got a group already playing the games and a group that doesn’t.</a:t>
            </a:r>
          </a:p>
          <a:p>
            <a:pPr lvl="1"/>
            <a:r>
              <a:rPr lang="en-US" sz="2000" dirty="0"/>
              <a:t>You can only post test because they already play.</a:t>
            </a:r>
          </a:p>
          <a:p>
            <a:pPr lvl="1"/>
            <a:r>
              <a:rPr lang="en-US" sz="2000" dirty="0"/>
              <a:t>If you said survey you were not far off, but quasi experiment is better because of our focus on </a:t>
            </a:r>
            <a:r>
              <a:rPr lang="en-US" sz="2000" dirty="0" smtClean="0"/>
              <a:t>cause and effect</a:t>
            </a:r>
            <a:r>
              <a:rPr lang="en-US" sz="2000" dirty="0"/>
              <a:t>.</a:t>
            </a:r>
          </a:p>
        </p:txBody>
      </p:sp>
      <p:pic>
        <p:nvPicPr>
          <p:cNvPr id="11270" name="Picture 6" descr="video games1"/>
          <p:cNvPicPr>
            <a:picLocks noChangeAspect="1" noChangeArrowheads="1"/>
          </p:cNvPicPr>
          <p:nvPr>
            <p:ph type="clipArt" sz="half" idx="1"/>
          </p:nvPr>
        </p:nvPicPr>
        <p:blipFill>
          <a:blip r:embed="rId3" cstate="print"/>
          <a:srcRect/>
          <a:stretch>
            <a:fillRect/>
          </a:stretch>
        </p:blipFill>
        <p:spPr>
          <a:xfrm>
            <a:off x="838200" y="2438400"/>
            <a:ext cx="3048000" cy="3048000"/>
          </a:xfrm>
          <a:noFill/>
          <a:ln/>
        </p:spPr>
      </p:pic>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Did you notice . . .</a:t>
            </a:r>
          </a:p>
        </p:txBody>
      </p:sp>
      <p:sp>
        <p:nvSpPr>
          <p:cNvPr id="12291" name="Rectangle 3" descr="Rectangle: Click to edit Master text styles&#10;Second level&#10;Third level&#10;Fourth level&#10;Fifth level"/>
          <p:cNvSpPr>
            <a:spLocks noGrp="1" noChangeArrowheads="1"/>
          </p:cNvSpPr>
          <p:nvPr>
            <p:ph type="body" idx="1"/>
          </p:nvPr>
        </p:nvSpPr>
        <p:spPr>
          <a:xfrm>
            <a:off x="838200" y="1905000"/>
            <a:ext cx="4648200" cy="4724400"/>
          </a:xfrm>
        </p:spPr>
        <p:txBody>
          <a:bodyPr/>
          <a:lstStyle/>
          <a:p>
            <a:pPr>
              <a:lnSpc>
                <a:spcPct val="90000"/>
              </a:lnSpc>
            </a:pPr>
            <a:r>
              <a:rPr lang="en-US" sz="2800"/>
              <a:t>Notice that in that answer I demonstrate awareness of limitations (pre-existing groups, etc.) and use specific vocabulary from our texts in labeling the approach.  This is what I’m looking for from you as you think through sampling and measurement issues related to your study.</a:t>
            </a:r>
          </a:p>
        </p:txBody>
      </p:sp>
      <p:pic>
        <p:nvPicPr>
          <p:cNvPr id="12293" name="Picture 5" descr="dots"/>
          <p:cNvPicPr>
            <a:picLocks noChangeAspect="1" noChangeArrowheads="1"/>
          </p:cNvPicPr>
          <p:nvPr/>
        </p:nvPicPr>
        <p:blipFill>
          <a:blip r:embed="rId3" cstate="print">
            <a:duotone>
              <a:prstClr val="black"/>
              <a:schemeClr val="accent2">
                <a:tint val="45000"/>
                <a:satMod val="400000"/>
              </a:schemeClr>
            </a:duotone>
          </a:blip>
          <a:srcRect/>
          <a:stretch>
            <a:fillRect/>
          </a:stretch>
        </p:blipFill>
        <p:spPr bwMode="auto">
          <a:xfrm>
            <a:off x="5715000" y="2590800"/>
            <a:ext cx="2965450" cy="3048000"/>
          </a:xfrm>
          <a:prstGeom prst="rect">
            <a:avLst/>
          </a:prstGeom>
          <a:noFill/>
        </p:spPr>
      </p:pic>
      <p:sp>
        <p:nvSpPr>
          <p:cNvPr id="12298" name="Freeform 10"/>
          <p:cNvSpPr>
            <a:spLocks/>
          </p:cNvSpPr>
          <p:nvPr/>
        </p:nvSpPr>
        <p:spPr bwMode="auto">
          <a:xfrm>
            <a:off x="6324600" y="4114800"/>
            <a:ext cx="762000" cy="838200"/>
          </a:xfrm>
          <a:custGeom>
            <a:avLst/>
            <a:gdLst/>
            <a:ahLst/>
            <a:cxnLst>
              <a:cxn ang="0">
                <a:pos x="0" y="96"/>
              </a:cxn>
              <a:cxn ang="0">
                <a:pos x="384" y="0"/>
              </a:cxn>
              <a:cxn ang="0">
                <a:pos x="480" y="432"/>
              </a:cxn>
              <a:cxn ang="0">
                <a:pos x="96" y="480"/>
              </a:cxn>
              <a:cxn ang="0">
                <a:pos x="0" y="96"/>
              </a:cxn>
            </a:cxnLst>
            <a:rect l="0" t="0" r="r" b="b"/>
            <a:pathLst>
              <a:path w="480" h="480">
                <a:moveTo>
                  <a:pt x="0" y="96"/>
                </a:moveTo>
                <a:lnTo>
                  <a:pt x="384" y="0"/>
                </a:lnTo>
                <a:lnTo>
                  <a:pt x="480" y="432"/>
                </a:lnTo>
                <a:lnTo>
                  <a:pt x="96" y="480"/>
                </a:lnTo>
                <a:lnTo>
                  <a:pt x="0" y="96"/>
                </a:lnTo>
                <a:close/>
              </a:path>
            </a:pathLst>
          </a:custGeom>
          <a:solidFill>
            <a:srgbClr val="FFCC00"/>
          </a:solidFill>
          <a:ln w="9525">
            <a:solidFill>
              <a:schemeClr val="tx1"/>
            </a:solidFill>
            <a:round/>
            <a:headEnd/>
            <a:tailEnd/>
          </a:ln>
          <a:effectLst/>
        </p:spPr>
        <p:txBody>
          <a:bodyPr wrap="none"/>
          <a:lstStyle/>
          <a:p>
            <a:endParaRPr lang="en-US"/>
          </a:p>
        </p:txBody>
      </p:sp>
      <p:sp>
        <p:nvSpPr>
          <p:cNvPr id="12299" name="Text Box 11"/>
          <p:cNvSpPr txBox="1">
            <a:spLocks noChangeArrowheads="1"/>
          </p:cNvSpPr>
          <p:nvPr/>
        </p:nvSpPr>
        <p:spPr bwMode="auto">
          <a:xfrm>
            <a:off x="6400800" y="4267200"/>
            <a:ext cx="685800" cy="517525"/>
          </a:xfrm>
          <a:prstGeom prst="rect">
            <a:avLst/>
          </a:prstGeom>
          <a:noFill/>
          <a:ln w="9525">
            <a:noFill/>
            <a:miter lim="800000"/>
            <a:headEnd/>
            <a:tailEnd/>
          </a:ln>
          <a:effectLst/>
        </p:spPr>
        <p:txBody>
          <a:bodyPr>
            <a:spAutoFit/>
          </a:bodyPr>
          <a:lstStyle/>
          <a:p>
            <a:pPr>
              <a:spcBef>
                <a:spcPct val="50000"/>
              </a:spcBef>
            </a:pPr>
            <a:r>
              <a:rPr lang="en-US" sz="1400" b="1"/>
              <a:t>COM 200</a:t>
            </a:r>
          </a:p>
        </p:txBody>
      </p:sp>
      <p:sp>
        <p:nvSpPr>
          <p:cNvPr id="12300" name="Text Box 12"/>
          <p:cNvSpPr txBox="1">
            <a:spLocks noChangeArrowheads="1"/>
          </p:cNvSpPr>
          <p:nvPr/>
        </p:nvSpPr>
        <p:spPr bwMode="auto">
          <a:xfrm>
            <a:off x="5638800" y="5638800"/>
            <a:ext cx="3276600" cy="641350"/>
          </a:xfrm>
          <a:prstGeom prst="rect">
            <a:avLst/>
          </a:prstGeom>
          <a:noFill/>
          <a:ln w="9525">
            <a:noFill/>
            <a:miter lim="800000"/>
            <a:headEnd/>
            <a:tailEnd/>
          </a:ln>
          <a:effectLst/>
        </p:spPr>
        <p:txBody>
          <a:bodyPr>
            <a:spAutoFit/>
          </a:bodyPr>
          <a:lstStyle/>
          <a:p>
            <a:pPr>
              <a:spcBef>
                <a:spcPct val="50000"/>
              </a:spcBef>
            </a:pPr>
            <a:r>
              <a:rPr lang="en-US" sz="1800"/>
              <a:t>Connecting the dots is a big part of COM 200</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USESECONDARYMONITOR" val="True"/>
  <p:tag name="BULLETTYPE" val="3"/>
  <p:tag name="RESPCOUNTERSTYLE" val="1"/>
  <p:tag name="INPUTSOURCE" val="1"/>
  <p:tag name="BACKUPSESSIONS" val="True"/>
  <p:tag name="REVIEWONLY" val="False"/>
  <p:tag name="PARTICIPANTSINLEADERBOARD" val="5"/>
  <p:tag name="BUBBLESIZEVISIBLE" val="True"/>
  <p:tag name="CUSTOMGRIDBACKCOLOR" val="-2830136"/>
  <p:tag name="CUSTOMCELLBACKCOLOR3" val="-268652"/>
  <p:tag name="DISPLAYDEVICENUMBER" val="False"/>
  <p:tag name="AUTOSIZEGRID" val="True"/>
  <p:tag name="CHARTCOLORS" val="0"/>
  <p:tag name="MULTIRESPDIVISOR" val="1"/>
  <p:tag name="CORRECTPOINTVALUE" val="1"/>
  <p:tag name="ZEROBASED" val="False"/>
  <p:tag name="SHOWBARVISIBLE" val="True"/>
  <p:tag name="REQUIREPASSWORD" val="False"/>
  <p:tag name="RESPCOUNTERFORMAT" val="0"/>
  <p:tag name="NUMRESPONSES" val="1"/>
  <p:tag name="AUTOADVANCE" val="False"/>
  <p:tag name="TEAMSINLEADERBOARD" val="5"/>
  <p:tag name="BUBBLEGROUPING" val="3"/>
  <p:tag name="CUSTOMCELLBACKCOLOR2" val="-13395457"/>
  <p:tag name="DISPLAYDEVICEID" val="False"/>
  <p:tag name="GRIDPOSITION" val="1"/>
  <p:tag name="INCLUDENONRESPONDERS" val="False"/>
  <p:tag name="INCORRECTPOINTVALUE" val="0"/>
  <p:tag name="CHARTSCALE" val="True"/>
  <p:tag name="DEFAULTPORT" val="1001"/>
  <p:tag name="RESPTABLESTYLE" val="-1"/>
  <p:tag name="BACKUPMAINTENANCE" val="7"/>
  <p:tag name="STDCHART" val="1"/>
  <p:tag name="DEFAULTNUMTEAMS" val="5"/>
  <p:tag name="USESCHEMECOLORS" val="True"/>
  <p:tag name="GRIDSIZE" val="{Width=800, Height=600}"/>
  <p:tag name="PARTLISTDEFAULT" val="0"/>
  <p:tag name="ADDINALWAYSLOADED" val="False"/>
  <p:tag name="ENABLEPRESENTERVPAD" val="False"/>
  <p:tag name="COUNTDOWNSECONDS" val="20"/>
  <p:tag name="ROTATIONINTERVAL" val="10"/>
  <p:tag name="BUBBLEVALUEFORMAT" val="0.0"/>
  <p:tag name="DISPLAYNAME" val="True"/>
  <p:tag name="CHARTLABELS" val="0"/>
  <p:tag name="REALTIMEBACKUP" val="False"/>
  <p:tag name="ANSWERNOWSTYLE" val="-1"/>
  <p:tag name="ALLOWDUPLICATES" val="False"/>
  <p:tag name="BUBBLENAMEVISIBLE" val="True"/>
  <p:tag name="GRIDOPACITY" val="40"/>
  <p:tag name="INCLUDEPPT" val="True"/>
  <p:tag name="EXPANDSHOWBAR" val="False"/>
  <p:tag name="CHARTVALUEFORMAT" val="0%"/>
  <p:tag name="CUSTOMCELLBACKCOLOR1" val="-657956"/>
  <p:tag name="RESETCHARTS" val="True"/>
  <p:tag name="ANSWERNOWTEXT" val="Answer Now"/>
  <p:tag name="MAXRESPONDERS" val="20"/>
  <p:tag name="POLLINGCYCLE" val="10"/>
  <p:tag name="COUNTDOWNSTYLE" val="3"/>
  <p:tag name="CUSTOMCELLBACKCOLOR4" val="-8355712"/>
  <p:tag name="TPVERSION" val="2006"/>
  <p:tag name="GRIDROTATIONINTERVAL" val="5"/>
  <p:tag name="AUTOUPDATEALIASES" val="True"/>
  <p:tag name="USEENTERPRISEMANAGER" val="False"/>
  <p:tag name="CUSTOMCELLFORECOLOR" val="-16777216"/>
  <p:tag name="AUTOADJUSTPARTRANGE" val="True"/>
  <p:tag name="ALLOWUSERFEEDBACK" val="Tru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Blueprint">
  <a:themeElements>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2631</TotalTime>
  <Words>1497</Words>
  <Application>Microsoft Office PowerPoint</Application>
  <PresentationFormat>On-screen Show (4:3)</PresentationFormat>
  <Paragraphs>125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Times New Roman</vt:lpstr>
      <vt:lpstr>Tahoma</vt:lpstr>
      <vt:lpstr>Wingdings</vt:lpstr>
      <vt:lpstr>Blueprint</vt:lpstr>
      <vt:lpstr>Research Project Two Part Two: The Method Section and other components</vt:lpstr>
      <vt:lpstr>Some Ground Rules</vt:lpstr>
      <vt:lpstr>Some Guiding Metaphors</vt:lpstr>
      <vt:lpstr>What am I Looking For</vt:lpstr>
      <vt:lpstr>Review . . . </vt:lpstr>
      <vt:lpstr>@ this point . . ..  </vt:lpstr>
      <vt:lpstr>An Example of an RQ</vt:lpstr>
      <vt:lpstr>My Answer</vt:lpstr>
      <vt:lpstr>Did you notice . . .</vt:lpstr>
      <vt:lpstr>Method</vt:lpstr>
      <vt:lpstr>Step by Step: Sample</vt:lpstr>
      <vt:lpstr>Step by Step: Instrument</vt:lpstr>
      <vt:lpstr>For Example</vt:lpstr>
      <vt:lpstr>Step By Step: Data Analysis</vt:lpstr>
      <vt:lpstr>Picking the Right Statistic</vt:lpstr>
      <vt:lpstr>For Example</vt:lpstr>
      <vt:lpstr>Picking the Right Statistic</vt:lpstr>
      <vt:lpstr>OK, I was a bit tricky</vt:lpstr>
      <vt:lpstr>Beyond Description . . .</vt:lpstr>
      <vt:lpstr>Which Statistic?</vt:lpstr>
      <vt:lpstr>Which Statistic?</vt:lpstr>
      <vt:lpstr>Another Match Game</vt:lpstr>
      <vt:lpstr>Conclusion</vt:lpstr>
      <vt:lpstr>Some Hints</vt:lpstr>
      <vt:lpstr>Final Thoughts</vt:lpstr>
    </vt:vector>
  </TitlesOfParts>
  <Company>uncw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Doing Probe Four:  The Logic of Statistics</dc:title>
  <dc:creator>Richard Olsen</dc:creator>
  <cp:lastModifiedBy>Rick Olsen</cp:lastModifiedBy>
  <cp:revision>20</cp:revision>
  <dcterms:created xsi:type="dcterms:W3CDTF">2002-11-21T16:21:10Z</dcterms:created>
  <dcterms:modified xsi:type="dcterms:W3CDTF">2011-07-27T20:36:21Z</dcterms:modified>
</cp:coreProperties>
</file>