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1" r:id="rId4"/>
    <p:sldId id="293" r:id="rId5"/>
    <p:sldId id="292" r:id="rId6"/>
    <p:sldId id="258" r:id="rId7"/>
    <p:sldId id="259" r:id="rId8"/>
    <p:sldId id="260" r:id="rId9"/>
    <p:sldId id="261" r:id="rId10"/>
    <p:sldId id="262" r:id="rId11"/>
    <p:sldId id="263" r:id="rId12"/>
    <p:sldId id="264" r:id="rId13"/>
    <p:sldId id="265" r:id="rId14"/>
    <p:sldId id="266" r:id="rId15"/>
    <p:sldId id="281" r:id="rId16"/>
    <p:sldId id="286" r:id="rId17"/>
    <p:sldId id="267" r:id="rId18"/>
    <p:sldId id="268" r:id="rId19"/>
    <p:sldId id="269" r:id="rId20"/>
    <p:sldId id="270" r:id="rId21"/>
    <p:sldId id="271" r:id="rId22"/>
    <p:sldId id="274" r:id="rId23"/>
    <p:sldId id="276" r:id="rId24"/>
    <p:sldId id="278" r:id="rId25"/>
    <p:sldId id="279" r:id="rId26"/>
    <p:sldId id="280" r:id="rId27"/>
    <p:sldId id="282" r:id="rId28"/>
    <p:sldId id="283" r:id="rId29"/>
    <p:sldId id="287" r:id="rId30"/>
    <p:sldId id="288" r:id="rId31"/>
    <p:sldId id="284" r:id="rId32"/>
    <p:sldId id="285" r:id="rId33"/>
  </p:sldIdLst>
  <p:sldSz cx="9144000" cy="6858000" type="screen4x3"/>
  <p:notesSz cx="6858000" cy="9144000"/>
  <p:custDataLst>
    <p:tags r:id="rId34"/>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6" d="100"/>
          <a:sy n="66" d="100"/>
        </p:scale>
        <p:origin x="-9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F52FF3-4B5E-489C-857B-1AA003BE5EA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4E8280-D27A-4601-BBBE-75A792A53AD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A220BD-C578-4C66-A39E-A9B5D9F6D58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385DD15-7B41-4226-998F-69C2172FAA6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0DD1CFC-4DBF-4A05-8CD8-C7E69439004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586C95-F3D6-4973-B510-EB66FBEBF06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D2DD88-777C-46F2-97E5-482974516F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A9F204-DBC3-4EB5-AC04-89B9B46C55A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7C64DC2-BA5B-455B-8D7E-5DD745EBF9F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63E9B6B-0884-486D-AF15-3D740C03C3D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13E5B01-7C41-4108-A266-63AA21800EF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B16556-E5F5-41C0-B1F5-866C7C616EE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855CCD-1569-43A5-8AED-4F23829FB88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E1B2F60-3B43-4F2B-879E-370DC9A985B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hyperlink" Target="http://www.epa.gov/"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19200"/>
            <a:ext cx="7772400" cy="2209800"/>
          </a:xfrm>
        </p:spPr>
        <p:txBody>
          <a:bodyPr/>
          <a:lstStyle/>
          <a:p>
            <a:r>
              <a:rPr lang="en-US" dirty="0"/>
              <a:t>Doing </a:t>
            </a:r>
            <a:r>
              <a:rPr lang="en-US" dirty="0" smtClean="0"/>
              <a:t>Research Project </a:t>
            </a:r>
            <a:r>
              <a:rPr lang="en-US" dirty="0"/>
              <a:t>Two:</a:t>
            </a:r>
            <a:br>
              <a:rPr lang="en-US" dirty="0"/>
            </a:br>
            <a:r>
              <a:rPr lang="en-US" dirty="0"/>
              <a:t>Part One: Introduction and  </a:t>
            </a:r>
            <a:br>
              <a:rPr lang="en-US" dirty="0"/>
            </a:br>
            <a:r>
              <a:rPr lang="en-US" dirty="0"/>
              <a:t>Literature Review</a:t>
            </a:r>
          </a:p>
        </p:txBody>
      </p:sp>
      <p:sp>
        <p:nvSpPr>
          <p:cNvPr id="2051" name="Rectangle 3"/>
          <p:cNvSpPr>
            <a:spLocks noGrp="1" noChangeArrowheads="1"/>
          </p:cNvSpPr>
          <p:nvPr>
            <p:ph type="subTitle" idx="1"/>
          </p:nvPr>
        </p:nvSpPr>
        <p:spPr>
          <a:xfrm>
            <a:off x="1371600" y="4191000"/>
            <a:ext cx="6400800" cy="1447800"/>
          </a:xfrm>
        </p:spPr>
        <p:txBody>
          <a:bodyPr/>
          <a:lstStyle/>
          <a:p>
            <a:r>
              <a:rPr lang="en-US"/>
              <a:t>This tutorial supplements the assignment description offered elsewhere on this site.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Example Acid Rain</a:t>
            </a:r>
          </a:p>
        </p:txBody>
      </p:sp>
      <p:sp>
        <p:nvSpPr>
          <p:cNvPr id="8196" name="Rectangle 4"/>
          <p:cNvSpPr>
            <a:spLocks noGrp="1" noChangeArrowheads="1"/>
          </p:cNvSpPr>
          <p:nvPr>
            <p:ph type="body" sz="half" idx="2"/>
          </p:nvPr>
        </p:nvSpPr>
        <p:spPr>
          <a:xfrm>
            <a:off x="3276600" y="1981200"/>
            <a:ext cx="5181600" cy="4114800"/>
          </a:xfrm>
        </p:spPr>
        <p:txBody>
          <a:bodyPr/>
          <a:lstStyle/>
          <a:p>
            <a:r>
              <a:rPr lang="en-US" sz="2800"/>
              <a:t>Here are some possibilities—how do they compare with yours?</a:t>
            </a:r>
          </a:p>
          <a:p>
            <a:pPr lvl="1"/>
            <a:r>
              <a:rPr lang="en-US" sz="2400"/>
              <a:t>What are the major themes in media coverage of acid rain?</a:t>
            </a:r>
          </a:p>
          <a:p>
            <a:pPr lvl="1"/>
            <a:r>
              <a:rPr lang="en-US" sz="2400"/>
              <a:t>What are the persuasive communication strategies used by environmental groups to shape public and political opinion on acid rain?</a:t>
            </a:r>
          </a:p>
        </p:txBody>
      </p:sp>
      <p:pic>
        <p:nvPicPr>
          <p:cNvPr id="8203" name="Picture 11" descr="http://liveearth.org/sites/default/files/Nat%20Geo_water.jpg"/>
          <p:cNvPicPr>
            <a:picLocks noChangeAspect="1" noChangeArrowheads="1"/>
          </p:cNvPicPr>
          <p:nvPr/>
        </p:nvPicPr>
        <p:blipFill>
          <a:blip r:embed="rId3" cstate="print"/>
          <a:srcRect/>
          <a:stretch>
            <a:fillRect/>
          </a:stretch>
        </p:blipFill>
        <p:spPr bwMode="auto">
          <a:xfrm>
            <a:off x="304800" y="2590800"/>
            <a:ext cx="2895600" cy="3665706"/>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0"/>
            <a:ext cx="7772400" cy="1143000"/>
          </a:xfrm>
        </p:spPr>
        <p:txBody>
          <a:bodyPr/>
          <a:lstStyle/>
          <a:p>
            <a:r>
              <a:rPr lang="en-US"/>
              <a:t>Quick Review</a:t>
            </a:r>
          </a:p>
        </p:txBody>
      </p:sp>
      <p:sp>
        <p:nvSpPr>
          <p:cNvPr id="9219" name="Rectangle 3"/>
          <p:cNvSpPr>
            <a:spLocks noGrp="1" noChangeArrowheads="1"/>
          </p:cNvSpPr>
          <p:nvPr>
            <p:ph type="body" idx="1"/>
          </p:nvPr>
        </p:nvSpPr>
        <p:spPr>
          <a:xfrm>
            <a:off x="533400" y="1219200"/>
            <a:ext cx="7772400" cy="4114800"/>
          </a:xfrm>
        </p:spPr>
        <p:txBody>
          <a:bodyPr/>
          <a:lstStyle/>
          <a:p>
            <a:r>
              <a:rPr lang="en-US"/>
              <a:t>Which of the methods below would be the most appropriate method for answering the questions I proposed?</a:t>
            </a:r>
          </a:p>
          <a:p>
            <a:pPr lvl="1"/>
            <a:r>
              <a:rPr lang="en-US"/>
              <a:t>Survey</a:t>
            </a:r>
          </a:p>
          <a:p>
            <a:pPr lvl="1"/>
            <a:r>
              <a:rPr lang="en-US"/>
              <a:t>Experiment</a:t>
            </a:r>
          </a:p>
          <a:p>
            <a:pPr lvl="1"/>
            <a:r>
              <a:rPr lang="en-US"/>
              <a:t>In-depth interview</a:t>
            </a:r>
          </a:p>
          <a:p>
            <a:pPr lvl="1"/>
            <a:r>
              <a:rPr lang="en-US"/>
              <a:t>Content Analysis</a:t>
            </a:r>
          </a:p>
        </p:txBody>
      </p:sp>
      <p:pic>
        <p:nvPicPr>
          <p:cNvPr id="9221" name="Picture 5" descr="800px-Acid_rain_woods1"/>
          <p:cNvPicPr>
            <a:picLocks noChangeAspect="1" noChangeArrowheads="1"/>
          </p:cNvPicPr>
          <p:nvPr/>
        </p:nvPicPr>
        <p:blipFill>
          <a:blip r:embed="rId3" cstate="print"/>
          <a:srcRect/>
          <a:stretch>
            <a:fillRect/>
          </a:stretch>
        </p:blipFill>
        <p:spPr bwMode="auto">
          <a:xfrm>
            <a:off x="4419600" y="2971800"/>
            <a:ext cx="4343400" cy="325755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7772400" cy="762000"/>
          </a:xfrm>
        </p:spPr>
        <p:txBody>
          <a:bodyPr/>
          <a:lstStyle/>
          <a:p>
            <a:r>
              <a:rPr lang="en-US"/>
              <a:t>Quick Review: Answer</a:t>
            </a:r>
          </a:p>
        </p:txBody>
      </p:sp>
      <p:sp>
        <p:nvSpPr>
          <p:cNvPr id="10243" name="Rectangle 3"/>
          <p:cNvSpPr>
            <a:spLocks noGrp="1" noChangeArrowheads="1"/>
          </p:cNvSpPr>
          <p:nvPr>
            <p:ph type="body" idx="1"/>
          </p:nvPr>
        </p:nvSpPr>
        <p:spPr>
          <a:xfrm>
            <a:off x="457200" y="1066800"/>
            <a:ext cx="7772400" cy="4495800"/>
          </a:xfrm>
        </p:spPr>
        <p:txBody>
          <a:bodyPr/>
          <a:lstStyle/>
          <a:p>
            <a:pPr>
              <a:lnSpc>
                <a:spcPct val="90000"/>
              </a:lnSpc>
            </a:pPr>
            <a:r>
              <a:rPr lang="en-US" sz="2800" dirty="0"/>
              <a:t>Which of the methods below would be the most appropriate method for answering the questions I </a:t>
            </a:r>
            <a:r>
              <a:rPr lang="en-US" sz="2800" dirty="0" smtClean="0"/>
              <a:t>proposed in the last slide?</a:t>
            </a:r>
            <a:endParaRPr lang="en-US" sz="2800" dirty="0"/>
          </a:p>
          <a:p>
            <a:pPr lvl="1">
              <a:lnSpc>
                <a:spcPct val="90000"/>
              </a:lnSpc>
            </a:pPr>
            <a:r>
              <a:rPr lang="en-US" sz="2400" dirty="0"/>
              <a:t>Survey</a:t>
            </a:r>
          </a:p>
          <a:p>
            <a:pPr lvl="1">
              <a:lnSpc>
                <a:spcPct val="90000"/>
              </a:lnSpc>
            </a:pPr>
            <a:r>
              <a:rPr lang="en-US" sz="2400" dirty="0"/>
              <a:t>Experiment</a:t>
            </a:r>
          </a:p>
          <a:p>
            <a:pPr lvl="1">
              <a:lnSpc>
                <a:spcPct val="90000"/>
              </a:lnSpc>
            </a:pPr>
            <a:r>
              <a:rPr lang="en-US" sz="2400" dirty="0"/>
              <a:t>In-depth interview</a:t>
            </a:r>
          </a:p>
          <a:p>
            <a:pPr lvl="1">
              <a:lnSpc>
                <a:spcPct val="90000"/>
              </a:lnSpc>
            </a:pPr>
            <a:r>
              <a:rPr lang="en-US" sz="2400" b="1" u="sng" dirty="0">
                <a:solidFill>
                  <a:srgbClr val="FF3300"/>
                </a:solidFill>
              </a:rPr>
              <a:t>Content Analysis</a:t>
            </a:r>
          </a:p>
          <a:p>
            <a:pPr>
              <a:lnSpc>
                <a:spcPct val="90000"/>
              </a:lnSpc>
            </a:pPr>
            <a:r>
              <a:rPr lang="en-US" sz="2800" b="1" u="sng" dirty="0">
                <a:solidFill>
                  <a:srgbClr val="FF3300"/>
                </a:solidFill>
              </a:rPr>
              <a:t>But remember: </a:t>
            </a:r>
            <a:r>
              <a:rPr lang="en-US" sz="2800" b="1" dirty="0"/>
              <a:t>you must choose a problem that is best addressed with a </a:t>
            </a:r>
            <a:r>
              <a:rPr lang="en-US" sz="2800" b="1" u="sng" dirty="0"/>
              <a:t>survey</a:t>
            </a:r>
            <a:r>
              <a:rPr lang="en-US" sz="2800" b="1" dirty="0"/>
              <a:t> or </a:t>
            </a:r>
            <a:r>
              <a:rPr lang="en-US" sz="2800" b="1" u="sng" dirty="0"/>
              <a:t>experiment </a:t>
            </a:r>
            <a:r>
              <a:rPr lang="en-US" sz="2800" dirty="0"/>
              <a:t>(since we’ve already explored content analysis) </a:t>
            </a:r>
            <a:endParaRPr lang="en-US" sz="2800" b="1" u="sng" dirty="0"/>
          </a:p>
        </p:txBody>
      </p:sp>
      <p:pic>
        <p:nvPicPr>
          <p:cNvPr id="8" name="Picture 9" descr="[logo] US EPA">
            <a:hlinkClick r:id="rId3" tooltip="US EPA home page"/>
          </p:cNvPr>
          <p:cNvPicPr>
            <a:picLocks noChangeAspect="1" noChangeArrowheads="1"/>
          </p:cNvPicPr>
          <p:nvPr/>
        </p:nvPicPr>
        <p:blipFill>
          <a:blip r:embed="rId4" cstate="print"/>
          <a:srcRect/>
          <a:stretch>
            <a:fillRect/>
          </a:stretch>
        </p:blipFill>
        <p:spPr bwMode="auto">
          <a:xfrm>
            <a:off x="5867400" y="2057400"/>
            <a:ext cx="1752600" cy="1927862"/>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Let’s move on . . . </a:t>
            </a:r>
          </a:p>
        </p:txBody>
      </p:sp>
      <p:sp>
        <p:nvSpPr>
          <p:cNvPr id="11268" name="Rectangle 4"/>
          <p:cNvSpPr>
            <a:spLocks noGrp="1" noChangeArrowheads="1"/>
          </p:cNvSpPr>
          <p:nvPr>
            <p:ph type="body" sz="half" idx="2"/>
          </p:nvPr>
        </p:nvSpPr>
        <p:spPr>
          <a:xfrm>
            <a:off x="3810000" y="1981200"/>
            <a:ext cx="4648200" cy="4114800"/>
          </a:xfrm>
        </p:spPr>
        <p:txBody>
          <a:bodyPr/>
          <a:lstStyle/>
          <a:p>
            <a:r>
              <a:rPr lang="en-US" sz="2800"/>
              <a:t>I’m assuming you have a preliminary problem at this point that has a fairly narrow focus and at least one communication variable.  Now what?</a:t>
            </a:r>
          </a:p>
          <a:p>
            <a:r>
              <a:rPr lang="en-US" sz="2800"/>
              <a:t>Systematic secondary research—hit the library!</a:t>
            </a:r>
          </a:p>
        </p:txBody>
      </p:sp>
      <p:pic>
        <p:nvPicPr>
          <p:cNvPr id="11270" name="Picture 6" descr="randall"/>
          <p:cNvPicPr>
            <a:picLocks noGrp="1" noChangeAspect="1" noChangeArrowheads="1"/>
          </p:cNvPicPr>
          <p:nvPr>
            <p:ph type="clipArt" sz="half" idx="1"/>
          </p:nvPr>
        </p:nvPicPr>
        <p:blipFill>
          <a:blip r:embed="rId3" cstate="print"/>
          <a:srcRect/>
          <a:stretch>
            <a:fillRect/>
          </a:stretch>
        </p:blipFill>
        <p:spPr>
          <a:xfrm>
            <a:off x="685800" y="2362200"/>
            <a:ext cx="3001963" cy="3048000"/>
          </a:xfrm>
          <a:prstGeom prst="rect">
            <a:avLst/>
          </a:prstGeom>
          <a:ln>
            <a:noFill/>
          </a:ln>
          <a:effectLst>
            <a:outerShdw blurRad="292100" dist="139700" dir="2700000" algn="tl" rotWithShape="0">
              <a:srgbClr val="333333">
                <a:alpha val="65000"/>
              </a:srgbClr>
            </a:outerShdw>
          </a:effectLst>
        </p:spPr>
      </p:pic>
      <p:sp>
        <p:nvSpPr>
          <p:cNvPr id="11271" name="Text Box 7"/>
          <p:cNvSpPr txBox="1">
            <a:spLocks noChangeArrowheads="1"/>
          </p:cNvSpPr>
          <p:nvPr/>
        </p:nvSpPr>
        <p:spPr bwMode="auto">
          <a:xfrm>
            <a:off x="762000" y="5562600"/>
            <a:ext cx="2819400" cy="457200"/>
          </a:xfrm>
          <a:prstGeom prst="rect">
            <a:avLst/>
          </a:prstGeom>
          <a:noFill/>
          <a:ln w="9525">
            <a:noFill/>
            <a:miter lim="800000"/>
            <a:headEnd/>
            <a:tailEnd/>
          </a:ln>
          <a:effectLst/>
        </p:spPr>
        <p:txBody>
          <a:bodyPr>
            <a:spAutoFit/>
          </a:bodyPr>
          <a:lstStyle/>
          <a:p>
            <a:pPr>
              <a:spcBef>
                <a:spcPct val="50000"/>
              </a:spcBef>
            </a:pPr>
            <a:r>
              <a:rPr lang="en-US"/>
              <a:t>Hi, remember me . . . </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762000"/>
          </a:xfrm>
        </p:spPr>
        <p:txBody>
          <a:bodyPr/>
          <a:lstStyle/>
          <a:p>
            <a:r>
              <a:rPr lang="en-US"/>
              <a:t>Research Reminders</a:t>
            </a:r>
          </a:p>
        </p:txBody>
      </p:sp>
      <p:sp>
        <p:nvSpPr>
          <p:cNvPr id="12291" name="Rectangle 3"/>
          <p:cNvSpPr>
            <a:spLocks noGrp="1" noChangeArrowheads="1"/>
          </p:cNvSpPr>
          <p:nvPr>
            <p:ph type="body" idx="1"/>
          </p:nvPr>
        </p:nvSpPr>
        <p:spPr>
          <a:xfrm>
            <a:off x="381000" y="1066800"/>
            <a:ext cx="7772400" cy="4114800"/>
          </a:xfrm>
        </p:spPr>
        <p:txBody>
          <a:bodyPr/>
          <a:lstStyle/>
          <a:p>
            <a:pPr>
              <a:lnSpc>
                <a:spcPct val="90000"/>
              </a:lnSpc>
            </a:pPr>
            <a:r>
              <a:rPr lang="en-US"/>
              <a:t>Keep close track of your searches and search terms.</a:t>
            </a:r>
          </a:p>
          <a:p>
            <a:pPr lvl="1">
              <a:lnSpc>
                <a:spcPct val="90000"/>
              </a:lnSpc>
            </a:pPr>
            <a:r>
              <a:rPr lang="en-US"/>
              <a:t>What databases</a:t>
            </a:r>
          </a:p>
          <a:p>
            <a:pPr lvl="1">
              <a:lnSpc>
                <a:spcPct val="90000"/>
              </a:lnSpc>
            </a:pPr>
            <a:r>
              <a:rPr lang="en-US"/>
              <a:t>What search terms and commands</a:t>
            </a:r>
          </a:p>
          <a:p>
            <a:pPr>
              <a:lnSpc>
                <a:spcPct val="90000"/>
              </a:lnSpc>
            </a:pPr>
            <a:r>
              <a:rPr lang="en-US"/>
              <a:t>You may need to share your search process with your reader in the first paragraph of your review, especially if your search does not yield many quality sources. </a:t>
            </a:r>
          </a:p>
        </p:txBody>
      </p:sp>
      <p:pic>
        <p:nvPicPr>
          <p:cNvPr id="12293" name="Picture 5" descr="men-with-computer-in-class"/>
          <p:cNvPicPr>
            <a:picLocks noChangeAspect="1" noChangeArrowheads="1"/>
          </p:cNvPicPr>
          <p:nvPr/>
        </p:nvPicPr>
        <p:blipFill>
          <a:blip r:embed="rId3" cstate="print"/>
          <a:srcRect/>
          <a:stretch>
            <a:fillRect/>
          </a:stretch>
        </p:blipFill>
        <p:spPr bwMode="auto">
          <a:xfrm>
            <a:off x="3429000" y="5029200"/>
            <a:ext cx="2438400" cy="1624013"/>
          </a:xfrm>
          <a:prstGeom prst="rect">
            <a:avLst/>
          </a:prstGeom>
          <a:ln>
            <a:noFill/>
          </a:ln>
          <a:effectLst>
            <a:outerShdw blurRad="292100" dist="139700" dir="2700000" algn="tl" rotWithShape="0">
              <a:srgbClr val="333333">
                <a:alpha val="65000"/>
              </a:srgbClr>
            </a:outerShdw>
          </a:effectLst>
        </p:spPr>
      </p:pic>
      <p:sp>
        <p:nvSpPr>
          <p:cNvPr id="12294" name="AutoShape 6"/>
          <p:cNvSpPr>
            <a:spLocks noChangeArrowheads="1"/>
          </p:cNvSpPr>
          <p:nvPr/>
        </p:nvSpPr>
        <p:spPr bwMode="auto">
          <a:xfrm>
            <a:off x="5943600" y="4419600"/>
            <a:ext cx="3200400" cy="1905000"/>
          </a:xfrm>
          <a:prstGeom prst="cloudCallout">
            <a:avLst>
              <a:gd name="adj1" fmla="val -65079"/>
              <a:gd name="adj2" fmla="val 6449"/>
            </a:avLst>
          </a:prstGeom>
          <a:solidFill>
            <a:srgbClr val="FFFF99"/>
          </a:solidFill>
          <a:ln w="9525">
            <a:solidFill>
              <a:schemeClr val="tx1"/>
            </a:solidFill>
            <a:round/>
            <a:headEnd/>
            <a:tailEnd/>
          </a:ln>
          <a:effectLst/>
        </p:spPr>
        <p:txBody>
          <a:bodyPr/>
          <a:lstStyle/>
          <a:p>
            <a:pPr algn="ctr"/>
            <a:r>
              <a:rPr lang="en-US"/>
              <a:t>I see it! But don’t touch my screen!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dissolve">
                                      <p:cBhvr>
                                        <p:cTn id="10" dur="500"/>
                                        <p:tgtEl>
                                          <p:spTgt spid="1229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dissolve">
                                      <p:cBhvr>
                                        <p:cTn id="13" dur="500"/>
                                        <p:tgtEl>
                                          <p:spTgt spid="122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Effect transition="in" filter="dissolve">
                                      <p:cBhvr>
                                        <p:cTn id="18"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0"/>
            <a:ext cx="7772400" cy="838200"/>
          </a:xfrm>
        </p:spPr>
        <p:txBody>
          <a:bodyPr/>
          <a:lstStyle/>
          <a:p>
            <a:r>
              <a:rPr lang="en-US" dirty="0"/>
              <a:t>What if we don’t find much?</a:t>
            </a:r>
          </a:p>
        </p:txBody>
      </p:sp>
      <p:sp>
        <p:nvSpPr>
          <p:cNvPr id="29699" name="Rectangle 3"/>
          <p:cNvSpPr>
            <a:spLocks noGrp="1" noChangeArrowheads="1"/>
          </p:cNvSpPr>
          <p:nvPr>
            <p:ph type="body" idx="1"/>
          </p:nvPr>
        </p:nvSpPr>
        <p:spPr>
          <a:xfrm>
            <a:off x="457200" y="1752600"/>
            <a:ext cx="8382000" cy="4114800"/>
          </a:xfrm>
        </p:spPr>
        <p:txBody>
          <a:bodyPr/>
          <a:lstStyle/>
          <a:p>
            <a:pPr>
              <a:lnSpc>
                <a:spcPct val="90000"/>
              </a:lnSpc>
            </a:pPr>
            <a:r>
              <a:rPr lang="en-US" sz="2800" dirty="0"/>
              <a:t>Talk to a librarian and be as specific as possible about what you’ve tried, etc.</a:t>
            </a:r>
          </a:p>
          <a:p>
            <a:pPr>
              <a:lnSpc>
                <a:spcPct val="90000"/>
              </a:lnSpc>
            </a:pPr>
            <a:r>
              <a:rPr lang="en-US" sz="2800" dirty="0"/>
              <a:t>Be broader in your search.  Don’t just search “women in PR” search “sex differences at work,” etc. </a:t>
            </a:r>
          </a:p>
          <a:p>
            <a:pPr>
              <a:lnSpc>
                <a:spcPct val="90000"/>
              </a:lnSpc>
            </a:pPr>
            <a:r>
              <a:rPr lang="en-US" sz="2800" dirty="0"/>
              <a:t>If you still don’t have much, your first </a:t>
            </a:r>
            <a:r>
              <a:rPr lang="en-US" sz="2800" dirty="0" smtClean="0"/>
              <a:t>paragraph </a:t>
            </a:r>
            <a:r>
              <a:rPr lang="en-US" sz="2800" dirty="0"/>
              <a:t>of the review should discuss your process and make it clear that despite being rigorous in your search, little literature was found on your topic.  Your ethos is at stake</a:t>
            </a:r>
            <a:r>
              <a:rPr lang="en-US" sz="2800" dirty="0" smtClean="0"/>
              <a:t>!  The next slide offers an example.</a:t>
            </a:r>
            <a:endParaRPr lang="en-US"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dissolv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dissolve">
                                      <p:cBhvr>
                                        <p:cTn id="17"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381000" y="1981200"/>
            <a:ext cx="8458200" cy="4191000"/>
          </a:xfrm>
          <a:prstGeom prst="rect">
            <a:avLst/>
          </a:prstGeom>
          <a:noFill/>
          <a:ln w="9525">
            <a:noFill/>
            <a:miter lim="800000"/>
            <a:headEnd/>
            <a:tailEnd/>
          </a:ln>
          <a:effectLst/>
        </p:spPr>
        <p:txBody>
          <a:bodyPr wrap="square">
            <a:spAutoFit/>
          </a:bodyPr>
          <a:lstStyle/>
          <a:p>
            <a:pPr>
              <a:spcBef>
                <a:spcPct val="50000"/>
              </a:spcBef>
            </a:pPr>
            <a:r>
              <a:rPr lang="en-US" dirty="0"/>
              <a:t>Since 1985 there has been a renewed interest in prayer research as evidence by the 742 works in print related to prayer found in an electronic data base called FIRSTSEARCH and a comprehensive review of the empirical research on prayer through the 1995 (Francis &amp; Evans, 1995).  However, less than 15 of these works since 1985 were empirical and none of the works cited were published in communication journals.  Since FIRSTSEARCH may not index all some communication journals, a second computer search was performed using an index of communication journals called COMMINDEX.  [He then goes on to give the limited results found there as well and the search terms used.]  </a:t>
            </a:r>
          </a:p>
        </p:txBody>
      </p:sp>
      <p:sp>
        <p:nvSpPr>
          <p:cNvPr id="36869" name="Text Box 5"/>
          <p:cNvSpPr txBox="1">
            <a:spLocks noChangeArrowheads="1"/>
          </p:cNvSpPr>
          <p:nvPr/>
        </p:nvSpPr>
        <p:spPr bwMode="auto">
          <a:xfrm>
            <a:off x="381000" y="304800"/>
            <a:ext cx="8763000" cy="1569660"/>
          </a:xfrm>
          <a:prstGeom prst="rect">
            <a:avLst/>
          </a:prstGeom>
          <a:noFill/>
          <a:ln w="9525">
            <a:noFill/>
            <a:miter lim="800000"/>
            <a:headEnd/>
            <a:tailEnd/>
          </a:ln>
          <a:effectLst/>
        </p:spPr>
        <p:txBody>
          <a:bodyPr wrap="square">
            <a:spAutoFit/>
          </a:bodyPr>
          <a:lstStyle/>
          <a:p>
            <a:pPr>
              <a:spcBef>
                <a:spcPct val="50000"/>
              </a:spcBef>
            </a:pPr>
            <a:r>
              <a:rPr lang="en-US" b="1" dirty="0"/>
              <a:t>My friend from ODU, Dr. Jim </a:t>
            </a:r>
            <a:r>
              <a:rPr lang="en-US" b="1" dirty="0" err="1"/>
              <a:t>Basler</a:t>
            </a:r>
            <a:r>
              <a:rPr lang="en-US" b="1" dirty="0"/>
              <a:t>, wrote this introduction to establish the lack of communication research on his topic of interest</a:t>
            </a:r>
            <a:r>
              <a:rPr lang="en-US" b="1" dirty="0" smtClean="0"/>
              <a:t>.  Keep in mind the article is about 10 years old so </a:t>
            </a:r>
            <a:r>
              <a:rPr lang="en-US" b="1" dirty="0" err="1" smtClean="0"/>
              <a:t>databses</a:t>
            </a:r>
            <a:r>
              <a:rPr lang="en-US" b="1" dirty="0" smtClean="0"/>
              <a:t>, etc. change: focus on his logic.  </a:t>
            </a:r>
            <a:endParaRPr lang="en-US" b="1"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7" name="Picture 5" descr="1135"/>
          <p:cNvPicPr>
            <a:picLocks noChangeAspect="1" noChangeArrowheads="1"/>
          </p:cNvPicPr>
          <p:nvPr/>
        </p:nvPicPr>
        <p:blipFill>
          <a:blip r:embed="rId3" cstate="print"/>
          <a:srcRect/>
          <a:stretch>
            <a:fillRect/>
          </a:stretch>
        </p:blipFill>
        <p:spPr bwMode="auto">
          <a:xfrm>
            <a:off x="7715250" y="4876800"/>
            <a:ext cx="1428750" cy="1981200"/>
          </a:xfrm>
          <a:prstGeom prst="rect">
            <a:avLst/>
          </a:prstGeom>
          <a:ln>
            <a:noFill/>
          </a:ln>
          <a:effectLst>
            <a:outerShdw blurRad="292100" dist="139700" dir="2700000" algn="tl" rotWithShape="0">
              <a:srgbClr val="333333">
                <a:alpha val="65000"/>
              </a:srgbClr>
            </a:outerShdw>
          </a:effectLst>
        </p:spPr>
      </p:pic>
      <p:pic>
        <p:nvPicPr>
          <p:cNvPr id="13319" name="Picture 7" descr="197"/>
          <p:cNvPicPr>
            <a:picLocks noChangeAspect="1" noChangeArrowheads="1"/>
          </p:cNvPicPr>
          <p:nvPr/>
        </p:nvPicPr>
        <p:blipFill>
          <a:blip r:embed="rId4" cstate="print"/>
          <a:srcRect/>
          <a:stretch>
            <a:fillRect/>
          </a:stretch>
        </p:blipFill>
        <p:spPr bwMode="auto">
          <a:xfrm>
            <a:off x="0" y="4876800"/>
            <a:ext cx="1447800" cy="1981200"/>
          </a:xfrm>
          <a:prstGeom prst="rect">
            <a:avLst/>
          </a:prstGeom>
          <a:ln>
            <a:noFill/>
          </a:ln>
          <a:effectLst>
            <a:outerShdw blurRad="292100" dist="139700" dir="2700000" algn="tl" rotWithShape="0">
              <a:srgbClr val="333333">
                <a:alpha val="65000"/>
              </a:srgbClr>
            </a:outerShdw>
          </a:effectLst>
        </p:spPr>
      </p:pic>
      <p:sp>
        <p:nvSpPr>
          <p:cNvPr id="13314" name="Rectangle 2"/>
          <p:cNvSpPr>
            <a:spLocks noGrp="1" noChangeArrowheads="1"/>
          </p:cNvSpPr>
          <p:nvPr>
            <p:ph type="title"/>
          </p:nvPr>
        </p:nvSpPr>
        <p:spPr>
          <a:xfrm>
            <a:off x="762000" y="228600"/>
            <a:ext cx="7772400" cy="1143000"/>
          </a:xfrm>
        </p:spPr>
        <p:txBody>
          <a:bodyPr/>
          <a:lstStyle/>
          <a:p>
            <a:r>
              <a:rPr lang="en-US" sz="4000"/>
              <a:t>Let’s PREPARE to write this thing</a:t>
            </a:r>
          </a:p>
        </p:txBody>
      </p:sp>
      <p:sp>
        <p:nvSpPr>
          <p:cNvPr id="13315" name="Rectangle 3"/>
          <p:cNvSpPr>
            <a:spLocks noGrp="1" noChangeArrowheads="1"/>
          </p:cNvSpPr>
          <p:nvPr>
            <p:ph type="body" idx="1"/>
          </p:nvPr>
        </p:nvSpPr>
        <p:spPr>
          <a:xfrm>
            <a:off x="990600" y="1371600"/>
            <a:ext cx="7391400" cy="4648200"/>
          </a:xfrm>
        </p:spPr>
        <p:txBody>
          <a:bodyPr/>
          <a:lstStyle/>
          <a:p>
            <a:pPr marL="609600" indent="-609600">
              <a:lnSpc>
                <a:spcPct val="80000"/>
              </a:lnSpc>
            </a:pPr>
            <a:r>
              <a:rPr lang="en-US" sz="2800" dirty="0"/>
              <a:t>So, you’ve done the searches, talked with the librarians, talked with each other, kept track of searches.  Now you have a </a:t>
            </a:r>
            <a:r>
              <a:rPr lang="en-US" sz="2800" dirty="0" smtClean="0"/>
              <a:t>digital folder </a:t>
            </a:r>
            <a:r>
              <a:rPr lang="en-US" sz="2800" dirty="0"/>
              <a:t>of downloaded articles and stack of articles and books Now what?</a:t>
            </a:r>
          </a:p>
          <a:p>
            <a:pPr marL="990600" lvl="1" indent="-533400">
              <a:lnSpc>
                <a:spcPct val="80000"/>
              </a:lnSpc>
            </a:pPr>
            <a:r>
              <a:rPr lang="en-US" sz="2400" dirty="0"/>
              <a:t>Take down COMPLETE bibliographic information</a:t>
            </a:r>
          </a:p>
          <a:p>
            <a:pPr marL="990600" lvl="1" indent="-533400">
              <a:lnSpc>
                <a:spcPct val="80000"/>
              </a:lnSpc>
            </a:pPr>
            <a:r>
              <a:rPr lang="en-US" sz="2400" dirty="0"/>
              <a:t>Summarize sources and pull out key quotes</a:t>
            </a:r>
          </a:p>
          <a:p>
            <a:pPr marL="990600" lvl="1" indent="-533400">
              <a:lnSpc>
                <a:spcPct val="80000"/>
              </a:lnSpc>
            </a:pPr>
            <a:r>
              <a:rPr lang="en-US" sz="2400" dirty="0"/>
              <a:t>Determine the best organizational strategy for presenting your sources.  Chronological? Topical? Problem-Solution?  Some combination?  </a:t>
            </a:r>
            <a:br>
              <a:rPr lang="en-US" sz="2400" dirty="0"/>
            </a:br>
            <a:r>
              <a:rPr lang="en-US" sz="2400" b="1" dirty="0"/>
              <a:t>Knowing your pattern will help with </a:t>
            </a:r>
            <a:br>
              <a:rPr lang="en-US" sz="2400" b="1" dirty="0"/>
            </a:br>
            <a:r>
              <a:rPr lang="en-US" sz="2400" b="1" dirty="0"/>
              <a:t>transitions and sub-headings</a:t>
            </a:r>
          </a:p>
        </p:txBody>
      </p:sp>
      <p:sp>
        <p:nvSpPr>
          <p:cNvPr id="13321" name="Text Box 9"/>
          <p:cNvSpPr txBox="1">
            <a:spLocks noChangeArrowheads="1"/>
          </p:cNvSpPr>
          <p:nvPr/>
        </p:nvSpPr>
        <p:spPr bwMode="auto">
          <a:xfrm>
            <a:off x="1905000" y="5943600"/>
            <a:ext cx="5486400" cy="519113"/>
          </a:xfrm>
          <a:prstGeom prst="rect">
            <a:avLst/>
          </a:prstGeom>
          <a:noFill/>
          <a:ln w="9525">
            <a:noFill/>
            <a:miter lim="800000"/>
            <a:headEnd/>
            <a:tailEnd/>
          </a:ln>
          <a:effectLst/>
        </p:spPr>
        <p:txBody>
          <a:bodyPr>
            <a:spAutoFit/>
          </a:bodyPr>
          <a:lstStyle/>
          <a:p>
            <a:pPr>
              <a:spcBef>
                <a:spcPct val="50000"/>
              </a:spcBef>
            </a:pPr>
            <a:r>
              <a:rPr lang="en-US" sz="2800" b="1"/>
              <a:t>You did look for books too, right?)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dissolv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dissolve">
                                      <p:cBhvr>
                                        <p:cTn id="22"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228600"/>
            <a:ext cx="7772400" cy="838200"/>
          </a:xfrm>
        </p:spPr>
        <p:txBody>
          <a:bodyPr/>
          <a:lstStyle/>
          <a:p>
            <a:r>
              <a:rPr lang="en-US"/>
              <a:t>What are we writing for?</a:t>
            </a:r>
          </a:p>
        </p:txBody>
      </p:sp>
      <p:sp>
        <p:nvSpPr>
          <p:cNvPr id="14340" name="Rectangle 4"/>
          <p:cNvSpPr>
            <a:spLocks noGrp="1" noChangeArrowheads="1"/>
          </p:cNvSpPr>
          <p:nvPr>
            <p:ph type="body" idx="1"/>
          </p:nvPr>
        </p:nvSpPr>
        <p:spPr>
          <a:xfrm>
            <a:off x="685800" y="1295400"/>
            <a:ext cx="7772400" cy="4114800"/>
          </a:xfrm>
        </p:spPr>
        <p:txBody>
          <a:bodyPr/>
          <a:lstStyle/>
          <a:p>
            <a:pPr marL="609600" indent="-609600">
              <a:lnSpc>
                <a:spcPct val="90000"/>
              </a:lnSpc>
            </a:pPr>
            <a:r>
              <a:rPr lang="en-US"/>
              <a:t>The literature review should address the following issues:</a:t>
            </a:r>
          </a:p>
          <a:p>
            <a:pPr marL="990600" lvl="1" indent="-533400">
              <a:lnSpc>
                <a:spcPct val="90000"/>
              </a:lnSpc>
              <a:buFontTx/>
              <a:buAutoNum type="arabicPeriod"/>
            </a:pPr>
            <a:r>
              <a:rPr lang="en-US"/>
              <a:t>What do we already know about your topic or research question?</a:t>
            </a:r>
          </a:p>
          <a:p>
            <a:pPr marL="990600" lvl="1" indent="-533400">
              <a:lnSpc>
                <a:spcPct val="90000"/>
              </a:lnSpc>
              <a:buFontTx/>
              <a:buAutoNum type="arabicPeriod"/>
            </a:pPr>
            <a:r>
              <a:rPr lang="en-US"/>
              <a:t>How does your RQ relate to what we already know and add to our knowledge?</a:t>
            </a:r>
          </a:p>
          <a:p>
            <a:pPr marL="990600" lvl="1" indent="-533400">
              <a:lnSpc>
                <a:spcPct val="90000"/>
              </a:lnSpc>
              <a:buFontTx/>
              <a:buAutoNum type="arabicPeriod"/>
            </a:pPr>
            <a:r>
              <a:rPr lang="en-US"/>
              <a:t>What specific method or instruments are most appropriate for answering your RQ?</a:t>
            </a:r>
          </a:p>
          <a:p>
            <a:pPr marL="609600" indent="-609600">
              <a:lnSpc>
                <a:spcPct val="90000"/>
              </a:lnSpc>
            </a:pPr>
            <a:r>
              <a:rPr lang="en-US"/>
              <a:t>Let’s take each of these themes separately.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dissolve">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dissolve">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dissolve">
                                      <p:cBhvr>
                                        <p:cTn id="17" dur="500"/>
                                        <p:tgtEl>
                                          <p:spTgt spid="143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40">
                                            <p:txEl>
                                              <p:pRg st="3" end="3"/>
                                            </p:txEl>
                                          </p:spTgt>
                                        </p:tgtEl>
                                        <p:attrNameLst>
                                          <p:attrName>style.visibility</p:attrName>
                                        </p:attrNameLst>
                                      </p:cBhvr>
                                      <p:to>
                                        <p:strVal val="visible"/>
                                      </p:to>
                                    </p:set>
                                    <p:animEffect transition="in" filter="dissolve">
                                      <p:cBhvr>
                                        <p:cTn id="22" dur="500"/>
                                        <p:tgtEl>
                                          <p:spTgt spid="143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40">
                                            <p:txEl>
                                              <p:pRg st="4" end="4"/>
                                            </p:txEl>
                                          </p:spTgt>
                                        </p:tgtEl>
                                        <p:attrNameLst>
                                          <p:attrName>style.visibility</p:attrName>
                                        </p:attrNameLst>
                                      </p:cBhvr>
                                      <p:to>
                                        <p:strVal val="visible"/>
                                      </p:to>
                                    </p:set>
                                    <p:animEffect transition="in" filter="dissolve">
                                      <p:cBhvr>
                                        <p:cTn id="27" dur="500"/>
                                        <p:tgtEl>
                                          <p:spTgt spid="143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143000"/>
          </a:xfrm>
        </p:spPr>
        <p:txBody>
          <a:bodyPr/>
          <a:lstStyle/>
          <a:p>
            <a:r>
              <a:rPr lang="en-US"/>
              <a:t>1) What do we already know?</a:t>
            </a:r>
          </a:p>
        </p:txBody>
      </p:sp>
      <p:sp>
        <p:nvSpPr>
          <p:cNvPr id="16387" name="Rectangle 3"/>
          <p:cNvSpPr>
            <a:spLocks noGrp="1" noChangeArrowheads="1"/>
          </p:cNvSpPr>
          <p:nvPr>
            <p:ph type="body" sz="half" idx="1"/>
          </p:nvPr>
        </p:nvSpPr>
        <p:spPr>
          <a:xfrm>
            <a:off x="609600" y="1371600"/>
            <a:ext cx="3810000" cy="4953000"/>
          </a:xfrm>
        </p:spPr>
        <p:txBody>
          <a:bodyPr/>
          <a:lstStyle/>
          <a:p>
            <a:r>
              <a:rPr lang="en-US" sz="2800"/>
              <a:t>In answering this question you might address such issues as </a:t>
            </a:r>
          </a:p>
          <a:p>
            <a:pPr lvl="1"/>
            <a:r>
              <a:rPr lang="en-US" sz="2400"/>
              <a:t>Accepted definitions of key terms/variables</a:t>
            </a:r>
          </a:p>
          <a:p>
            <a:pPr lvl="1"/>
            <a:r>
              <a:rPr lang="en-US" sz="2400"/>
              <a:t>Major findings of previous research</a:t>
            </a:r>
          </a:p>
          <a:p>
            <a:pPr lvl="2"/>
            <a:r>
              <a:rPr lang="en-US" sz="2000"/>
              <a:t>Themes</a:t>
            </a:r>
          </a:p>
          <a:p>
            <a:pPr lvl="2"/>
            <a:r>
              <a:rPr lang="en-US" sz="2000"/>
              <a:t>Trends</a:t>
            </a:r>
          </a:p>
          <a:p>
            <a:pPr lvl="2"/>
            <a:r>
              <a:rPr lang="en-US" sz="2000"/>
              <a:t>Controversies</a:t>
            </a:r>
          </a:p>
          <a:p>
            <a:pPr lvl="2"/>
            <a:r>
              <a:rPr lang="en-US" sz="2000"/>
              <a:t>Calls for additional research</a:t>
            </a:r>
          </a:p>
        </p:txBody>
      </p:sp>
      <p:pic>
        <p:nvPicPr>
          <p:cNvPr id="16390" name="Picture 6" descr="stack of books1"/>
          <p:cNvPicPr>
            <a:picLocks noGrp="1" noChangeAspect="1" noChangeArrowheads="1"/>
          </p:cNvPicPr>
          <p:nvPr>
            <p:ph type="clipArt" sz="half" idx="2"/>
          </p:nvPr>
        </p:nvPicPr>
        <p:blipFill>
          <a:blip r:embed="rId3" cstate="print"/>
          <a:srcRect/>
          <a:stretch>
            <a:fillRect/>
          </a:stretch>
        </p:blipFill>
        <p:spPr>
          <a:xfrm>
            <a:off x="5565775" y="1447800"/>
            <a:ext cx="2506663" cy="46482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Some Ground Rules</a:t>
            </a:r>
          </a:p>
        </p:txBody>
      </p:sp>
      <p:sp>
        <p:nvSpPr>
          <p:cNvPr id="3075" name="Rectangle 3"/>
          <p:cNvSpPr>
            <a:spLocks noGrp="1" noChangeArrowheads="1"/>
          </p:cNvSpPr>
          <p:nvPr>
            <p:ph type="body" sz="half" idx="1"/>
          </p:nvPr>
        </p:nvSpPr>
        <p:spPr>
          <a:xfrm>
            <a:off x="685800" y="1981200"/>
            <a:ext cx="5105400" cy="4038600"/>
          </a:xfrm>
        </p:spPr>
        <p:txBody>
          <a:bodyPr/>
          <a:lstStyle/>
          <a:p>
            <a:pPr>
              <a:lnSpc>
                <a:spcPct val="90000"/>
              </a:lnSpc>
            </a:pPr>
            <a:r>
              <a:rPr lang="en-US" sz="2800"/>
              <a:t>Don’t just print these slides out indiscriminately—save to your thumb drive or similar.</a:t>
            </a:r>
          </a:p>
          <a:p>
            <a:pPr>
              <a:lnSpc>
                <a:spcPct val="90000"/>
              </a:lnSpc>
            </a:pPr>
            <a:r>
              <a:rPr lang="en-US" sz="2800"/>
              <a:t>Go through this as a </a:t>
            </a:r>
            <a:r>
              <a:rPr lang="en-US" sz="2800" i="1"/>
              <a:t>teaching</a:t>
            </a:r>
            <a:r>
              <a:rPr lang="en-US" sz="2800"/>
              <a:t> module—stop, when prompted, to discuss or write with your group when possible.</a:t>
            </a:r>
          </a:p>
          <a:p>
            <a:pPr>
              <a:lnSpc>
                <a:spcPct val="90000"/>
              </a:lnSpc>
            </a:pPr>
            <a:r>
              <a:rPr lang="en-US" sz="2800"/>
              <a:t>Don’t assume that following these tips </a:t>
            </a:r>
            <a:r>
              <a:rPr lang="en-US" sz="2800" i="1"/>
              <a:t>guarantees</a:t>
            </a:r>
            <a:r>
              <a:rPr lang="en-US" sz="2800"/>
              <a:t> an “A.”  </a:t>
            </a:r>
          </a:p>
        </p:txBody>
      </p:sp>
      <p:pic>
        <p:nvPicPr>
          <p:cNvPr id="3079" name="Picture 7" descr="UNCW arboretum"/>
          <p:cNvPicPr>
            <a:picLocks noGrp="1" noChangeAspect="1" noChangeArrowheads="1"/>
          </p:cNvPicPr>
          <p:nvPr>
            <p:ph type="clipArt" sz="half" idx="2"/>
          </p:nvPr>
        </p:nvPicPr>
        <p:blipFill>
          <a:blip r:embed="rId3" cstate="print"/>
          <a:srcRect/>
          <a:stretch>
            <a:fillRect/>
          </a:stretch>
        </p:blipFill>
        <p:spPr>
          <a:xfrm>
            <a:off x="5943600" y="1905000"/>
            <a:ext cx="2854325" cy="4114800"/>
          </a:xfrm>
          <a:prstGeom prst="rect">
            <a:avLst/>
          </a:prstGeom>
          <a:ln>
            <a:noFill/>
          </a:ln>
          <a:effectLst>
            <a:outerShdw blurRad="292100" dist="139700" dir="2700000" algn="tl" rotWithShape="0">
              <a:srgbClr val="333333">
                <a:alpha val="65000"/>
              </a:srgbClr>
            </a:outerShdw>
          </a:effectLst>
        </p:spPr>
      </p:pic>
      <p:sp>
        <p:nvSpPr>
          <p:cNvPr id="3080" name="Text Box 8"/>
          <p:cNvSpPr txBox="1">
            <a:spLocks noChangeArrowheads="1"/>
          </p:cNvSpPr>
          <p:nvPr/>
        </p:nvSpPr>
        <p:spPr bwMode="auto">
          <a:xfrm>
            <a:off x="6019800" y="6019800"/>
            <a:ext cx="2819400" cy="457200"/>
          </a:xfrm>
          <a:prstGeom prst="rect">
            <a:avLst/>
          </a:prstGeom>
          <a:noFill/>
          <a:ln w="9525">
            <a:noFill/>
            <a:miter lim="800000"/>
            <a:headEnd/>
            <a:tailEnd/>
          </a:ln>
          <a:effectLst/>
        </p:spPr>
        <p:txBody>
          <a:bodyPr>
            <a:spAutoFit/>
          </a:bodyPr>
          <a:lstStyle/>
          <a:p>
            <a:pPr>
              <a:spcBef>
                <a:spcPct val="50000"/>
              </a:spcBef>
            </a:pPr>
            <a:r>
              <a:rPr lang="en-US"/>
              <a:t>Save trees, please</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2) How does your RQ relate to what we already know?</a:t>
            </a:r>
          </a:p>
        </p:txBody>
      </p:sp>
      <p:sp>
        <p:nvSpPr>
          <p:cNvPr id="17412" name="Rectangle 4"/>
          <p:cNvSpPr>
            <a:spLocks noGrp="1" noChangeArrowheads="1"/>
          </p:cNvSpPr>
          <p:nvPr>
            <p:ph type="body" idx="1"/>
          </p:nvPr>
        </p:nvSpPr>
        <p:spPr/>
        <p:txBody>
          <a:bodyPr/>
          <a:lstStyle/>
          <a:p>
            <a:pPr>
              <a:lnSpc>
                <a:spcPct val="90000"/>
              </a:lnSpc>
            </a:pPr>
            <a:r>
              <a:rPr lang="en-US" sz="2800"/>
              <a:t>Even the literature review makes an argument that there is a gap in what we know and the study being reported on or proposed addresses this gap.</a:t>
            </a:r>
          </a:p>
          <a:p>
            <a:pPr>
              <a:lnSpc>
                <a:spcPct val="90000"/>
              </a:lnSpc>
            </a:pPr>
            <a:r>
              <a:rPr lang="en-US" sz="2800"/>
              <a:t>How would your study address the “gap?”</a:t>
            </a:r>
          </a:p>
          <a:p>
            <a:pPr>
              <a:lnSpc>
                <a:spcPct val="90000"/>
              </a:lnSpc>
            </a:pPr>
            <a:r>
              <a:rPr lang="en-US" sz="2800"/>
              <a:t>What did you borrow from previous studies?</a:t>
            </a:r>
          </a:p>
          <a:p>
            <a:pPr lvl="1">
              <a:lnSpc>
                <a:spcPct val="90000"/>
              </a:lnSpc>
            </a:pPr>
            <a:r>
              <a:rPr lang="en-US" sz="2400"/>
              <a:t>Definitions?</a:t>
            </a:r>
          </a:p>
          <a:p>
            <a:pPr lvl="1">
              <a:lnSpc>
                <a:spcPct val="90000"/>
              </a:lnSpc>
            </a:pPr>
            <a:r>
              <a:rPr lang="en-US" sz="2400"/>
              <a:t>Instruments?</a:t>
            </a:r>
          </a:p>
          <a:p>
            <a:pPr lvl="1">
              <a:lnSpc>
                <a:spcPct val="90000"/>
              </a:lnSpc>
            </a:pPr>
            <a:r>
              <a:rPr lang="en-US" sz="2400"/>
              <a:t>Methodology?</a:t>
            </a:r>
          </a:p>
          <a:p>
            <a:pPr>
              <a:lnSpc>
                <a:spcPct val="90000"/>
              </a:lnSpc>
            </a:pPr>
            <a:r>
              <a:rPr lang="en-US" sz="2800"/>
              <a:t>Remember, even experts borrow from other experts.  For novices it is a mandatory practice.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dissolve">
                                      <p:cBhvr>
                                        <p:cTn id="7" dur="5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dissolve">
                                      <p:cBhvr>
                                        <p:cTn id="12" dur="500"/>
                                        <p:tgtEl>
                                          <p:spTgt spid="17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dissolve">
                                      <p:cBhvr>
                                        <p:cTn id="17" dur="500"/>
                                        <p:tgtEl>
                                          <p:spTgt spid="17412">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7412">
                                            <p:txEl>
                                              <p:pRg st="3" end="3"/>
                                            </p:txEl>
                                          </p:spTgt>
                                        </p:tgtEl>
                                        <p:attrNameLst>
                                          <p:attrName>style.visibility</p:attrName>
                                        </p:attrNameLst>
                                      </p:cBhvr>
                                      <p:to>
                                        <p:strVal val="visible"/>
                                      </p:to>
                                    </p:set>
                                    <p:animEffect transition="in" filter="dissolve">
                                      <p:cBhvr>
                                        <p:cTn id="20" dur="500"/>
                                        <p:tgtEl>
                                          <p:spTgt spid="17412">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412">
                                            <p:txEl>
                                              <p:pRg st="4" end="4"/>
                                            </p:txEl>
                                          </p:spTgt>
                                        </p:tgtEl>
                                        <p:attrNameLst>
                                          <p:attrName>style.visibility</p:attrName>
                                        </p:attrNameLst>
                                      </p:cBhvr>
                                      <p:to>
                                        <p:strVal val="visible"/>
                                      </p:to>
                                    </p:set>
                                    <p:animEffect transition="in" filter="dissolve">
                                      <p:cBhvr>
                                        <p:cTn id="23" dur="500"/>
                                        <p:tgtEl>
                                          <p:spTgt spid="17412">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7412">
                                            <p:txEl>
                                              <p:pRg st="5" end="5"/>
                                            </p:txEl>
                                          </p:spTgt>
                                        </p:tgtEl>
                                        <p:attrNameLst>
                                          <p:attrName>style.visibility</p:attrName>
                                        </p:attrNameLst>
                                      </p:cBhvr>
                                      <p:to>
                                        <p:strVal val="visible"/>
                                      </p:to>
                                    </p:set>
                                    <p:animEffect transition="in" filter="dissolve">
                                      <p:cBhvr>
                                        <p:cTn id="26" dur="500"/>
                                        <p:tgtEl>
                                          <p:spTgt spid="174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412">
                                            <p:txEl>
                                              <p:pRg st="6" end="6"/>
                                            </p:txEl>
                                          </p:spTgt>
                                        </p:tgtEl>
                                        <p:attrNameLst>
                                          <p:attrName>style.visibility</p:attrName>
                                        </p:attrNameLst>
                                      </p:cBhvr>
                                      <p:to>
                                        <p:strVal val="visible"/>
                                      </p:to>
                                    </p:set>
                                    <p:animEffect transition="in" filter="dissolve">
                                      <p:cBhvr>
                                        <p:cTn id="31" dur="500"/>
                                        <p:tgtEl>
                                          <p:spTgt spid="174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152400"/>
            <a:ext cx="7772400" cy="1143000"/>
          </a:xfrm>
        </p:spPr>
        <p:txBody>
          <a:bodyPr/>
          <a:lstStyle/>
          <a:p>
            <a:r>
              <a:rPr lang="en-US"/>
              <a:t>3) What method and instrument(s) are you using?</a:t>
            </a:r>
          </a:p>
        </p:txBody>
      </p:sp>
      <p:sp>
        <p:nvSpPr>
          <p:cNvPr id="18435" name="Rectangle 3"/>
          <p:cNvSpPr>
            <a:spLocks noGrp="1" noChangeArrowheads="1"/>
          </p:cNvSpPr>
          <p:nvPr>
            <p:ph type="body" idx="1"/>
          </p:nvPr>
        </p:nvSpPr>
        <p:spPr>
          <a:xfrm>
            <a:off x="381000" y="1447800"/>
            <a:ext cx="7772400" cy="5410200"/>
          </a:xfrm>
        </p:spPr>
        <p:txBody>
          <a:bodyPr/>
          <a:lstStyle/>
          <a:p>
            <a:r>
              <a:rPr lang="en-US"/>
              <a:t>Notice the above question implies an argument about the </a:t>
            </a:r>
            <a:r>
              <a:rPr lang="en-US" b="1" i="1"/>
              <a:t>appropriateness</a:t>
            </a:r>
            <a:r>
              <a:rPr lang="en-US"/>
              <a:t> of your proposed method.  There are two issues here.</a:t>
            </a:r>
          </a:p>
          <a:p>
            <a:pPr lvl="1"/>
            <a:r>
              <a:rPr lang="en-US"/>
              <a:t>Appropriateness as </a:t>
            </a:r>
            <a:br>
              <a:rPr lang="en-US"/>
            </a:br>
            <a:r>
              <a:rPr lang="en-US"/>
              <a:t>compared with the existing </a:t>
            </a:r>
            <a:br>
              <a:rPr lang="en-US"/>
            </a:br>
            <a:r>
              <a:rPr lang="en-US"/>
              <a:t>literature</a:t>
            </a:r>
          </a:p>
          <a:p>
            <a:pPr lvl="1"/>
            <a:r>
              <a:rPr lang="en-US"/>
              <a:t>Appropriateness given the </a:t>
            </a:r>
            <a:br>
              <a:rPr lang="en-US"/>
            </a:br>
            <a:r>
              <a:rPr lang="en-US"/>
              <a:t>research question you’ve </a:t>
            </a:r>
            <a:br>
              <a:rPr lang="en-US"/>
            </a:br>
            <a:r>
              <a:rPr lang="en-US"/>
              <a:t>asked in your study</a:t>
            </a:r>
          </a:p>
        </p:txBody>
      </p:sp>
      <p:pic>
        <p:nvPicPr>
          <p:cNvPr id="18437" name="Picture 5" descr="antique3"/>
          <p:cNvPicPr>
            <a:picLocks noChangeAspect="1" noChangeArrowheads="1"/>
          </p:cNvPicPr>
          <p:nvPr/>
        </p:nvPicPr>
        <p:blipFill>
          <a:blip r:embed="rId3" cstate="print"/>
          <a:srcRect/>
          <a:stretch>
            <a:fillRect/>
          </a:stretch>
        </p:blipFill>
        <p:spPr bwMode="auto">
          <a:xfrm>
            <a:off x="5486400" y="3276600"/>
            <a:ext cx="3419475" cy="2578100"/>
          </a:xfrm>
          <a:prstGeom prst="rect">
            <a:avLst/>
          </a:prstGeom>
          <a:ln>
            <a:noFill/>
          </a:ln>
          <a:effectLst>
            <a:outerShdw blurRad="292100" dist="139700" dir="2700000" algn="tl" rotWithShape="0">
              <a:srgbClr val="333333">
                <a:alpha val="65000"/>
              </a:srgbClr>
            </a:outerShdw>
          </a:effectLst>
        </p:spPr>
      </p:pic>
      <p:sp>
        <p:nvSpPr>
          <p:cNvPr id="18438" name="Text Box 6"/>
          <p:cNvSpPr txBox="1">
            <a:spLocks noChangeArrowheads="1"/>
          </p:cNvSpPr>
          <p:nvPr/>
        </p:nvSpPr>
        <p:spPr bwMode="auto">
          <a:xfrm>
            <a:off x="5638800" y="5943600"/>
            <a:ext cx="3276600" cy="641350"/>
          </a:xfrm>
          <a:prstGeom prst="rect">
            <a:avLst/>
          </a:prstGeom>
          <a:noFill/>
          <a:ln w="9525">
            <a:noFill/>
            <a:miter lim="800000"/>
            <a:headEnd/>
            <a:tailEnd/>
          </a:ln>
          <a:effectLst/>
        </p:spPr>
        <p:txBody>
          <a:bodyPr>
            <a:spAutoFit/>
          </a:bodyPr>
          <a:lstStyle/>
          <a:p>
            <a:pPr>
              <a:spcBef>
                <a:spcPct val="50000"/>
              </a:spcBef>
            </a:pPr>
            <a:r>
              <a:rPr lang="en-US" sz="1800"/>
              <a:t>Make sure the key fits the lock you’re trying to open.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52400"/>
            <a:ext cx="7772400" cy="838200"/>
          </a:xfrm>
        </p:spPr>
        <p:txBody>
          <a:bodyPr/>
          <a:lstStyle/>
          <a:p>
            <a:r>
              <a:rPr lang="en-US"/>
              <a:t>Appropriateness</a:t>
            </a:r>
          </a:p>
        </p:txBody>
      </p:sp>
      <p:sp>
        <p:nvSpPr>
          <p:cNvPr id="21507" name="Rectangle 3"/>
          <p:cNvSpPr>
            <a:spLocks noGrp="1" noChangeArrowheads="1"/>
          </p:cNvSpPr>
          <p:nvPr>
            <p:ph type="body" sz="half" idx="1"/>
          </p:nvPr>
        </p:nvSpPr>
        <p:spPr>
          <a:xfrm>
            <a:off x="228600" y="1447800"/>
            <a:ext cx="4800600" cy="4572000"/>
          </a:xfrm>
        </p:spPr>
        <p:txBody>
          <a:bodyPr/>
          <a:lstStyle/>
          <a:p>
            <a:r>
              <a:rPr lang="en-US" sz="2800"/>
              <a:t>Does your method match your RQ?</a:t>
            </a:r>
          </a:p>
          <a:p>
            <a:r>
              <a:rPr lang="en-US" sz="2800"/>
              <a:t>Use your sources or our methods textbook to justify your choice.  Find expert that says your method is the right one for your type of RQ</a:t>
            </a:r>
          </a:p>
        </p:txBody>
      </p:sp>
      <p:pic>
        <p:nvPicPr>
          <p:cNvPr id="21511" name="Picture 7" descr="\\Sammy\departments\UNCW SHARE\Best\students_faculty_class_labs\uncw_class_lab004.jpg"/>
          <p:cNvPicPr>
            <a:picLocks noChangeAspect="1" noChangeArrowheads="1"/>
          </p:cNvPicPr>
          <p:nvPr/>
        </p:nvPicPr>
        <p:blipFill>
          <a:blip r:embed="rId3" cstate="print"/>
          <a:srcRect/>
          <a:stretch>
            <a:fillRect/>
          </a:stretch>
        </p:blipFill>
        <p:spPr bwMode="auto">
          <a:xfrm>
            <a:off x="4343400" y="4191000"/>
            <a:ext cx="3429000" cy="2417713"/>
          </a:xfrm>
          <a:prstGeom prst="rect">
            <a:avLst/>
          </a:prstGeom>
          <a:ln>
            <a:noFill/>
          </a:ln>
          <a:effectLst>
            <a:outerShdw blurRad="292100" dist="139700" dir="2700000" algn="tl" rotWithShape="0">
              <a:srgbClr val="333333">
                <a:alpha val="65000"/>
              </a:srgbClr>
            </a:outerShdw>
          </a:effectLst>
        </p:spPr>
      </p:pic>
      <p:sp>
        <p:nvSpPr>
          <p:cNvPr id="9" name="Cloud Callout 8"/>
          <p:cNvSpPr/>
          <p:nvPr/>
        </p:nvSpPr>
        <p:spPr>
          <a:xfrm>
            <a:off x="4495800" y="914400"/>
            <a:ext cx="4495799" cy="2667000"/>
          </a:xfrm>
          <a:prstGeom prst="cloudCallout">
            <a:avLst>
              <a:gd name="adj1" fmla="val -8841"/>
              <a:gd name="adj2" fmla="val 72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1447800"/>
            <a:ext cx="3429000" cy="1569660"/>
          </a:xfrm>
          <a:prstGeom prst="rect">
            <a:avLst/>
          </a:prstGeom>
          <a:noFill/>
        </p:spPr>
        <p:txBody>
          <a:bodyPr wrap="square" rtlCol="0">
            <a:spAutoFit/>
          </a:bodyPr>
          <a:lstStyle/>
          <a:p>
            <a:r>
              <a:rPr lang="en-US" b="1" dirty="0" smtClean="0">
                <a:latin typeface="Bradley Hand ITC" pitchFamily="66" charset="0"/>
              </a:rPr>
              <a:t>This article supports our choice of survey method.  My group is going to LOVE me even MORE!</a:t>
            </a:r>
            <a:endParaRPr lang="en-US" b="1" dirty="0">
              <a:latin typeface="Bradley Hand ITC" pitchFamily="66"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dissolve">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228600"/>
            <a:ext cx="7772400" cy="762000"/>
          </a:xfrm>
        </p:spPr>
        <p:txBody>
          <a:bodyPr/>
          <a:lstStyle/>
          <a:p>
            <a:r>
              <a:rPr lang="en-US"/>
              <a:t>Organizing the review</a:t>
            </a:r>
          </a:p>
        </p:txBody>
      </p:sp>
      <p:sp>
        <p:nvSpPr>
          <p:cNvPr id="23555" name="Rectangle 3"/>
          <p:cNvSpPr>
            <a:spLocks noGrp="1" noChangeArrowheads="1"/>
          </p:cNvSpPr>
          <p:nvPr>
            <p:ph type="body" idx="1"/>
          </p:nvPr>
        </p:nvSpPr>
        <p:spPr>
          <a:xfrm>
            <a:off x="304800" y="1295400"/>
            <a:ext cx="5257800" cy="5257800"/>
          </a:xfrm>
        </p:spPr>
        <p:txBody>
          <a:bodyPr/>
          <a:lstStyle/>
          <a:p>
            <a:pPr>
              <a:lnSpc>
                <a:spcPct val="90000"/>
              </a:lnSpc>
            </a:pPr>
            <a:r>
              <a:rPr lang="en-US" dirty="0"/>
              <a:t>The first paragraph of the review will likely do the following</a:t>
            </a:r>
          </a:p>
          <a:p>
            <a:pPr lvl="1">
              <a:lnSpc>
                <a:spcPct val="90000"/>
              </a:lnSpc>
            </a:pPr>
            <a:r>
              <a:rPr lang="en-US" sz="2400" dirty="0"/>
              <a:t>Provide sense of the literature: is there a lot or a little, is it generally in agreement or is there controversy, etc.</a:t>
            </a:r>
          </a:p>
          <a:p>
            <a:pPr lvl="1">
              <a:lnSpc>
                <a:spcPct val="90000"/>
              </a:lnSpc>
            </a:pPr>
            <a:r>
              <a:rPr lang="en-US" sz="2400" dirty="0"/>
              <a:t>Provide sense of what your review does: exemplary or exhaustive, specific focus</a:t>
            </a:r>
          </a:p>
          <a:p>
            <a:pPr lvl="1">
              <a:lnSpc>
                <a:spcPct val="90000"/>
              </a:lnSpc>
            </a:pPr>
            <a:r>
              <a:rPr lang="en-US" sz="2400" dirty="0"/>
              <a:t>Provide explicit discussion of organization (preview of major sections)</a:t>
            </a:r>
          </a:p>
        </p:txBody>
      </p:sp>
      <p:pic>
        <p:nvPicPr>
          <p:cNvPr id="23557" name="Picture 5" descr="413813305_f6c1903e66_b"/>
          <p:cNvPicPr>
            <a:picLocks noChangeAspect="1" noChangeArrowheads="1"/>
          </p:cNvPicPr>
          <p:nvPr/>
        </p:nvPicPr>
        <p:blipFill>
          <a:blip r:embed="rId3" cstate="print"/>
          <a:srcRect/>
          <a:stretch>
            <a:fillRect/>
          </a:stretch>
        </p:blipFill>
        <p:spPr bwMode="auto">
          <a:xfrm>
            <a:off x="5791200" y="1752600"/>
            <a:ext cx="2754313" cy="3657600"/>
          </a:xfrm>
          <a:prstGeom prst="rect">
            <a:avLst/>
          </a:prstGeom>
          <a:ln>
            <a:noFill/>
          </a:ln>
          <a:effectLst>
            <a:outerShdw blurRad="292100" dist="139700" dir="2700000" algn="tl" rotWithShape="0">
              <a:srgbClr val="333333">
                <a:alpha val="65000"/>
              </a:srgbClr>
            </a:outerShdw>
          </a:effectLst>
        </p:spPr>
      </p:pic>
      <p:sp>
        <p:nvSpPr>
          <p:cNvPr id="23558" name="Text Box 6"/>
          <p:cNvSpPr txBox="1">
            <a:spLocks noChangeArrowheads="1"/>
          </p:cNvSpPr>
          <p:nvPr/>
        </p:nvSpPr>
        <p:spPr bwMode="auto">
          <a:xfrm>
            <a:off x="5867400" y="5562600"/>
            <a:ext cx="2895600" cy="646331"/>
          </a:xfrm>
          <a:prstGeom prst="rect">
            <a:avLst/>
          </a:prstGeom>
          <a:noFill/>
          <a:ln w="9525">
            <a:noFill/>
            <a:miter lim="800000"/>
            <a:headEnd/>
            <a:tailEnd/>
          </a:ln>
          <a:effectLst/>
        </p:spPr>
        <p:txBody>
          <a:bodyPr>
            <a:spAutoFit/>
          </a:bodyPr>
          <a:lstStyle/>
          <a:p>
            <a:pPr>
              <a:spcBef>
                <a:spcPct val="50000"/>
              </a:spcBef>
            </a:pPr>
            <a:r>
              <a:rPr lang="en-US" sz="1800" dirty="0" smtClean="0"/>
              <a:t>Step by Step to a good research paper.</a:t>
            </a:r>
            <a:endParaRPr lang="en-US" sz="1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dissolv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dissolv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dissolve">
                                      <p:cBhvr>
                                        <p:cTn id="2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Organizational hints</a:t>
            </a:r>
          </a:p>
        </p:txBody>
      </p:sp>
      <p:sp>
        <p:nvSpPr>
          <p:cNvPr id="26627" name="Rectangle 3"/>
          <p:cNvSpPr>
            <a:spLocks noGrp="1" noChangeArrowheads="1"/>
          </p:cNvSpPr>
          <p:nvPr>
            <p:ph type="body" idx="1"/>
          </p:nvPr>
        </p:nvSpPr>
        <p:spPr/>
        <p:txBody>
          <a:bodyPr/>
          <a:lstStyle/>
          <a:p>
            <a:r>
              <a:rPr lang="en-US"/>
              <a:t>Generally definitions are established early on and then major findings and finally any calls for future directions of research.</a:t>
            </a:r>
          </a:p>
          <a:p>
            <a:r>
              <a:rPr lang="en-US"/>
              <a:t>Make sure that your review reads like an essay and not a listing of sources.  This is where inferences become important as do good transitions.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ssolve">
                                      <p:cBhvr>
                                        <p:cTn id="12"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228600"/>
            <a:ext cx="7772400" cy="1143000"/>
          </a:xfrm>
        </p:spPr>
        <p:txBody>
          <a:bodyPr/>
          <a:lstStyle/>
          <a:p>
            <a:r>
              <a:rPr lang="en-US"/>
              <a:t>Bad Example</a:t>
            </a:r>
          </a:p>
        </p:txBody>
      </p:sp>
      <p:sp>
        <p:nvSpPr>
          <p:cNvPr id="27651" name="Rectangle 3"/>
          <p:cNvSpPr>
            <a:spLocks noGrp="1" noChangeArrowheads="1"/>
          </p:cNvSpPr>
          <p:nvPr>
            <p:ph type="body" idx="1"/>
          </p:nvPr>
        </p:nvSpPr>
        <p:spPr>
          <a:xfrm>
            <a:off x="609600" y="1447800"/>
            <a:ext cx="7772400" cy="3581400"/>
          </a:xfrm>
        </p:spPr>
        <p:txBody>
          <a:bodyPr/>
          <a:lstStyle/>
          <a:p>
            <a:pPr>
              <a:lnSpc>
                <a:spcPct val="90000"/>
              </a:lnSpc>
              <a:buFontTx/>
              <a:buNone/>
            </a:pPr>
            <a:r>
              <a:rPr lang="en-US" sz="2800"/>
              <a:t>		Smith (1998) found that respect for authority among his sample of college students declined after the imposition of campus censorship.</a:t>
            </a:r>
          </a:p>
          <a:p>
            <a:pPr>
              <a:lnSpc>
                <a:spcPct val="90000"/>
              </a:lnSpc>
              <a:buFontTx/>
              <a:buNone/>
            </a:pPr>
            <a:r>
              <a:rPr lang="en-US" sz="2800"/>
              <a:t>		Rivenbark (1992) argued that regulation of campus newspaper content by the administration is a necessary obligation given the education goals of the university and the use of state tax dollars to fund many newspapers.</a:t>
            </a:r>
          </a:p>
        </p:txBody>
      </p:sp>
      <p:sp>
        <p:nvSpPr>
          <p:cNvPr id="27652" name="Text Box 4"/>
          <p:cNvSpPr txBox="1">
            <a:spLocks noChangeArrowheads="1"/>
          </p:cNvSpPr>
          <p:nvPr/>
        </p:nvSpPr>
        <p:spPr bwMode="auto">
          <a:xfrm>
            <a:off x="685800" y="5715000"/>
            <a:ext cx="7772400" cy="822325"/>
          </a:xfrm>
          <a:prstGeom prst="rect">
            <a:avLst/>
          </a:prstGeom>
          <a:noFill/>
          <a:ln w="9525">
            <a:noFill/>
            <a:miter lim="800000"/>
            <a:headEnd/>
            <a:tailEnd/>
          </a:ln>
          <a:effectLst/>
        </p:spPr>
        <p:txBody>
          <a:bodyPr>
            <a:spAutoFit/>
          </a:bodyPr>
          <a:lstStyle/>
          <a:p>
            <a:pPr>
              <a:spcBef>
                <a:spcPct val="50000"/>
              </a:spcBef>
            </a:pPr>
            <a:r>
              <a:rPr lang="en-US"/>
              <a:t>Notice in this example there is no clear relationship between the two sources.</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r>
              <a:rPr lang="en-US"/>
              <a:t>Better Example</a:t>
            </a:r>
          </a:p>
        </p:txBody>
      </p:sp>
      <p:sp>
        <p:nvSpPr>
          <p:cNvPr id="28675" name="Rectangle 3"/>
          <p:cNvSpPr>
            <a:spLocks noGrp="1" noChangeArrowheads="1"/>
          </p:cNvSpPr>
          <p:nvPr>
            <p:ph type="body" idx="1"/>
          </p:nvPr>
        </p:nvSpPr>
        <p:spPr>
          <a:xfrm>
            <a:off x="685800" y="1371600"/>
            <a:ext cx="7772400" cy="3581400"/>
          </a:xfrm>
        </p:spPr>
        <p:txBody>
          <a:bodyPr/>
          <a:lstStyle/>
          <a:p>
            <a:pPr>
              <a:lnSpc>
                <a:spcPct val="90000"/>
              </a:lnSpc>
              <a:buFontTx/>
              <a:buNone/>
            </a:pPr>
            <a:r>
              <a:rPr lang="en-US" sz="2800" dirty="0"/>
              <a:t>		 Rivenbark (1992) argued that regulation of campus newspaper content by the administration is a necessary obligation given the education goals of the university and the use of state tax dollars to fund many newspapers. However, Smith (1998) found that respect for authority among his sample of college students declined after the imposition of campus censorship.  Such a finding may actually undermine the education mission of the university.</a:t>
            </a:r>
          </a:p>
          <a:p>
            <a:pPr>
              <a:lnSpc>
                <a:spcPct val="90000"/>
              </a:lnSpc>
              <a:buFontTx/>
              <a:buNone/>
            </a:pPr>
            <a:r>
              <a:rPr lang="en-US" sz="2800" dirty="0"/>
              <a:t>		</a:t>
            </a:r>
          </a:p>
        </p:txBody>
      </p:sp>
      <p:sp>
        <p:nvSpPr>
          <p:cNvPr id="28676" name="Text Box 4"/>
          <p:cNvSpPr txBox="1">
            <a:spLocks noChangeArrowheads="1"/>
          </p:cNvSpPr>
          <p:nvPr/>
        </p:nvSpPr>
        <p:spPr bwMode="auto">
          <a:xfrm>
            <a:off x="685800" y="5334000"/>
            <a:ext cx="7772400" cy="1200329"/>
          </a:xfrm>
          <a:prstGeom prst="rect">
            <a:avLst/>
          </a:prstGeom>
          <a:blipFill>
            <a:blip r:embed="rId3" cstate="print"/>
            <a:tile tx="0" ty="0" sx="100000" sy="100000" flip="none" algn="tl"/>
          </a:blip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spcBef>
                <a:spcPct val="50000"/>
              </a:spcBef>
            </a:pPr>
            <a:r>
              <a:rPr lang="en-US" dirty="0">
                <a:solidFill>
                  <a:schemeClr val="tx1"/>
                </a:solidFill>
              </a:rPr>
              <a:t>Notice in this example offers a clearer sense of contrast between the two sources and establishes the </a:t>
            </a:r>
            <a:r>
              <a:rPr lang="en-US" dirty="0" err="1">
                <a:solidFill>
                  <a:schemeClr val="tx1"/>
                </a:solidFill>
              </a:rPr>
              <a:t>controversiality</a:t>
            </a:r>
            <a:r>
              <a:rPr lang="en-US" dirty="0">
                <a:solidFill>
                  <a:schemeClr val="tx1"/>
                </a:solidFill>
              </a:rPr>
              <a:t> of the issues thus justifying further study.</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So far so good</a:t>
            </a:r>
          </a:p>
        </p:txBody>
      </p:sp>
      <p:sp>
        <p:nvSpPr>
          <p:cNvPr id="30723" name="Rectangle 3"/>
          <p:cNvSpPr>
            <a:spLocks noGrp="1" noChangeArrowheads="1"/>
          </p:cNvSpPr>
          <p:nvPr>
            <p:ph type="body" idx="1"/>
          </p:nvPr>
        </p:nvSpPr>
        <p:spPr>
          <a:xfrm>
            <a:off x="685800" y="1981200"/>
            <a:ext cx="5715000" cy="4114800"/>
          </a:xfrm>
        </p:spPr>
        <p:txBody>
          <a:bodyPr/>
          <a:lstStyle/>
          <a:p>
            <a:pPr>
              <a:lnSpc>
                <a:spcPct val="80000"/>
              </a:lnSpc>
            </a:pPr>
            <a:r>
              <a:rPr lang="en-US" sz="2800" dirty="0"/>
              <a:t>You’ve got an insightful title that clearly integrates your variables and research question.</a:t>
            </a:r>
          </a:p>
          <a:p>
            <a:pPr>
              <a:lnSpc>
                <a:spcPct val="80000"/>
              </a:lnSpc>
            </a:pPr>
            <a:r>
              <a:rPr lang="en-US" sz="2800" dirty="0"/>
              <a:t>You’ve got a compelling introduction that establishes the context and importance of your problem</a:t>
            </a:r>
          </a:p>
          <a:p>
            <a:pPr>
              <a:lnSpc>
                <a:spcPct val="80000"/>
              </a:lnSpc>
            </a:pPr>
            <a:r>
              <a:rPr lang="en-US" sz="2800" dirty="0"/>
              <a:t>You’ve got a well-organized review that offers definitions, key findings, </a:t>
            </a:r>
            <a:r>
              <a:rPr lang="en-US" sz="2800" dirty="0" smtClean="0"/>
              <a:t>and a gap in our knowledge. </a:t>
            </a:r>
            <a:endParaRPr lang="en-US" sz="2800" dirty="0"/>
          </a:p>
          <a:p>
            <a:pPr>
              <a:lnSpc>
                <a:spcPct val="80000"/>
              </a:lnSpc>
            </a:pPr>
            <a:r>
              <a:rPr lang="en-US" sz="2800" dirty="0"/>
              <a:t>It’s time for the final paragraph!</a:t>
            </a:r>
          </a:p>
        </p:txBody>
      </p:sp>
      <p:pic>
        <p:nvPicPr>
          <p:cNvPr id="30725" name="Picture 5" descr="checklist-thumb"/>
          <p:cNvPicPr>
            <a:picLocks noChangeAspect="1" noChangeArrowheads="1"/>
          </p:cNvPicPr>
          <p:nvPr/>
        </p:nvPicPr>
        <p:blipFill>
          <a:blip r:embed="rId3" cstate="print"/>
          <a:srcRect/>
          <a:stretch>
            <a:fillRect/>
          </a:stretch>
        </p:blipFill>
        <p:spPr bwMode="auto">
          <a:xfrm>
            <a:off x="6553200" y="2057400"/>
            <a:ext cx="2498725" cy="39624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dissolve">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dissolve">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dissolve">
                                      <p:cBhvr>
                                        <p:cTn id="22"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The final paragraph</a:t>
            </a:r>
          </a:p>
        </p:txBody>
      </p:sp>
      <p:sp>
        <p:nvSpPr>
          <p:cNvPr id="31748" name="Rectangle 4"/>
          <p:cNvSpPr>
            <a:spLocks noGrp="1" noChangeArrowheads="1"/>
          </p:cNvSpPr>
          <p:nvPr>
            <p:ph type="body" sz="half" idx="2"/>
          </p:nvPr>
        </p:nvSpPr>
        <p:spPr>
          <a:xfrm>
            <a:off x="3733800" y="1981200"/>
            <a:ext cx="4724400" cy="4114800"/>
          </a:xfrm>
        </p:spPr>
        <p:txBody>
          <a:bodyPr/>
          <a:lstStyle/>
          <a:p>
            <a:pPr>
              <a:lnSpc>
                <a:spcPct val="90000"/>
              </a:lnSpc>
            </a:pPr>
            <a:r>
              <a:rPr lang="en-US" sz="2800" dirty="0"/>
              <a:t>The final paragraph of review should summarize the </a:t>
            </a:r>
            <a:r>
              <a:rPr lang="en-US" sz="2800" i="1" dirty="0"/>
              <a:t>argument</a:t>
            </a:r>
            <a:r>
              <a:rPr lang="en-US" sz="2800" dirty="0"/>
              <a:t> you’ve made in the review.</a:t>
            </a:r>
          </a:p>
          <a:p>
            <a:pPr>
              <a:lnSpc>
                <a:spcPct val="90000"/>
              </a:lnSpc>
            </a:pPr>
            <a:r>
              <a:rPr lang="en-US" sz="2800" dirty="0"/>
              <a:t>Summarize the trends that lead to the gap your study addresses.</a:t>
            </a:r>
          </a:p>
          <a:p>
            <a:pPr>
              <a:lnSpc>
                <a:spcPct val="90000"/>
              </a:lnSpc>
            </a:pPr>
            <a:r>
              <a:rPr lang="en-US" sz="2800" dirty="0"/>
              <a:t>Minimal if any use of sources here</a:t>
            </a:r>
          </a:p>
          <a:p>
            <a:pPr>
              <a:lnSpc>
                <a:spcPct val="90000"/>
              </a:lnSpc>
            </a:pPr>
            <a:r>
              <a:rPr lang="en-US" sz="2800" dirty="0"/>
              <a:t>Transition to the next section of the proposal.</a:t>
            </a:r>
          </a:p>
        </p:txBody>
      </p:sp>
      <p:pic>
        <p:nvPicPr>
          <p:cNvPr id="31752" name="Picture 8" descr="http://yourdissertation.com/blog/wp-content/uploads/yourdissertation.com/2008/10/literature-review-format.png"/>
          <p:cNvPicPr>
            <a:picLocks noChangeAspect="1" noChangeArrowheads="1"/>
          </p:cNvPicPr>
          <p:nvPr/>
        </p:nvPicPr>
        <p:blipFill>
          <a:blip r:embed="rId3" cstate="print"/>
          <a:srcRect/>
          <a:stretch>
            <a:fillRect/>
          </a:stretch>
        </p:blipFill>
        <p:spPr bwMode="auto">
          <a:xfrm>
            <a:off x="381000" y="2057400"/>
            <a:ext cx="2590800" cy="300599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81000" y="4876800"/>
            <a:ext cx="2819400" cy="1200329"/>
          </a:xfrm>
          <a:prstGeom prst="rect">
            <a:avLst/>
          </a:prstGeom>
          <a:noFill/>
        </p:spPr>
        <p:txBody>
          <a:bodyPr wrap="square" rtlCol="0">
            <a:spAutoFit/>
          </a:bodyPr>
          <a:lstStyle/>
          <a:p>
            <a:r>
              <a:rPr lang="en-US" dirty="0" smtClean="0">
                <a:latin typeface="Britannic Bold" pitchFamily="34" charset="0"/>
              </a:rPr>
              <a:t>Next Section!?! </a:t>
            </a:r>
          </a:p>
          <a:p>
            <a:r>
              <a:rPr lang="en-US" dirty="0" smtClean="0">
                <a:latin typeface="Britannic Bold" pitchFamily="34" charset="0"/>
              </a:rPr>
              <a:t>You mean there’s MORE?!?!</a:t>
            </a:r>
            <a:endParaRPr lang="en-US" dirty="0">
              <a:latin typeface="Britannic Bold"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dissolve">
                                      <p:cBhvr>
                                        <p:cTn id="7" dur="500"/>
                                        <p:tgtEl>
                                          <p:spTgt spid="317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8">
                                            <p:txEl>
                                              <p:pRg st="1" end="1"/>
                                            </p:txEl>
                                          </p:spTgt>
                                        </p:tgtEl>
                                        <p:attrNameLst>
                                          <p:attrName>style.visibility</p:attrName>
                                        </p:attrNameLst>
                                      </p:cBhvr>
                                      <p:to>
                                        <p:strVal val="visible"/>
                                      </p:to>
                                    </p:set>
                                    <p:animEffect transition="in" filter="dissolve">
                                      <p:cBhvr>
                                        <p:cTn id="12" dur="500"/>
                                        <p:tgtEl>
                                          <p:spTgt spid="317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8">
                                            <p:txEl>
                                              <p:pRg st="2" end="2"/>
                                            </p:txEl>
                                          </p:spTgt>
                                        </p:tgtEl>
                                        <p:attrNameLst>
                                          <p:attrName>style.visibility</p:attrName>
                                        </p:attrNameLst>
                                      </p:cBhvr>
                                      <p:to>
                                        <p:strVal val="visible"/>
                                      </p:to>
                                    </p:set>
                                    <p:animEffect transition="in" filter="dissolve">
                                      <p:cBhvr>
                                        <p:cTn id="17" dur="500"/>
                                        <p:tgtEl>
                                          <p:spTgt spid="317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48">
                                            <p:txEl>
                                              <p:pRg st="3" end="3"/>
                                            </p:txEl>
                                          </p:spTgt>
                                        </p:tgtEl>
                                        <p:attrNameLst>
                                          <p:attrName>style.visibility</p:attrName>
                                        </p:attrNameLst>
                                      </p:cBhvr>
                                      <p:to>
                                        <p:strVal val="visible"/>
                                      </p:to>
                                    </p:set>
                                    <p:animEffect transition="in" filter="dissolve">
                                      <p:cBhvr>
                                        <p:cTn id="22" dur="500"/>
                                        <p:tgtEl>
                                          <p:spTgt spid="317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152400"/>
            <a:ext cx="7772400" cy="1143000"/>
          </a:xfrm>
        </p:spPr>
        <p:txBody>
          <a:bodyPr/>
          <a:lstStyle/>
          <a:p>
            <a:r>
              <a:rPr lang="en-US"/>
              <a:t>Purpose of Study</a:t>
            </a:r>
          </a:p>
        </p:txBody>
      </p:sp>
      <p:sp>
        <p:nvSpPr>
          <p:cNvPr id="39939" name="Rectangle 3"/>
          <p:cNvSpPr>
            <a:spLocks noGrp="1" noChangeArrowheads="1"/>
          </p:cNvSpPr>
          <p:nvPr>
            <p:ph type="body" idx="1"/>
          </p:nvPr>
        </p:nvSpPr>
        <p:spPr>
          <a:xfrm>
            <a:off x="381000" y="1371600"/>
            <a:ext cx="6019800" cy="5334000"/>
          </a:xfrm>
        </p:spPr>
        <p:txBody>
          <a:bodyPr/>
          <a:lstStyle/>
          <a:p>
            <a:pPr>
              <a:lnSpc>
                <a:spcPct val="80000"/>
              </a:lnSpc>
            </a:pPr>
            <a:r>
              <a:rPr lang="en-US" sz="2800" dirty="0"/>
              <a:t>This is a short section just after the literature review.  Some articles will set it apart in a separate section, others will make it the last section of the review.  I require that you set it apart.</a:t>
            </a:r>
          </a:p>
          <a:p>
            <a:pPr>
              <a:lnSpc>
                <a:spcPct val="80000"/>
              </a:lnSpc>
            </a:pPr>
            <a:r>
              <a:rPr lang="en-US" sz="2800" dirty="0"/>
              <a:t>This should clarify your variables by providing CLEAR research questions, sub-questions </a:t>
            </a:r>
            <a:r>
              <a:rPr lang="en-US" sz="2800" dirty="0" smtClean="0"/>
              <a:t>and hypotheses if necessary.</a:t>
            </a:r>
            <a:endParaRPr lang="en-US" sz="2800" dirty="0"/>
          </a:p>
          <a:p>
            <a:pPr>
              <a:lnSpc>
                <a:spcPct val="80000"/>
              </a:lnSpc>
            </a:pPr>
            <a:r>
              <a:rPr lang="en-US" sz="2800" dirty="0"/>
              <a:t>This section should provide and end with a clear transition to the Method section which explains how these questions will be answered (see tutorial part two for details).</a:t>
            </a:r>
          </a:p>
        </p:txBody>
      </p:sp>
      <p:pic>
        <p:nvPicPr>
          <p:cNvPr id="39941" name="Picture 5" descr="Every%20shot%20has%20a%20purpose"/>
          <p:cNvPicPr>
            <a:picLocks noChangeAspect="1" noChangeArrowheads="1"/>
          </p:cNvPicPr>
          <p:nvPr/>
        </p:nvPicPr>
        <p:blipFill>
          <a:blip r:embed="rId3" cstate="print"/>
          <a:srcRect/>
          <a:stretch>
            <a:fillRect/>
          </a:stretch>
        </p:blipFill>
        <p:spPr bwMode="auto">
          <a:xfrm>
            <a:off x="6645275" y="1752600"/>
            <a:ext cx="2193925" cy="3124200"/>
          </a:xfrm>
          <a:prstGeom prst="rect">
            <a:avLst/>
          </a:prstGeom>
          <a:ln>
            <a:noFill/>
          </a:ln>
          <a:effectLst>
            <a:outerShdw blurRad="292100" dist="139700" dir="2700000" algn="tl" rotWithShape="0">
              <a:srgbClr val="333333">
                <a:alpha val="65000"/>
              </a:srgbClr>
            </a:outerShdw>
          </a:effectLst>
        </p:spPr>
      </p:pic>
      <p:sp>
        <p:nvSpPr>
          <p:cNvPr id="39942" name="Text Box 6"/>
          <p:cNvSpPr txBox="1">
            <a:spLocks noChangeArrowheads="1"/>
          </p:cNvSpPr>
          <p:nvPr/>
        </p:nvSpPr>
        <p:spPr bwMode="auto">
          <a:xfrm>
            <a:off x="6629400" y="4876800"/>
            <a:ext cx="2286000" cy="1569660"/>
          </a:xfrm>
          <a:prstGeom prst="rect">
            <a:avLst/>
          </a:prstGeom>
          <a:noFill/>
          <a:ln w="9525">
            <a:noFill/>
            <a:miter lim="800000"/>
            <a:headEnd/>
            <a:tailEnd/>
          </a:ln>
          <a:effectLst/>
        </p:spPr>
        <p:txBody>
          <a:bodyPr>
            <a:spAutoFit/>
          </a:bodyPr>
          <a:lstStyle/>
          <a:p>
            <a:pPr>
              <a:spcBef>
                <a:spcPct val="50000"/>
              </a:spcBef>
            </a:pPr>
            <a:r>
              <a:rPr lang="en-US" dirty="0">
                <a:latin typeface="Poor Richard" pitchFamily="18" charset="0"/>
              </a:rPr>
              <a:t>See, research methods is a lot like golf . . . only less frustrating</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The Big Picture: How should we organize </a:t>
            </a:r>
            <a:r>
              <a:rPr lang="en-US" dirty="0" smtClean="0"/>
              <a:t>Research Project </a:t>
            </a:r>
            <a:r>
              <a:rPr lang="en-US" dirty="0"/>
              <a:t>Two?</a:t>
            </a:r>
          </a:p>
        </p:txBody>
      </p:sp>
      <p:sp>
        <p:nvSpPr>
          <p:cNvPr id="44035" name="Rectangle 3"/>
          <p:cNvSpPr>
            <a:spLocks noGrp="1" noChangeArrowheads="1"/>
          </p:cNvSpPr>
          <p:nvPr>
            <p:ph type="body" idx="1"/>
          </p:nvPr>
        </p:nvSpPr>
        <p:spPr/>
        <p:txBody>
          <a:bodyPr/>
          <a:lstStyle/>
          <a:p>
            <a:pPr>
              <a:lnSpc>
                <a:spcPct val="90000"/>
              </a:lnSpc>
            </a:pPr>
            <a:r>
              <a:rPr lang="en-US" sz="2400" dirty="0" smtClean="0"/>
              <a:t>Research Project </a:t>
            </a:r>
            <a:r>
              <a:rPr lang="en-US" sz="2400" dirty="0"/>
              <a:t>Two will have </a:t>
            </a:r>
            <a:r>
              <a:rPr lang="en-US" sz="2400" dirty="0" smtClean="0"/>
              <a:t>six </a:t>
            </a:r>
            <a:r>
              <a:rPr lang="en-US" sz="2400" dirty="0"/>
              <a:t>basic sections and an appendix:</a:t>
            </a:r>
          </a:p>
          <a:p>
            <a:pPr lvl="1">
              <a:lnSpc>
                <a:spcPct val="90000"/>
              </a:lnSpc>
            </a:pPr>
            <a:r>
              <a:rPr lang="en-US" sz="2000" dirty="0"/>
              <a:t>Introduction that establishes context for and significance of your general RQ/problem. (heading or sub-headings here)</a:t>
            </a:r>
          </a:p>
          <a:p>
            <a:pPr lvl="1">
              <a:lnSpc>
                <a:spcPct val="90000"/>
              </a:lnSpc>
            </a:pPr>
            <a:r>
              <a:rPr lang="en-US" sz="2000" dirty="0"/>
              <a:t>Review of Literature that must include subheadings that demonstrate strategic organization</a:t>
            </a:r>
          </a:p>
          <a:p>
            <a:pPr lvl="1">
              <a:lnSpc>
                <a:spcPct val="90000"/>
              </a:lnSpc>
            </a:pPr>
            <a:r>
              <a:rPr lang="en-US" sz="2000" dirty="0"/>
              <a:t>Purpose of Study paragraph that provides a more specific research question now that we are educated by the review</a:t>
            </a:r>
          </a:p>
          <a:p>
            <a:pPr lvl="1">
              <a:lnSpc>
                <a:spcPct val="90000"/>
              </a:lnSpc>
            </a:pPr>
            <a:r>
              <a:rPr lang="en-US" sz="2000" dirty="0"/>
              <a:t>Method section that describes the methodology you would use to answer the RQ (more on this is in the other tutorial</a:t>
            </a:r>
            <a:r>
              <a:rPr lang="en-US" sz="2000" dirty="0" smtClean="0"/>
              <a:t>)</a:t>
            </a:r>
          </a:p>
          <a:p>
            <a:pPr lvl="1">
              <a:lnSpc>
                <a:spcPct val="90000"/>
              </a:lnSpc>
            </a:pPr>
            <a:r>
              <a:rPr lang="en-US" sz="2000" dirty="0" smtClean="0"/>
              <a:t>Conclusion that includes group reflections</a:t>
            </a:r>
            <a:endParaRPr lang="en-US" sz="2000" dirty="0"/>
          </a:p>
          <a:p>
            <a:pPr lvl="1">
              <a:lnSpc>
                <a:spcPct val="90000"/>
              </a:lnSpc>
            </a:pPr>
            <a:r>
              <a:rPr lang="en-US" sz="2000" dirty="0"/>
              <a:t>References in strict adherence to APA style</a:t>
            </a:r>
          </a:p>
          <a:p>
            <a:pPr lvl="1">
              <a:lnSpc>
                <a:spcPct val="90000"/>
              </a:lnSpc>
            </a:pPr>
            <a:r>
              <a:rPr lang="en-US" sz="2000" dirty="0"/>
              <a:t>Appendix A: Your data collection instruments such as questionnaires or pretest/posttest.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dissolve">
                                      <p:cBhvr>
                                        <p:cTn id="10" dur="500"/>
                                        <p:tgtEl>
                                          <p:spTgt spid="4403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dissolve">
                                      <p:cBhvr>
                                        <p:cTn id="13" dur="500"/>
                                        <p:tgtEl>
                                          <p:spTgt spid="4403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dissolve">
                                      <p:cBhvr>
                                        <p:cTn id="16" dur="500"/>
                                        <p:tgtEl>
                                          <p:spTgt spid="4403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Effect transition="in" filter="dissolve">
                                      <p:cBhvr>
                                        <p:cTn id="19" dur="500"/>
                                        <p:tgtEl>
                                          <p:spTgt spid="4403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4035">
                                            <p:txEl>
                                              <p:pRg st="5" end="5"/>
                                            </p:txEl>
                                          </p:spTgt>
                                        </p:tgtEl>
                                        <p:attrNameLst>
                                          <p:attrName>style.visibility</p:attrName>
                                        </p:attrNameLst>
                                      </p:cBhvr>
                                      <p:to>
                                        <p:strVal val="visible"/>
                                      </p:to>
                                    </p:set>
                                    <p:animEffect transition="in" filter="dissolve">
                                      <p:cBhvr>
                                        <p:cTn id="22" dur="500"/>
                                        <p:tgtEl>
                                          <p:spTgt spid="44035">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animEffect transition="in" filter="dissolve">
                                      <p:cBhvr>
                                        <p:cTn id="25" dur="500"/>
                                        <p:tgtEl>
                                          <p:spTgt spid="44035">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4035">
                                            <p:txEl>
                                              <p:pRg st="7" end="7"/>
                                            </p:txEl>
                                          </p:spTgt>
                                        </p:tgtEl>
                                        <p:attrNameLst>
                                          <p:attrName>style.visibility</p:attrName>
                                        </p:attrNameLst>
                                      </p:cBhvr>
                                      <p:to>
                                        <p:strVal val="visible"/>
                                      </p:to>
                                    </p:set>
                                    <p:animEffect transition="in" filter="dissolve">
                                      <p:cBhvr>
                                        <p:cTn id="28" dur="5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Format of Purpose of Study</a:t>
            </a:r>
          </a:p>
        </p:txBody>
      </p:sp>
      <p:sp>
        <p:nvSpPr>
          <p:cNvPr id="40963" name="Rectangle 3"/>
          <p:cNvSpPr>
            <a:spLocks noGrp="1" noChangeArrowheads="1"/>
          </p:cNvSpPr>
          <p:nvPr>
            <p:ph type="body" idx="1"/>
          </p:nvPr>
        </p:nvSpPr>
        <p:spPr/>
        <p:txBody>
          <a:bodyPr/>
          <a:lstStyle/>
          <a:p>
            <a:pPr>
              <a:lnSpc>
                <a:spcPct val="80000"/>
              </a:lnSpc>
              <a:buFontTx/>
              <a:buNone/>
            </a:pPr>
            <a:r>
              <a:rPr lang="en-US" sz="2800" dirty="0"/>
              <a:t>Transitional sentence or two from literature review and then offer research questions and hypothesis (if you have some based on literature review)</a:t>
            </a:r>
          </a:p>
          <a:p>
            <a:pPr lvl="2">
              <a:lnSpc>
                <a:spcPct val="80000"/>
              </a:lnSpc>
              <a:buFontTx/>
              <a:buNone/>
            </a:pPr>
            <a:r>
              <a:rPr lang="en-US" sz="2800" dirty="0"/>
              <a:t>RQ 1:  Will students who discuss tutorials as a group do better on </a:t>
            </a:r>
            <a:r>
              <a:rPr lang="en-US" sz="2800" dirty="0" smtClean="0"/>
              <a:t>Research Project </a:t>
            </a:r>
            <a:r>
              <a:rPr lang="en-US" sz="2800" dirty="0"/>
              <a:t>than students who do not discuss tutorials?</a:t>
            </a:r>
          </a:p>
          <a:p>
            <a:pPr lvl="2">
              <a:lnSpc>
                <a:spcPct val="80000"/>
              </a:lnSpc>
              <a:buFontTx/>
              <a:buNone/>
            </a:pPr>
            <a:r>
              <a:rPr lang="en-US" sz="2800" dirty="0"/>
              <a:t>H1: Students who report 15 minutes or more of active discussion of tutorials will demonstrate higher scores in final </a:t>
            </a:r>
            <a:r>
              <a:rPr lang="en-US" sz="2800" dirty="0" smtClean="0"/>
              <a:t>Research Project </a:t>
            </a:r>
            <a:r>
              <a:rPr lang="en-US" sz="2800" dirty="0"/>
              <a:t>grades than students who report minimal or inactive discussion of tutorial.</a:t>
            </a:r>
          </a:p>
          <a:p>
            <a:pPr lvl="2">
              <a:lnSpc>
                <a:spcPct val="80000"/>
              </a:lnSpc>
              <a:buFontTx/>
              <a:buNone/>
            </a:pPr>
            <a:endParaRPr lang="en-US" sz="2800" dirty="0"/>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Some APA </a:t>
            </a:r>
            <a:r>
              <a:rPr lang="en-US" dirty="0" smtClean="0"/>
              <a:t>Reminders</a:t>
            </a:r>
            <a:endParaRPr lang="en-US" dirty="0"/>
          </a:p>
        </p:txBody>
      </p:sp>
      <p:sp>
        <p:nvSpPr>
          <p:cNvPr id="32771" name="Rectangle 3"/>
          <p:cNvSpPr>
            <a:spLocks noGrp="1" noChangeArrowheads="1"/>
          </p:cNvSpPr>
          <p:nvPr>
            <p:ph type="body" idx="1"/>
          </p:nvPr>
        </p:nvSpPr>
        <p:spPr/>
        <p:txBody>
          <a:bodyPr/>
          <a:lstStyle/>
          <a:p>
            <a:pPr>
              <a:lnSpc>
                <a:spcPct val="80000"/>
              </a:lnSpc>
            </a:pPr>
            <a:r>
              <a:rPr lang="en-US" sz="2800" dirty="0"/>
              <a:t>Make limited use of direct quotes focus on paraphrasing with sources cited. </a:t>
            </a:r>
          </a:p>
          <a:p>
            <a:pPr>
              <a:lnSpc>
                <a:spcPct val="80000"/>
              </a:lnSpc>
            </a:pPr>
            <a:r>
              <a:rPr lang="en-US" sz="2800" dirty="0"/>
              <a:t>Use first person when logical “we used the following search terms . . .” but avoid “we thought this was a good article”</a:t>
            </a:r>
          </a:p>
          <a:p>
            <a:pPr>
              <a:lnSpc>
                <a:spcPct val="80000"/>
              </a:lnSpc>
            </a:pPr>
            <a:r>
              <a:rPr lang="en-US" sz="2800" dirty="0"/>
              <a:t>Keep </a:t>
            </a:r>
            <a:r>
              <a:rPr lang="en-US" sz="2800" i="1" dirty="0"/>
              <a:t>review</a:t>
            </a:r>
            <a:r>
              <a:rPr lang="en-US" sz="2800" dirty="0"/>
              <a:t> in past tense, but be logical about tense in other areas of review: “Peterson (1997) argued . . .” but you can say “Peterson (1997) seems to </a:t>
            </a:r>
            <a:r>
              <a:rPr lang="en-US" sz="2800" dirty="0" smtClean="0"/>
              <a:t>offer </a:t>
            </a:r>
            <a:r>
              <a:rPr lang="en-US" sz="2800" dirty="0"/>
              <a:t>the most widely applied definition of argumentativeness and is the one adopted in this study</a:t>
            </a:r>
            <a:r>
              <a:rPr lang="en-US" sz="2800" dirty="0" smtClean="0"/>
              <a:t>.” </a:t>
            </a:r>
            <a:endParaRPr lang="en-US"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dissolv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dissolve">
                                      <p:cBhvr>
                                        <p:cTn id="17"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Final thoughts</a:t>
            </a:r>
          </a:p>
        </p:txBody>
      </p:sp>
      <p:sp>
        <p:nvSpPr>
          <p:cNvPr id="33796" name="Rectangle 4"/>
          <p:cNvSpPr>
            <a:spLocks noGrp="1" noChangeArrowheads="1"/>
          </p:cNvSpPr>
          <p:nvPr>
            <p:ph type="body" sz="half" idx="2"/>
          </p:nvPr>
        </p:nvSpPr>
        <p:spPr>
          <a:xfrm>
            <a:off x="3657600" y="2057400"/>
            <a:ext cx="5181600" cy="4114800"/>
          </a:xfrm>
        </p:spPr>
        <p:txBody>
          <a:bodyPr/>
          <a:lstStyle/>
          <a:p>
            <a:r>
              <a:rPr lang="en-US" sz="2400"/>
              <a:t>This is a challenging assignment.  Even experienced researches will find this task challenging when taking on an unfamiliar topic.</a:t>
            </a:r>
          </a:p>
          <a:p>
            <a:r>
              <a:rPr lang="en-US" sz="2400"/>
              <a:t>Write early enough to step back a while before revision.</a:t>
            </a:r>
          </a:p>
          <a:p>
            <a:r>
              <a:rPr lang="en-US" sz="2400"/>
              <a:t>Make good use of the </a:t>
            </a:r>
            <a:r>
              <a:rPr lang="en-US" sz="2400" u="sng"/>
              <a:t>Writing Empirical Reports</a:t>
            </a:r>
            <a:r>
              <a:rPr lang="en-US" sz="2400"/>
              <a:t> text!!!!</a:t>
            </a:r>
          </a:p>
          <a:p>
            <a:r>
              <a:rPr lang="en-US" sz="2400"/>
              <a:t>Get others in group or Writing Center to read it carefully.</a:t>
            </a:r>
          </a:p>
        </p:txBody>
      </p:sp>
      <p:pic>
        <p:nvPicPr>
          <p:cNvPr id="33798" name="Picture 6" descr="hawks nest"/>
          <p:cNvPicPr>
            <a:picLocks noGrp="1" noChangeAspect="1" noChangeArrowheads="1"/>
          </p:cNvPicPr>
          <p:nvPr>
            <p:ph type="clipArt" sz="half" idx="1"/>
          </p:nvPr>
        </p:nvPicPr>
        <p:blipFill>
          <a:blip r:embed="rId3" cstate="print"/>
          <a:srcRect/>
          <a:stretch>
            <a:fillRect/>
          </a:stretch>
        </p:blipFill>
        <p:spPr>
          <a:xfrm>
            <a:off x="304800" y="2514600"/>
            <a:ext cx="3124200" cy="31242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dissolve">
                                      <p:cBhvr>
                                        <p:cTn id="7" dur="500"/>
                                        <p:tgtEl>
                                          <p:spTgt spid="337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dissolve">
                                      <p:cBhvr>
                                        <p:cTn id="12" dur="500"/>
                                        <p:tgtEl>
                                          <p:spTgt spid="337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6">
                                            <p:txEl>
                                              <p:pRg st="2" end="2"/>
                                            </p:txEl>
                                          </p:spTgt>
                                        </p:tgtEl>
                                        <p:attrNameLst>
                                          <p:attrName>style.visibility</p:attrName>
                                        </p:attrNameLst>
                                      </p:cBhvr>
                                      <p:to>
                                        <p:strVal val="visible"/>
                                      </p:to>
                                    </p:set>
                                    <p:animEffect transition="in" filter="dissolve">
                                      <p:cBhvr>
                                        <p:cTn id="17" dur="500"/>
                                        <p:tgtEl>
                                          <p:spTgt spid="337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796">
                                            <p:txEl>
                                              <p:pRg st="3" end="3"/>
                                            </p:txEl>
                                          </p:spTgt>
                                        </p:tgtEl>
                                        <p:attrNameLst>
                                          <p:attrName>style.visibility</p:attrName>
                                        </p:attrNameLst>
                                      </p:cBhvr>
                                      <p:to>
                                        <p:strVal val="visible"/>
                                      </p:to>
                                    </p:set>
                                    <p:animEffect transition="in" filter="dissolve">
                                      <p:cBhvr>
                                        <p:cTn id="22" dur="500"/>
                                        <p:tgtEl>
                                          <p:spTgt spid="337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28600"/>
            <a:ext cx="7772400" cy="762000"/>
          </a:xfrm>
        </p:spPr>
        <p:txBody>
          <a:bodyPr/>
          <a:lstStyle/>
          <a:p>
            <a:r>
              <a:rPr lang="en-US"/>
              <a:t>This Tutorial</a:t>
            </a:r>
          </a:p>
        </p:txBody>
      </p:sp>
      <p:sp>
        <p:nvSpPr>
          <p:cNvPr id="46083" name="Rectangle 3"/>
          <p:cNvSpPr>
            <a:spLocks noGrp="1" noChangeArrowheads="1"/>
          </p:cNvSpPr>
          <p:nvPr>
            <p:ph type="body" idx="1"/>
          </p:nvPr>
        </p:nvSpPr>
        <p:spPr>
          <a:xfrm>
            <a:off x="3200400" y="1371600"/>
            <a:ext cx="5257800" cy="4724400"/>
          </a:xfrm>
        </p:spPr>
        <p:txBody>
          <a:bodyPr/>
          <a:lstStyle/>
          <a:p>
            <a:pPr>
              <a:lnSpc>
                <a:spcPct val="90000"/>
              </a:lnSpc>
            </a:pPr>
            <a:r>
              <a:rPr lang="en-US" dirty="0"/>
              <a:t>This tutorial focuses on the first three sections of the </a:t>
            </a:r>
            <a:r>
              <a:rPr lang="en-US" dirty="0" smtClean="0"/>
              <a:t>Research Project</a:t>
            </a:r>
            <a:endParaRPr lang="en-US" dirty="0"/>
          </a:p>
          <a:p>
            <a:pPr lvl="1">
              <a:lnSpc>
                <a:spcPct val="90000"/>
              </a:lnSpc>
            </a:pPr>
            <a:r>
              <a:rPr lang="en-US" dirty="0"/>
              <a:t>Introduction</a:t>
            </a:r>
          </a:p>
          <a:p>
            <a:pPr lvl="1">
              <a:lnSpc>
                <a:spcPct val="90000"/>
              </a:lnSpc>
            </a:pPr>
            <a:r>
              <a:rPr lang="en-US" dirty="0"/>
              <a:t>Review of Literature</a:t>
            </a:r>
          </a:p>
          <a:p>
            <a:pPr lvl="1">
              <a:lnSpc>
                <a:spcPct val="90000"/>
              </a:lnSpc>
            </a:pPr>
            <a:r>
              <a:rPr lang="en-US" dirty="0"/>
              <a:t>Purpose of Study</a:t>
            </a:r>
          </a:p>
          <a:p>
            <a:pPr>
              <a:lnSpc>
                <a:spcPct val="90000"/>
              </a:lnSpc>
            </a:pPr>
            <a:r>
              <a:rPr lang="en-US" dirty="0"/>
              <a:t>But before you do any of that you’ve got to have a pretty good sense of your topic and problem.</a:t>
            </a:r>
          </a:p>
        </p:txBody>
      </p:sp>
      <p:pic>
        <p:nvPicPr>
          <p:cNvPr id="46085" name="Picture 5" descr="photo of student working at computer"/>
          <p:cNvPicPr>
            <a:picLocks noChangeAspect="1" noChangeArrowheads="1"/>
          </p:cNvPicPr>
          <p:nvPr/>
        </p:nvPicPr>
        <p:blipFill>
          <a:blip r:embed="rId3" cstate="print"/>
          <a:srcRect/>
          <a:stretch>
            <a:fillRect/>
          </a:stretch>
        </p:blipFill>
        <p:spPr bwMode="auto">
          <a:xfrm>
            <a:off x="533400" y="3124200"/>
            <a:ext cx="2260600" cy="3352800"/>
          </a:xfrm>
          <a:prstGeom prst="rect">
            <a:avLst/>
          </a:prstGeom>
          <a:ln>
            <a:noFill/>
          </a:ln>
          <a:effectLst>
            <a:outerShdw blurRad="292100" dist="139700" dir="2700000" algn="tl" rotWithShape="0">
              <a:srgbClr val="333333">
                <a:alpha val="65000"/>
              </a:srgbClr>
            </a:outerShdw>
          </a:effectLst>
        </p:spPr>
      </p:pic>
      <p:sp>
        <p:nvSpPr>
          <p:cNvPr id="46087" name="AutoShape 7"/>
          <p:cNvSpPr>
            <a:spLocks noChangeArrowheads="1"/>
          </p:cNvSpPr>
          <p:nvPr/>
        </p:nvSpPr>
        <p:spPr bwMode="auto">
          <a:xfrm>
            <a:off x="228600" y="228600"/>
            <a:ext cx="2895600" cy="2667000"/>
          </a:xfrm>
          <a:prstGeom prst="cloudCallout">
            <a:avLst>
              <a:gd name="adj1" fmla="val -1352"/>
              <a:gd name="adj2" fmla="val 74583"/>
            </a:avLst>
          </a:prstGeom>
          <a:solidFill>
            <a:srgbClr val="FFFF99"/>
          </a:solidFill>
          <a:ln w="9525">
            <a:solidFill>
              <a:schemeClr val="tx1"/>
            </a:solidFill>
            <a:round/>
            <a:headEnd/>
            <a:tailEnd/>
          </a:ln>
          <a:effectLst/>
        </p:spPr>
        <p:txBody>
          <a:bodyPr/>
          <a:lstStyle/>
          <a:p>
            <a:pPr algn="ctr"/>
            <a:endParaRPr lang="en-US"/>
          </a:p>
        </p:txBody>
      </p:sp>
      <p:sp>
        <p:nvSpPr>
          <p:cNvPr id="46088" name="Text Box 8"/>
          <p:cNvSpPr txBox="1">
            <a:spLocks noChangeArrowheads="1"/>
          </p:cNvSpPr>
          <p:nvPr/>
        </p:nvSpPr>
        <p:spPr bwMode="auto">
          <a:xfrm>
            <a:off x="609600" y="685800"/>
            <a:ext cx="2209800" cy="1892826"/>
          </a:xfrm>
          <a:prstGeom prst="rect">
            <a:avLst/>
          </a:prstGeom>
          <a:noFill/>
          <a:ln w="9525">
            <a:noFill/>
            <a:miter lim="800000"/>
            <a:headEnd/>
            <a:tailEnd/>
          </a:ln>
          <a:effectLst/>
        </p:spPr>
        <p:txBody>
          <a:bodyPr wrap="square">
            <a:spAutoFit/>
          </a:bodyPr>
          <a:lstStyle/>
          <a:p>
            <a:pPr>
              <a:spcBef>
                <a:spcPct val="50000"/>
              </a:spcBef>
            </a:pPr>
            <a:r>
              <a:rPr lang="en-US" sz="1800" dirty="0"/>
              <a:t>Wow, this tutorial is fascinating already—I can’t wait to write the </a:t>
            </a:r>
            <a:r>
              <a:rPr lang="en-US" sz="1800" dirty="0" smtClean="0"/>
              <a:t>Research Project One  </a:t>
            </a:r>
            <a:r>
              <a:rPr lang="en-US" sz="1800" dirty="0"/>
              <a:t>with my group!</a:t>
            </a:r>
          </a:p>
          <a:p>
            <a:pPr>
              <a:spcBef>
                <a:spcPct val="50000"/>
              </a:spcBef>
            </a:pPr>
            <a:endParaRPr lang="en-US" sz="1800"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0" y="76200"/>
            <a:ext cx="7772400" cy="1143000"/>
          </a:xfrm>
        </p:spPr>
        <p:txBody>
          <a:bodyPr/>
          <a:lstStyle/>
          <a:p>
            <a:r>
              <a:rPr lang="en-US"/>
              <a:t>The Introduction</a:t>
            </a:r>
          </a:p>
        </p:txBody>
      </p:sp>
      <p:sp>
        <p:nvSpPr>
          <p:cNvPr id="45059" name="Rectangle 3"/>
          <p:cNvSpPr>
            <a:spLocks noGrp="1" noChangeArrowheads="1"/>
          </p:cNvSpPr>
          <p:nvPr>
            <p:ph type="body" idx="1"/>
          </p:nvPr>
        </p:nvSpPr>
        <p:spPr>
          <a:xfrm>
            <a:off x="685800" y="1295400"/>
            <a:ext cx="7772400" cy="5410200"/>
          </a:xfrm>
        </p:spPr>
        <p:txBody>
          <a:bodyPr/>
          <a:lstStyle/>
          <a:p>
            <a:pPr>
              <a:lnSpc>
                <a:spcPct val="90000"/>
              </a:lnSpc>
            </a:pPr>
            <a:r>
              <a:rPr lang="en-US" sz="2400"/>
              <a:t>The introduction should do many of the things you’ve learned to do in other introductions</a:t>
            </a:r>
          </a:p>
          <a:p>
            <a:pPr lvl="1">
              <a:lnSpc>
                <a:spcPct val="90000"/>
              </a:lnSpc>
            </a:pPr>
            <a:r>
              <a:rPr lang="en-US" sz="2000"/>
              <a:t>Gain the attention and involvement of your reader</a:t>
            </a:r>
          </a:p>
          <a:p>
            <a:pPr lvl="1">
              <a:lnSpc>
                <a:spcPct val="90000"/>
              </a:lnSpc>
            </a:pPr>
            <a:r>
              <a:rPr lang="en-US" sz="2000"/>
              <a:t>Clarify your purpose for the document</a:t>
            </a:r>
          </a:p>
          <a:p>
            <a:pPr lvl="1">
              <a:lnSpc>
                <a:spcPct val="90000"/>
              </a:lnSpc>
            </a:pPr>
            <a:r>
              <a:rPr lang="en-US" sz="2000"/>
              <a:t>Offer a general sense of the topic and research problem being addressed</a:t>
            </a:r>
          </a:p>
          <a:p>
            <a:pPr lvl="1">
              <a:lnSpc>
                <a:spcPct val="90000"/>
              </a:lnSpc>
            </a:pPr>
            <a:r>
              <a:rPr lang="en-US" sz="2000"/>
              <a:t>Give a clear sense of what is coming</a:t>
            </a:r>
          </a:p>
          <a:p>
            <a:pPr>
              <a:lnSpc>
                <a:spcPct val="90000"/>
              </a:lnSpc>
            </a:pPr>
            <a:r>
              <a:rPr lang="en-US" sz="2400"/>
              <a:t>You should cite one or two sources here rather than offering unsubstantiated opinions or generic fluff like “video games are everywhere”</a:t>
            </a:r>
          </a:p>
          <a:p>
            <a:pPr>
              <a:lnSpc>
                <a:spcPct val="90000"/>
              </a:lnSpc>
            </a:pPr>
            <a:r>
              <a:rPr lang="en-US" sz="2400"/>
              <a:t>By the end of the introduction we should know enough about the topic/problem that the literature review makes sense</a:t>
            </a:r>
          </a:p>
          <a:p>
            <a:pPr>
              <a:lnSpc>
                <a:spcPct val="90000"/>
              </a:lnSpc>
            </a:pPr>
            <a:r>
              <a:rPr lang="en-US" sz="2400"/>
              <a:t>You will want to revise your introduction LAST once you’ve written the rest of your document.</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r>
              <a:rPr lang="en-US"/>
              <a:t>Why do we do a lit. review?</a:t>
            </a:r>
          </a:p>
        </p:txBody>
      </p:sp>
      <p:sp>
        <p:nvSpPr>
          <p:cNvPr id="4099" name="Rectangle 3"/>
          <p:cNvSpPr>
            <a:spLocks noGrp="1" noChangeArrowheads="1"/>
          </p:cNvSpPr>
          <p:nvPr>
            <p:ph type="body" idx="1"/>
          </p:nvPr>
        </p:nvSpPr>
        <p:spPr>
          <a:xfrm>
            <a:off x="228600" y="1295400"/>
            <a:ext cx="6096000" cy="5257800"/>
          </a:xfrm>
        </p:spPr>
        <p:txBody>
          <a:bodyPr/>
          <a:lstStyle/>
          <a:p>
            <a:r>
              <a:rPr lang="en-US" dirty="0"/>
              <a:t>President Woodrow Wilson once said “I use not only all the brains I have, but all I can borrow.” Successful people get that way by learning from others as well as from their own experience.</a:t>
            </a:r>
          </a:p>
          <a:p>
            <a:r>
              <a:rPr lang="en-US" dirty="0"/>
              <a:t>A literature review is the section of the paper that summarizes what we know because of other </a:t>
            </a:r>
            <a:r>
              <a:rPr lang="en-US" b="1" dirty="0"/>
              <a:t>research</a:t>
            </a:r>
            <a:r>
              <a:rPr lang="en-US" dirty="0"/>
              <a:t> on this topic. </a:t>
            </a:r>
          </a:p>
        </p:txBody>
      </p:sp>
      <p:pic>
        <p:nvPicPr>
          <p:cNvPr id="4101" name="Picture 5" descr="351487"/>
          <p:cNvPicPr>
            <a:picLocks noChangeAspect="1" noChangeArrowheads="1"/>
          </p:cNvPicPr>
          <p:nvPr/>
        </p:nvPicPr>
        <p:blipFill>
          <a:blip r:embed="rId3" cstate="print"/>
          <a:srcRect/>
          <a:stretch>
            <a:fillRect/>
          </a:stretch>
        </p:blipFill>
        <p:spPr bwMode="auto">
          <a:xfrm>
            <a:off x="6553200" y="1524000"/>
            <a:ext cx="2282825" cy="2895600"/>
          </a:xfrm>
          <a:prstGeom prst="rect">
            <a:avLst/>
          </a:prstGeom>
          <a:ln>
            <a:noFill/>
          </a:ln>
          <a:effectLst>
            <a:outerShdw blurRad="292100" dist="139700" dir="2700000" algn="tl" rotWithShape="0">
              <a:srgbClr val="333333">
                <a:alpha val="65000"/>
              </a:srgbClr>
            </a:outerShdw>
          </a:effectLst>
        </p:spPr>
      </p:pic>
      <p:sp>
        <p:nvSpPr>
          <p:cNvPr id="4102" name="Text Box 6"/>
          <p:cNvSpPr txBox="1">
            <a:spLocks noChangeArrowheads="1"/>
          </p:cNvSpPr>
          <p:nvPr/>
        </p:nvSpPr>
        <p:spPr bwMode="auto">
          <a:xfrm>
            <a:off x="6705600" y="4419600"/>
            <a:ext cx="2209800" cy="825500"/>
          </a:xfrm>
          <a:prstGeom prst="rect">
            <a:avLst/>
          </a:prstGeom>
          <a:noFill/>
          <a:ln w="9525">
            <a:noFill/>
            <a:miter lim="800000"/>
            <a:headEnd/>
            <a:tailEnd/>
          </a:ln>
          <a:effectLst/>
        </p:spPr>
        <p:txBody>
          <a:bodyPr>
            <a:spAutoFit/>
          </a:bodyPr>
          <a:lstStyle/>
          <a:p>
            <a:pPr>
              <a:spcBef>
                <a:spcPct val="50000"/>
              </a:spcBef>
            </a:pPr>
            <a:r>
              <a:rPr lang="en-US" sz="1600" dirty="0"/>
              <a:t>“I wish I could have taken Dr. Olsen’s </a:t>
            </a:r>
            <a:r>
              <a:rPr lang="en-US" sz="1600" dirty="0" smtClean="0"/>
              <a:t>class.”</a:t>
            </a:r>
            <a:br>
              <a:rPr lang="en-US" sz="1600" dirty="0" smtClean="0"/>
            </a:br>
            <a:r>
              <a:rPr lang="en-US" sz="1600" dirty="0" smtClean="0"/>
              <a:t> </a:t>
            </a:r>
            <a:r>
              <a:rPr lang="en-US" sz="1600" dirty="0"/>
              <a:t>~ W. W.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ssolve">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r>
              <a:rPr lang="en-US" sz="4000"/>
              <a:t>Why do we do a lit. review (part II)</a:t>
            </a:r>
          </a:p>
        </p:txBody>
      </p:sp>
      <p:sp>
        <p:nvSpPr>
          <p:cNvPr id="5124" name="Rectangle 4"/>
          <p:cNvSpPr>
            <a:spLocks noGrp="1" noChangeArrowheads="1"/>
          </p:cNvSpPr>
          <p:nvPr>
            <p:ph type="body" sz="half" idx="2"/>
          </p:nvPr>
        </p:nvSpPr>
        <p:spPr>
          <a:xfrm>
            <a:off x="2667000" y="1066800"/>
            <a:ext cx="6096000" cy="5562600"/>
          </a:xfrm>
        </p:spPr>
        <p:txBody>
          <a:bodyPr/>
          <a:lstStyle/>
          <a:p>
            <a:pPr>
              <a:lnSpc>
                <a:spcPct val="90000"/>
              </a:lnSpc>
            </a:pPr>
            <a:r>
              <a:rPr lang="en-US" sz="2800" dirty="0"/>
              <a:t>The literature review section of </a:t>
            </a:r>
            <a:r>
              <a:rPr lang="en-US" sz="2800" dirty="0" smtClean="0"/>
              <a:t>Research Project </a:t>
            </a:r>
            <a:r>
              <a:rPr lang="en-US" sz="2800" dirty="0"/>
              <a:t>two provides an opportunity for you to demonstrate that you can 1) </a:t>
            </a:r>
            <a:r>
              <a:rPr lang="en-US" sz="2800" b="1" dirty="0"/>
              <a:t>find</a:t>
            </a:r>
            <a:r>
              <a:rPr lang="en-US" sz="2800" dirty="0"/>
              <a:t> quality sources, 2) </a:t>
            </a:r>
            <a:r>
              <a:rPr lang="en-US" sz="2800" b="1" dirty="0"/>
              <a:t>report</a:t>
            </a:r>
            <a:r>
              <a:rPr lang="en-US" sz="2800" dirty="0"/>
              <a:t> on them accurately and efficiently, </a:t>
            </a:r>
            <a:r>
              <a:rPr lang="en-US" sz="2800" b="1" dirty="0"/>
              <a:t>infer</a:t>
            </a:r>
            <a:r>
              <a:rPr lang="en-US" sz="2800" dirty="0"/>
              <a:t> from them soundly and form </a:t>
            </a:r>
            <a:r>
              <a:rPr lang="en-US" sz="2800" b="1" dirty="0" smtClean="0"/>
              <a:t>judgments</a:t>
            </a:r>
            <a:r>
              <a:rPr lang="en-US" sz="2800" dirty="0" smtClean="0"/>
              <a:t>.</a:t>
            </a:r>
          </a:p>
          <a:p>
            <a:pPr>
              <a:lnSpc>
                <a:spcPct val="90000"/>
              </a:lnSpc>
            </a:pPr>
            <a:r>
              <a:rPr lang="en-US" sz="2800" dirty="0" smtClean="0"/>
              <a:t>The result of that is you show your reader two things: 1) you understand the issues, 2) what the gap in our knowledge is that your study addresses.</a:t>
            </a:r>
            <a:endParaRPr lang="en-US" sz="2800" dirty="0"/>
          </a:p>
          <a:p>
            <a:pPr>
              <a:lnSpc>
                <a:spcPct val="90000"/>
              </a:lnSpc>
            </a:pPr>
            <a:endParaRPr lang="en-US" sz="2800" dirty="0"/>
          </a:p>
        </p:txBody>
      </p:sp>
      <p:pic>
        <p:nvPicPr>
          <p:cNvPr id="5129" name="Picture 9" descr="http://garnetbrough.files.wordpress.com/2011/02/bridging-the-gap.jpg"/>
          <p:cNvPicPr>
            <a:picLocks noChangeAspect="1" noChangeArrowheads="1"/>
          </p:cNvPicPr>
          <p:nvPr/>
        </p:nvPicPr>
        <p:blipFill>
          <a:blip r:embed="rId3" cstate="print"/>
          <a:srcRect/>
          <a:stretch>
            <a:fillRect/>
          </a:stretch>
        </p:blipFill>
        <p:spPr bwMode="auto">
          <a:xfrm>
            <a:off x="228600" y="1143000"/>
            <a:ext cx="2438400" cy="47244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1143000"/>
          </a:xfrm>
        </p:spPr>
        <p:txBody>
          <a:bodyPr/>
          <a:lstStyle/>
          <a:p>
            <a:r>
              <a:rPr lang="en-US"/>
              <a:t>What’s your </a:t>
            </a:r>
            <a:r>
              <a:rPr lang="en-US" u="sng"/>
              <a:t>problem</a:t>
            </a:r>
            <a:r>
              <a:rPr lang="en-US"/>
              <a:t>?</a:t>
            </a:r>
          </a:p>
        </p:txBody>
      </p:sp>
      <p:sp>
        <p:nvSpPr>
          <p:cNvPr id="6147" name="Rectangle 3"/>
          <p:cNvSpPr>
            <a:spLocks noGrp="1" noChangeArrowheads="1"/>
          </p:cNvSpPr>
          <p:nvPr>
            <p:ph type="body" idx="1"/>
          </p:nvPr>
        </p:nvSpPr>
        <p:spPr>
          <a:xfrm>
            <a:off x="381000" y="1295400"/>
            <a:ext cx="6705600" cy="4114800"/>
          </a:xfrm>
        </p:spPr>
        <p:txBody>
          <a:bodyPr/>
          <a:lstStyle/>
          <a:p>
            <a:pPr>
              <a:lnSpc>
                <a:spcPct val="90000"/>
              </a:lnSpc>
            </a:pPr>
            <a:r>
              <a:rPr lang="en-US" sz="2800" dirty="0"/>
              <a:t>Remember that you need a basic research problem.  You are not answering the RQ or solving the problem </a:t>
            </a:r>
            <a:r>
              <a:rPr lang="en-US" sz="2800" dirty="0" smtClean="0"/>
              <a:t>by doing </a:t>
            </a:r>
            <a:r>
              <a:rPr lang="en-US" sz="2800" dirty="0"/>
              <a:t>the literature review.  </a:t>
            </a:r>
            <a:r>
              <a:rPr lang="en-US" sz="2800" dirty="0" smtClean="0"/>
              <a:t>The review is </a:t>
            </a:r>
            <a:r>
              <a:rPr lang="en-US" sz="2800" b="1" dirty="0" smtClean="0"/>
              <a:t>clarifying </a:t>
            </a:r>
            <a:r>
              <a:rPr lang="en-US" sz="2800" b="1" dirty="0"/>
              <a:t>what we do know </a:t>
            </a:r>
            <a:r>
              <a:rPr lang="en-US" sz="2800" b="1" i="1" dirty="0"/>
              <a:t>and what we don’t yet know</a:t>
            </a:r>
            <a:r>
              <a:rPr lang="en-US" sz="2800" b="1" dirty="0"/>
              <a:t> about your problem or RQ.</a:t>
            </a:r>
          </a:p>
          <a:p>
            <a:pPr>
              <a:lnSpc>
                <a:spcPct val="90000"/>
              </a:lnSpc>
            </a:pPr>
            <a:r>
              <a:rPr lang="en-US" sz="2800" dirty="0"/>
              <a:t>For our purposes at least one of the variables in your problem must be a </a:t>
            </a:r>
            <a:r>
              <a:rPr lang="en-US" sz="2800" i="1" dirty="0"/>
              <a:t>communication variable</a:t>
            </a:r>
            <a:r>
              <a:rPr lang="en-US" sz="2800" dirty="0"/>
              <a:t>—that’s one reason why you take COM 105 before COM 200.</a:t>
            </a:r>
          </a:p>
        </p:txBody>
      </p:sp>
      <p:pic>
        <p:nvPicPr>
          <p:cNvPr id="6149" name="Picture 5" descr="22159049"/>
          <p:cNvPicPr>
            <a:picLocks noChangeAspect="1" noChangeArrowheads="1"/>
          </p:cNvPicPr>
          <p:nvPr/>
        </p:nvPicPr>
        <p:blipFill>
          <a:blip r:embed="rId3" cstate="print"/>
          <a:srcRect/>
          <a:stretch>
            <a:fillRect/>
          </a:stretch>
        </p:blipFill>
        <p:spPr bwMode="auto">
          <a:xfrm>
            <a:off x="6934200" y="3352800"/>
            <a:ext cx="2044700" cy="3276600"/>
          </a:xfrm>
          <a:prstGeom prst="rect">
            <a:avLst/>
          </a:prstGeom>
          <a:ln>
            <a:noFill/>
          </a:ln>
          <a:effectLst>
            <a:outerShdw blurRad="292100" dist="139700" dir="2700000" algn="tl" rotWithShape="0">
              <a:srgbClr val="333333">
                <a:alpha val="65000"/>
              </a:srgbClr>
            </a:outerShdw>
          </a:effectLst>
        </p:spPr>
      </p:pic>
      <p:sp>
        <p:nvSpPr>
          <p:cNvPr id="6150" name="Text Box 6"/>
          <p:cNvSpPr txBox="1">
            <a:spLocks noChangeArrowheads="1"/>
          </p:cNvSpPr>
          <p:nvPr/>
        </p:nvSpPr>
        <p:spPr bwMode="auto">
          <a:xfrm>
            <a:off x="4419600" y="5562600"/>
            <a:ext cx="2438400" cy="923330"/>
          </a:xfrm>
          <a:prstGeom prst="rect">
            <a:avLst/>
          </a:prstGeom>
          <a:noFill/>
          <a:ln w="9525">
            <a:noFill/>
            <a:miter lim="800000"/>
            <a:headEnd/>
            <a:tailEnd/>
          </a:ln>
          <a:effectLst/>
        </p:spPr>
        <p:txBody>
          <a:bodyPr wrap="square">
            <a:spAutoFit/>
          </a:bodyPr>
          <a:lstStyle/>
          <a:p>
            <a:pPr>
              <a:spcBef>
                <a:spcPct val="50000"/>
              </a:spcBef>
            </a:pPr>
            <a:r>
              <a:rPr lang="en-US" sz="1800" b="1" dirty="0">
                <a:latin typeface="Papyrus" pitchFamily="66" charset="0"/>
              </a:rPr>
              <a:t>“I don’t know what I don’t know yet.  I haven’t researched it!”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Example: Acid Rain</a:t>
            </a:r>
          </a:p>
        </p:txBody>
      </p:sp>
      <p:sp>
        <p:nvSpPr>
          <p:cNvPr id="7171" name="Rectangle 3"/>
          <p:cNvSpPr>
            <a:spLocks noGrp="1" noChangeArrowheads="1"/>
          </p:cNvSpPr>
          <p:nvPr>
            <p:ph type="body" sz="half" idx="1"/>
          </p:nvPr>
        </p:nvSpPr>
        <p:spPr>
          <a:xfrm>
            <a:off x="457200" y="1981200"/>
            <a:ext cx="4953000" cy="4114800"/>
          </a:xfrm>
        </p:spPr>
        <p:txBody>
          <a:bodyPr/>
          <a:lstStyle/>
          <a:p>
            <a:r>
              <a:rPr lang="en-US" sz="2800" dirty="0"/>
              <a:t>Let’s say you’re interested in acid rain. How can that incorporate a </a:t>
            </a:r>
            <a:r>
              <a:rPr lang="en-US" sz="2800" b="1" u="sng" dirty="0"/>
              <a:t>communication</a:t>
            </a:r>
            <a:r>
              <a:rPr lang="en-US" sz="2800" dirty="0"/>
              <a:t> variable?  </a:t>
            </a:r>
          </a:p>
          <a:p>
            <a:r>
              <a:rPr lang="en-US" sz="2800" dirty="0"/>
              <a:t>Write down two possibilities before hitting the next slide.</a:t>
            </a:r>
          </a:p>
          <a:p>
            <a:r>
              <a:rPr lang="en-US" sz="2800" dirty="0"/>
              <a:t>Really, go ahead and do it.</a:t>
            </a:r>
          </a:p>
        </p:txBody>
      </p:sp>
      <p:pic>
        <p:nvPicPr>
          <p:cNvPr id="7176" name="Picture 8" descr="http://www.independent.co.uk/multimedia/archive/00399/pg-16-acid-rain-ala_399048a.jpg"/>
          <p:cNvPicPr>
            <a:picLocks noChangeAspect="1" noChangeArrowheads="1"/>
          </p:cNvPicPr>
          <p:nvPr/>
        </p:nvPicPr>
        <p:blipFill>
          <a:blip r:embed="rId3" cstate="print"/>
          <a:srcRect/>
          <a:stretch>
            <a:fillRect/>
          </a:stretch>
        </p:blipFill>
        <p:spPr bwMode="auto">
          <a:xfrm>
            <a:off x="5715000" y="1981200"/>
            <a:ext cx="2971800" cy="386715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ssolve">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USESECONDARYMONITOR" val="True"/>
  <p:tag name="BULLETTYPE" val="3"/>
  <p:tag name="RESPCOUNTERSTYLE" val="1"/>
  <p:tag name="INPUTSOURCE" val="1"/>
  <p:tag name="BACKUPSESSIONS" val="True"/>
  <p:tag name="REVIEWONLY" val="False"/>
  <p:tag name="PARTICIPANTSINLEADERBOARD" val="5"/>
  <p:tag name="BUBBLESIZEVISIBLE" val="True"/>
  <p:tag name="CUSTOMGRIDBACKCOLOR" val="-2830136"/>
  <p:tag name="CUSTOMCELLBACKCOLOR3" val="-268652"/>
  <p:tag name="DISPLAYDEVICENUMBER" val="True"/>
  <p:tag name="AUTOSIZEGRID" val="True"/>
  <p:tag name="CHARTCOLORS" val="0"/>
  <p:tag name="MULTIRESPDIVISOR" val="1"/>
  <p:tag name="CORRECTPOINTVALUE" val="2"/>
  <p:tag name="ADDINALWAYSLOADED" val="False"/>
  <p:tag name="TPVERSION" val="2006"/>
  <p:tag name="DEFAULTPORT" val="1001"/>
  <p:tag name="COUNTDOWNSTYLE" val="3"/>
  <p:tag name="USEENTERPRISEMANAGER" val="False"/>
  <p:tag name="CHARTVALUEFORMAT" val="0%"/>
  <p:tag name="STDCHART" val="1"/>
  <p:tag name="BUBBLEVALUEFORMAT" val="0.0"/>
  <p:tag name="CUSTOMCELLBACKCOLOR1" val="-657956"/>
  <p:tag name="DISPLAYNAME" val="True"/>
  <p:tag name="GRIDSIZE" val="{Width=800, Height=600}"/>
  <p:tag name="RESETCHARTS" val="True"/>
  <p:tag name="ALLOWUSERFEEDBACK" val="True"/>
  <p:tag name="ZEROBASED" val="False"/>
  <p:tag name="EXPANDSHOWBAR" val="True"/>
  <p:tag name="ANSWERNOWTEXT" val="Answer Now"/>
  <p:tag name="NUMRESPONSES" val="1"/>
  <p:tag name="ROTATIONINTERVAL" val="2"/>
  <p:tag name="BUBBLENAMEVISIBLE" val="True"/>
  <p:tag name="CUSTOMCELLBACKCOLOR2" val="-13395457"/>
  <p:tag name="GRIDOPACITY" val="90"/>
  <p:tag name="CHARTLABELS" val="0"/>
  <p:tag name="INCORRECTPOINTVALUE" val="1"/>
  <p:tag name="CHARTSCALE" val="True"/>
  <p:tag name="ANSWERNOWSTYLE" val="-1"/>
  <p:tag name="ALLOWDUPLICATES" val="False"/>
  <p:tag name="TEAMSINLEADERBOARD" val="5"/>
  <p:tag name="CUSTOMCELLFORECOLOR" val="-16777216"/>
  <p:tag name="GRIDROTATIONINTERVAL" val="2"/>
  <p:tag name="PARTLISTDEFAULT" val="0"/>
  <p:tag name="AUTOADJUSTPARTRANGE" val="True"/>
  <p:tag name="RESPCOUNTERFORMAT" val="0"/>
  <p:tag name="AUTOADVANCE" val="False"/>
  <p:tag name="DEFAULTNUMTEAMS" val="5"/>
  <p:tag name="GRIDPOSITION" val="1"/>
  <p:tag name="REALTIMEBACKUP" val="False"/>
  <p:tag name="REQUIREPASSWORD" val="False"/>
  <p:tag name="AUTOUPDATEALIASES" val="True"/>
  <p:tag name="USESCHEMECOLORS" val="True"/>
  <p:tag name="INCLUDEPPT" val="True"/>
  <p:tag name="RESPTABLESTYLE" val="-1"/>
  <p:tag name="BUBBLEGROUPING" val="3"/>
  <p:tag name="INCLUDENONRESPONDERS" val="False"/>
  <p:tag name="COUNTDOWNSECONDS" val="20"/>
  <p:tag name="DISPLAYDEVICEID" val="True"/>
  <p:tag name="ENABLEPRESENTERVPAD" val="False"/>
  <p:tag name="POLLINGCYCLE" val="2"/>
  <p:tag name="MAXRESPONDERS" val="5"/>
  <p:tag name="BACKUPMAINTENANCE" val="7"/>
  <p:tag name="CUSTOMCELLBACKCOLOR4" val="-8355712"/>
  <p:tag name="SHOWBARVISIBLE" val="True"/>
  <p:tag name="REALTIMEBACKUPPATH" val="(Non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2353</TotalTime>
  <Words>2146</Words>
  <Application>Microsoft Office PowerPoint</Application>
  <PresentationFormat>On-screen Show (4:3)</PresentationFormat>
  <Paragraphs>164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Doing Research Project Two: Part One: Introduction and   Literature Review</vt:lpstr>
      <vt:lpstr>Some Ground Rules</vt:lpstr>
      <vt:lpstr>The Big Picture: How should we organize Research Project Two?</vt:lpstr>
      <vt:lpstr>This Tutorial</vt:lpstr>
      <vt:lpstr>The Introduction</vt:lpstr>
      <vt:lpstr>Why do we do a lit. review?</vt:lpstr>
      <vt:lpstr>Why do we do a lit. review (part II)</vt:lpstr>
      <vt:lpstr>What’s your problem?</vt:lpstr>
      <vt:lpstr>Example: Acid Rain</vt:lpstr>
      <vt:lpstr>Example Acid Rain</vt:lpstr>
      <vt:lpstr>Quick Review</vt:lpstr>
      <vt:lpstr>Quick Review: Answer</vt:lpstr>
      <vt:lpstr>Let’s move on . . . </vt:lpstr>
      <vt:lpstr>Research Reminders</vt:lpstr>
      <vt:lpstr>What if we don’t find much?</vt:lpstr>
      <vt:lpstr>Slide 16</vt:lpstr>
      <vt:lpstr>Let’s PREPARE to write this thing</vt:lpstr>
      <vt:lpstr>What are we writing for?</vt:lpstr>
      <vt:lpstr>1) What do we already know?</vt:lpstr>
      <vt:lpstr>2) How does your RQ relate to what we already know?</vt:lpstr>
      <vt:lpstr>3) What method and instrument(s) are you using?</vt:lpstr>
      <vt:lpstr>Appropriateness</vt:lpstr>
      <vt:lpstr>Organizing the review</vt:lpstr>
      <vt:lpstr>Organizational hints</vt:lpstr>
      <vt:lpstr>Bad Example</vt:lpstr>
      <vt:lpstr>Better Example</vt:lpstr>
      <vt:lpstr>So far so good</vt:lpstr>
      <vt:lpstr>The final paragraph</vt:lpstr>
      <vt:lpstr>Purpose of Study</vt:lpstr>
      <vt:lpstr>Format of Purpose of Study</vt:lpstr>
      <vt:lpstr>Some APA Reminders</vt:lpstr>
      <vt:lpstr>Final thoughts</vt:lpstr>
    </vt:vector>
  </TitlesOfParts>
  <Company>uncw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Probe Three: Problem Statement and  Literature Review</dc:title>
  <dc:creator>Richard Olsen</dc:creator>
  <cp:lastModifiedBy>Rick Olsen</cp:lastModifiedBy>
  <cp:revision>18</cp:revision>
  <dcterms:created xsi:type="dcterms:W3CDTF">2002-11-01T20:25:29Z</dcterms:created>
  <dcterms:modified xsi:type="dcterms:W3CDTF">2011-07-27T20:11:40Z</dcterms:modified>
</cp:coreProperties>
</file>