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tags/tag29.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1" r:id="rId4"/>
    <p:sldId id="285" r:id="rId5"/>
    <p:sldId id="286" r:id="rId6"/>
    <p:sldId id="257" r:id="rId7"/>
    <p:sldId id="258" r:id="rId8"/>
    <p:sldId id="259" r:id="rId9"/>
    <p:sldId id="260" r:id="rId10"/>
    <p:sldId id="261" r:id="rId11"/>
    <p:sldId id="262" r:id="rId12"/>
    <p:sldId id="263" r:id="rId13"/>
    <p:sldId id="265" r:id="rId14"/>
    <p:sldId id="264" r:id="rId15"/>
    <p:sldId id="266" r:id="rId16"/>
    <p:sldId id="267" r:id="rId17"/>
    <p:sldId id="268" r:id="rId18"/>
    <p:sldId id="269" r:id="rId19"/>
    <p:sldId id="270" r:id="rId20"/>
    <p:sldId id="271" r:id="rId21"/>
    <p:sldId id="272" r:id="rId22"/>
    <p:sldId id="282" r:id="rId23"/>
    <p:sldId id="283" r:id="rId24"/>
    <p:sldId id="273" r:id="rId25"/>
    <p:sldId id="274" r:id="rId26"/>
    <p:sldId id="275" r:id="rId27"/>
    <p:sldId id="276" r:id="rId28"/>
    <p:sldId id="277" r:id="rId29"/>
    <p:sldId id="278" r:id="rId30"/>
    <p:sldId id="279" r:id="rId31"/>
  </p:sldIdLst>
  <p:sldSz cx="9144000" cy="6858000" type="screen4x3"/>
  <p:notesSz cx="6858000" cy="9144000"/>
  <p:custDataLst>
    <p:tags r:id="rId32"/>
  </p:custDataLst>
  <p:defaultTextStyle>
    <a:defPPr>
      <a:defRPr lang="en-US"/>
    </a:defPPr>
    <a:lvl1pPr algn="l" rtl="0" fontAlgn="base">
      <a:spcBef>
        <a:spcPct val="0"/>
      </a:spcBef>
      <a:spcAft>
        <a:spcPct val="0"/>
      </a:spcAft>
      <a:defRPr sz="2400" kern="1200">
        <a:solidFill>
          <a:srgbClr val="CC3300"/>
        </a:solidFill>
        <a:latin typeface="Times New Roman" pitchFamily="18" charset="0"/>
        <a:ea typeface="+mn-ea"/>
        <a:cs typeface="+mn-cs"/>
      </a:defRPr>
    </a:lvl1pPr>
    <a:lvl2pPr marL="457200" algn="l" rtl="0" fontAlgn="base">
      <a:spcBef>
        <a:spcPct val="0"/>
      </a:spcBef>
      <a:spcAft>
        <a:spcPct val="0"/>
      </a:spcAft>
      <a:defRPr sz="2400" kern="1200">
        <a:solidFill>
          <a:srgbClr val="CC3300"/>
        </a:solidFill>
        <a:latin typeface="Times New Roman" pitchFamily="18" charset="0"/>
        <a:ea typeface="+mn-ea"/>
        <a:cs typeface="+mn-cs"/>
      </a:defRPr>
    </a:lvl2pPr>
    <a:lvl3pPr marL="914400" algn="l" rtl="0" fontAlgn="base">
      <a:spcBef>
        <a:spcPct val="0"/>
      </a:spcBef>
      <a:spcAft>
        <a:spcPct val="0"/>
      </a:spcAft>
      <a:defRPr sz="2400" kern="1200">
        <a:solidFill>
          <a:srgbClr val="CC3300"/>
        </a:solidFill>
        <a:latin typeface="Times New Roman" pitchFamily="18" charset="0"/>
        <a:ea typeface="+mn-ea"/>
        <a:cs typeface="+mn-cs"/>
      </a:defRPr>
    </a:lvl3pPr>
    <a:lvl4pPr marL="1371600" algn="l" rtl="0" fontAlgn="base">
      <a:spcBef>
        <a:spcPct val="0"/>
      </a:spcBef>
      <a:spcAft>
        <a:spcPct val="0"/>
      </a:spcAft>
      <a:defRPr sz="2400" kern="1200">
        <a:solidFill>
          <a:srgbClr val="CC3300"/>
        </a:solidFill>
        <a:latin typeface="Times New Roman" pitchFamily="18" charset="0"/>
        <a:ea typeface="+mn-ea"/>
        <a:cs typeface="+mn-cs"/>
      </a:defRPr>
    </a:lvl4pPr>
    <a:lvl5pPr marL="1828800" algn="l" rtl="0" fontAlgn="base">
      <a:spcBef>
        <a:spcPct val="0"/>
      </a:spcBef>
      <a:spcAft>
        <a:spcPct val="0"/>
      </a:spcAft>
      <a:defRPr sz="2400" kern="1200">
        <a:solidFill>
          <a:srgbClr val="CC3300"/>
        </a:solidFill>
        <a:latin typeface="Times New Roman" pitchFamily="18" charset="0"/>
        <a:ea typeface="+mn-ea"/>
        <a:cs typeface="+mn-cs"/>
      </a:defRPr>
    </a:lvl5pPr>
    <a:lvl6pPr marL="2286000" algn="l" defTabSz="914400" rtl="0" eaLnBrk="1" latinLnBrk="0" hangingPunct="1">
      <a:defRPr sz="2400" kern="1200">
        <a:solidFill>
          <a:srgbClr val="CC3300"/>
        </a:solidFill>
        <a:latin typeface="Times New Roman" pitchFamily="18" charset="0"/>
        <a:ea typeface="+mn-ea"/>
        <a:cs typeface="+mn-cs"/>
      </a:defRPr>
    </a:lvl6pPr>
    <a:lvl7pPr marL="2743200" algn="l" defTabSz="914400" rtl="0" eaLnBrk="1" latinLnBrk="0" hangingPunct="1">
      <a:defRPr sz="2400" kern="1200">
        <a:solidFill>
          <a:srgbClr val="CC3300"/>
        </a:solidFill>
        <a:latin typeface="Times New Roman" pitchFamily="18" charset="0"/>
        <a:ea typeface="+mn-ea"/>
        <a:cs typeface="+mn-cs"/>
      </a:defRPr>
    </a:lvl7pPr>
    <a:lvl8pPr marL="3200400" algn="l" defTabSz="914400" rtl="0" eaLnBrk="1" latinLnBrk="0" hangingPunct="1">
      <a:defRPr sz="2400" kern="1200">
        <a:solidFill>
          <a:srgbClr val="CC3300"/>
        </a:solidFill>
        <a:latin typeface="Times New Roman" pitchFamily="18" charset="0"/>
        <a:ea typeface="+mn-ea"/>
        <a:cs typeface="+mn-cs"/>
      </a:defRPr>
    </a:lvl8pPr>
    <a:lvl9pPr marL="3657600" algn="l" defTabSz="914400" rtl="0" eaLnBrk="1" latinLnBrk="0" hangingPunct="1">
      <a:defRPr sz="2400" kern="1200">
        <a:solidFill>
          <a:srgbClr val="CC33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0000"/>
    <a:srgbClr val="CC3300"/>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7" autoAdjust="0"/>
  </p:normalViewPr>
  <p:slideViewPr>
    <p:cSldViewPr>
      <p:cViewPr varScale="1">
        <p:scale>
          <a:sx n="69" d="100"/>
          <a:sy n="69" d="100"/>
        </p:scale>
        <p:origin x="-11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6065E6-3BBD-45DC-83ED-893A4BB9716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7E4677-EE80-495F-9867-58FC35ECD77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A26D8A-DC16-436C-A78E-3CB84999D37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1AEE8F1-40AB-4604-B118-2EB5297E1FE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A897DE3D-C7F7-450E-9528-154ABCE29FA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DF639FC-9C49-4D51-97EA-B7D699CBA9F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25A1F3-F66F-4843-8363-F509B1DAF5E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362B4F-B4E5-4940-A4BD-7AB33B493FF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D676186-E3D2-4550-9CF9-FEF1159F128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DF7490C-407E-437B-9BED-709274EB50E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0669260-F576-4646-938C-66969EE8997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54ECE3B-E7DA-4051-AB91-3EAF85A39A9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EC4A70E-C12D-48DB-AB1D-81E02A7C398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6212DDB-C4AD-4FB5-A521-3DBDF1A93B4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2015CEA6-80A2-4501-96A2-A44C39388CC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3.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3.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r>
              <a:rPr lang="en-US" dirty="0">
                <a:solidFill>
                  <a:schemeClr val="tx1"/>
                </a:solidFill>
              </a:rPr>
              <a:t>Doing </a:t>
            </a:r>
            <a:r>
              <a:rPr lang="en-US" dirty="0" smtClean="0">
                <a:solidFill>
                  <a:schemeClr val="tx1"/>
                </a:solidFill>
              </a:rPr>
              <a:t>Research Project </a:t>
            </a:r>
            <a:r>
              <a:rPr lang="en-US" dirty="0">
                <a:solidFill>
                  <a:schemeClr val="tx1"/>
                </a:solidFill>
              </a:rPr>
              <a:t>One: </a:t>
            </a:r>
            <a:br>
              <a:rPr lang="en-US" dirty="0">
                <a:solidFill>
                  <a:schemeClr val="tx1"/>
                </a:solidFill>
              </a:rPr>
            </a:br>
            <a:r>
              <a:rPr lang="en-US" dirty="0">
                <a:solidFill>
                  <a:schemeClr val="tx1"/>
                </a:solidFill>
              </a:rPr>
              <a:t>The In-Depth Interview</a:t>
            </a:r>
          </a:p>
        </p:txBody>
      </p:sp>
      <p:sp>
        <p:nvSpPr>
          <p:cNvPr id="2051" name="Rectangle 3"/>
          <p:cNvSpPr>
            <a:spLocks noGrp="1" noChangeArrowheads="1"/>
          </p:cNvSpPr>
          <p:nvPr>
            <p:ph type="subTitle" idx="1"/>
          </p:nvPr>
        </p:nvSpPr>
        <p:spPr/>
        <p:txBody>
          <a:bodyPr/>
          <a:lstStyle/>
          <a:p>
            <a:r>
              <a:rPr lang="en-US"/>
              <a:t>The purpose of this presentation is to offer a more detailed explanation of the assignment than I offer in class.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solidFill>
                  <a:schemeClr val="tx1"/>
                </a:solidFill>
              </a:rPr>
              <a:t>A Worthwhile </a:t>
            </a:r>
            <a:br>
              <a:rPr lang="en-US">
                <a:solidFill>
                  <a:schemeClr val="tx1"/>
                </a:solidFill>
              </a:rPr>
            </a:br>
            <a:r>
              <a:rPr lang="en-US">
                <a:solidFill>
                  <a:schemeClr val="tx1"/>
                </a:solidFill>
              </a:rPr>
              <a:t>Communication Issue</a:t>
            </a:r>
          </a:p>
        </p:txBody>
      </p:sp>
      <p:sp>
        <p:nvSpPr>
          <p:cNvPr id="8195" name="Rectangle 3"/>
          <p:cNvSpPr>
            <a:spLocks noGrp="1" noChangeArrowheads="1"/>
          </p:cNvSpPr>
          <p:nvPr>
            <p:ph type="body" idx="1"/>
          </p:nvPr>
        </p:nvSpPr>
        <p:spPr/>
        <p:txBody>
          <a:bodyPr/>
          <a:lstStyle/>
          <a:p>
            <a:pPr>
              <a:lnSpc>
                <a:spcPct val="90000"/>
              </a:lnSpc>
            </a:pPr>
            <a:r>
              <a:rPr lang="en-US"/>
              <a:t>At this point you should brainstorm about a communication issue you might focus on within the topic you have chosen to interview your team member on.  </a:t>
            </a:r>
          </a:p>
          <a:p>
            <a:pPr>
              <a:lnSpc>
                <a:spcPct val="90000"/>
              </a:lnSpc>
            </a:pPr>
            <a:r>
              <a:rPr lang="en-US"/>
              <a:t>Tie the purpose of the interview to course concepts such as:</a:t>
            </a:r>
          </a:p>
          <a:p>
            <a:pPr lvl="1">
              <a:lnSpc>
                <a:spcPct val="90000"/>
              </a:lnSpc>
            </a:pPr>
            <a:r>
              <a:rPr lang="en-US"/>
              <a:t>Rules, roles, rituals, routines</a:t>
            </a:r>
          </a:p>
          <a:p>
            <a:pPr lvl="1">
              <a:lnSpc>
                <a:spcPct val="90000"/>
              </a:lnSpc>
            </a:pPr>
            <a:r>
              <a:rPr lang="en-US"/>
              <a:t>Meanings, metaphors, etc.</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solidFill>
                  <a:schemeClr val="tx1"/>
                </a:solidFill>
              </a:rPr>
              <a:t>Well-Designed Questions</a:t>
            </a:r>
          </a:p>
        </p:txBody>
      </p:sp>
      <p:sp>
        <p:nvSpPr>
          <p:cNvPr id="9219" name="Rectangle 3"/>
          <p:cNvSpPr>
            <a:spLocks noGrp="1" noChangeArrowheads="1"/>
          </p:cNvSpPr>
          <p:nvPr>
            <p:ph type="body" idx="1"/>
          </p:nvPr>
        </p:nvSpPr>
        <p:spPr>
          <a:xfrm>
            <a:off x="685800" y="1676400"/>
            <a:ext cx="7772400" cy="4114800"/>
          </a:xfrm>
        </p:spPr>
        <p:txBody>
          <a:bodyPr/>
          <a:lstStyle/>
          <a:p>
            <a:r>
              <a:rPr lang="en-US" dirty="0"/>
              <a:t>Why are we doing this </a:t>
            </a:r>
            <a:r>
              <a:rPr lang="en-US" dirty="0" smtClean="0"/>
              <a:t>Research Project? </a:t>
            </a:r>
            <a:r>
              <a:rPr lang="en-US" dirty="0"/>
              <a:t>To learn the skill of interviewing.  Much of that skill lies in preparation.  This preparation includes:</a:t>
            </a:r>
          </a:p>
          <a:p>
            <a:pPr lvl="1"/>
            <a:r>
              <a:rPr lang="en-US" dirty="0"/>
              <a:t>understanding and commitment to the philosophy of interpretive approach.</a:t>
            </a:r>
          </a:p>
          <a:p>
            <a:pPr lvl="1"/>
            <a:r>
              <a:rPr lang="en-US" dirty="0"/>
              <a:t>informed effort to construct well-designed questions.</a:t>
            </a:r>
          </a:p>
          <a:p>
            <a:pPr lvl="1"/>
            <a:r>
              <a:rPr lang="en-US" dirty="0"/>
              <a:t>informed effort to conduct an interview well. </a:t>
            </a:r>
          </a:p>
          <a:p>
            <a:pPr lvl="1"/>
            <a:endParaRPr lang="en-US" dirty="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solidFill>
                  <a:schemeClr val="tx1"/>
                </a:solidFill>
              </a:rPr>
              <a:t>Well-Designed </a:t>
            </a:r>
            <a:r>
              <a:rPr lang="en-US" dirty="0" smtClean="0">
                <a:solidFill>
                  <a:schemeClr val="tx1"/>
                </a:solidFill>
              </a:rPr>
              <a:t>Questions for Communication Research</a:t>
            </a:r>
            <a:endParaRPr lang="en-US" dirty="0">
              <a:solidFill>
                <a:schemeClr val="tx1"/>
              </a:solidFill>
            </a:endParaRPr>
          </a:p>
        </p:txBody>
      </p:sp>
      <p:sp>
        <p:nvSpPr>
          <p:cNvPr id="10243" name="Rectangle 3"/>
          <p:cNvSpPr>
            <a:spLocks noGrp="1" noChangeArrowheads="1"/>
          </p:cNvSpPr>
          <p:nvPr>
            <p:ph type="body" sz="half" idx="1"/>
          </p:nvPr>
        </p:nvSpPr>
        <p:spPr/>
        <p:txBody>
          <a:bodyPr/>
          <a:lstStyle/>
          <a:p>
            <a:pPr algn="ctr">
              <a:buFontTx/>
              <a:buNone/>
            </a:pPr>
            <a:r>
              <a:rPr lang="en-US" dirty="0"/>
              <a:t>Poor Design	</a:t>
            </a:r>
          </a:p>
          <a:p>
            <a:r>
              <a:rPr lang="en-US" dirty="0"/>
              <a:t>Why did your parents get divorced?</a:t>
            </a:r>
          </a:p>
          <a:p>
            <a:endParaRPr lang="en-US" dirty="0"/>
          </a:p>
          <a:p>
            <a:r>
              <a:rPr lang="en-US" dirty="0"/>
              <a:t>Do you use special vocabulary at work?</a:t>
            </a:r>
          </a:p>
        </p:txBody>
      </p:sp>
      <p:sp>
        <p:nvSpPr>
          <p:cNvPr id="10245" name="Rectangle 5"/>
          <p:cNvSpPr>
            <a:spLocks noGrp="1" noChangeArrowheads="1"/>
          </p:cNvSpPr>
          <p:nvPr>
            <p:ph type="body" sz="half" idx="2"/>
          </p:nvPr>
        </p:nvSpPr>
        <p:spPr/>
        <p:txBody>
          <a:bodyPr/>
          <a:lstStyle/>
          <a:p>
            <a:pPr algn="ctr">
              <a:buFontTx/>
              <a:buNone/>
            </a:pPr>
            <a:r>
              <a:rPr lang="en-US"/>
              <a:t>Better Design</a:t>
            </a:r>
          </a:p>
          <a:p>
            <a:r>
              <a:rPr lang="en-US"/>
              <a:t>How did your parents explain their decision to you?</a:t>
            </a:r>
          </a:p>
          <a:p>
            <a:pPr>
              <a:buFontTx/>
              <a:buNone/>
            </a:pPr>
            <a:endParaRPr lang="en-US" sz="800"/>
          </a:p>
          <a:p>
            <a:r>
              <a:rPr lang="en-US"/>
              <a:t>What are some unique words or phrases that are often said at work?</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solidFill>
                  <a:schemeClr val="tx1"/>
                </a:solidFill>
              </a:rPr>
              <a:t>Well-Designed Questions</a:t>
            </a:r>
          </a:p>
        </p:txBody>
      </p:sp>
      <p:sp>
        <p:nvSpPr>
          <p:cNvPr id="13316" name="Rectangle 4"/>
          <p:cNvSpPr>
            <a:spLocks noGrp="1" noChangeArrowheads="1"/>
          </p:cNvSpPr>
          <p:nvPr>
            <p:ph type="body" sz="half" idx="2"/>
          </p:nvPr>
        </p:nvSpPr>
        <p:spPr>
          <a:xfrm>
            <a:off x="2667000" y="1676400"/>
            <a:ext cx="6096000" cy="4648200"/>
          </a:xfrm>
        </p:spPr>
        <p:txBody>
          <a:bodyPr/>
          <a:lstStyle/>
          <a:p>
            <a:r>
              <a:rPr lang="en-US" sz="2800" dirty="0"/>
              <a:t>Additional Design Hints</a:t>
            </a:r>
          </a:p>
          <a:p>
            <a:pPr lvl="1"/>
            <a:r>
              <a:rPr lang="en-US" sz="2400" dirty="0"/>
              <a:t>Theory informs practice. You should be able to tell me (if asked over lunch) what course material or secondary research informed every question you created.</a:t>
            </a:r>
          </a:p>
          <a:p>
            <a:pPr lvl="1"/>
            <a:r>
              <a:rPr lang="en-US" sz="2400" dirty="0"/>
              <a:t>Make sure that it is clear how your secondary research informs your question design (more on that later).</a:t>
            </a:r>
          </a:p>
          <a:p>
            <a:pPr lvl="1"/>
            <a:r>
              <a:rPr lang="en-US" sz="2400" dirty="0"/>
              <a:t>Pursue </a:t>
            </a:r>
            <a:r>
              <a:rPr lang="en-US" sz="2400" dirty="0" smtClean="0"/>
              <a:t>elaboration about specific </a:t>
            </a:r>
            <a:r>
              <a:rPr lang="en-US" sz="2400" dirty="0"/>
              <a:t>vocabulary and examples from your interviewee with your follow </a:t>
            </a:r>
            <a:r>
              <a:rPr lang="en-US" sz="2400" dirty="0" smtClean="0"/>
              <a:t>up questions</a:t>
            </a:r>
            <a:r>
              <a:rPr lang="en-US" sz="2400" dirty="0"/>
              <a:t>.</a:t>
            </a:r>
          </a:p>
          <a:p>
            <a:pPr lvl="1"/>
            <a:endParaRPr lang="en-US" sz="2400" dirty="0"/>
          </a:p>
        </p:txBody>
      </p:sp>
      <p:pic>
        <p:nvPicPr>
          <p:cNvPr id="13318" name="Picture 6" descr="BS01029_"/>
          <p:cNvPicPr>
            <a:picLocks noGrp="1" noChangeAspect="1" noChangeArrowheads="1"/>
          </p:cNvPicPr>
          <p:nvPr>
            <p:ph type="clipArt" sz="half" idx="1"/>
          </p:nvPr>
        </p:nvPicPr>
        <p:blipFill>
          <a:blip r:embed="rId3" cstate="print"/>
          <a:srcRect/>
          <a:stretch>
            <a:fillRect/>
          </a:stretch>
        </p:blipFill>
        <p:spPr>
          <a:xfrm>
            <a:off x="381000" y="2286000"/>
            <a:ext cx="1909763" cy="312420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solidFill>
                  <a:schemeClr val="tx1"/>
                </a:solidFill>
              </a:rPr>
              <a:t>Well-Designed Questions</a:t>
            </a:r>
          </a:p>
        </p:txBody>
      </p:sp>
      <p:sp>
        <p:nvSpPr>
          <p:cNvPr id="12292" name="Rectangle 4"/>
          <p:cNvSpPr>
            <a:spLocks noGrp="1" noChangeArrowheads="1"/>
          </p:cNvSpPr>
          <p:nvPr>
            <p:ph type="body" idx="1"/>
          </p:nvPr>
        </p:nvSpPr>
        <p:spPr/>
        <p:txBody>
          <a:bodyPr/>
          <a:lstStyle/>
          <a:p>
            <a:r>
              <a:rPr lang="en-US"/>
              <a:t>Take some time to create or revise your questions so that they clearly integrate the standards discussed in class (and are similar to the better- designed examples in the earlier slide).</a:t>
            </a:r>
          </a:p>
          <a:p>
            <a:r>
              <a:rPr lang="en-US"/>
              <a:t>Really, go ahead, I’ll wait. . . .</a:t>
            </a:r>
          </a:p>
        </p:txBody>
      </p:sp>
      <p:pic>
        <p:nvPicPr>
          <p:cNvPr id="12295" name="Picture 7" descr="http://www.inthemindofmadd.com/wp-content/uploads/2009/12/stopwatch.jpg"/>
          <p:cNvPicPr>
            <a:picLocks noChangeAspect="1" noChangeArrowheads="1"/>
          </p:cNvPicPr>
          <p:nvPr/>
        </p:nvPicPr>
        <p:blipFill>
          <a:blip r:embed="rId3" cstate="print"/>
          <a:srcRect/>
          <a:stretch>
            <a:fillRect/>
          </a:stretch>
        </p:blipFill>
        <p:spPr bwMode="auto">
          <a:xfrm>
            <a:off x="6705600" y="4317984"/>
            <a:ext cx="1981040" cy="2311416"/>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228600"/>
            <a:ext cx="7772400" cy="1143000"/>
          </a:xfrm>
        </p:spPr>
        <p:txBody>
          <a:bodyPr/>
          <a:lstStyle/>
          <a:p>
            <a:r>
              <a:rPr lang="en-US">
                <a:solidFill>
                  <a:schemeClr val="tx1"/>
                </a:solidFill>
              </a:rPr>
              <a:t>Insightful Write-up of Results</a:t>
            </a:r>
          </a:p>
        </p:txBody>
      </p:sp>
      <p:sp>
        <p:nvSpPr>
          <p:cNvPr id="14339" name="Rectangle 3"/>
          <p:cNvSpPr>
            <a:spLocks noGrp="1" noChangeArrowheads="1"/>
          </p:cNvSpPr>
          <p:nvPr>
            <p:ph type="body" idx="1"/>
          </p:nvPr>
        </p:nvSpPr>
        <p:spPr>
          <a:xfrm>
            <a:off x="685800" y="1371600"/>
            <a:ext cx="7848600" cy="4800600"/>
          </a:xfrm>
        </p:spPr>
        <p:txBody>
          <a:bodyPr/>
          <a:lstStyle/>
          <a:p>
            <a:pPr>
              <a:lnSpc>
                <a:spcPct val="80000"/>
              </a:lnSpc>
            </a:pPr>
            <a:r>
              <a:rPr lang="en-US" sz="2800"/>
              <a:t>The write-up should clearly address the following issues, and should address them </a:t>
            </a:r>
            <a:r>
              <a:rPr lang="en-US" sz="2800" b="1"/>
              <a:t>in the order presented here:</a:t>
            </a:r>
          </a:p>
          <a:p>
            <a:pPr lvl="1">
              <a:lnSpc>
                <a:spcPct val="80000"/>
              </a:lnSpc>
            </a:pPr>
            <a:r>
              <a:rPr lang="en-US" sz="2400"/>
              <a:t>introduction </a:t>
            </a:r>
          </a:p>
          <a:p>
            <a:pPr lvl="1">
              <a:lnSpc>
                <a:spcPct val="80000"/>
              </a:lnSpc>
            </a:pPr>
            <a:r>
              <a:rPr lang="en-US" sz="2400"/>
              <a:t>key results/findings</a:t>
            </a:r>
          </a:p>
          <a:p>
            <a:pPr lvl="1">
              <a:lnSpc>
                <a:spcPct val="80000"/>
              </a:lnSpc>
            </a:pPr>
            <a:r>
              <a:rPr lang="en-US" sz="2400"/>
              <a:t>brief reflection by interviewee</a:t>
            </a:r>
          </a:p>
          <a:p>
            <a:pPr lvl="1">
              <a:lnSpc>
                <a:spcPct val="80000"/>
              </a:lnSpc>
            </a:pPr>
            <a:r>
              <a:rPr lang="en-US" sz="2400"/>
              <a:t>reflection and analysis of your process (what did the group learn about interpretive research)</a:t>
            </a:r>
          </a:p>
          <a:p>
            <a:pPr lvl="1">
              <a:lnSpc>
                <a:spcPct val="80000"/>
              </a:lnSpc>
            </a:pPr>
            <a:r>
              <a:rPr lang="en-US" sz="2400"/>
              <a:t>References </a:t>
            </a:r>
          </a:p>
          <a:p>
            <a:pPr lvl="1">
              <a:lnSpc>
                <a:spcPct val="80000"/>
              </a:lnSpc>
            </a:pPr>
            <a:r>
              <a:rPr lang="en-US" sz="2400"/>
              <a:t>Appendix with list of questions</a:t>
            </a:r>
          </a:p>
          <a:p>
            <a:pPr lvl="1">
              <a:lnSpc>
                <a:spcPct val="80000"/>
              </a:lnSpc>
            </a:pPr>
            <a:r>
              <a:rPr lang="en-US" sz="2400"/>
              <a:t>Attached signed grading rubric</a:t>
            </a:r>
          </a:p>
          <a:p>
            <a:pPr>
              <a:lnSpc>
                <a:spcPct val="80000"/>
              </a:lnSpc>
            </a:pPr>
            <a:r>
              <a:rPr lang="en-US" sz="2800"/>
              <a:t>Let’s look at each issue</a:t>
            </a:r>
          </a:p>
          <a:p>
            <a:pPr lvl="1">
              <a:lnSpc>
                <a:spcPct val="80000"/>
              </a:lnSpc>
            </a:pPr>
            <a:endParaRPr lang="en-US" sz="2400"/>
          </a:p>
        </p:txBody>
      </p:sp>
      <p:pic>
        <p:nvPicPr>
          <p:cNvPr id="14340" name="Picture 4" descr="j0308891"/>
          <p:cNvPicPr>
            <a:picLocks noChangeAspect="1" noChangeArrowheads="1"/>
          </p:cNvPicPr>
          <p:nvPr/>
        </p:nvPicPr>
        <p:blipFill>
          <a:blip r:embed="rId3" cstate="print"/>
          <a:srcRect/>
          <a:stretch>
            <a:fillRect/>
          </a:stretch>
        </p:blipFill>
        <p:spPr bwMode="auto">
          <a:xfrm>
            <a:off x="5715000" y="4953000"/>
            <a:ext cx="3200400" cy="1636713"/>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81000"/>
            <a:ext cx="7772400" cy="1143000"/>
          </a:xfrm>
        </p:spPr>
        <p:txBody>
          <a:bodyPr/>
          <a:lstStyle/>
          <a:p>
            <a:r>
              <a:rPr lang="en-US">
                <a:solidFill>
                  <a:schemeClr val="tx1"/>
                </a:solidFill>
              </a:rPr>
              <a:t>Insightful Write-up of Results</a:t>
            </a:r>
          </a:p>
        </p:txBody>
      </p:sp>
      <p:sp>
        <p:nvSpPr>
          <p:cNvPr id="15363" name="Rectangle 3"/>
          <p:cNvSpPr>
            <a:spLocks noGrp="1" noChangeArrowheads="1"/>
          </p:cNvSpPr>
          <p:nvPr>
            <p:ph type="body" idx="1"/>
          </p:nvPr>
        </p:nvSpPr>
        <p:spPr>
          <a:xfrm>
            <a:off x="685800" y="1524000"/>
            <a:ext cx="7772400" cy="4114800"/>
          </a:xfrm>
        </p:spPr>
        <p:txBody>
          <a:bodyPr/>
          <a:lstStyle/>
          <a:p>
            <a:r>
              <a:rPr lang="en-US"/>
              <a:t>The introduction should efficiently address the following:</a:t>
            </a:r>
          </a:p>
          <a:p>
            <a:pPr lvl="1"/>
            <a:r>
              <a:rPr lang="en-US"/>
              <a:t>Your topic and its significance to the reader (context)</a:t>
            </a:r>
          </a:p>
          <a:p>
            <a:pPr lvl="1"/>
            <a:r>
              <a:rPr lang="en-US"/>
              <a:t>The specific purpose of your essay</a:t>
            </a:r>
          </a:p>
          <a:p>
            <a:r>
              <a:rPr lang="en-US"/>
              <a:t>It should be a short paragraph or two and should also provide basic biographical information on your interviewee.</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228600"/>
            <a:ext cx="7772400" cy="762000"/>
          </a:xfrm>
        </p:spPr>
        <p:txBody>
          <a:bodyPr/>
          <a:lstStyle/>
          <a:p>
            <a:r>
              <a:rPr lang="en-US">
                <a:solidFill>
                  <a:schemeClr val="tx1"/>
                </a:solidFill>
              </a:rPr>
              <a:t>Insightful Write-up of Results</a:t>
            </a:r>
          </a:p>
        </p:txBody>
      </p:sp>
      <p:sp>
        <p:nvSpPr>
          <p:cNvPr id="16387" name="Rectangle 3"/>
          <p:cNvSpPr>
            <a:spLocks noGrp="1" noChangeArrowheads="1"/>
          </p:cNvSpPr>
          <p:nvPr>
            <p:ph type="body" idx="1"/>
          </p:nvPr>
        </p:nvSpPr>
        <p:spPr>
          <a:xfrm>
            <a:off x="685800" y="1371600"/>
            <a:ext cx="8077200" cy="4876800"/>
          </a:xfrm>
        </p:spPr>
        <p:txBody>
          <a:bodyPr/>
          <a:lstStyle/>
          <a:p>
            <a:pPr>
              <a:lnSpc>
                <a:spcPct val="80000"/>
              </a:lnSpc>
            </a:pPr>
            <a:r>
              <a:rPr lang="en-US" sz="2800" dirty="0"/>
              <a:t>Results are the bulk of the essay and should focus on Insights gained about the </a:t>
            </a:r>
            <a:r>
              <a:rPr lang="en-US" sz="2800" i="1" dirty="0"/>
              <a:t>phenomena under investigation</a:t>
            </a:r>
            <a:br>
              <a:rPr lang="en-US" sz="2800" i="1" dirty="0"/>
            </a:br>
            <a:endParaRPr lang="en-US" sz="2800" i="1" dirty="0"/>
          </a:p>
          <a:p>
            <a:pPr>
              <a:lnSpc>
                <a:spcPct val="80000"/>
              </a:lnSpc>
            </a:pPr>
            <a:r>
              <a:rPr lang="en-US" sz="2800" dirty="0"/>
              <a:t>You can also talk a </a:t>
            </a:r>
            <a:r>
              <a:rPr lang="en-US" sz="2800" i="1" dirty="0"/>
              <a:t>little</a:t>
            </a:r>
            <a:r>
              <a:rPr lang="en-US" sz="2800" dirty="0"/>
              <a:t> about key observations on </a:t>
            </a:r>
            <a:r>
              <a:rPr lang="en-US" sz="2800" dirty="0" err="1"/>
              <a:t>metacommunication</a:t>
            </a:r>
            <a:r>
              <a:rPr lang="en-US" sz="2800" dirty="0"/>
              <a:t> (which give insight into specific issues raised in the interview) such as:</a:t>
            </a:r>
          </a:p>
          <a:p>
            <a:pPr lvl="2">
              <a:lnSpc>
                <a:spcPct val="80000"/>
              </a:lnSpc>
            </a:pPr>
            <a:r>
              <a:rPr lang="en-US" sz="2000" b="1" dirty="0"/>
              <a:t>Voice, gestures, posture</a:t>
            </a:r>
          </a:p>
          <a:p>
            <a:pPr lvl="2">
              <a:lnSpc>
                <a:spcPct val="80000"/>
              </a:lnSpc>
            </a:pPr>
            <a:r>
              <a:rPr lang="en-US" sz="2000" b="1" dirty="0"/>
              <a:t>Animated or guarded responses, etc.</a:t>
            </a:r>
            <a:br>
              <a:rPr lang="en-US" sz="2000" b="1" dirty="0"/>
            </a:br>
            <a:endParaRPr lang="en-US" sz="2000" b="1" dirty="0"/>
          </a:p>
          <a:p>
            <a:pPr>
              <a:lnSpc>
                <a:spcPct val="80000"/>
              </a:lnSpc>
            </a:pPr>
            <a:r>
              <a:rPr lang="en-US" sz="2800" dirty="0"/>
              <a:t>These issue should </a:t>
            </a:r>
            <a:r>
              <a:rPr lang="en-US" sz="2800" b="1" dirty="0"/>
              <a:t>not</a:t>
            </a:r>
            <a:r>
              <a:rPr lang="en-US" sz="2800" dirty="0"/>
              <a:t> become your focus but can provide </a:t>
            </a:r>
            <a:r>
              <a:rPr lang="en-US" sz="2800" i="1" dirty="0" smtClean="0"/>
              <a:t>illustrations</a:t>
            </a:r>
            <a:r>
              <a:rPr lang="en-US" sz="2800" dirty="0" smtClean="0"/>
              <a:t> </a:t>
            </a:r>
            <a:r>
              <a:rPr lang="en-US" sz="2800" dirty="0"/>
              <a:t>of your deeper findings.  </a:t>
            </a:r>
            <a:r>
              <a:rPr lang="en-US" sz="2800" dirty="0" smtClean="0"/>
              <a:t>Do not get side tracked into psycho analysis.  If you want to explore “motives,” ask!</a:t>
            </a:r>
            <a:endParaRPr lang="en-US" sz="2800" dirty="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457200"/>
            <a:ext cx="7772400" cy="838200"/>
          </a:xfrm>
        </p:spPr>
        <p:txBody>
          <a:bodyPr/>
          <a:lstStyle/>
          <a:p>
            <a:r>
              <a:rPr lang="en-US" sz="4000">
                <a:solidFill>
                  <a:schemeClr val="tx1"/>
                </a:solidFill>
              </a:rPr>
              <a:t>Some Common </a:t>
            </a:r>
            <a:br>
              <a:rPr lang="en-US" sz="4000">
                <a:solidFill>
                  <a:schemeClr val="tx1"/>
                </a:solidFill>
              </a:rPr>
            </a:br>
            <a:r>
              <a:rPr lang="en-US" sz="4000">
                <a:solidFill>
                  <a:schemeClr val="tx1"/>
                </a:solidFill>
              </a:rPr>
              <a:t>Questions</a:t>
            </a:r>
          </a:p>
        </p:txBody>
      </p:sp>
      <p:sp>
        <p:nvSpPr>
          <p:cNvPr id="17411" name="Rectangle 3"/>
          <p:cNvSpPr>
            <a:spLocks noGrp="1" noChangeArrowheads="1"/>
          </p:cNvSpPr>
          <p:nvPr>
            <p:ph type="body" idx="1"/>
          </p:nvPr>
        </p:nvSpPr>
        <p:spPr>
          <a:xfrm>
            <a:off x="457200" y="1828800"/>
            <a:ext cx="8001000" cy="4876800"/>
          </a:xfrm>
        </p:spPr>
        <p:txBody>
          <a:bodyPr/>
          <a:lstStyle/>
          <a:p>
            <a:pPr lvl="1"/>
            <a:r>
              <a:rPr lang="en-US" sz="2400" b="1" dirty="0"/>
              <a:t>Can we use first person? </a:t>
            </a:r>
            <a:r>
              <a:rPr lang="en-US" sz="2400" dirty="0"/>
              <a:t>YES, that is consistent with interpretive approach.</a:t>
            </a:r>
          </a:p>
          <a:p>
            <a:pPr lvl="1"/>
            <a:r>
              <a:rPr lang="en-US" sz="2400" b="1" dirty="0"/>
              <a:t>How should we refer to the interviewee? </a:t>
            </a:r>
            <a:r>
              <a:rPr lang="en-US" sz="2400" dirty="0"/>
              <a:t>By their first name.  When referring to a group of folks interviewed you would say “participants.”</a:t>
            </a:r>
          </a:p>
          <a:p>
            <a:pPr lvl="1"/>
            <a:r>
              <a:rPr lang="en-US" sz="2400" b="1" dirty="0"/>
              <a:t>Do we need to have subheadings? </a:t>
            </a:r>
            <a:r>
              <a:rPr lang="en-US" sz="2400" dirty="0"/>
              <a:t>YES, that is key to demonstrating competence in APA.  Do not put a subheading for the “introduction”—this is the assumed way one starts an essay.</a:t>
            </a:r>
          </a:p>
          <a:p>
            <a:pPr lvl="1"/>
            <a:r>
              <a:rPr lang="en-US" sz="2400" b="1" dirty="0"/>
              <a:t>When do we use sources?  </a:t>
            </a:r>
            <a:r>
              <a:rPr lang="en-US" sz="2400" dirty="0"/>
              <a:t>THROUGHOUT the essay!  Tie interview data with sources, tie importance with sources, tie reflections to our textbook, etc. </a:t>
            </a:r>
          </a:p>
        </p:txBody>
      </p:sp>
      <p:pic>
        <p:nvPicPr>
          <p:cNvPr id="17412" name="Picture 4" descr="j0250922"/>
          <p:cNvPicPr>
            <a:picLocks noChangeAspect="1" noChangeArrowheads="1"/>
          </p:cNvPicPr>
          <p:nvPr/>
        </p:nvPicPr>
        <p:blipFill>
          <a:blip r:embed="rId3" cstate="print"/>
          <a:srcRect/>
          <a:stretch>
            <a:fillRect/>
          </a:stretch>
        </p:blipFill>
        <p:spPr bwMode="auto">
          <a:xfrm>
            <a:off x="0" y="0"/>
            <a:ext cx="1736725" cy="175260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609600"/>
            <a:ext cx="8001000" cy="1143000"/>
          </a:xfrm>
        </p:spPr>
        <p:txBody>
          <a:bodyPr/>
          <a:lstStyle/>
          <a:p>
            <a:r>
              <a:rPr lang="en-US">
                <a:solidFill>
                  <a:schemeClr val="tx1"/>
                </a:solidFill>
              </a:rPr>
              <a:t>Thoughtful Reflections on Process </a:t>
            </a:r>
          </a:p>
        </p:txBody>
      </p:sp>
      <p:sp>
        <p:nvSpPr>
          <p:cNvPr id="18435" name="Rectangle 3"/>
          <p:cNvSpPr>
            <a:spLocks noGrp="1" noChangeArrowheads="1"/>
          </p:cNvSpPr>
          <p:nvPr>
            <p:ph type="body" sz="half" idx="1"/>
          </p:nvPr>
        </p:nvSpPr>
        <p:spPr>
          <a:xfrm>
            <a:off x="685800" y="1981200"/>
            <a:ext cx="4572000" cy="4114800"/>
          </a:xfrm>
        </p:spPr>
        <p:txBody>
          <a:bodyPr/>
          <a:lstStyle/>
          <a:p>
            <a:r>
              <a:rPr lang="en-US" sz="2800"/>
              <a:t>While the bulk of the essay will focus on results, two key areas of reflection are also required:</a:t>
            </a:r>
          </a:p>
          <a:p>
            <a:pPr lvl="1"/>
            <a:r>
              <a:rPr lang="en-US" sz="2400"/>
              <a:t>Reactions of the interviewee</a:t>
            </a:r>
          </a:p>
          <a:p>
            <a:pPr lvl="1"/>
            <a:r>
              <a:rPr lang="en-US" sz="2400"/>
              <a:t>Reflections on the process</a:t>
            </a:r>
          </a:p>
        </p:txBody>
      </p:sp>
      <p:pic>
        <p:nvPicPr>
          <p:cNvPr id="18443" name="Picture 11" descr="reflections"/>
          <p:cNvPicPr>
            <a:picLocks noChangeAspect="1" noChangeArrowheads="1"/>
          </p:cNvPicPr>
          <p:nvPr/>
        </p:nvPicPr>
        <p:blipFill>
          <a:blip r:embed="rId3" cstate="print"/>
          <a:srcRect/>
          <a:stretch>
            <a:fillRect/>
          </a:stretch>
        </p:blipFill>
        <p:spPr bwMode="auto">
          <a:xfrm>
            <a:off x="5410200" y="2133600"/>
            <a:ext cx="3352800" cy="2514600"/>
          </a:xfrm>
          <a:prstGeom prst="rect">
            <a:avLst/>
          </a:prstGeom>
          <a:ln>
            <a:noFill/>
          </a:ln>
          <a:effectLst>
            <a:outerShdw blurRad="292100" dist="139700" dir="2700000" algn="tl" rotWithShape="0">
              <a:srgbClr val="333333">
                <a:alpha val="65000"/>
              </a:srgbClr>
            </a:outerShdw>
          </a:effectLst>
        </p:spPr>
      </p:pic>
      <p:sp>
        <p:nvSpPr>
          <p:cNvPr id="18445" name="Text Box 13"/>
          <p:cNvSpPr txBox="1">
            <a:spLocks noChangeArrowheads="1"/>
          </p:cNvSpPr>
          <p:nvPr/>
        </p:nvSpPr>
        <p:spPr bwMode="auto">
          <a:xfrm>
            <a:off x="5486400" y="4800600"/>
            <a:ext cx="3352800" cy="1311275"/>
          </a:xfrm>
          <a:prstGeom prst="rect">
            <a:avLst/>
          </a:prstGeom>
          <a:noFill/>
          <a:ln w="9525">
            <a:noFill/>
            <a:miter lim="800000"/>
            <a:headEnd/>
            <a:tailEnd/>
          </a:ln>
          <a:effectLst/>
        </p:spPr>
        <p:txBody>
          <a:bodyPr>
            <a:spAutoFit/>
          </a:bodyPr>
          <a:lstStyle/>
          <a:p>
            <a:pPr>
              <a:spcBef>
                <a:spcPct val="50000"/>
              </a:spcBef>
            </a:pPr>
            <a:r>
              <a:rPr lang="en-US" sz="2000" b="1">
                <a:solidFill>
                  <a:schemeClr val="tx1"/>
                </a:solidFill>
              </a:rPr>
              <a:t>Many groups forget to do good reflection.  Maybe this unusual image will help your group remember</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Some Ground Rules</a:t>
            </a:r>
          </a:p>
        </p:txBody>
      </p:sp>
      <p:sp>
        <p:nvSpPr>
          <p:cNvPr id="29699" name="Rectangle 3"/>
          <p:cNvSpPr>
            <a:spLocks noGrp="1" noChangeArrowheads="1"/>
          </p:cNvSpPr>
          <p:nvPr>
            <p:ph type="body" sz="half" idx="1"/>
          </p:nvPr>
        </p:nvSpPr>
        <p:spPr>
          <a:xfrm>
            <a:off x="685800" y="1981200"/>
            <a:ext cx="5105400" cy="4038600"/>
          </a:xfrm>
        </p:spPr>
        <p:txBody>
          <a:bodyPr/>
          <a:lstStyle/>
          <a:p>
            <a:pPr>
              <a:lnSpc>
                <a:spcPct val="90000"/>
              </a:lnSpc>
            </a:pPr>
            <a:r>
              <a:rPr lang="en-US" sz="2800" dirty="0"/>
              <a:t>Don’t just print these slides out indiscriminately—print to </a:t>
            </a:r>
            <a:r>
              <a:rPr lang="en-US" sz="2800" dirty="0" smtClean="0"/>
              <a:t>FILE </a:t>
            </a:r>
            <a:r>
              <a:rPr lang="en-US" sz="2800" dirty="0"/>
              <a:t>if you must print them.</a:t>
            </a:r>
          </a:p>
          <a:p>
            <a:pPr>
              <a:lnSpc>
                <a:spcPct val="90000"/>
              </a:lnSpc>
            </a:pPr>
            <a:r>
              <a:rPr lang="en-US" sz="2800" dirty="0"/>
              <a:t>Go through this as a </a:t>
            </a:r>
            <a:r>
              <a:rPr lang="en-US" sz="2800" i="1" dirty="0"/>
              <a:t>teaching</a:t>
            </a:r>
            <a:r>
              <a:rPr lang="en-US" sz="2800" dirty="0"/>
              <a:t> module—stop, when prompted, to discuss or write with your group when possible.</a:t>
            </a:r>
          </a:p>
          <a:p>
            <a:pPr>
              <a:lnSpc>
                <a:spcPct val="90000"/>
              </a:lnSpc>
            </a:pPr>
            <a:r>
              <a:rPr lang="en-US" sz="2800" dirty="0"/>
              <a:t>Don’t assume that following these tips </a:t>
            </a:r>
            <a:r>
              <a:rPr lang="en-US" sz="2800" i="1" dirty="0"/>
              <a:t>guarantees</a:t>
            </a:r>
            <a:r>
              <a:rPr lang="en-US" sz="2800" dirty="0"/>
              <a:t> an “A.”  </a:t>
            </a:r>
          </a:p>
        </p:txBody>
      </p:sp>
      <p:pic>
        <p:nvPicPr>
          <p:cNvPr id="29702" name="Picture 6" descr="trees on campus"/>
          <p:cNvPicPr>
            <a:picLocks noGrp="1" noChangeAspect="1" noChangeArrowheads="1"/>
          </p:cNvPicPr>
          <p:nvPr>
            <p:ph type="clipArt" sz="half" idx="2"/>
          </p:nvPr>
        </p:nvPicPr>
        <p:blipFill>
          <a:blip r:embed="rId3" cstate="print"/>
          <a:srcRect/>
          <a:stretch>
            <a:fillRect/>
          </a:stretch>
        </p:blipFill>
        <p:spPr>
          <a:xfrm>
            <a:off x="6172200" y="2147888"/>
            <a:ext cx="2286000" cy="3779837"/>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81000"/>
            <a:ext cx="7772400" cy="1143000"/>
          </a:xfrm>
        </p:spPr>
        <p:txBody>
          <a:bodyPr/>
          <a:lstStyle/>
          <a:p>
            <a:r>
              <a:rPr lang="en-US" dirty="0">
                <a:solidFill>
                  <a:schemeClr val="tx1"/>
                </a:solidFill>
              </a:rPr>
              <a:t>Thoughtful Reflection on Process</a:t>
            </a:r>
          </a:p>
        </p:txBody>
      </p:sp>
      <p:sp>
        <p:nvSpPr>
          <p:cNvPr id="19459" name="Rectangle 3"/>
          <p:cNvSpPr>
            <a:spLocks noGrp="1" noChangeArrowheads="1"/>
          </p:cNvSpPr>
          <p:nvPr>
            <p:ph type="body" idx="1"/>
          </p:nvPr>
        </p:nvSpPr>
        <p:spPr>
          <a:xfrm>
            <a:off x="685800" y="1752600"/>
            <a:ext cx="7772400" cy="4648200"/>
          </a:xfrm>
        </p:spPr>
        <p:txBody>
          <a:bodyPr/>
          <a:lstStyle/>
          <a:p>
            <a:r>
              <a:rPr lang="en-US" sz="2800" dirty="0"/>
              <a:t>Reactions of interviewee</a:t>
            </a:r>
          </a:p>
          <a:p>
            <a:pPr lvl="1"/>
            <a:r>
              <a:rPr lang="en-US" sz="2400" dirty="0"/>
              <a:t>This may be a full paragraph or two if the interviewee has significant insights to share, but don’t </a:t>
            </a:r>
            <a:r>
              <a:rPr lang="en-US" sz="2400" dirty="0" smtClean="0"/>
              <a:t>fake it or put in a bunch of filler: think then write.</a:t>
            </a:r>
            <a:endParaRPr lang="en-US" sz="2400" dirty="0"/>
          </a:p>
          <a:p>
            <a:pPr lvl="1"/>
            <a:r>
              <a:rPr lang="en-US" sz="2400" dirty="0"/>
              <a:t>It should be first person but somewhat formal and integrate course </a:t>
            </a:r>
            <a:r>
              <a:rPr lang="en-US" sz="2400" dirty="0" smtClean="0"/>
              <a:t>vocabulary—connect with our text!</a:t>
            </a:r>
            <a:endParaRPr lang="en-US" sz="2400" dirty="0"/>
          </a:p>
          <a:p>
            <a:pPr lvl="1"/>
            <a:r>
              <a:rPr lang="en-US" sz="2400" dirty="0"/>
              <a:t>Some questions to consider include:</a:t>
            </a:r>
          </a:p>
          <a:p>
            <a:pPr lvl="2"/>
            <a:r>
              <a:rPr lang="en-US" sz="2000" dirty="0"/>
              <a:t>How at ease were you/were you made to feel?</a:t>
            </a:r>
          </a:p>
          <a:p>
            <a:pPr lvl="2"/>
            <a:r>
              <a:rPr lang="en-US" sz="2000" dirty="0"/>
              <a:t>What was easier or harder than you expected?</a:t>
            </a:r>
          </a:p>
          <a:p>
            <a:pPr lvl="2"/>
            <a:r>
              <a:rPr lang="en-US" sz="2000" dirty="0"/>
              <a:t>How did this experience help your understanding of the research process </a:t>
            </a:r>
            <a:r>
              <a:rPr lang="en-US" sz="2000" i="1" dirty="0"/>
              <a:t>from the perspective of the interviewee</a:t>
            </a:r>
            <a:r>
              <a:rPr lang="en-US" sz="2000" dirty="0"/>
              <a:t>?</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solidFill>
                  <a:schemeClr val="tx1"/>
                </a:solidFill>
              </a:rPr>
              <a:t>Thoughtful Reflection on Process</a:t>
            </a:r>
          </a:p>
        </p:txBody>
      </p:sp>
      <p:sp>
        <p:nvSpPr>
          <p:cNvPr id="20484" name="Rectangle 4"/>
          <p:cNvSpPr>
            <a:spLocks noGrp="1" noChangeArrowheads="1"/>
          </p:cNvSpPr>
          <p:nvPr>
            <p:ph type="body" sz="half" idx="2"/>
          </p:nvPr>
        </p:nvSpPr>
        <p:spPr>
          <a:xfrm>
            <a:off x="2743200" y="1981200"/>
            <a:ext cx="6019800" cy="4495800"/>
          </a:xfrm>
        </p:spPr>
        <p:txBody>
          <a:bodyPr/>
          <a:lstStyle/>
          <a:p>
            <a:pPr>
              <a:lnSpc>
                <a:spcPct val="90000"/>
              </a:lnSpc>
            </a:pPr>
            <a:r>
              <a:rPr lang="en-US" sz="2800" dirty="0"/>
              <a:t>Reflection on Process as a Group</a:t>
            </a:r>
          </a:p>
          <a:p>
            <a:pPr lvl="1">
              <a:lnSpc>
                <a:spcPct val="90000"/>
              </a:lnSpc>
            </a:pPr>
            <a:r>
              <a:rPr lang="en-US" sz="2400" dirty="0"/>
              <a:t>A KEY aspect of this </a:t>
            </a:r>
            <a:r>
              <a:rPr lang="en-US" sz="2400" dirty="0" smtClean="0"/>
              <a:t>Research Project </a:t>
            </a:r>
            <a:r>
              <a:rPr lang="en-US" sz="2400" dirty="0"/>
              <a:t>is your ability as a team to connect your interview process experience with course content.  Here are some questions to consider:</a:t>
            </a:r>
          </a:p>
          <a:p>
            <a:pPr lvl="2">
              <a:lnSpc>
                <a:spcPct val="90000"/>
              </a:lnSpc>
            </a:pPr>
            <a:r>
              <a:rPr lang="en-US" sz="2000" dirty="0"/>
              <a:t>What concepts from the readings and lecture did you see happen</a:t>
            </a:r>
            <a:r>
              <a:rPr lang="en-US" sz="2000" dirty="0" smtClean="0"/>
              <a:t>? What “came alive.”</a:t>
            </a:r>
            <a:endParaRPr lang="en-US" sz="2000" dirty="0"/>
          </a:p>
          <a:p>
            <a:pPr lvl="2">
              <a:lnSpc>
                <a:spcPct val="90000"/>
              </a:lnSpc>
            </a:pPr>
            <a:r>
              <a:rPr lang="en-US" sz="2000" dirty="0"/>
              <a:t>In light of your first interview, what would you do differently in future interviews (try to connect this with course concepts?</a:t>
            </a:r>
          </a:p>
          <a:p>
            <a:pPr lvl="2">
              <a:lnSpc>
                <a:spcPct val="90000"/>
              </a:lnSpc>
            </a:pPr>
            <a:r>
              <a:rPr lang="en-US" sz="2000" dirty="0"/>
              <a:t>What did you learn related to basic themes and goals of this course?</a:t>
            </a:r>
          </a:p>
        </p:txBody>
      </p:sp>
      <p:pic>
        <p:nvPicPr>
          <p:cNvPr id="20486" name="Picture 6" descr="magnifying Glass"/>
          <p:cNvPicPr>
            <a:picLocks noGrp="1" noChangeAspect="1" noChangeArrowheads="1"/>
          </p:cNvPicPr>
          <p:nvPr>
            <p:ph type="clipArt" sz="half" idx="1"/>
          </p:nvPr>
        </p:nvPicPr>
        <p:blipFill>
          <a:blip r:embed="rId3" cstate="print"/>
          <a:srcRect/>
          <a:stretch>
            <a:fillRect/>
          </a:stretch>
        </p:blipFill>
        <p:spPr>
          <a:xfrm>
            <a:off x="685800" y="2895600"/>
            <a:ext cx="2362200" cy="312420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Appendix A</a:t>
            </a:r>
          </a:p>
        </p:txBody>
      </p:sp>
      <p:sp>
        <p:nvSpPr>
          <p:cNvPr id="32771" name="Rectangle 3"/>
          <p:cNvSpPr>
            <a:spLocks noGrp="1" noChangeArrowheads="1"/>
          </p:cNvSpPr>
          <p:nvPr>
            <p:ph type="body" idx="1"/>
          </p:nvPr>
        </p:nvSpPr>
        <p:spPr/>
        <p:txBody>
          <a:bodyPr/>
          <a:lstStyle/>
          <a:p>
            <a:pPr>
              <a:lnSpc>
                <a:spcPct val="90000"/>
              </a:lnSpc>
            </a:pPr>
            <a:r>
              <a:rPr lang="en-US" sz="2400"/>
              <a:t>Appendix A should list the questions you </a:t>
            </a:r>
            <a:r>
              <a:rPr lang="en-US" sz="2400" i="1"/>
              <a:t>planned to ask</a:t>
            </a:r>
            <a:r>
              <a:rPr lang="en-US" sz="2400"/>
              <a:t> and the sources that informed them as needed.  Follow up questions such as “can you give me an example” need not be included.</a:t>
            </a:r>
          </a:p>
          <a:p>
            <a:pPr>
              <a:lnSpc>
                <a:spcPct val="90000"/>
              </a:lnSpc>
            </a:pPr>
            <a:r>
              <a:rPr lang="en-US" sz="2400"/>
              <a:t>Here is an example: </a:t>
            </a:r>
          </a:p>
          <a:p>
            <a:pPr lvl="1">
              <a:lnSpc>
                <a:spcPct val="90000"/>
              </a:lnSpc>
            </a:pPr>
            <a:r>
              <a:rPr lang="en-US" sz="2000" b="1" u="sng"/>
              <a:t>Knowledge:</a:t>
            </a:r>
            <a:r>
              <a:rPr lang="en-US" sz="2000"/>
              <a:t> How do surfers communicate displeasure or correct an overly selfish surfer that cuts people off a lot? (Becker, 1996, p. 34)</a:t>
            </a:r>
          </a:p>
          <a:p>
            <a:pPr>
              <a:lnSpc>
                <a:spcPct val="90000"/>
              </a:lnSpc>
            </a:pPr>
            <a:r>
              <a:rPr lang="en-US" sz="2400"/>
              <a:t>This example shows the type of question being asked, a question, and the source that gave rise to the question.  The complete source will of course be listed in APA style in the references.</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304800"/>
            <a:ext cx="7772400" cy="1143000"/>
          </a:xfrm>
        </p:spPr>
        <p:txBody>
          <a:bodyPr/>
          <a:lstStyle/>
          <a:p>
            <a:r>
              <a:rPr lang="en-US"/>
              <a:t>References</a:t>
            </a:r>
          </a:p>
        </p:txBody>
      </p:sp>
      <p:sp>
        <p:nvSpPr>
          <p:cNvPr id="33795" name="Rectangle 3"/>
          <p:cNvSpPr>
            <a:spLocks noGrp="1" noChangeArrowheads="1"/>
          </p:cNvSpPr>
          <p:nvPr>
            <p:ph type="body" sz="half" idx="1"/>
          </p:nvPr>
        </p:nvSpPr>
        <p:spPr>
          <a:xfrm>
            <a:off x="685800" y="1447800"/>
            <a:ext cx="7162800" cy="4114800"/>
          </a:xfrm>
        </p:spPr>
        <p:txBody>
          <a:bodyPr/>
          <a:lstStyle/>
          <a:p>
            <a:r>
              <a:rPr lang="en-US" sz="2800"/>
              <a:t>Each sources that is actually cited in your essay should be listed in your references in strict adherence to APA style.  </a:t>
            </a:r>
          </a:p>
        </p:txBody>
      </p:sp>
      <p:pic>
        <p:nvPicPr>
          <p:cNvPr id="33797" name="Picture 5" descr="g1930034"/>
          <p:cNvPicPr>
            <a:picLocks noGrp="1" noChangeAspect="1" noChangeArrowheads="1"/>
          </p:cNvPicPr>
          <p:nvPr>
            <p:ph sz="half" idx="2"/>
          </p:nvPr>
        </p:nvPicPr>
        <p:blipFill>
          <a:blip r:embed="rId3" cstate="print"/>
          <a:srcRect/>
          <a:stretch>
            <a:fillRect/>
          </a:stretch>
        </p:blipFill>
        <p:spPr>
          <a:xfrm>
            <a:off x="2133600" y="2971800"/>
            <a:ext cx="4572000" cy="3048000"/>
          </a:xfrm>
          <a:prstGeom prst="rect">
            <a:avLst/>
          </a:prstGeom>
          <a:ln>
            <a:noFill/>
          </a:ln>
          <a:effectLst>
            <a:outerShdw blurRad="292100" dist="139700" dir="2700000" algn="tl" rotWithShape="0">
              <a:srgbClr val="333333">
                <a:alpha val="65000"/>
              </a:srgbClr>
            </a:outerShdw>
          </a:effectLst>
        </p:spPr>
      </p:pic>
      <p:sp>
        <p:nvSpPr>
          <p:cNvPr id="33799" name="Text Box 7"/>
          <p:cNvSpPr txBox="1">
            <a:spLocks noChangeArrowheads="1"/>
          </p:cNvSpPr>
          <p:nvPr/>
        </p:nvSpPr>
        <p:spPr bwMode="auto">
          <a:xfrm>
            <a:off x="2057400" y="6096000"/>
            <a:ext cx="5410200" cy="457200"/>
          </a:xfrm>
          <a:prstGeom prst="rect">
            <a:avLst/>
          </a:prstGeom>
          <a:noFill/>
          <a:ln w="9525">
            <a:noFill/>
            <a:miter lim="800000"/>
            <a:headEnd/>
            <a:tailEnd/>
          </a:ln>
          <a:effectLst/>
        </p:spPr>
        <p:txBody>
          <a:bodyPr>
            <a:spAutoFit/>
          </a:bodyPr>
          <a:lstStyle/>
          <a:p>
            <a:pPr>
              <a:spcBef>
                <a:spcPct val="50000"/>
              </a:spcBef>
            </a:pPr>
            <a:r>
              <a:rPr lang="en-US" b="1"/>
              <a:t>Interior of Sigmund Freud’s study</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solidFill>
                  <a:schemeClr val="tx1"/>
                </a:solidFill>
              </a:rPr>
              <a:t>Integration of Secondary Research</a:t>
            </a:r>
          </a:p>
        </p:txBody>
      </p:sp>
      <p:sp>
        <p:nvSpPr>
          <p:cNvPr id="21507" name="Rectangle 3"/>
          <p:cNvSpPr>
            <a:spLocks noGrp="1" noChangeArrowheads="1"/>
          </p:cNvSpPr>
          <p:nvPr>
            <p:ph type="body" sz="half" idx="1"/>
          </p:nvPr>
        </p:nvSpPr>
        <p:spPr/>
        <p:txBody>
          <a:bodyPr/>
          <a:lstStyle/>
          <a:p>
            <a:r>
              <a:rPr lang="en-US" sz="2800" dirty="0"/>
              <a:t>There are three likely questions about this requirement:</a:t>
            </a:r>
          </a:p>
          <a:p>
            <a:pPr lvl="1"/>
            <a:r>
              <a:rPr lang="en-US" sz="2400" dirty="0"/>
              <a:t>What types of sources should we look for?</a:t>
            </a:r>
          </a:p>
          <a:p>
            <a:pPr lvl="1"/>
            <a:r>
              <a:rPr lang="en-US" sz="2400" dirty="0"/>
              <a:t>How should we use them?</a:t>
            </a:r>
          </a:p>
          <a:p>
            <a:pPr lvl="1"/>
            <a:r>
              <a:rPr lang="en-US" sz="2400" dirty="0"/>
              <a:t>What counts as a source?</a:t>
            </a:r>
          </a:p>
        </p:txBody>
      </p:sp>
      <p:pic>
        <p:nvPicPr>
          <p:cNvPr id="21512" name="Picture 8" descr="http://www.opheliaimmune.com/wp-content/uploads/2010/06/open-book.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5334000" y="2743200"/>
            <a:ext cx="3219450" cy="2667001"/>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228600"/>
            <a:ext cx="8077200" cy="1143000"/>
          </a:xfrm>
        </p:spPr>
        <p:txBody>
          <a:bodyPr/>
          <a:lstStyle/>
          <a:p>
            <a:r>
              <a:rPr lang="en-US">
                <a:solidFill>
                  <a:schemeClr val="tx1"/>
                </a:solidFill>
              </a:rPr>
              <a:t>Integration of Secondary Research</a:t>
            </a:r>
          </a:p>
        </p:txBody>
      </p:sp>
      <p:sp>
        <p:nvSpPr>
          <p:cNvPr id="22532" name="Rectangle 4"/>
          <p:cNvSpPr>
            <a:spLocks noGrp="1" noChangeArrowheads="1"/>
          </p:cNvSpPr>
          <p:nvPr>
            <p:ph type="body" sz="half" idx="2"/>
          </p:nvPr>
        </p:nvSpPr>
        <p:spPr>
          <a:xfrm>
            <a:off x="2971800" y="1371600"/>
            <a:ext cx="5486400" cy="4876800"/>
          </a:xfrm>
        </p:spPr>
        <p:txBody>
          <a:bodyPr/>
          <a:lstStyle/>
          <a:p>
            <a:r>
              <a:rPr lang="en-US" sz="2800"/>
              <a:t>What sources might we look for?</a:t>
            </a:r>
          </a:p>
          <a:p>
            <a:pPr lvl="1"/>
            <a:r>
              <a:rPr lang="en-US" sz="2400"/>
              <a:t>Sources about the phenomenon under investigation.  For instance studies on twin communication.</a:t>
            </a:r>
          </a:p>
          <a:p>
            <a:pPr lvl="1"/>
            <a:r>
              <a:rPr lang="en-US" sz="2400"/>
              <a:t>Sources on the process of in-depth interviews, such as other research methods texts or relevant journal articles.  For example, there are entire books on in-depth interviewing and the </a:t>
            </a:r>
            <a:r>
              <a:rPr lang="en-US" sz="2400" u="sng"/>
              <a:t>Journal of Contemporary Ethnography</a:t>
            </a:r>
            <a:r>
              <a:rPr lang="en-US" sz="2400"/>
              <a:t> is accessible through EBSCOHost</a:t>
            </a:r>
          </a:p>
        </p:txBody>
      </p:sp>
      <p:pic>
        <p:nvPicPr>
          <p:cNvPr id="22534" name="Picture 6" descr="j0309614"/>
          <p:cNvPicPr>
            <a:picLocks noGrp="1" noChangeAspect="1" noChangeArrowheads="1"/>
          </p:cNvPicPr>
          <p:nvPr>
            <p:ph type="clipArt" sz="half" idx="1"/>
          </p:nvPr>
        </p:nvPicPr>
        <p:blipFill>
          <a:blip r:embed="rId3" cstate="print"/>
          <a:srcRect/>
          <a:stretch>
            <a:fillRect/>
          </a:stretch>
        </p:blipFill>
        <p:spPr>
          <a:xfrm>
            <a:off x="304800" y="2590800"/>
            <a:ext cx="2438400" cy="2719388"/>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28600"/>
            <a:ext cx="8001000" cy="1143000"/>
          </a:xfrm>
        </p:spPr>
        <p:txBody>
          <a:bodyPr/>
          <a:lstStyle/>
          <a:p>
            <a:r>
              <a:rPr lang="en-US">
                <a:solidFill>
                  <a:schemeClr val="tx1"/>
                </a:solidFill>
              </a:rPr>
              <a:t>Integration of Secondary Research</a:t>
            </a:r>
          </a:p>
        </p:txBody>
      </p:sp>
      <p:sp>
        <p:nvSpPr>
          <p:cNvPr id="23555" name="Rectangle 3"/>
          <p:cNvSpPr>
            <a:spLocks noGrp="1" noChangeArrowheads="1"/>
          </p:cNvSpPr>
          <p:nvPr>
            <p:ph type="body" idx="1"/>
          </p:nvPr>
        </p:nvSpPr>
        <p:spPr>
          <a:xfrm>
            <a:off x="685800" y="1371600"/>
            <a:ext cx="7772400" cy="4953000"/>
          </a:xfrm>
        </p:spPr>
        <p:txBody>
          <a:bodyPr/>
          <a:lstStyle/>
          <a:p>
            <a:pPr>
              <a:lnSpc>
                <a:spcPct val="90000"/>
              </a:lnSpc>
            </a:pPr>
            <a:r>
              <a:rPr lang="en-US" sz="2800" dirty="0"/>
              <a:t>Sources on the phenomena under investigation might be used:</a:t>
            </a:r>
          </a:p>
          <a:p>
            <a:pPr lvl="1">
              <a:lnSpc>
                <a:spcPct val="90000"/>
              </a:lnSpc>
            </a:pPr>
            <a:r>
              <a:rPr lang="en-US" sz="2400" dirty="0"/>
              <a:t>to help establish significance of the problem in your introduction</a:t>
            </a:r>
          </a:p>
          <a:p>
            <a:pPr lvl="1">
              <a:lnSpc>
                <a:spcPct val="90000"/>
              </a:lnSpc>
            </a:pPr>
            <a:r>
              <a:rPr lang="en-US" sz="2400" dirty="0"/>
              <a:t>to link the interviewee’s responses back to findings by other researchers for the reader</a:t>
            </a:r>
          </a:p>
          <a:p>
            <a:pPr lvl="1">
              <a:lnSpc>
                <a:spcPct val="90000"/>
              </a:lnSpc>
            </a:pPr>
            <a:r>
              <a:rPr lang="en-US" sz="2400" dirty="0"/>
              <a:t>to identify specific questions you will ask</a:t>
            </a:r>
          </a:p>
          <a:p>
            <a:pPr>
              <a:lnSpc>
                <a:spcPct val="90000"/>
              </a:lnSpc>
            </a:pPr>
            <a:r>
              <a:rPr lang="en-US" sz="2800" dirty="0"/>
              <a:t>Using sources to help you design effective questions is probably the most important use of the sources for this </a:t>
            </a:r>
            <a:r>
              <a:rPr lang="en-US" sz="2800" dirty="0" smtClean="0"/>
              <a:t>Research Project.  </a:t>
            </a:r>
            <a:r>
              <a:rPr lang="en-US" sz="2800" b="1" u="sng" dirty="0"/>
              <a:t>But attempt to use sources for all three of the purposes outlined above.</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solidFill>
                  <a:schemeClr val="tx1"/>
                </a:solidFill>
              </a:rPr>
              <a:t>Integration of Secondary Research</a:t>
            </a:r>
          </a:p>
        </p:txBody>
      </p:sp>
      <p:sp>
        <p:nvSpPr>
          <p:cNvPr id="24579" name="Rectangle 3"/>
          <p:cNvSpPr>
            <a:spLocks noGrp="1" noChangeArrowheads="1"/>
          </p:cNvSpPr>
          <p:nvPr>
            <p:ph type="body" idx="1"/>
          </p:nvPr>
        </p:nvSpPr>
        <p:spPr/>
        <p:txBody>
          <a:bodyPr/>
          <a:lstStyle/>
          <a:p>
            <a:r>
              <a:rPr lang="en-US"/>
              <a:t>Use of sources on the process of in-depth interviewing:</a:t>
            </a:r>
          </a:p>
          <a:p>
            <a:pPr lvl="1"/>
            <a:r>
              <a:rPr lang="en-US"/>
              <a:t>to briefly support the inclusion of a particular question or interview strategy.</a:t>
            </a:r>
          </a:p>
          <a:p>
            <a:pPr lvl="1"/>
            <a:r>
              <a:rPr lang="en-US"/>
              <a:t>to briefly support or explain your reported reflections on the interview process.</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solidFill>
                  <a:schemeClr val="tx1"/>
                </a:solidFill>
              </a:rPr>
              <a:t>Integration of Secondary Research</a:t>
            </a:r>
          </a:p>
        </p:txBody>
      </p:sp>
      <p:sp>
        <p:nvSpPr>
          <p:cNvPr id="25604" name="Rectangle 4"/>
          <p:cNvSpPr>
            <a:spLocks noGrp="1" noChangeArrowheads="1"/>
          </p:cNvSpPr>
          <p:nvPr>
            <p:ph type="body" idx="1"/>
          </p:nvPr>
        </p:nvSpPr>
        <p:spPr/>
        <p:txBody>
          <a:bodyPr/>
          <a:lstStyle/>
          <a:p>
            <a:r>
              <a:rPr lang="en-US" sz="2800" dirty="0"/>
              <a:t>What counts as a source?</a:t>
            </a:r>
          </a:p>
          <a:p>
            <a:pPr lvl="1"/>
            <a:r>
              <a:rPr lang="en-US" sz="2400" dirty="0"/>
              <a:t>Do they have to be academic sources? No, you must have </a:t>
            </a:r>
            <a:r>
              <a:rPr lang="en-US" sz="2400" b="1" i="1" dirty="0"/>
              <a:t>at least </a:t>
            </a:r>
            <a:r>
              <a:rPr lang="en-US" sz="2400" b="1" i="1" dirty="0" smtClean="0"/>
              <a:t>two </a:t>
            </a:r>
            <a:r>
              <a:rPr lang="en-US" sz="2400" b="1" i="1" dirty="0"/>
              <a:t>academic source (journal, academic book or edited volume)</a:t>
            </a:r>
            <a:r>
              <a:rPr lang="en-US" sz="2400" dirty="0"/>
              <a:t>, others can be popular sources, though I certainly would reward the integration of journals and other academic sources where appropriate.</a:t>
            </a:r>
          </a:p>
          <a:p>
            <a:pPr lvl="1"/>
            <a:r>
              <a:rPr lang="en-US" sz="2400" dirty="0"/>
              <a:t>Does our textbook count as a source? Cite it if you specifically refer to it, but no, it does not count toward your minimum number of sources</a:t>
            </a:r>
            <a:r>
              <a:rPr lang="en-US" sz="2400" dirty="0" smtClean="0"/>
              <a:t>.  You must have at least FIVE sources in addition to our textbook.  </a:t>
            </a:r>
            <a:endParaRPr lang="en-US" sz="2400" dirty="0"/>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solidFill>
                  <a:schemeClr val="tx1"/>
                </a:solidFill>
              </a:rPr>
              <a:t>Correct APA Style</a:t>
            </a:r>
          </a:p>
        </p:txBody>
      </p:sp>
      <p:sp>
        <p:nvSpPr>
          <p:cNvPr id="27652" name="Rectangle 4"/>
          <p:cNvSpPr>
            <a:spLocks noGrp="1" noChangeArrowheads="1"/>
          </p:cNvSpPr>
          <p:nvPr>
            <p:ph type="body" sz="half" idx="2"/>
          </p:nvPr>
        </p:nvSpPr>
        <p:spPr>
          <a:xfrm>
            <a:off x="3505200" y="1981200"/>
            <a:ext cx="5257800" cy="4495800"/>
          </a:xfrm>
        </p:spPr>
        <p:txBody>
          <a:bodyPr/>
          <a:lstStyle/>
          <a:p>
            <a:pPr>
              <a:lnSpc>
                <a:spcPct val="90000"/>
              </a:lnSpc>
            </a:pPr>
            <a:r>
              <a:rPr lang="en-US" sz="2400" dirty="0"/>
              <a:t>APA is the most common style guide for formal writing in the social sciences.  Sorry, you have to learn it.</a:t>
            </a:r>
          </a:p>
          <a:p>
            <a:pPr>
              <a:lnSpc>
                <a:spcPct val="90000"/>
              </a:lnSpc>
            </a:pPr>
            <a:r>
              <a:rPr lang="en-US" sz="2400" dirty="0"/>
              <a:t>That said, keep the guide handy and follow it EXACTLY.</a:t>
            </a:r>
          </a:p>
          <a:p>
            <a:pPr>
              <a:lnSpc>
                <a:spcPct val="90000"/>
              </a:lnSpc>
            </a:pPr>
            <a:r>
              <a:rPr lang="en-US" sz="2400" dirty="0" smtClean="0"/>
              <a:t>Your teams should demonstrate correct </a:t>
            </a:r>
            <a:r>
              <a:rPr lang="en-US" sz="2400" dirty="0"/>
              <a:t>use of sub-headings.</a:t>
            </a:r>
          </a:p>
          <a:p>
            <a:pPr>
              <a:lnSpc>
                <a:spcPct val="90000"/>
              </a:lnSpc>
            </a:pPr>
            <a:r>
              <a:rPr lang="en-US" sz="2400" dirty="0" smtClean="0"/>
              <a:t>Your team should demonstrate correct </a:t>
            </a:r>
            <a:r>
              <a:rPr lang="en-US" sz="2400" dirty="0"/>
              <a:t>citations and references.</a:t>
            </a:r>
          </a:p>
          <a:p>
            <a:pPr>
              <a:lnSpc>
                <a:spcPct val="90000"/>
              </a:lnSpc>
            </a:pPr>
            <a:r>
              <a:rPr lang="en-US" sz="2400" dirty="0"/>
              <a:t>I expect error free writing that has been looked at by each team member (and maybe the writing center if you have the time and inclination).</a:t>
            </a:r>
          </a:p>
        </p:txBody>
      </p:sp>
      <p:pic>
        <p:nvPicPr>
          <p:cNvPr id="27659" name="Picture 11" descr="Pocket"/>
          <p:cNvPicPr>
            <a:picLocks noChangeAspect="1" noChangeArrowheads="1"/>
          </p:cNvPicPr>
          <p:nvPr/>
        </p:nvPicPr>
        <p:blipFill>
          <a:blip r:embed="rId3" cstate="print"/>
          <a:srcRect/>
          <a:stretch>
            <a:fillRect/>
          </a:stretch>
        </p:blipFill>
        <p:spPr bwMode="auto">
          <a:xfrm>
            <a:off x="685800" y="1981200"/>
            <a:ext cx="2046288" cy="426720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04800"/>
            <a:ext cx="7772400" cy="838200"/>
          </a:xfrm>
        </p:spPr>
        <p:txBody>
          <a:bodyPr/>
          <a:lstStyle/>
          <a:p>
            <a:r>
              <a:rPr lang="en-US"/>
              <a:t>Reminder!</a:t>
            </a:r>
          </a:p>
        </p:txBody>
      </p:sp>
      <p:sp>
        <p:nvSpPr>
          <p:cNvPr id="31747" name="Rectangle 3"/>
          <p:cNvSpPr>
            <a:spLocks noGrp="1" noChangeArrowheads="1"/>
          </p:cNvSpPr>
          <p:nvPr>
            <p:ph type="body" idx="1"/>
          </p:nvPr>
        </p:nvSpPr>
        <p:spPr>
          <a:xfrm>
            <a:off x="685800" y="1371600"/>
            <a:ext cx="7772400" cy="4114800"/>
          </a:xfrm>
        </p:spPr>
        <p:txBody>
          <a:bodyPr/>
          <a:lstStyle/>
          <a:p>
            <a:r>
              <a:rPr lang="en-US" dirty="0" smtClean="0"/>
              <a:t>Research Project </a:t>
            </a:r>
            <a:r>
              <a:rPr lang="en-US" dirty="0"/>
              <a:t>One does not need to have anything to do with the “topic” that you formed groups around last week.  That is if you were in the PR section this does not need to address PR.  The only </a:t>
            </a:r>
            <a:r>
              <a:rPr lang="en-US" dirty="0" smtClean="0"/>
              <a:t>Research Project </a:t>
            </a:r>
            <a:r>
              <a:rPr lang="en-US" dirty="0"/>
              <a:t>that focuses on your topic is </a:t>
            </a:r>
            <a:r>
              <a:rPr lang="en-US" dirty="0" smtClean="0"/>
              <a:t>Research Project </a:t>
            </a:r>
            <a:r>
              <a:rPr lang="en-US" dirty="0"/>
              <a:t>Two.</a:t>
            </a:r>
          </a:p>
        </p:txBody>
      </p:sp>
      <p:pic>
        <p:nvPicPr>
          <p:cNvPr id="31749" name="Picture 5" descr="apples_oranges717601"/>
          <p:cNvPicPr>
            <a:picLocks noChangeAspect="1" noChangeArrowheads="1"/>
          </p:cNvPicPr>
          <p:nvPr/>
        </p:nvPicPr>
        <p:blipFill>
          <a:blip r:embed="rId3" cstate="print"/>
          <a:srcRect/>
          <a:stretch>
            <a:fillRect/>
          </a:stretch>
        </p:blipFill>
        <p:spPr bwMode="auto">
          <a:xfrm>
            <a:off x="3352800" y="4495800"/>
            <a:ext cx="2743200" cy="2087563"/>
          </a:xfrm>
          <a:prstGeom prst="rect">
            <a:avLst/>
          </a:prstGeom>
          <a:ln>
            <a:noFill/>
          </a:ln>
          <a:effectLst>
            <a:outerShdw blurRad="292100" dist="139700" dir="2700000" algn="tl" rotWithShape="0">
              <a:srgbClr val="333333">
                <a:alpha val="65000"/>
              </a:srgbClr>
            </a:outerShdw>
          </a:effectLst>
        </p:spPr>
      </p:pic>
      <p:sp>
        <p:nvSpPr>
          <p:cNvPr id="31750" name="Text Box 6"/>
          <p:cNvSpPr txBox="1">
            <a:spLocks noChangeArrowheads="1"/>
          </p:cNvSpPr>
          <p:nvPr/>
        </p:nvSpPr>
        <p:spPr bwMode="auto">
          <a:xfrm>
            <a:off x="838200" y="5181600"/>
            <a:ext cx="2438400" cy="830997"/>
          </a:xfrm>
          <a:prstGeom prst="rect">
            <a:avLst/>
          </a:prstGeom>
          <a:noFill/>
          <a:ln w="9525">
            <a:noFill/>
            <a:miter lim="800000"/>
            <a:headEnd/>
            <a:tailEnd/>
          </a:ln>
          <a:effectLst/>
        </p:spPr>
        <p:txBody>
          <a:bodyPr wrap="square">
            <a:spAutoFit/>
          </a:bodyPr>
          <a:lstStyle/>
          <a:p>
            <a:pPr>
              <a:spcBef>
                <a:spcPct val="50000"/>
              </a:spcBef>
            </a:pPr>
            <a:r>
              <a:rPr lang="en-US" b="1" dirty="0" smtClean="0">
                <a:solidFill>
                  <a:srgbClr val="FF0066"/>
                </a:solidFill>
                <a:latin typeface="Rockwell Extra Bold" pitchFamily="18" charset="0"/>
              </a:rPr>
              <a:t>Research Project </a:t>
            </a:r>
            <a:r>
              <a:rPr lang="en-US" b="1" dirty="0">
                <a:solidFill>
                  <a:srgbClr val="FF0066"/>
                </a:solidFill>
                <a:latin typeface="Rockwell Extra Bold" pitchFamily="18" charset="0"/>
              </a:rPr>
              <a:t>One</a:t>
            </a:r>
          </a:p>
        </p:txBody>
      </p:sp>
      <p:sp>
        <p:nvSpPr>
          <p:cNvPr id="31751" name="Text Box 7"/>
          <p:cNvSpPr txBox="1">
            <a:spLocks noChangeArrowheads="1"/>
          </p:cNvSpPr>
          <p:nvPr/>
        </p:nvSpPr>
        <p:spPr bwMode="auto">
          <a:xfrm>
            <a:off x="6400800" y="5181600"/>
            <a:ext cx="2438400" cy="830997"/>
          </a:xfrm>
          <a:prstGeom prst="rect">
            <a:avLst/>
          </a:prstGeom>
          <a:noFill/>
          <a:ln w="9525">
            <a:noFill/>
            <a:miter lim="800000"/>
            <a:headEnd/>
            <a:tailEnd/>
          </a:ln>
          <a:effectLst/>
        </p:spPr>
        <p:txBody>
          <a:bodyPr wrap="square">
            <a:spAutoFit/>
          </a:bodyPr>
          <a:lstStyle/>
          <a:p>
            <a:pPr>
              <a:spcBef>
                <a:spcPct val="50000"/>
              </a:spcBef>
            </a:pPr>
            <a:r>
              <a:rPr lang="en-US" dirty="0" smtClean="0">
                <a:latin typeface="Rockwell Extra Bold" pitchFamily="18" charset="0"/>
              </a:rPr>
              <a:t>Research Project </a:t>
            </a:r>
            <a:r>
              <a:rPr lang="en-US" dirty="0">
                <a:latin typeface="Rockwell Extra Bold" pitchFamily="18" charset="0"/>
              </a:rPr>
              <a:t>Two</a:t>
            </a: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solidFill>
                  <a:schemeClr val="tx1"/>
                </a:solidFill>
              </a:rPr>
              <a:t>Final Thoughts</a:t>
            </a:r>
          </a:p>
        </p:txBody>
      </p:sp>
      <p:sp>
        <p:nvSpPr>
          <p:cNvPr id="28675" name="Rectangle 3"/>
          <p:cNvSpPr>
            <a:spLocks noGrp="1" noChangeArrowheads="1"/>
          </p:cNvSpPr>
          <p:nvPr>
            <p:ph type="body" sz="half" idx="1"/>
          </p:nvPr>
        </p:nvSpPr>
        <p:spPr>
          <a:xfrm>
            <a:off x="685800" y="1981200"/>
            <a:ext cx="4800600" cy="4267200"/>
          </a:xfrm>
        </p:spPr>
        <p:txBody>
          <a:bodyPr/>
          <a:lstStyle/>
          <a:p>
            <a:pPr>
              <a:lnSpc>
                <a:spcPct val="90000"/>
              </a:lnSpc>
            </a:pPr>
            <a:r>
              <a:rPr lang="en-US" sz="2400" dirty="0"/>
              <a:t>Do quality work, but have fun doing it.  This has been a “breakthrough” assignment for many students.</a:t>
            </a:r>
          </a:p>
          <a:p>
            <a:pPr>
              <a:lnSpc>
                <a:spcPct val="90000"/>
              </a:lnSpc>
            </a:pPr>
            <a:r>
              <a:rPr lang="en-US" sz="2400" dirty="0"/>
              <a:t>Work as a group!  Research, brainstorm for questions, do MORE than your share!</a:t>
            </a:r>
          </a:p>
          <a:p>
            <a:pPr>
              <a:lnSpc>
                <a:spcPct val="90000"/>
              </a:lnSpc>
            </a:pPr>
            <a:r>
              <a:rPr lang="en-US" sz="2400" dirty="0"/>
              <a:t>The goal is to be able to take on the role of ethnographic researcher and “write up” research results.</a:t>
            </a:r>
          </a:p>
          <a:p>
            <a:pPr>
              <a:lnSpc>
                <a:spcPct val="90000"/>
              </a:lnSpc>
            </a:pPr>
            <a:r>
              <a:rPr lang="en-US" sz="2400" dirty="0"/>
              <a:t>I look forward to reading your first </a:t>
            </a:r>
            <a:r>
              <a:rPr lang="en-US" sz="2400" dirty="0" smtClean="0"/>
              <a:t>Research Projects</a:t>
            </a:r>
            <a:r>
              <a:rPr lang="en-US" sz="2400" dirty="0"/>
              <a:t>!</a:t>
            </a:r>
          </a:p>
        </p:txBody>
      </p:sp>
      <p:pic>
        <p:nvPicPr>
          <p:cNvPr id="28678" name="Picture 6" descr="pizza"/>
          <p:cNvPicPr>
            <a:picLocks noGrp="1" noChangeAspect="1" noChangeArrowheads="1"/>
          </p:cNvPicPr>
          <p:nvPr>
            <p:ph type="clipArt" sz="half" idx="2"/>
          </p:nvPr>
        </p:nvPicPr>
        <p:blipFill>
          <a:blip r:embed="rId3" cstate="print">
            <a:clrChange>
              <a:clrFrom>
                <a:srgbClr val="B68866"/>
              </a:clrFrom>
              <a:clrTo>
                <a:srgbClr val="B68866">
                  <a:alpha val="0"/>
                </a:srgbClr>
              </a:clrTo>
            </a:clrChange>
          </a:blip>
          <a:srcRect/>
          <a:stretch>
            <a:fillRect/>
          </a:stretch>
        </p:blipFill>
        <p:spPr>
          <a:xfrm>
            <a:off x="5791200" y="2133600"/>
            <a:ext cx="2667000" cy="36576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181600" y="5791200"/>
            <a:ext cx="3962400" cy="830997"/>
          </a:xfrm>
          <a:prstGeom prst="rect">
            <a:avLst/>
          </a:prstGeom>
          <a:noFill/>
        </p:spPr>
        <p:txBody>
          <a:bodyPr wrap="square" rtlCol="0">
            <a:spAutoFit/>
          </a:bodyPr>
          <a:lstStyle/>
          <a:p>
            <a:r>
              <a:rPr lang="en-US" dirty="0" smtClean="0"/>
              <a:t>Meet over pizza when you’re done, not to get things done.</a:t>
            </a:r>
            <a:endParaRPr lang="en-US"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4800" y="304800"/>
            <a:ext cx="7772400" cy="762000"/>
          </a:xfrm>
        </p:spPr>
        <p:txBody>
          <a:bodyPr/>
          <a:lstStyle/>
          <a:p>
            <a:r>
              <a:rPr lang="en-US" sz="4000" dirty="0" smtClean="0"/>
              <a:t>Research Project </a:t>
            </a:r>
            <a:r>
              <a:rPr lang="en-US" sz="4000" dirty="0"/>
              <a:t>One: </a:t>
            </a:r>
            <a:br>
              <a:rPr lang="en-US" sz="4000" dirty="0"/>
            </a:br>
            <a:r>
              <a:rPr lang="en-US" sz="4000" dirty="0"/>
              <a:t>In a Nutshell</a:t>
            </a:r>
          </a:p>
        </p:txBody>
      </p:sp>
      <p:sp>
        <p:nvSpPr>
          <p:cNvPr id="36867" name="Rectangle 3"/>
          <p:cNvSpPr>
            <a:spLocks noGrp="1" noChangeArrowheads="1"/>
          </p:cNvSpPr>
          <p:nvPr>
            <p:ph type="body" idx="1"/>
          </p:nvPr>
        </p:nvSpPr>
        <p:spPr>
          <a:xfrm>
            <a:off x="304800" y="2209800"/>
            <a:ext cx="7772400" cy="4114800"/>
          </a:xfrm>
        </p:spPr>
        <p:txBody>
          <a:bodyPr/>
          <a:lstStyle/>
          <a:p>
            <a:r>
              <a:rPr lang="en-US"/>
              <a:t>Carry out in in-depth interview according to the standards and guidelines offered in class and our text.</a:t>
            </a:r>
          </a:p>
          <a:p>
            <a:r>
              <a:rPr lang="en-US"/>
              <a:t>Write up a report based on that interview that highlights key findings about interview focus and offers some discussion of what was learned about the interpretive research process more generally.</a:t>
            </a:r>
          </a:p>
        </p:txBody>
      </p:sp>
      <p:pic>
        <p:nvPicPr>
          <p:cNvPr id="36869" name="Picture 5" descr="257883145_b281b9811e"/>
          <p:cNvPicPr>
            <a:picLocks noChangeAspect="1" noChangeArrowheads="1"/>
          </p:cNvPicPr>
          <p:nvPr/>
        </p:nvPicPr>
        <p:blipFill>
          <a:blip r:embed="rId3" cstate="print"/>
          <a:srcRect/>
          <a:stretch>
            <a:fillRect/>
          </a:stretch>
        </p:blipFill>
        <p:spPr bwMode="auto">
          <a:xfrm>
            <a:off x="6858000" y="0"/>
            <a:ext cx="2286000" cy="1998663"/>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dissolve">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dissolve">
                                      <p:cBhvr>
                                        <p:cTn id="12" dur="500"/>
                                        <p:tgtEl>
                                          <p:spTgt spid="36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609600"/>
            <a:ext cx="7924800" cy="1143000"/>
          </a:xfrm>
        </p:spPr>
        <p:txBody>
          <a:bodyPr/>
          <a:lstStyle/>
          <a:p>
            <a:r>
              <a:rPr lang="en-US" dirty="0"/>
              <a:t>Basic Requirements of </a:t>
            </a:r>
            <a:r>
              <a:rPr lang="en-US" dirty="0" smtClean="0"/>
              <a:t>Research Project </a:t>
            </a:r>
            <a:r>
              <a:rPr lang="en-US" dirty="0"/>
              <a:t>One</a:t>
            </a:r>
          </a:p>
        </p:txBody>
      </p:sp>
      <p:sp>
        <p:nvSpPr>
          <p:cNvPr id="37891" name="Rectangle 3"/>
          <p:cNvSpPr>
            <a:spLocks noGrp="1" noChangeArrowheads="1"/>
          </p:cNvSpPr>
          <p:nvPr>
            <p:ph type="body" idx="1"/>
          </p:nvPr>
        </p:nvSpPr>
        <p:spPr/>
        <p:txBody>
          <a:bodyPr/>
          <a:lstStyle/>
          <a:p>
            <a:pPr>
              <a:lnSpc>
                <a:spcPct val="90000"/>
              </a:lnSpc>
            </a:pPr>
            <a:r>
              <a:rPr lang="en-US" b="1" dirty="0"/>
              <a:t>Body</a:t>
            </a:r>
            <a:r>
              <a:rPr lang="en-US" dirty="0"/>
              <a:t> of write up should be about four pages (double spaced) and include sub-headings (see APA guide)</a:t>
            </a:r>
          </a:p>
          <a:p>
            <a:pPr>
              <a:lnSpc>
                <a:spcPct val="90000"/>
              </a:lnSpc>
            </a:pPr>
            <a:r>
              <a:rPr lang="en-US" dirty="0"/>
              <a:t>You should also have a complete title page, appendix and references on separate pages</a:t>
            </a:r>
          </a:p>
          <a:p>
            <a:pPr>
              <a:lnSpc>
                <a:spcPct val="90000"/>
              </a:lnSpc>
            </a:pPr>
            <a:r>
              <a:rPr lang="en-US" dirty="0"/>
              <a:t>You should integrate at least five sources beyond our textbook into your </a:t>
            </a:r>
            <a:r>
              <a:rPr lang="en-US" dirty="0" smtClean="0"/>
              <a:t>Research Project</a:t>
            </a:r>
            <a:endParaRPr lang="en-US" dirty="0"/>
          </a:p>
          <a:p>
            <a:pPr>
              <a:lnSpc>
                <a:spcPct val="90000"/>
              </a:lnSpc>
            </a:pPr>
            <a:r>
              <a:rPr lang="en-US" dirty="0"/>
              <a:t>It must be stapled</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solidFill>
                  <a:schemeClr val="tx1"/>
                </a:solidFill>
              </a:rPr>
              <a:t>What Does He Want?!?!?</a:t>
            </a:r>
          </a:p>
        </p:txBody>
      </p:sp>
      <p:sp>
        <p:nvSpPr>
          <p:cNvPr id="3075" name="Rectangle 3"/>
          <p:cNvSpPr>
            <a:spLocks noGrp="1" noChangeArrowheads="1"/>
          </p:cNvSpPr>
          <p:nvPr>
            <p:ph type="body" sz="half" idx="1"/>
          </p:nvPr>
        </p:nvSpPr>
        <p:spPr>
          <a:xfrm>
            <a:off x="685800" y="1981200"/>
            <a:ext cx="4953000" cy="4495800"/>
          </a:xfrm>
        </p:spPr>
        <p:txBody>
          <a:bodyPr/>
          <a:lstStyle/>
          <a:p>
            <a:pPr>
              <a:lnSpc>
                <a:spcPct val="90000"/>
              </a:lnSpc>
            </a:pPr>
            <a:r>
              <a:rPr lang="en-US" sz="2800"/>
              <a:t>A worthwhile </a:t>
            </a:r>
            <a:r>
              <a:rPr lang="en-US" sz="2800" i="1"/>
              <a:t>communication</a:t>
            </a:r>
            <a:r>
              <a:rPr lang="en-US" sz="2800"/>
              <a:t> issue.</a:t>
            </a:r>
          </a:p>
          <a:p>
            <a:pPr>
              <a:lnSpc>
                <a:spcPct val="90000"/>
              </a:lnSpc>
            </a:pPr>
            <a:r>
              <a:rPr lang="en-US" sz="2800"/>
              <a:t>Well-designed questions.</a:t>
            </a:r>
          </a:p>
          <a:p>
            <a:pPr>
              <a:lnSpc>
                <a:spcPct val="90000"/>
              </a:lnSpc>
            </a:pPr>
            <a:r>
              <a:rPr lang="en-US" sz="2800"/>
              <a:t>Insightful write-up of results</a:t>
            </a:r>
          </a:p>
          <a:p>
            <a:pPr>
              <a:lnSpc>
                <a:spcPct val="90000"/>
              </a:lnSpc>
            </a:pPr>
            <a:r>
              <a:rPr lang="en-US" sz="2800"/>
              <a:t>Thoughtful reflection on the process—what did you learn about research?</a:t>
            </a:r>
          </a:p>
          <a:p>
            <a:pPr>
              <a:lnSpc>
                <a:spcPct val="90000"/>
              </a:lnSpc>
            </a:pPr>
            <a:r>
              <a:rPr lang="en-US" sz="2800"/>
              <a:t>Integration of secondary research.</a:t>
            </a:r>
          </a:p>
          <a:p>
            <a:pPr>
              <a:lnSpc>
                <a:spcPct val="90000"/>
              </a:lnSpc>
            </a:pPr>
            <a:r>
              <a:rPr lang="en-US" sz="2800"/>
              <a:t>Correct APA style.</a:t>
            </a:r>
          </a:p>
        </p:txBody>
      </p:sp>
      <p:pic>
        <p:nvPicPr>
          <p:cNvPr id="3078" name="Picture 6" descr="question mark"/>
          <p:cNvPicPr>
            <a:picLocks noGrp="1" noChangeAspect="1" noChangeArrowheads="1"/>
          </p:cNvPicPr>
          <p:nvPr>
            <p:ph type="clipArt" sz="half" idx="2"/>
          </p:nvPr>
        </p:nvPicPr>
        <p:blipFill>
          <a:blip r:embed="rId3" cstate="print"/>
          <a:srcRect/>
          <a:stretch>
            <a:fillRect/>
          </a:stretch>
        </p:blipFill>
        <p:spPr>
          <a:xfrm>
            <a:off x="5943600" y="2286000"/>
            <a:ext cx="2514600" cy="312420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solidFill>
                  <a:schemeClr val="tx1"/>
                </a:solidFill>
              </a:rPr>
              <a:t>A Worthwhile </a:t>
            </a:r>
            <a:br>
              <a:rPr lang="en-US">
                <a:solidFill>
                  <a:schemeClr val="tx1"/>
                </a:solidFill>
              </a:rPr>
            </a:br>
            <a:r>
              <a:rPr lang="en-US">
                <a:solidFill>
                  <a:schemeClr val="tx1"/>
                </a:solidFill>
              </a:rPr>
              <a:t>Communication Issue</a:t>
            </a:r>
          </a:p>
        </p:txBody>
      </p:sp>
      <p:sp>
        <p:nvSpPr>
          <p:cNvPr id="5123" name="Rectangle 3"/>
          <p:cNvSpPr>
            <a:spLocks noGrp="1" noChangeArrowheads="1"/>
          </p:cNvSpPr>
          <p:nvPr>
            <p:ph type="body" idx="1"/>
          </p:nvPr>
        </p:nvSpPr>
        <p:spPr/>
        <p:txBody>
          <a:bodyPr/>
          <a:lstStyle/>
          <a:p>
            <a:r>
              <a:rPr lang="en-US"/>
              <a:t>Biographical information is important, but NOT the goal of the interview. It is not about “Tina” but about a communication issue Tina deals with.</a:t>
            </a:r>
          </a:p>
          <a:p>
            <a:r>
              <a:rPr lang="en-US"/>
              <a:t>It will help if you pretend that Tina is just one of several folks you will interview to learn about the issue (one of your sample).</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solidFill>
                  <a:schemeClr val="tx1"/>
                </a:solidFill>
              </a:rPr>
              <a:t>A Worthwhile </a:t>
            </a:r>
            <a:br>
              <a:rPr lang="en-US">
                <a:solidFill>
                  <a:schemeClr val="tx1"/>
                </a:solidFill>
              </a:rPr>
            </a:br>
            <a:r>
              <a:rPr lang="en-US">
                <a:solidFill>
                  <a:schemeClr val="tx1"/>
                </a:solidFill>
              </a:rPr>
              <a:t>Communication Issue</a:t>
            </a:r>
          </a:p>
        </p:txBody>
      </p:sp>
      <p:sp>
        <p:nvSpPr>
          <p:cNvPr id="6148" name="Rectangle 4"/>
          <p:cNvSpPr>
            <a:spLocks noGrp="1" noChangeArrowheads="1"/>
          </p:cNvSpPr>
          <p:nvPr>
            <p:ph type="body" sz="half" idx="2"/>
          </p:nvPr>
        </p:nvSpPr>
        <p:spPr>
          <a:xfrm>
            <a:off x="4343400" y="1981200"/>
            <a:ext cx="4114800" cy="4114800"/>
          </a:xfrm>
        </p:spPr>
        <p:txBody>
          <a:bodyPr/>
          <a:lstStyle/>
          <a:p>
            <a:r>
              <a:rPr lang="en-US" sz="2800"/>
              <a:t>How would you improve the following purpose statement?</a:t>
            </a:r>
          </a:p>
          <a:p>
            <a:pPr lvl="1"/>
            <a:r>
              <a:rPr lang="en-US" sz="2400"/>
              <a:t> “We interviewed Jeff about what he likes most about surfing.”</a:t>
            </a:r>
          </a:p>
          <a:p>
            <a:r>
              <a:rPr lang="en-US" sz="2800"/>
              <a:t>Write down your revision before looking at the next slide.</a:t>
            </a:r>
          </a:p>
        </p:txBody>
      </p:sp>
      <p:pic>
        <p:nvPicPr>
          <p:cNvPr id="6150" name="Picture 6" descr="surfing1"/>
          <p:cNvPicPr>
            <a:picLocks noGrp="1" noChangeAspect="1" noChangeArrowheads="1"/>
          </p:cNvPicPr>
          <p:nvPr>
            <p:ph type="clipArt" sz="half" idx="1"/>
          </p:nvPr>
        </p:nvPicPr>
        <p:blipFill>
          <a:blip r:embed="rId3" cstate="print"/>
          <a:srcRect/>
          <a:stretch>
            <a:fillRect/>
          </a:stretch>
        </p:blipFill>
        <p:spPr>
          <a:xfrm>
            <a:off x="304800" y="2286000"/>
            <a:ext cx="3429000" cy="350520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solidFill>
                  <a:schemeClr val="tx1"/>
                </a:solidFill>
              </a:rPr>
              <a:t>A Worthwhile </a:t>
            </a:r>
            <a:br>
              <a:rPr lang="en-US">
                <a:solidFill>
                  <a:schemeClr val="tx1"/>
                </a:solidFill>
              </a:rPr>
            </a:br>
            <a:r>
              <a:rPr lang="en-US">
                <a:solidFill>
                  <a:schemeClr val="tx1"/>
                </a:solidFill>
              </a:rPr>
              <a:t>Communication Issue</a:t>
            </a:r>
          </a:p>
        </p:txBody>
      </p:sp>
      <p:sp>
        <p:nvSpPr>
          <p:cNvPr id="7171" name="Rectangle 3"/>
          <p:cNvSpPr>
            <a:spLocks noGrp="1" noChangeArrowheads="1"/>
          </p:cNvSpPr>
          <p:nvPr>
            <p:ph type="body" sz="half" idx="1"/>
          </p:nvPr>
        </p:nvSpPr>
        <p:spPr>
          <a:xfrm>
            <a:off x="228600" y="1981200"/>
            <a:ext cx="4267200" cy="4114800"/>
          </a:xfrm>
        </p:spPr>
        <p:txBody>
          <a:bodyPr/>
          <a:lstStyle/>
          <a:p>
            <a:r>
              <a:rPr lang="en-US" sz="2800"/>
              <a:t>Here is one way I would improve it:</a:t>
            </a:r>
          </a:p>
          <a:p>
            <a:pPr lvl="1"/>
            <a:r>
              <a:rPr lang="en-US" sz="2400"/>
              <a:t>“We interviewed Jeff to better understand the unique communication rules and vocabulary of the Wilmington surf culture”</a:t>
            </a:r>
          </a:p>
          <a:p>
            <a:r>
              <a:rPr lang="en-US" sz="2800"/>
              <a:t>Did your revision offer similar improvements?</a:t>
            </a:r>
          </a:p>
        </p:txBody>
      </p:sp>
      <p:pic>
        <p:nvPicPr>
          <p:cNvPr id="7174" name="Picture 6" descr="surfing2"/>
          <p:cNvPicPr>
            <a:picLocks noGrp="1" noChangeAspect="1" noChangeArrowheads="1"/>
          </p:cNvPicPr>
          <p:nvPr>
            <p:ph type="clipArt" sz="half" idx="2"/>
          </p:nvPr>
        </p:nvPicPr>
        <p:blipFill>
          <a:blip r:embed="rId3" cstate="print"/>
          <a:srcRect/>
          <a:stretch>
            <a:fillRect/>
          </a:stretch>
        </p:blipFill>
        <p:spPr>
          <a:xfrm>
            <a:off x="5105400" y="2581275"/>
            <a:ext cx="3352800" cy="2905125"/>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USESECONDARYMONITOR" val="True"/>
  <p:tag name="BULLETTYPE" val="3"/>
  <p:tag name="RESPCOUNTERSTYLE" val="1"/>
  <p:tag name="INPUTSOURCE" val="1"/>
  <p:tag name="BACKUPSESSIONS" val="True"/>
  <p:tag name="REVIEWONLY" val="False"/>
  <p:tag name="PARTICIPANTSINLEADERBOARD" val="5"/>
  <p:tag name="BUBBLESIZEVISIBLE" val="True"/>
  <p:tag name="CUSTOMGRIDBACKCOLOR" val="-2830136"/>
  <p:tag name="CUSTOMCELLBACKCOLOR3" val="-268652"/>
  <p:tag name="DISPLAYDEVICENUMBER" val="False"/>
  <p:tag name="AUTOSIZEGRID" val="False"/>
  <p:tag name="CHARTCOLORS" val="0"/>
  <p:tag name="MULTIRESPDIVISOR" val="1"/>
  <p:tag name="CORRECTPOINTVALUE" val="1"/>
  <p:tag name="ZEROBASED" val="False"/>
  <p:tag name="SHOWBARVISIBLE" val="True"/>
  <p:tag name="REQUIREPASSWORD" val="False"/>
  <p:tag name="RESPCOUNTERFORMAT" val="0"/>
  <p:tag name="NUMRESPONSES" val="1"/>
  <p:tag name="AUTOADVANCE" val="False"/>
  <p:tag name="TEAMSINLEADERBOARD" val="5"/>
  <p:tag name="BUBBLEGROUPING" val="3"/>
  <p:tag name="CUSTOMCELLBACKCOLOR2" val="-13395457"/>
  <p:tag name="DISPLAYDEVICEID" val="False"/>
  <p:tag name="GRIDPOSITION" val="1"/>
  <p:tag name="INCLUDENONRESPONDERS" val="False"/>
  <p:tag name="INCORRECTPOINTVALUE" val="0"/>
  <p:tag name="CHARTSCALE" val="True"/>
  <p:tag name="DEFAULTPORT" val="1001"/>
  <p:tag name="RESPTABLESTYLE" val="-1"/>
  <p:tag name="BACKUPMAINTENANCE" val="7"/>
  <p:tag name="STDCHART" val="1"/>
  <p:tag name="DEFAULTNUMTEAMS" val="5"/>
  <p:tag name="USESCHEMECOLORS" val="True"/>
  <p:tag name="GRIDSIZE" val="{Width=800, Height=600}"/>
  <p:tag name="PARTLISTDEFAULT" val="0"/>
  <p:tag name="ADDINALWAYSLOADED" val="False"/>
  <p:tag name="ENABLEPRESENTERVPAD" val="False"/>
  <p:tag name="COUNTDOWNSECONDS" val="20"/>
  <p:tag name="ROTATIONINTERVAL" val="10"/>
  <p:tag name="BUBBLEVALUEFORMAT" val="0.0"/>
  <p:tag name="DISPLAYNAME" val="True"/>
  <p:tag name="CHARTLABELS" val="0"/>
  <p:tag name="REALTIMEBACKUP" val="False"/>
  <p:tag name="ANSWERNOWSTYLE" val="-1"/>
  <p:tag name="ALLOWDUPLICATES" val="False"/>
  <p:tag name="BUBBLENAMEVISIBLE" val="True"/>
  <p:tag name="GRIDOPACITY" val="40"/>
  <p:tag name="INCLUDEPPT" val="True"/>
  <p:tag name="EXPANDSHOWBAR" val="False"/>
  <p:tag name="CHARTVALUEFORMAT" val="0%"/>
  <p:tag name="CUSTOMCELLBACKCOLOR1" val="-657956"/>
  <p:tag name="RESETCHARTS" val="True"/>
  <p:tag name="ANSWERNOWTEXT" val="Answer Now"/>
  <p:tag name="MAXRESPONDERS" val="20"/>
  <p:tag name="POLLINGCYCLE" val="10"/>
  <p:tag name="COUNTDOWNSTYLE" val="3"/>
  <p:tag name="CUSTOMCELLBACKCOLOR4" val="-8355712"/>
  <p:tag name="TPVERSION" val="2006"/>
  <p:tag name="GRIDROTATIONINTERVAL" val="5"/>
  <p:tag name="AUTOUPDATEALIASES" val="True"/>
  <p:tag name="USEENTERPRISEMANAGER" val="False"/>
  <p:tag name="CUSTOMCELLFORECOLOR" val="-16777216"/>
  <p:tag name="AUTOADJUSTPARTRANGE" val="True"/>
  <p:tag name="ALLOWUSERFEEDBACK" val="Tru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CC33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CC3300"/>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2395</TotalTime>
  <Words>1793</Words>
  <Application>Microsoft Office PowerPoint</Application>
  <PresentationFormat>On-screen Show (4:3)</PresentationFormat>
  <Paragraphs>151</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Doing Research Project One:  The In-Depth Interview</vt:lpstr>
      <vt:lpstr>Some Ground Rules</vt:lpstr>
      <vt:lpstr>Reminder!</vt:lpstr>
      <vt:lpstr>Research Project One:  In a Nutshell</vt:lpstr>
      <vt:lpstr>Basic Requirements of Research Project One</vt:lpstr>
      <vt:lpstr>What Does He Want?!?!?</vt:lpstr>
      <vt:lpstr>A Worthwhile  Communication Issue</vt:lpstr>
      <vt:lpstr>A Worthwhile  Communication Issue</vt:lpstr>
      <vt:lpstr>A Worthwhile  Communication Issue</vt:lpstr>
      <vt:lpstr>A Worthwhile  Communication Issue</vt:lpstr>
      <vt:lpstr>Well-Designed Questions</vt:lpstr>
      <vt:lpstr>Well-Designed Questions for Communication Research</vt:lpstr>
      <vt:lpstr>Well-Designed Questions</vt:lpstr>
      <vt:lpstr>Well-Designed Questions</vt:lpstr>
      <vt:lpstr>Insightful Write-up of Results</vt:lpstr>
      <vt:lpstr>Insightful Write-up of Results</vt:lpstr>
      <vt:lpstr>Insightful Write-up of Results</vt:lpstr>
      <vt:lpstr>Some Common  Questions</vt:lpstr>
      <vt:lpstr>Thoughtful Reflections on Process </vt:lpstr>
      <vt:lpstr>Thoughtful Reflection on Process</vt:lpstr>
      <vt:lpstr>Thoughtful Reflection on Process</vt:lpstr>
      <vt:lpstr>Appendix A</vt:lpstr>
      <vt:lpstr>References</vt:lpstr>
      <vt:lpstr>Integration of Secondary Research</vt:lpstr>
      <vt:lpstr>Integration of Secondary Research</vt:lpstr>
      <vt:lpstr>Integration of Secondary Research</vt:lpstr>
      <vt:lpstr>Integration of Secondary Research</vt:lpstr>
      <vt:lpstr>Integration of Secondary Research</vt:lpstr>
      <vt:lpstr>Correct APA Style</vt:lpstr>
      <vt:lpstr>Final Thoughts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Probe One:  The In-Depth Interview</dc:title>
  <dc:creator>Richard Olsen</dc:creator>
  <cp:lastModifiedBy>Rick Olsen</cp:lastModifiedBy>
  <cp:revision>16</cp:revision>
  <dcterms:created xsi:type="dcterms:W3CDTF">2002-10-15T23:18:18Z</dcterms:created>
  <dcterms:modified xsi:type="dcterms:W3CDTF">2011-07-27T20:20:35Z</dcterms:modified>
</cp:coreProperties>
</file>