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  <p:sldMasterId id="2147483722" r:id="rId2"/>
  </p:sldMasterIdLst>
  <p:notesMasterIdLst>
    <p:notesMasterId r:id="rId26"/>
  </p:notesMasterIdLst>
  <p:sldIdLst>
    <p:sldId id="256" r:id="rId3"/>
    <p:sldId id="257" r:id="rId4"/>
    <p:sldId id="302" r:id="rId5"/>
    <p:sldId id="299" r:id="rId6"/>
    <p:sldId id="278" r:id="rId7"/>
    <p:sldId id="285" r:id="rId8"/>
    <p:sldId id="287" r:id="rId9"/>
    <p:sldId id="279" r:id="rId10"/>
    <p:sldId id="293" r:id="rId11"/>
    <p:sldId id="294" r:id="rId12"/>
    <p:sldId id="283" r:id="rId13"/>
    <p:sldId id="284" r:id="rId14"/>
    <p:sldId id="295" r:id="rId15"/>
    <p:sldId id="275" r:id="rId16"/>
    <p:sldId id="276" r:id="rId17"/>
    <p:sldId id="280" r:id="rId18"/>
    <p:sldId id="281" r:id="rId19"/>
    <p:sldId id="282" r:id="rId20"/>
    <p:sldId id="298" r:id="rId21"/>
    <p:sldId id="300" r:id="rId22"/>
    <p:sldId id="301" r:id="rId23"/>
    <p:sldId id="296" r:id="rId24"/>
    <p:sldId id="277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724A82-7A37-4CFE-91BB-8F9F0F5D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55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9DDDFDB6-50DC-4AA8-8EE5-7BDF1C07F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A9016-D000-453F-B694-A827FD4B5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EFDD1-668B-4B08-A1C0-E3B85DD2E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5A40FA5-DE71-4A9F-A6BA-B01F05A79E8F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61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07A5B-ECE2-4778-BBF1-D0E0692A68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0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ACA97-976D-4BED-BF6E-1308E46223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21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390D8-1A86-4D5F-ABA4-99F705996C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567F7C70-F1E1-4F91-8C8E-9E09D7790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99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6A6FCDB0-A6E9-4C0A-8015-587BC8425A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8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83B6CF-7B82-4A33-9E2F-C22D56FADF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60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116DA-EAF4-40D9-8406-C1377674F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4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9E53E-0F27-4D82-8964-A6CCBEFCC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0FE7C-91A7-4666-84AE-2CD1B74B55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4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3BA7F-C25F-4DA3-BF67-614F6B53E8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48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D6B6F-6389-44CC-9674-D3DD4A327D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22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547688"/>
            <a:ext cx="8596313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4782B-1F74-45EF-9967-F48F1BEA7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3411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547688"/>
            <a:ext cx="8596313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2B4E7-1801-4608-928A-386AF8425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2764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547688"/>
            <a:ext cx="8596313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F83D1-F80B-4991-8FFF-D61D60E59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2139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547688"/>
            <a:ext cx="8596313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91478-E3C9-4AAA-A886-416DFF26D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0401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547688"/>
            <a:ext cx="8596313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2057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4191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8BD2-C64D-46DE-AA7F-FEC7AFB89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737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5" y="547688"/>
            <a:ext cx="8596313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2057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91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51622-0443-4BB7-A95F-BFE53C51B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94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369A7-3A06-44BA-9007-C517673DE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3848-C694-48DB-9B77-041B915D2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FC7F-C73E-4A02-9A8B-0029020B9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FF366-A4E7-46D9-A9DA-636B284BE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EB1F9-F399-4E49-82FD-07990A78F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20F80-8FB7-4CCA-8BE4-BD0BFA59D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4420B-B003-46D7-B850-CC876C3EA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127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0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1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126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A0E5C98-9517-4EF9-B463-BA8163833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  <a:latin typeface="Comic Sans MS" pitchFamily="66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38086"/>
              </a:solidFill>
              <a:latin typeface="Comic Sans MS" pitchFamily="66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1EC215-476F-457B-A38C-C375EFA45DF4}" type="slidenum">
              <a:rPr lang="en-US" smtClean="0">
                <a:latin typeface="Comic Sans MS" pitchFamily="66" charset="0"/>
              </a:rPr>
              <a:pPr>
                <a:defRPr/>
              </a:pPr>
              <a:t>‹#›</a:t>
            </a:fld>
            <a:endParaRPr 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4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hyperlink" Target="http://people.uncw.edu/olsenr/courses/200/200.htm" TargetMode="Externa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12.jpe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hyperlink" Target="http://www.google.com/url?sa=i&amp;source=images&amp;cd=&amp;cad=rja&amp;docid=zHl6hd-WDDpkUM&amp;tbnid=YGOzgEtY4tt7YM:&amp;ved=0CAgQjRwwAA&amp;url=http://explorepahistory.com/displayimage.php?imgId=1-2-1132&amp;ei=Cj4iUaCEK4fy9gTQ1ICoBg&amp;psig=AFQjCNENw0EJjjKHQ6wh_qXQgZSMroMupw&amp;ust=1361285002746429" TargetMode="External"/><Relationship Id="rId5" Type="http://schemas.openxmlformats.org/officeDocument/2006/relationships/hyperlink" Target="http://r.smartbrief.com/resp/ektBCxhaiMfbBbwQfDfQhEfCnTdJ" TargetMode="Externa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frm=1&amp;source=images&amp;cd=&amp;cad=rja&amp;uact=8&amp;docid=1Aq7z7C0LwPxcM&amp;tbnid=LTaL5n8S0ogKSM:&amp;ved=0CAUQjRw&amp;url=http://www.ryanseacrest.com/2012/12/19/ed-sheeran-talks-about-partying-on-the-wanted-tour-bus-with-lindsay-lohan/&amp;ei=-U2xU5y9Fo6_sQTfjYDIBQ&amp;bvm=bv.69837884,d.cWc&amp;psig=AFQjCNFxnfwhIBpz7YKm3uzmF1A2YYJq4Q&amp;ust=140421513837041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hyperlink" Target="http://uncw.edu/com/advising/documents/handbook2012.pdf" TargetMode="Externa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429000"/>
            <a:ext cx="7772400" cy="2819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To enjoy the things we ought and to hate the things we ought has the greatest bearing on excellence of character. </a:t>
            </a:r>
          </a:p>
          <a:p>
            <a:pPr eaLnBrk="1" hangingPunct="1">
              <a:lnSpc>
                <a:spcPct val="80000"/>
              </a:lnSpc>
            </a:pPr>
            <a:endParaRPr lang="en-US" sz="2400" b="1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marL="457200" lvl="1" indent="0" algn="ctr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/>
              <a:t>    </a:t>
            </a:r>
            <a:endParaRPr lang="en-US" sz="2000" b="1" dirty="0" smtClean="0"/>
          </a:p>
          <a:p>
            <a:pPr marL="457200" lvl="1" indent="0" algn="r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/>
              <a:t>~ Aristotle (384 BC - 322 BC)</a:t>
            </a:r>
            <a:r>
              <a:rPr lang="en-US" sz="2000" dirty="0" smtClean="0"/>
              <a:t>, </a:t>
            </a:r>
          </a:p>
          <a:p>
            <a:pPr marL="457200" lvl="1" indent="0" algn="r" eaLnBrk="1" hangingPunct="1">
              <a:lnSpc>
                <a:spcPct val="80000"/>
              </a:lnSpc>
              <a:buFontTx/>
              <a:buNone/>
            </a:pPr>
            <a:r>
              <a:rPr lang="en-US" sz="2000" b="1" i="1" dirty="0" err="1" smtClean="0"/>
              <a:t>Nichomachean</a:t>
            </a:r>
            <a:r>
              <a:rPr lang="en-US" sz="2000" b="1" i="1" dirty="0" smtClean="0"/>
              <a:t> Ethics</a:t>
            </a:r>
            <a:endParaRPr lang="en-US" sz="2000" b="1" dirty="0" smtClean="0"/>
          </a:p>
          <a:p>
            <a:pPr eaLnBrk="1" hangingPunct="1">
              <a:lnSpc>
                <a:spcPct val="80000"/>
              </a:lnSpc>
            </a:pPr>
            <a:endParaRPr lang="en-US" sz="2400" b="1" dirty="0" smtClean="0"/>
          </a:p>
        </p:txBody>
      </p:sp>
      <p:sp>
        <p:nvSpPr>
          <p:cNvPr id="14338" name="AutoShap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sz="3200" dirty="0" smtClean="0"/>
              <a:t>The Big Picture I: </a:t>
            </a:r>
            <a:br>
              <a:rPr lang="en-US" sz="3200" dirty="0" smtClean="0"/>
            </a:br>
            <a:r>
              <a:rPr lang="en-US" sz="3200" dirty="0" smtClean="0"/>
              <a:t>Ethics, Core Skills, Group Skills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56"/>
    </mc:Choice>
    <mc:Fallback>
      <p:transition spd="slow" advTm="9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Keys to ethical research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362200"/>
            <a:ext cx="7693025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Be able to </a:t>
            </a:r>
            <a:r>
              <a:rPr lang="en-US" b="1" u="sng" dirty="0" smtClean="0"/>
              <a:t>publicly</a:t>
            </a:r>
            <a:r>
              <a:rPr lang="en-US" dirty="0" smtClean="0"/>
              <a:t> justify every choice you make.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hangingPunct="1"/>
            <a:r>
              <a:rPr lang="en-US" dirty="0" smtClean="0"/>
              <a:t>Or you will be privately fired . . . 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328880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94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74"/>
    </mc:Choice>
    <mc:Fallback>
      <p:transition spd="slow" advTm="82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Exercise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8077200" cy="4038600"/>
          </a:xfrm>
        </p:spPr>
        <p:txBody>
          <a:bodyPr/>
          <a:lstStyle/>
          <a:p>
            <a:r>
              <a:rPr lang="en-US" dirty="0" smtClean="0"/>
              <a:t>You’ll take some online training to become IRB certified to work with human subjects when conducting research.  </a:t>
            </a:r>
          </a:p>
          <a:p>
            <a:pPr lvl="1"/>
            <a:r>
              <a:rPr lang="en-US" dirty="0" smtClean="0"/>
              <a:t>Put on resume &amp; COM 400 Portfolio</a:t>
            </a:r>
          </a:p>
          <a:p>
            <a:pPr lvl="1"/>
            <a:r>
              <a:rPr lang="en-US" dirty="0" smtClean="0"/>
              <a:t>Several COM professors have been asking for this in order to better prepare you for assignments in their classes</a:t>
            </a:r>
          </a:p>
          <a:p>
            <a:pPr lvl="1"/>
            <a:r>
              <a:rPr lang="en-US" dirty="0" smtClean="0"/>
              <a:t>Details are on my page under </a:t>
            </a:r>
            <a:r>
              <a:rPr lang="en-US" dirty="0" smtClean="0">
                <a:hlinkClick r:id="rId5"/>
              </a:rPr>
              <a:t>“Assignment Tutorials”</a:t>
            </a:r>
            <a:endParaRPr lang="en-US" dirty="0" smtClean="0"/>
          </a:p>
          <a:p>
            <a:pPr lvl="1"/>
            <a:r>
              <a:rPr lang="en-US" dirty="0" smtClean="0"/>
              <a:t>Due date is in schedule but can be complete anytime.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44"/>
    </mc:Choice>
    <mc:Fallback>
      <p:transition spd="slow" advTm="19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ethics in COM 200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conditions of COM 200 may provide temptation to cheat. . . . . </a:t>
            </a:r>
          </a:p>
          <a:p>
            <a:r>
              <a:rPr lang="en-US" dirty="0" smtClean="0"/>
              <a:t>Let’s rehearse some responses we might use if someone asks</a:t>
            </a:r>
          </a:p>
          <a:p>
            <a:pPr lvl="1"/>
            <a:r>
              <a:rPr lang="en-US" dirty="0" smtClean="0"/>
              <a:t>You to take their clicker to class for them and click in on a quiz</a:t>
            </a:r>
          </a:p>
          <a:p>
            <a:pPr lvl="1"/>
            <a:r>
              <a:rPr lang="en-US" dirty="0" smtClean="0"/>
              <a:t>Seek out old exams or probes to study or copy answers from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28"/>
    </mc:Choice>
    <mc:Fallback>
      <p:transition spd="slow" advTm="10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1"/>
            <a:ext cx="7693025" cy="1828800"/>
          </a:xfrm>
        </p:spPr>
        <p:txBody>
          <a:bodyPr/>
          <a:lstStyle/>
          <a:p>
            <a:r>
              <a:rPr lang="en-US" dirty="0"/>
              <a:t>Based on rules</a:t>
            </a:r>
          </a:p>
          <a:p>
            <a:r>
              <a:rPr lang="en-US" dirty="0" smtClean="0"/>
              <a:t>Based on situation and outcomes</a:t>
            </a:r>
          </a:p>
          <a:p>
            <a:r>
              <a:rPr lang="en-US" dirty="0" smtClean="0"/>
              <a:t>Based on identity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 descr="http://lindsayolson.com/wp-content/uploads/2012/02/Got-ethic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0480"/>
            <a:ext cx="4092593" cy="2724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ctangle 3"/>
          <p:cNvSpPr/>
          <p:nvPr/>
        </p:nvSpPr>
        <p:spPr>
          <a:xfrm>
            <a:off x="1058923" y="4741004"/>
            <a:ext cx="7026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That’s Not Who I Am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79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60"/>
    </mc:Choice>
    <mc:Fallback>
      <p:transition spd="slow" advTm="19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Core Skills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0600" y="2514600"/>
            <a:ext cx="8153400" cy="41910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</a:rPr>
              <a:t>For my part, I have undertaken the task of molding the ideal orator, and as my first desire is that he should be a good man, I will return to those who have sounder opinions on the subject. . . . The definition which best suits its real character is that which makes rhetoric the </a:t>
            </a:r>
            <a:r>
              <a:rPr lang="en-US" i="1" dirty="0" smtClean="0">
                <a:solidFill>
                  <a:schemeClr val="tx2"/>
                </a:solidFill>
              </a:rPr>
              <a:t>science of speaking well</a:t>
            </a:r>
            <a:r>
              <a:rPr lang="en-US" dirty="0" smtClean="0">
                <a:solidFill>
                  <a:schemeClr val="tx2"/>
                </a:solidFill>
              </a:rPr>
              <a:t>. For this definition includes all the virtues of oratory and the character of the orator as well, since no man can speak well who is not good himself.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indent="0"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Quintilian, </a:t>
            </a:r>
          </a:p>
          <a:p>
            <a:pPr marL="0" indent="0"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i="1" dirty="0" err="1" smtClean="0">
                <a:solidFill>
                  <a:schemeClr val="tx2"/>
                </a:solidFill>
              </a:rPr>
              <a:t>Institutio</a:t>
            </a:r>
            <a:r>
              <a:rPr lang="en-US" sz="2000" i="1" dirty="0" smtClean="0">
                <a:solidFill>
                  <a:schemeClr val="tx2"/>
                </a:solidFill>
              </a:rPr>
              <a:t> </a:t>
            </a:r>
            <a:r>
              <a:rPr lang="en-US" sz="2000" i="1" dirty="0" err="1" smtClean="0">
                <a:solidFill>
                  <a:schemeClr val="tx2"/>
                </a:solidFill>
              </a:rPr>
              <a:t>Oratoria</a:t>
            </a:r>
            <a:r>
              <a:rPr lang="en-US" sz="2000" dirty="0" smtClean="0">
                <a:solidFill>
                  <a:schemeClr val="tx2"/>
                </a:solidFill>
              </a:rPr>
              <a:t>, 95, </a:t>
            </a:r>
          </a:p>
          <a:p>
            <a:pPr marL="0" indent="0"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translated by H. E. Butler</a:t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 smtClean="0">
              <a:solidFill>
                <a:schemeClr val="tx2"/>
              </a:solidFill>
            </a:endParaRPr>
          </a:p>
        </p:txBody>
      </p:sp>
      <p:pic>
        <p:nvPicPr>
          <p:cNvPr id="20484" name="Picture 5" descr="Plato-rapha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0"/>
            <a:ext cx="20574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69"/>
    </mc:Choice>
    <mc:Fallback>
      <p:transition spd="slow" advTm="80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Core Skills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362200"/>
            <a:ext cx="7693025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world needs good people.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Become the person you wish you could meet.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Core Skills is a partial list to provide focus.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you doubt its worth, show this list to your parents or your employers and get their reactions . . 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Use the challenges of this course to help forge your character not just your skills.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Use the group work in the course to grow as a person and assess how you’re doing.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0" y="5791200"/>
            <a:ext cx="5955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Pressure Reveals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86"/>
    </mc:Choice>
    <mc:Fallback>
      <p:transition spd="slow" advTm="108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Coreskills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1" y="2362200"/>
            <a:ext cx="2819400" cy="4495800"/>
          </a:xfrm>
        </p:spPr>
        <p:txBody>
          <a:bodyPr/>
          <a:lstStyle/>
          <a:p>
            <a:r>
              <a:rPr lang="en-US" sz="2400" b="1" dirty="0" smtClean="0"/>
              <a:t>Confidence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 smtClean="0"/>
          </a:p>
          <a:p>
            <a:r>
              <a:rPr lang="en-US" sz="2400" b="1" dirty="0" smtClean="0"/>
              <a:t>Intellectual Curiosity</a:t>
            </a:r>
            <a:br>
              <a:rPr lang="en-US" sz="2400" b="1" dirty="0" smtClean="0"/>
            </a:br>
            <a:endParaRPr lang="en-US" sz="2400" dirty="0" smtClean="0"/>
          </a:p>
          <a:p>
            <a:r>
              <a:rPr lang="en-US" sz="2400" b="1" dirty="0" smtClean="0"/>
              <a:t>Responsibility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429000" y="2362200"/>
            <a:ext cx="5334000" cy="4267200"/>
          </a:xfrm>
        </p:spPr>
        <p:txBody>
          <a:bodyPr/>
          <a:lstStyle/>
          <a:p>
            <a:r>
              <a:rPr lang="en-US" sz="2400" dirty="0" smtClean="0"/>
              <a:t>Feeling able to do what you set out to do, mentally, emotionally, and physically.  </a:t>
            </a:r>
          </a:p>
          <a:p>
            <a:r>
              <a:rPr lang="en-US" sz="2400" dirty="0" smtClean="0"/>
              <a:t>Valuing and participating in experiences that comprise “the life of the mind” </a:t>
            </a:r>
          </a:p>
          <a:p>
            <a:r>
              <a:rPr lang="en-US" sz="2400" dirty="0" smtClean="0"/>
              <a:t>Taking control of the processes necessary to achieve what you set out to accomplish.  This involves the coordination of motivation, initiative, and perseverance </a:t>
            </a:r>
          </a:p>
          <a:p>
            <a:endParaRPr lang="en-US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53"/>
    </mc:Choice>
    <mc:Fallback>
      <p:transition spd="slow" advTm="10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Coreskills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2362200"/>
            <a:ext cx="3124200" cy="3724275"/>
          </a:xfrm>
        </p:spPr>
        <p:txBody>
          <a:bodyPr/>
          <a:lstStyle/>
          <a:p>
            <a:r>
              <a:rPr lang="en-US" sz="2400" b="1" dirty="0" smtClean="0"/>
              <a:t>Collaboration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 smtClean="0"/>
          </a:p>
          <a:p>
            <a:r>
              <a:rPr lang="en-US" sz="2400" b="1" dirty="0" smtClean="0"/>
              <a:t>Critical Thinking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 smtClean="0"/>
          </a:p>
          <a:p>
            <a:r>
              <a:rPr lang="en-US" sz="2400" b="1" dirty="0" smtClean="0"/>
              <a:t>Problem Solving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2362200"/>
            <a:ext cx="5029200" cy="3724275"/>
          </a:xfrm>
        </p:spPr>
        <p:txBody>
          <a:bodyPr/>
          <a:lstStyle/>
          <a:p>
            <a:r>
              <a:rPr lang="en-US" sz="2400" dirty="0" smtClean="0"/>
              <a:t>Working well with others to accomplish a high quality outcome of a completed task, service, product or performance.</a:t>
            </a:r>
          </a:p>
          <a:p>
            <a:r>
              <a:rPr lang="en-US" sz="2400" dirty="0" smtClean="0"/>
              <a:t>Using sound reasoning, criteria, theories and definitions to explore specific questions or issues of concern.</a:t>
            </a:r>
          </a:p>
          <a:p>
            <a:r>
              <a:rPr lang="en-US" sz="2400" dirty="0" smtClean="0"/>
              <a:t>Coordinating all that you know and can do to bring about satisfactory outcomes.</a:t>
            </a:r>
          </a:p>
          <a:p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50"/>
    </mc:Choice>
    <mc:Fallback>
      <p:transition spd="slow" advTm="89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Coreskills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 smtClean="0"/>
              <a:t>Civility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 smtClean="0"/>
          </a:p>
          <a:p>
            <a:r>
              <a:rPr lang="en-US" sz="2400" b="1" dirty="0" smtClean="0"/>
              <a:t>Praxis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Showing regard for the dignity of other people and the importance of social expectations.</a:t>
            </a:r>
          </a:p>
          <a:p>
            <a:r>
              <a:rPr lang="en-US" sz="2400" dirty="0" smtClean="0"/>
              <a:t>Able to do what the theory or concept tells you to do with skill and self-awareness.</a:t>
            </a:r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22"/>
    </mc:Choice>
    <mc:Fallback>
      <p:transition spd="slow" advTm="11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just an academic thing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Courtesy is the one coin you can never have too much of or be stingy with."</a:t>
            </a:r>
          </a:p>
          <a:p>
            <a:r>
              <a:rPr lang="en-US" b="1" dirty="0"/>
              <a:t>--John Wanamaker, member, </a:t>
            </a:r>
            <a:r>
              <a:rPr lang="en-US" b="1" u="sng" dirty="0">
                <a:hlinkClick r:id="rId5"/>
              </a:rPr>
              <a:t>Advertising Hall of Fame</a:t>
            </a:r>
            <a:endParaRPr lang="en-US" dirty="0"/>
          </a:p>
        </p:txBody>
      </p:sp>
      <p:pic>
        <p:nvPicPr>
          <p:cNvPr id="9218" name="Picture 2" descr="http://explorepahistory.com/kora/files/1/2/1-2-1132-25-ExplorePAHistory-a0k7j7-a_349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67000"/>
            <a:ext cx="2743200" cy="3719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35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2"/>
    </mc:Choice>
    <mc:Fallback>
      <p:transition spd="slow" advTm="2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session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Research </a:t>
            </a:r>
            <a:r>
              <a:rPr lang="en-US" dirty="0" smtClean="0"/>
              <a:t>ethics highlights</a:t>
            </a:r>
          </a:p>
          <a:p>
            <a:pPr eaLnBrk="1" hangingPunct="1"/>
            <a:r>
              <a:rPr lang="en-US" dirty="0"/>
              <a:t>IRB assignment explained</a:t>
            </a:r>
          </a:p>
          <a:p>
            <a:pPr eaLnBrk="1" hangingPunct="1"/>
            <a:r>
              <a:rPr lang="en-US" dirty="0" smtClean="0"/>
              <a:t>COM Department Core </a:t>
            </a:r>
            <a:r>
              <a:rPr lang="en-US" dirty="0" smtClean="0"/>
              <a:t>skills</a:t>
            </a:r>
          </a:p>
          <a:p>
            <a:pPr eaLnBrk="1" hangingPunct="1"/>
            <a:r>
              <a:rPr lang="en-US" dirty="0" smtClean="0"/>
              <a:t>What’s next</a:t>
            </a:r>
            <a:endParaRPr lang="en-US" dirty="0" smtClean="0"/>
          </a:p>
          <a:p>
            <a:pPr eaLnBrk="1" hangingPunct="1"/>
            <a:r>
              <a:rPr lang="en-US" dirty="0" smtClean="0"/>
              <a:t>But </a:t>
            </a:r>
            <a:r>
              <a:rPr lang="en-US" dirty="0" smtClean="0"/>
              <a:t>first </a:t>
            </a:r>
            <a:r>
              <a:rPr lang="en-US" dirty="0" smtClean="0"/>
              <a:t>. . 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75"/>
    </mc:Choice>
    <mc:Fallback>
      <p:transition spd="slow" advTm="3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just an academic thing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5638800"/>
            <a:ext cx="3770313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Ed </a:t>
            </a:r>
            <a:r>
              <a:rPr lang="en-US" dirty="0" err="1" smtClean="0"/>
              <a:t>Sheeran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“It’s the time of being polite,” he says. “Radio stations aren’t going to play you if you show up late. You have to be respectful and do your job</a:t>
            </a:r>
            <a:r>
              <a:rPr lang="en-US" dirty="0" smtClean="0"/>
              <a:t>.” </a:t>
            </a:r>
            <a:endParaRPr lang="en-US" dirty="0"/>
          </a:p>
        </p:txBody>
      </p:sp>
      <p:pic>
        <p:nvPicPr>
          <p:cNvPr id="9218" name="Picture 2" descr="https://encrypted-tbn3.gstatic.com/images?q=tbn:ANd9GcTTqhwI-RZryOlI-SzAPK0MnHH-L4TIp9KhaQwkNp60-IsvdD6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8956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43"/>
    </mc:Choice>
    <mc:Fallback>
      <p:transition spd="slow" advTm="4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just a humanities thing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Most people say that it is the intellect which makes a great scientist.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They </a:t>
            </a:r>
            <a:r>
              <a:rPr lang="en-US" b="1" dirty="0"/>
              <a:t>are wrong: It is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character</a:t>
            </a:r>
            <a:r>
              <a:rPr lang="en-US" b="1" dirty="0"/>
              <a:t>."</a:t>
            </a:r>
            <a:endParaRPr lang="en-US" dirty="0"/>
          </a:p>
          <a:p>
            <a:r>
              <a:rPr lang="en-US" dirty="0"/>
              <a:t>-- Albert Einstein,</a:t>
            </a:r>
            <a:br>
              <a:rPr lang="en-US" dirty="0"/>
            </a:b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30988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 bwMode="auto">
          <a:xfrm>
            <a:off x="6146800" y="3276600"/>
            <a:ext cx="2311400" cy="2209800"/>
          </a:xfrm>
          <a:prstGeom prst="cloudCallout">
            <a:avLst>
              <a:gd name="adj1" fmla="val -121692"/>
              <a:gd name="adj2" fmla="val 12249"/>
            </a:avLst>
          </a:prstGeom>
          <a:solidFill>
            <a:schemeClr val="tx2">
              <a:lumMod val="90000"/>
            </a:schemeClr>
          </a:solidFill>
          <a:ln w="9525" cap="flat" cmpd="sng" algn="ctr">
            <a:solidFill>
              <a:schemeClr val="tx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36576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25000"/>
                  </a:schemeClr>
                </a:solidFill>
              </a:rPr>
              <a:t>I wish I could have been in COM 200</a:t>
            </a:r>
            <a:endParaRPr lang="en-US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17"/>
    </mc:Choice>
    <mc:Fallback>
      <p:transition spd="slow" advTm="2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5130800" y="2927350"/>
            <a:ext cx="4013200" cy="3321050"/>
          </a:xfrm>
        </p:spPr>
        <p:txBody>
          <a:bodyPr/>
          <a:lstStyle/>
          <a:p>
            <a:r>
              <a:rPr lang="en-US" dirty="0" smtClean="0"/>
              <a:t>Ethics was part of convocation and the first lecture in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</a:t>
            </a:r>
            <a:r>
              <a:rPr lang="en-US" dirty="0" smtClean="0"/>
              <a:t> </a:t>
            </a:r>
            <a:r>
              <a:rPr lang="en-US" dirty="0" smtClean="0"/>
              <a:t>gateway classes. . . . </a:t>
            </a:r>
          </a:p>
          <a:p>
            <a:r>
              <a:rPr lang="en-US" dirty="0" smtClean="0"/>
              <a:t>Have we made ourselves clear?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 sz="quarter" idx="4294967295"/>
          </p:nvPr>
        </p:nvSpPr>
        <p:spPr>
          <a:xfrm>
            <a:off x="883920" y="228600"/>
            <a:ext cx="8229600" cy="1905000"/>
          </a:xfrm>
        </p:spPr>
        <p:txBody>
          <a:bodyPr/>
          <a:lstStyle/>
          <a:p>
            <a:r>
              <a:rPr lang="en-US" dirty="0" smtClean="0"/>
              <a:t>Convocation, COM 105—200 Connection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6800" y="2804160"/>
            <a:ext cx="3611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UNCW Honor Pledge</a:t>
            </a:r>
          </a:p>
          <a:p>
            <a:r>
              <a:rPr lang="en-US" sz="2000" dirty="0"/>
              <a:t>"As a student at The University of North Carolina Wilmington, I am committed to honesty and truthfulness in academic inquiry and in the pursuit of knowledge. I pledge to uphold and promote the UNCW Student Academic Honor Code."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87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87"/>
    </mc:Choice>
    <mc:Fallback>
      <p:transition spd="slow" advTm="6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Next Time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362200"/>
            <a:ext cx="7693025" cy="4114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Read DT chapter 2 for next session. </a:t>
            </a:r>
          </a:p>
          <a:p>
            <a:pPr eaLnBrk="1" hangingPunct="1"/>
            <a:r>
              <a:rPr lang="en-US" sz="2400" dirty="0" smtClean="0"/>
              <a:t>Do chapter worksheet from my site</a:t>
            </a:r>
          </a:p>
          <a:p>
            <a:pPr eaLnBrk="1" hangingPunct="1"/>
            <a:r>
              <a:rPr lang="en-US" sz="2400" dirty="0" smtClean="0"/>
              <a:t>Practice quiz based on worksheet</a:t>
            </a:r>
          </a:p>
          <a:p>
            <a:pPr eaLnBrk="1" hangingPunct="1"/>
            <a:r>
              <a:rPr lang="en-US" sz="2400" dirty="0" smtClean="0"/>
              <a:t>If you did not register clicker on the COM 200 Blackboard site, do so ASAP!</a:t>
            </a:r>
          </a:p>
          <a:p>
            <a:pPr eaLnBrk="1" hangingPunct="1"/>
            <a:r>
              <a:rPr lang="en-US" sz="2400" b="1" dirty="0" smtClean="0"/>
              <a:t>In two sessions we will break into groups: don’t be absent!  Review page 28 of our </a:t>
            </a:r>
            <a:r>
              <a:rPr lang="en-US" sz="2400" b="1" dirty="0" smtClean="0">
                <a:hlinkClick r:id="rId5"/>
              </a:rPr>
              <a:t>student manual</a:t>
            </a:r>
            <a:r>
              <a:rPr lang="en-US" sz="2400" b="1" dirty="0" smtClean="0"/>
              <a:t> to prepare!!.</a:t>
            </a:r>
            <a:r>
              <a:rPr lang="en-US" sz="2400" dirty="0" smtClean="0"/>
              <a:t>  </a:t>
            </a:r>
          </a:p>
          <a:p>
            <a:pPr lvl="1" eaLnBrk="1" hangingPunct="1"/>
            <a:r>
              <a:rPr lang="en-US" sz="2000" dirty="0" smtClean="0"/>
              <a:t>Look at specialty areas and 400-level classes of interest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93"/>
    </mc:Choice>
    <mc:Fallback>
      <p:transition spd="slow" advTm="103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Purchase textbook(s) and clicker ASAP</a:t>
            </a:r>
          </a:p>
          <a:p>
            <a:r>
              <a:rPr lang="en-US" dirty="0" smtClean="0"/>
              <a:t>Consider joining a club related to your major and/or professional interests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0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52"/>
    </mc:Choice>
    <mc:Fallback>
      <p:transition spd="slow" advTm="5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 smtClean="0"/>
              <a:t>Some reading to get you stoked!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458200" cy="5490948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en-US" dirty="0"/>
              <a:t>Dr. O, </a:t>
            </a:r>
          </a:p>
          <a:p>
            <a:pPr marL="109728" indent="0">
              <a:buNone/>
            </a:pPr>
            <a:r>
              <a:rPr lang="en-US" dirty="0"/>
              <a:t> </a:t>
            </a:r>
          </a:p>
          <a:p>
            <a:pPr marL="109728" indent="0">
              <a:buNone/>
            </a:pPr>
            <a:r>
              <a:rPr lang="en-US" dirty="0"/>
              <a:t>I am currently down in Augusta, GA working a summer internship with Club Car (also enrolled through UNCW to get credits).  During my time here I have been assigned a wide variety of tasks however my most recent was one that so closely resembled your COM 200 class it made me feel as if I was sitting in Randall working on your class.  I am having to compile information about different products that we offer, and with that information create surveys that will be sent out to our dealers and distributors.  I am then having to figure out how to send out these surveys based on location.  Without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having </a:t>
            </a:r>
            <a:r>
              <a:rPr lang="en-US" dirty="0"/>
              <a:t>prior knowledge of coding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/>
              <a:t>collection I would have been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totally </a:t>
            </a:r>
            <a:r>
              <a:rPr lang="en-US" dirty="0"/>
              <a:t>lost.  I have to admit, it is nice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being </a:t>
            </a:r>
            <a:r>
              <a:rPr lang="en-US" dirty="0"/>
              <a:t>about to turn what I learned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through </a:t>
            </a:r>
            <a:r>
              <a:rPr lang="en-US" dirty="0"/>
              <a:t>my studies to a successful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day </a:t>
            </a:r>
            <a:r>
              <a:rPr lang="en-US" dirty="0"/>
              <a:t>at work...thanks!</a:t>
            </a:r>
          </a:p>
          <a:p>
            <a:pPr marL="109728" indent="0">
              <a:buNone/>
            </a:pPr>
            <a:r>
              <a:rPr lang="en-US" dirty="0"/>
              <a:t> </a:t>
            </a:r>
          </a:p>
          <a:p>
            <a:pPr marL="109728" indent="0">
              <a:buNone/>
            </a:pPr>
            <a:r>
              <a:rPr lang="en-US" dirty="0"/>
              <a:t>Regards, </a:t>
            </a:r>
          </a:p>
          <a:p>
            <a:pPr marL="109728" indent="0">
              <a:buNone/>
            </a:pPr>
            <a:r>
              <a:rPr lang="en-US" dirty="0" smtClean="0"/>
              <a:t>Matt </a:t>
            </a:r>
            <a:endParaRPr lang="en-US" dirty="0"/>
          </a:p>
          <a:p>
            <a:pPr marL="109728" indent="0">
              <a:buNone/>
            </a:pPr>
            <a:r>
              <a:rPr lang="en-US" dirty="0" smtClean="0"/>
              <a:t>COM </a:t>
            </a:r>
            <a:r>
              <a:rPr lang="en-US" dirty="0"/>
              <a:t>Graduate </a:t>
            </a:r>
          </a:p>
        </p:txBody>
      </p:sp>
      <p:pic>
        <p:nvPicPr>
          <p:cNvPr id="3074" name="Picture 2" descr="http://mtsassociates.com/wp-content/uploads/2012/02/Club-Car-Precedent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30" y="4038601"/>
            <a:ext cx="3540670" cy="2747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012084"/>
      </p:ext>
    </p:extLst>
  </p:cSld>
  <p:clrMapOvr>
    <a:masterClrMapping/>
  </p:clrMapOvr>
  <p:transition advTm="938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48200" y="2667000"/>
            <a:ext cx="4191000" cy="213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200" smtClean="0"/>
              <a:t>The time is always right to do what is right.</a:t>
            </a:r>
            <a:br>
              <a:rPr lang="en-US" sz="3200" smtClean="0"/>
            </a:br>
            <a:endParaRPr lang="en-US" sz="1200" smtClean="0"/>
          </a:p>
          <a:p>
            <a:pPr algn="r" eaLnBrk="1" hangingPunct="1">
              <a:lnSpc>
                <a:spcPct val="80000"/>
              </a:lnSpc>
            </a:pPr>
            <a:r>
              <a:rPr lang="en-US" sz="2000" i="1" smtClean="0"/>
              <a:t>— Martin Luther King, Jr., civil-rights leader, minister (1929-1968)</a:t>
            </a:r>
          </a:p>
        </p:txBody>
      </p:sp>
      <p:sp>
        <p:nvSpPr>
          <p:cNvPr id="18434" name="AutoShap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Ethics Essentials</a:t>
            </a:r>
          </a:p>
        </p:txBody>
      </p:sp>
      <p:pic>
        <p:nvPicPr>
          <p:cNvPr id="41986" name="Picture 2" descr="http://www.princeton.edu/pr/mlk/images/mlk_mainpic2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" y="3200400"/>
            <a:ext cx="2817963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8"/>
    </mc:Choice>
    <mc:Fallback>
      <p:transition spd="slow" advTm="1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762000" y="1066800"/>
            <a:ext cx="7924800" cy="838200"/>
          </a:xfrm>
        </p:spPr>
        <p:txBody>
          <a:bodyPr/>
          <a:lstStyle/>
          <a:p>
            <a:r>
              <a:rPr lang="en-US" sz="4400" dirty="0" smtClean="0">
                <a:latin typeface="Arial" pitchFamily="34" charset="0"/>
              </a:rPr>
              <a:t/>
            </a:r>
            <a:br>
              <a:rPr lang="en-US" sz="4400" dirty="0" smtClean="0">
                <a:latin typeface="Arial" pitchFamily="34" charset="0"/>
              </a:rPr>
            </a:br>
            <a:r>
              <a:rPr lang="en-US" sz="4400" dirty="0" smtClean="0">
                <a:latin typeface="Arial" pitchFamily="34" charset="0"/>
              </a:rPr>
              <a:t/>
            </a:r>
            <a:br>
              <a:rPr lang="en-US" sz="4400" dirty="0" smtClean="0">
                <a:latin typeface="Arial" pitchFamily="34" charset="0"/>
              </a:rPr>
            </a:br>
            <a:r>
              <a:rPr lang="en-US" sz="4400" dirty="0">
                <a:latin typeface="Arial" pitchFamily="34" charset="0"/>
              </a:rPr>
              <a:t>For Discussion </a:t>
            </a:r>
            <a:endParaRPr lang="en-US" sz="4400" dirty="0" smtClean="0"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700" dirty="0" smtClean="0"/>
              <a:t>Would you . . . 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dirty="0" smtClean="0"/>
              <a:t>Show participants offensive materials?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dirty="0" smtClean="0"/>
              <a:t>Deliberately deceive participants?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dirty="0" smtClean="0">
                <a:ea typeface="ヒラギノ角ゴ Pro W3" pitchFamily="-110" charset="-128"/>
              </a:rPr>
              <a:t>R</a:t>
            </a:r>
            <a:r>
              <a:rPr lang="en-US" sz="3000" dirty="0" smtClean="0"/>
              <a:t>ecord people’s behavior without them being aware of it?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600" dirty="0" smtClean="0"/>
          </a:p>
          <a:p>
            <a:endParaRPr lang="en-US" sz="2600" dirty="0" smtClean="0"/>
          </a:p>
        </p:txBody>
      </p:sp>
      <p:pic>
        <p:nvPicPr>
          <p:cNvPr id="14338" name="Picture 2" descr="http://upload.wikimedia.org/wikipedia/commons/thumb/6/6e/Symbol_merge_discussion.svg/373px-Symbol_merge_discussio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12081"/>
            <a:ext cx="1699177" cy="167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51885" y="5525478"/>
            <a:ext cx="2146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Why?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3792" y="5588615"/>
            <a:ext cx="35702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Why Not?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01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55"/>
    </mc:Choice>
    <mc:Fallback>
      <p:transition spd="slow" advTm="18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z="4400" smtClean="0">
                <a:latin typeface="Arial" pitchFamily="34" charset="0"/>
              </a:rPr>
              <a:t>Key Points of Ethics Codes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Do no harm.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Informed consent.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Voluntary participation.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Participants can leave at any time.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Debriefing after the study.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Anonymity or confidentiality.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Crediting other researchers.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 smtClean="0"/>
              <a:t>Full reporting.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1268" name="Picture 4" descr="http://t1.gstatic.com/images?q=tbn:ANd9GcTkL2cgVJRLkAn6IQc4nd8z9q8kzuxDL7HBnA3A9gmdCQNzRqD5c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90800"/>
            <a:ext cx="22860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03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274"/>
    </mc:Choice>
    <mc:Fallback>
      <p:transition spd="slow" advTm="35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Keys to ethical research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Preserve the identity, dignity and self-worth of those you research.</a:t>
            </a:r>
          </a:p>
          <a:p>
            <a:pPr lvl="1" eaLnBrk="1" hangingPunct="1"/>
            <a:r>
              <a:rPr lang="en-US" dirty="0" smtClean="0"/>
              <a:t>Confidentiality and anonymity </a:t>
            </a:r>
          </a:p>
          <a:p>
            <a:pPr lvl="1" eaLnBrk="1" hangingPunct="1"/>
            <a:r>
              <a:rPr lang="en-US" dirty="0" smtClean="0"/>
              <a:t>Respect their time</a:t>
            </a:r>
          </a:p>
          <a:p>
            <a:pPr lvl="1" eaLnBrk="1" hangingPunct="1"/>
            <a:r>
              <a:rPr lang="en-US" dirty="0" smtClean="0"/>
              <a:t>Provide debrief </a:t>
            </a:r>
          </a:p>
        </p:txBody>
      </p:sp>
      <p:pic>
        <p:nvPicPr>
          <p:cNvPr id="13314" name="Picture 2" descr="http://www.identity-theft-faq.com/wp-content/themes/revolution/images/fingerprint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97" y="3978729"/>
            <a:ext cx="36195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47"/>
    </mc:Choice>
    <mc:Fallback>
      <p:transition spd="slow" advTm="89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Keys to ethical research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838201" y="2362200"/>
            <a:ext cx="2971800" cy="3724275"/>
          </a:xfrm>
        </p:spPr>
        <p:txBody>
          <a:bodyPr/>
          <a:lstStyle/>
          <a:p>
            <a:pPr eaLnBrk="1" hangingPunct="1"/>
            <a:r>
              <a:rPr lang="en-US" dirty="0" smtClean="0"/>
              <a:t>Cite your sources—respect intellectual property.  Get in the personal habit of GIVING CREDIT!</a:t>
            </a:r>
          </a:p>
        </p:txBody>
      </p:sp>
      <p:pic>
        <p:nvPicPr>
          <p:cNvPr id="12290" name="Picture 2" descr="http://www.cioinsight.com/images/stories/slideshows/2012_WorkFromHome/2012_cio_WorkFromHome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90800"/>
            <a:ext cx="49784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91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92"/>
    </mc:Choice>
    <mc:Fallback>
      <p:transition spd="slow" advTm="6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84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VERSION" val="11.0"/>
  <p:tag name="DELIMITERS" val="3.1"/>
  <p:tag name="SHOWBARVISIBLE" val="True"/>
  <p:tag name="EXPANDSHOWBAR" val="True"/>
  <p:tag name="USESECONDARYMONITOR" val="True"/>
  <p:tag name="BULLETTYPE" val="3"/>
  <p:tag name="ANSWERNOWSTYLE" val="-1"/>
  <p:tag name="ANSWERNOWTEXT" val="Answer Now"/>
  <p:tag name="COUNTDOWNSTYLE" val="3"/>
  <p:tag name="RESPCOUNTERSTYLE" val="1"/>
  <p:tag name="RESPCOUNTERFORMAT" val="0"/>
  <p:tag name="RESPTABLESTYLE" val="-1"/>
  <p:tag name="COUNTDOWNSECONDS" val="2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False"/>
  <p:tag name="GRIDOPACITY" val="100"/>
  <p:tag name="GRIDROTATIONINTERVAL" val="6"/>
  <p:tag name="AUTOSIZEGRID" val="True"/>
  <p:tag name="GRIDSIZE" val="{Width=800, Height=2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0"/>
  <p:tag name="PARTLISTDEFAULT" val="0"/>
  <p:tag name="INCLUDEPPT" val="True"/>
  <p:tag name="ALLOWUSERFEEDBACK" val="True"/>
  <p:tag name="CORRECTPOINTVALUE" val="2"/>
  <p:tag name="INCORRECTPOINTVALUE" val="1"/>
  <p:tag name="REALTIMEBACKUP" val="False"/>
  <p:tag name="REALTIMEBACKUPPATH" val="(None)"/>
  <p:tag name="ZEROBASED" val="False"/>
  <p:tag name="AUTOADJUSTPARTRANGE" val="True"/>
  <p:tag name="CHARTSCALE" val="True"/>
  <p:tag name="FIBDISPLAYRESULTS" val="True"/>
  <p:tag name="FIBNUMRESULTS" val="5"/>
  <p:tag name="FIBINCLUDEOTHER" val="True"/>
  <p:tag name="FIBDISPLAYKEYWORDS" val="True"/>
  <p:tag name="ADVANCEDSETTINGSVIEW" val="True"/>
  <p:tag name="POWERPOINTVERSION" val="14.0"/>
  <p:tag name="TASKPANEKEY" val="8fefadce-7dea-4bb0-b64a-76e7df4972a4"/>
  <p:tag name="TPVERSION" val="5"/>
  <p:tag name="TPFULLVERSION" val="5.3.2.24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1.7|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2.5|16.5|10.5|11.8|24.5|1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0.8|35.2|4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0.7|34.7|46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0.8|58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8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sules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12874</TotalTime>
  <Words>968</Words>
  <Application>Microsoft Office PowerPoint</Application>
  <PresentationFormat>On-screen Show (4:3)</PresentationFormat>
  <Paragraphs>123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Comic Sans MS</vt:lpstr>
      <vt:lpstr>Georgia</vt:lpstr>
      <vt:lpstr>Times New Roman</vt:lpstr>
      <vt:lpstr>Trebuchet MS</vt:lpstr>
      <vt:lpstr>Wingdings</vt:lpstr>
      <vt:lpstr>Wingdings 2</vt:lpstr>
      <vt:lpstr>ヒラギノ角ゴ Pro W3</vt:lpstr>
      <vt:lpstr>Capsules</vt:lpstr>
      <vt:lpstr>Urban</vt:lpstr>
      <vt:lpstr>The Big Picture I:  Ethics, Core Skills, Group Skills</vt:lpstr>
      <vt:lpstr>Today’s session</vt:lpstr>
      <vt:lpstr>Some Reminders</vt:lpstr>
      <vt:lpstr>Some reading to get you stoked!</vt:lpstr>
      <vt:lpstr>Ethics Essentials</vt:lpstr>
      <vt:lpstr>  For Discussion </vt:lpstr>
      <vt:lpstr>Key Points of Ethics Codes</vt:lpstr>
      <vt:lpstr>Keys to ethical research</vt:lpstr>
      <vt:lpstr>Keys to ethical research</vt:lpstr>
      <vt:lpstr>Keys to ethical research</vt:lpstr>
      <vt:lpstr>Application Exercise </vt:lpstr>
      <vt:lpstr>About ethics in COM 200</vt:lpstr>
      <vt:lpstr>Responses</vt:lpstr>
      <vt:lpstr>Core Skills</vt:lpstr>
      <vt:lpstr>Core Skills</vt:lpstr>
      <vt:lpstr>Coreskills</vt:lpstr>
      <vt:lpstr>Coreskills</vt:lpstr>
      <vt:lpstr>Coreskills</vt:lpstr>
      <vt:lpstr>It’s not just an academic thing . . . </vt:lpstr>
      <vt:lpstr>It’s not just an academic thing . . . </vt:lpstr>
      <vt:lpstr>It’s not just a humanities thing . . . </vt:lpstr>
      <vt:lpstr>Convocation, COM 105—200 Connection</vt:lpstr>
      <vt:lpstr>Next Time</vt:lpstr>
    </vt:vector>
  </TitlesOfParts>
  <Company>UNCW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Picture II:  Ethics, Core Skills, Group Skills</dc:title>
  <dc:creator>Rick Olsen</dc:creator>
  <cp:lastModifiedBy>Olsen, Richard</cp:lastModifiedBy>
  <cp:revision>86</cp:revision>
  <dcterms:created xsi:type="dcterms:W3CDTF">2008-07-01T01:13:01Z</dcterms:created>
  <dcterms:modified xsi:type="dcterms:W3CDTF">2015-01-06T12:02:19Z</dcterms:modified>
</cp:coreProperties>
</file>