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88" r:id="rId1"/>
    <p:sldMasterId id="2147483664" r:id="rId2"/>
    <p:sldMasterId id="2147483676" r:id="rId3"/>
  </p:sldMasterIdLst>
  <p:notesMasterIdLst>
    <p:notesMasterId r:id="rId29"/>
  </p:notesMasterIdLst>
  <p:handoutMasterIdLst>
    <p:handoutMasterId r:id="rId30"/>
  </p:handoutMasterIdLst>
  <p:sldIdLst>
    <p:sldId id="257" r:id="rId4"/>
    <p:sldId id="258" r:id="rId5"/>
    <p:sldId id="295" r:id="rId6"/>
    <p:sldId id="296" r:id="rId7"/>
    <p:sldId id="297" r:id="rId8"/>
    <p:sldId id="290" r:id="rId9"/>
    <p:sldId id="298" r:id="rId10"/>
    <p:sldId id="299" r:id="rId11"/>
    <p:sldId id="291" r:id="rId12"/>
    <p:sldId id="304" r:id="rId13"/>
    <p:sldId id="305" r:id="rId14"/>
    <p:sldId id="306" r:id="rId15"/>
    <p:sldId id="300" r:id="rId16"/>
    <p:sldId id="317" r:id="rId17"/>
    <p:sldId id="318" r:id="rId18"/>
    <p:sldId id="278" r:id="rId19"/>
    <p:sldId id="309" r:id="rId20"/>
    <p:sldId id="310" r:id="rId21"/>
    <p:sldId id="274" r:id="rId22"/>
    <p:sldId id="313" r:id="rId23"/>
    <p:sldId id="288" r:id="rId24"/>
    <p:sldId id="311" r:id="rId25"/>
    <p:sldId id="276" r:id="rId26"/>
    <p:sldId id="277" r:id="rId27"/>
    <p:sldId id="285" r:id="rId28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5C00"/>
    <a:srgbClr val="6600CC"/>
    <a:srgbClr val="CC0000"/>
    <a:srgbClr val="006699"/>
    <a:srgbClr val="A50021"/>
    <a:srgbClr val="003366"/>
    <a:srgbClr val="660066"/>
    <a:srgbClr val="33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 autoAdjust="0"/>
    <p:restoredTop sz="98187" autoAdjust="0"/>
  </p:normalViewPr>
  <p:slideViewPr>
    <p:cSldViewPr>
      <p:cViewPr>
        <p:scale>
          <a:sx n="66" d="100"/>
          <a:sy n="66" d="100"/>
        </p:scale>
        <p:origin x="-557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54" y="-96"/>
      </p:cViewPr>
      <p:guideLst>
        <p:guide orient="horz" pos="2859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706E72B-3C9E-4576-8FAD-42933302D5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1650"/>
            <a:ext cx="5029200" cy="408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8E5043CE-EA2A-4C3B-85FD-2A9C1E5E03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F6CA04-E0E0-437F-8CB5-E7689CC525A2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99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89CC89D-BD1B-4E9A-A70C-8D0E194B27EA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3B95B4-B9DC-4DA9-8FE5-B794F9A53E66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8D6A2A-C1E2-4F6E-9754-69982461B556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C1A48F-2D85-420C-A0BC-92A6603E9271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5998E9-E213-412B-9DAD-BE46578580A3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7D23CB-8070-48C5-A50B-11F74913E07B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E4D06C-E856-43A8-8631-E0C939EBF2EB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F577BD-0994-461E-BFE3-E8C2BA0B8136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7DB3D8-46AD-4F13-BC7A-9A7983C1860C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A74226-13D1-4700-83B8-541EDE4B1D13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C53454-D479-41FE-8DDD-B14A1AE457E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A09410-AB9A-45B6-9741-2E3F771793F7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833D97-C7F2-49E2-BBD5-E4BF2A5F531B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079CF5-3E59-49A8-B9AF-7861A79465CA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6C9DF4-FE41-4604-8E1D-3ACA13854DD8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1FD3AC-CE8D-45AB-8649-54CD5F7443B1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78F55A-D8B9-43F9-BF98-B4E84BE7DEC0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0216D1-D155-41FA-A52B-0D41E7EFD817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AF324-E2B2-43B3-9051-9D67903664B1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AEE207-CE13-4130-9190-0D9666BBD1BD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40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54D4C8-D3CD-4D41-9434-492A0587CBC7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8E0893-EE39-4BA2-9F3A-5AAC33675E74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619E5B-7B3F-41DF-860F-F06D94CD90EB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4FB929-88AC-4426-935E-9BD0EC703E6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58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" y="6356350"/>
            <a:ext cx="7848600" cy="365125"/>
          </a:xfrm>
        </p:spPr>
        <p:txBody>
          <a:bodyPr/>
          <a:lstStyle>
            <a:lvl1pPr>
              <a:defRPr sz="1000" dirty="0" smtClean="0"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86800" y="76200"/>
            <a:ext cx="30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7C4C4-36F2-4258-A305-EC26B0AE4E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76400"/>
            <a:ext cx="8229600" cy="4495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CF3BA-0DF1-43D4-814E-58ED19581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3E685-210F-4D92-9704-19A6EF599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Northouse - Leadership Theory and Practice, Sixth Edition © 2012 SAGE Publications, Inc.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D9543-1294-4F6B-9EEC-4908D51CA0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792288" y="4876800"/>
            <a:ext cx="54864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  <a:endParaRPr lang="en-US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200"/>
            <a:ext cx="5486400" cy="4038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Northouse - Leadership Theory and Practice, Sixth Edition © 2012 SAGE Publications, Inc.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DC452-70BC-4195-9C3E-2ECEF8E91F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36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56E69-FDC7-4E56-BA92-AAC22273AD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itle 1"/>
          <p:cNvSpPr txBox="1">
            <a:spLocks/>
          </p:cNvSpPr>
          <p:nvPr userDrawn="1"/>
        </p:nvSpPr>
        <p:spPr bwMode="auto">
          <a:xfrm>
            <a:off x="6629400" y="838200"/>
            <a:ext cx="2057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/>
          <a:lstStyle/>
          <a:p>
            <a:pPr eaLnBrk="0" hangingPunct="0">
              <a:defRPr/>
            </a:pPr>
            <a:r>
              <a:rPr lang="en-US" sz="39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Northouse - Leadership Theory and Practice, Sixth Edition © 2012 SAGE Publications, Inc.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F8435-A01C-4071-B81F-6147DFCE05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Northouse - Leadership Theory and Practice, Sixth Edition © 2012 SAGE Publications, Inc.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C0918-C67A-4868-8DB0-6214D9F016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77580-1973-4E05-9A42-3AEA5ABFA2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EB7EC-FA78-4442-AB56-E49A3FF47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65875-F7F8-48FF-88DD-1C221433B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9E843-D3D8-4DF9-8BFF-905A8B304B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5E56B-20F5-4310-AB5A-1495C19AB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94D02-E6C5-4D1F-B4D7-FFE4FB6A2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1331C-53E5-4139-8137-1511F7360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DE775-F83C-4140-AFEF-9E65B4DF41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6632C-59C8-4086-A375-DA13B15368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CFC03-9BF8-4790-8B92-7821F7136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DB1EE-D64F-4FED-8601-646DE457D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E892D-ED8B-4888-A530-C1B7F2B06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41CFE-9670-437B-8C53-4FEDD21FAD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63A55-836E-4296-B220-B6AEA311CD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B38B8-1D89-4E73-9066-12B1CFBACC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48162-C324-46A7-83FD-C8D0E697B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234EF-CBD5-4D6D-A9F4-C5AD91027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D0FE9-2039-4A9F-B1D6-FC9680CBD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082CC-8564-4E26-A8BA-D54213A39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0F517-E6CC-40A4-8CDC-96589FD1B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BB3B0-4E18-4C5E-A1BB-09F033C33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05115-8686-41CF-894D-0C76D9797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DFB1C-9A39-423F-A9E6-5082CCF67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63D42-3E81-42A7-B21D-2B98F3810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703EB-874D-415E-BDC9-68A6EA1C6A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84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FCB0F-DC19-470E-8ABB-929CE8AAF8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73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73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E5069-66F9-40D4-A957-F5078E1898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33400" y="6356350"/>
            <a:ext cx="81534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1C1E8-403B-4204-B13E-7B71752E7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1DE78-A62F-4052-8D8E-98B722A0EA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582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D8C85-827C-46C0-BF05-E9AABBC240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5BD6B-E311-4630-BF8A-D210EA9053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Northouse_Leadership_6e_ppt.jpg"/>
          <p:cNvPicPr>
            <a:picLocks noChangeAspect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extBox 2"/>
          <p:cNvSpPr txBox="1"/>
          <p:nvPr/>
        </p:nvSpPr>
        <p:spPr>
          <a:xfrm>
            <a:off x="0" y="0"/>
            <a:ext cx="9144000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00" b="1" dirty="0" smtClean="0">
                <a:solidFill>
                  <a:schemeClr val="bg1"/>
                </a:solidFill>
                <a:cs typeface="Arial" pitchFamily="34" charset="0"/>
              </a:rPr>
              <a:t> LEADERSHIP </a:t>
            </a:r>
            <a:r>
              <a:rPr lang="en-US" sz="1400" dirty="0" smtClean="0">
                <a:solidFill>
                  <a:schemeClr val="bg1"/>
                </a:solidFill>
                <a:cs typeface="Arial" pitchFamily="34" charset="0"/>
              </a:rPr>
              <a:t>THEORY AND PRACTICE  SIXTH EDITION </a:t>
            </a:r>
            <a:endParaRPr lang="en-US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762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8952054-7B5E-475D-A355-1D6DD32CDB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15" r:id="rId2"/>
    <p:sldLayoutId id="2147483716" r:id="rId3"/>
    <p:sldLayoutId id="2147483717" r:id="rId4"/>
    <p:sldLayoutId id="2147483718" r:id="rId5"/>
    <p:sldLayoutId id="2147483746" r:id="rId6"/>
    <p:sldLayoutId id="2147483719" r:id="rId7"/>
    <p:sldLayoutId id="2147483720" r:id="rId8"/>
    <p:sldLayoutId id="2147483721" r:id="rId9"/>
    <p:sldLayoutId id="2147483747" r:id="rId10"/>
    <p:sldLayoutId id="2147483748" r:id="rId11"/>
    <p:sldLayoutId id="2147483749" r:id="rId12"/>
    <p:sldLayoutId id="2147483750" r:id="rId13"/>
    <p:sldLayoutId id="2147483722" r:id="rId14"/>
    <p:sldLayoutId id="2147483751" r:id="rId15"/>
    <p:sldLayoutId id="2147483752" r:id="rId16"/>
    <p:sldLayoutId id="2147483753" r:id="rId17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i="1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7000"/>
        </a:buClr>
        <a:buSzPct val="85000"/>
        <a:buFont typeface="Wingdings 2" pitchFamily="18" charset="2"/>
        <a:buChar char="÷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000"/>
        </a:buClr>
        <a:buSzPct val="90000"/>
        <a:buFont typeface="Wingdings 2" pitchFamily="18" charset="2"/>
        <a:buChar char="®"/>
        <a:defRPr sz="2800" kern="1200">
          <a:solidFill>
            <a:srgbClr val="0048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Wingdings" pitchFamily="2" charset="2"/>
        <a:buChar char="§"/>
        <a:defRPr sz="2000" kern="1200">
          <a:solidFill>
            <a:srgbClr val="007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4ED99E2-ADF1-41D2-8224-AFCF480E1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0A30F4B-993C-477A-8F23-2425D6EE68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Path-Goal Theory</a:t>
            </a:r>
          </a:p>
        </p:txBody>
      </p:sp>
      <p:sp>
        <p:nvSpPr>
          <p:cNvPr id="13315" name="Rectangle 8"/>
          <p:cNvSpPr>
            <a:spLocks noChangeArrowheads="1"/>
          </p:cNvSpPr>
          <p:nvPr/>
        </p:nvSpPr>
        <p:spPr bwMode="auto">
          <a:xfrm>
            <a:off x="3535363" y="3657600"/>
            <a:ext cx="2073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charset="0"/>
              </a:rPr>
              <a:t>Chapter 7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381000"/>
          </a:xfrm>
        </p:spPr>
        <p:txBody>
          <a:bodyPr/>
          <a:lstStyle/>
          <a:p>
            <a:pPr eaLnBrk="1" hangingPunct="1"/>
            <a:r>
              <a:rPr lang="en-US" sz="2800" b="1" smtClean="0"/>
              <a:t>Leader Behaviors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143000"/>
            <a:ext cx="8153400" cy="52578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20000"/>
              </a:spcAft>
              <a:buFont typeface="Wingdings" pitchFamily="2" charset="2"/>
              <a:buNone/>
            </a:pPr>
            <a:r>
              <a:rPr lang="en-US" b="1" dirty="0" smtClean="0"/>
              <a:t>Supportive Leadership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  <a:buFont typeface="Wingdings 2" pitchFamily="18" charset="2"/>
              <a:buNone/>
            </a:pPr>
            <a:r>
              <a:rPr lang="en-US" dirty="0" smtClean="0"/>
              <a:t>	Leader who is friendly and approachable: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24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</a:rPr>
              <a:t>Attending to well-being &amp; human needs of subordinates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24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</a:rPr>
              <a:t>Using supportive behavior to make work environment pleasant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24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</a:rPr>
              <a:t>Treating subordinates as equals &amp; giving them respect for their status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2109DC-7ADA-4666-B54D-23CB19614F2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457200"/>
          </a:xfrm>
        </p:spPr>
        <p:txBody>
          <a:bodyPr/>
          <a:lstStyle/>
          <a:p>
            <a:pPr eaLnBrk="1" hangingPunct="1"/>
            <a:r>
              <a:rPr lang="en-US" sz="2800" b="1" smtClean="0"/>
              <a:t>Leader Behaviors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body" sz="half" idx="2"/>
          </p:nvPr>
        </p:nvSpPr>
        <p:spPr>
          <a:xfrm>
            <a:off x="1447800" y="1295400"/>
            <a:ext cx="6781800" cy="48006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20000"/>
              </a:spcAft>
              <a:buFont typeface="Wingdings" pitchFamily="2" charset="2"/>
              <a:buNone/>
              <a:defRPr/>
            </a:pPr>
            <a:r>
              <a:rPr lang="en-US" b="1" dirty="0" smtClean="0"/>
              <a:t>Participative Leadership</a:t>
            </a:r>
          </a:p>
          <a:p>
            <a:pPr eaLnBrk="1" hangingPunct="1">
              <a:spcBef>
                <a:spcPts val="0"/>
              </a:spcBef>
              <a:spcAft>
                <a:spcPts val="2400"/>
              </a:spcAft>
              <a:defRPr/>
            </a:pPr>
            <a:r>
              <a:rPr lang="en-US" dirty="0" smtClean="0"/>
              <a:t>Leader who invites subordinates to share in the decision-making:</a:t>
            </a:r>
          </a:p>
          <a:p>
            <a:pPr marL="342900" lvl="1" indent="-342900" eaLnBrk="1" hangingPunct="1">
              <a:spcBef>
                <a:spcPts val="0"/>
              </a:spcBef>
              <a:spcAft>
                <a:spcPts val="24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  <a:defRPr/>
            </a:pP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</a:rPr>
              <a:t>Consults with subordinates</a:t>
            </a:r>
          </a:p>
          <a:p>
            <a:pPr marL="342900" lvl="1" indent="-342900" eaLnBrk="1" hangingPunct="1">
              <a:spcBef>
                <a:spcPts val="0"/>
              </a:spcBef>
              <a:spcAft>
                <a:spcPts val="24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  <a:defRPr/>
            </a:pP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</a:rPr>
              <a:t>Seeks their ideas &amp; opinions</a:t>
            </a:r>
          </a:p>
          <a:p>
            <a:pPr marL="342900" lvl="1" indent="-342900" eaLnBrk="1" hangingPunct="1">
              <a:spcBef>
                <a:spcPts val="0"/>
              </a:spcBef>
              <a:spcAft>
                <a:spcPts val="24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  <a:defRPr/>
            </a:pP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</a:rPr>
              <a:t>Integrates their input into group/organizational decisions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39DB87E-9248-4C0B-809D-B7FF30496F5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534400" cy="457200"/>
          </a:xfrm>
        </p:spPr>
        <p:txBody>
          <a:bodyPr/>
          <a:lstStyle/>
          <a:p>
            <a:pPr eaLnBrk="1" hangingPunct="1"/>
            <a:r>
              <a:rPr lang="en-US" sz="2800" b="1" smtClean="0"/>
              <a:t>Leader Behaviors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143000"/>
            <a:ext cx="8534400" cy="52578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n-US" b="1" dirty="0" smtClean="0"/>
              <a:t>Achievement-Oriented Leadership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dirty="0" smtClean="0"/>
              <a:t>Leader who challenges subordinates to perform work at the highest level possible:</a:t>
            </a:r>
          </a:p>
          <a:p>
            <a:pPr marL="342900" lvl="1" indent="-342900" eaLnBrk="1" hangingPunct="1">
              <a:spcBef>
                <a:spcPts val="0"/>
              </a:spcBef>
              <a:spcAft>
                <a:spcPts val="12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  <a:defRPr/>
            </a:pP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</a:rPr>
              <a:t>Establishes a high standard of excellence for subordinates</a:t>
            </a:r>
          </a:p>
          <a:p>
            <a:pPr marL="342900" lvl="1" indent="-342900" eaLnBrk="1" hangingPunct="1">
              <a:spcBef>
                <a:spcPts val="0"/>
              </a:spcBef>
              <a:spcAft>
                <a:spcPts val="12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  <a:defRPr/>
            </a:pP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</a:rPr>
              <a:t>Seeks continuous improvement</a:t>
            </a:r>
          </a:p>
          <a:p>
            <a:pPr marL="342900" lvl="1" indent="-342900" eaLnBrk="1" hangingPunct="1">
              <a:spcBef>
                <a:spcPts val="0"/>
              </a:spcBef>
              <a:spcAft>
                <a:spcPts val="12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  <a:defRPr/>
            </a:pP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</a:rPr>
              <a:t>Demonstrates a high degree of confidence in subordinates’ ability to establish &amp; achieve challenging goals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9B47EC-6632-46CE-AEA6-806522DACC4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772400" cy="457200"/>
          </a:xfrm>
        </p:spPr>
        <p:txBody>
          <a:bodyPr/>
          <a:lstStyle/>
          <a:p>
            <a:pPr eaLnBrk="1" hangingPunct="1"/>
            <a:r>
              <a:rPr lang="en-US" sz="2800" b="1" smtClean="0"/>
              <a:t>Subordinate Characteristics</a:t>
            </a:r>
          </a:p>
        </p:txBody>
      </p:sp>
      <p:sp>
        <p:nvSpPr>
          <p:cNvPr id="77845" name="Rectangle 21"/>
          <p:cNvSpPr>
            <a:spLocks noChangeArrowheads="1"/>
          </p:cNvSpPr>
          <p:nvPr/>
        </p:nvSpPr>
        <p:spPr bwMode="auto">
          <a:xfrm>
            <a:off x="381000" y="1143000"/>
            <a:ext cx="833437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Aft>
                <a:spcPts val="12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endParaRPr lang="en-US" sz="3200">
              <a:latin typeface="Calibri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BB2FAA-D7BC-4A29-80AC-377FBBF705B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57200" y="632460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Northouse - Leadership Theory and Practice, Sixth Edition © 2012 SAGE Publications, Inc.</a:t>
            </a:r>
          </a:p>
        </p:txBody>
      </p:sp>
      <p:sp>
        <p:nvSpPr>
          <p:cNvPr id="25606" name="TextBox 6"/>
          <p:cNvSpPr txBox="1">
            <a:spLocks noChangeArrowheads="1"/>
          </p:cNvSpPr>
          <p:nvPr/>
        </p:nvSpPr>
        <p:spPr bwMode="auto">
          <a:xfrm>
            <a:off x="381000" y="1295400"/>
            <a:ext cx="8382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Clr>
                <a:srgbClr val="007000"/>
              </a:buClr>
              <a:buSzPct val="85000"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Strong need for affiliation</a:t>
            </a:r>
            <a:endParaRPr lang="en-US" altLang="zh-TW" sz="28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sym typeface="Wingdings" pitchFamily="2" charset="2"/>
            </a:endParaRPr>
          </a:p>
          <a:p>
            <a:pPr marL="342900" lvl="1" indent="-342900">
              <a:spcAft>
                <a:spcPts val="12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Friendly and concerned leadership is a source of satisfaction</a:t>
            </a:r>
          </a:p>
          <a:p>
            <a:pPr marL="342900" lvl="1" indent="-342900">
              <a:spcAft>
                <a:spcPts val="12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Supportive Leadership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sym typeface="Wingdings" pitchFamily="2" charset="2"/>
            </a:endParaRPr>
          </a:p>
          <a:p>
            <a:pPr marL="342900" indent="-342900">
              <a:spcAft>
                <a:spcPts val="1200"/>
              </a:spcAft>
              <a:buClr>
                <a:srgbClr val="007000"/>
              </a:buClr>
              <a:buSzPct val="85000"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Preference for Structure </a:t>
            </a:r>
          </a:p>
          <a:p>
            <a:pPr marL="342900" lvl="1" indent="-342900">
              <a:spcAft>
                <a:spcPts val="12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Dogmatic &amp; authoritarian</a:t>
            </a:r>
            <a:r>
              <a:rPr lang="en-US" altLang="zh-TW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sym typeface="Wingdings" pitchFamily="2" charset="2"/>
              </a:rPr>
              <a:t> </a:t>
            </a:r>
          </a:p>
          <a:p>
            <a:pPr marL="852488" lvl="2" indent="-342900">
              <a:spcAft>
                <a:spcPts val="1200"/>
              </a:spcAft>
              <a:buClr>
                <a:srgbClr val="007000"/>
              </a:buClr>
              <a:buSzPct val="85000"/>
              <a:buFont typeface="Arial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Leadership provides psychological structure, task clarity, &amp; greater sense of certainty in work setting</a:t>
            </a:r>
          </a:p>
          <a:p>
            <a:pPr marL="342900" lvl="1" indent="-342900">
              <a:spcAft>
                <a:spcPts val="12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Directive Leadership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45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7772400" cy="4572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Subordinate Characteristics</a:t>
            </a:r>
          </a:p>
        </p:txBody>
      </p:sp>
      <p:sp>
        <p:nvSpPr>
          <p:cNvPr id="129031" name="Rectangle 7"/>
          <p:cNvSpPr>
            <a:spLocks noChangeArrowheads="1"/>
          </p:cNvSpPr>
          <p:nvPr/>
        </p:nvSpPr>
        <p:spPr bwMode="auto">
          <a:xfrm>
            <a:off x="533400" y="1371600"/>
            <a:ext cx="8305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Aft>
                <a:spcPts val="600"/>
              </a:spcAft>
            </a:pP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Desire for Control</a:t>
            </a:r>
          </a:p>
          <a:p>
            <a:pPr marL="342900" lvl="1" indent="-342900">
              <a:spcAft>
                <a:spcPts val="600"/>
              </a:spcAft>
              <a:buClr>
                <a:srgbClr val="007000"/>
              </a:buClr>
              <a:buSzPct val="85000"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Internal locus of control</a:t>
            </a:r>
          </a:p>
          <a:p>
            <a:pPr marL="677863" lvl="2" indent="-342900">
              <a:spcAft>
                <a:spcPts val="6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Leadership that allows subordinates to feel in charge of their work &amp; makes them an integral part of the decision-making process</a:t>
            </a:r>
          </a:p>
          <a:p>
            <a:pPr marL="677863" lvl="2" indent="-342900">
              <a:spcAft>
                <a:spcPts val="6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Participative Leadership</a:t>
            </a:r>
          </a:p>
          <a:p>
            <a:pPr marL="342900" lvl="1" indent="-342900">
              <a:spcAft>
                <a:spcPts val="600"/>
              </a:spcAft>
              <a:buClr>
                <a:srgbClr val="007000"/>
              </a:buClr>
              <a:buSzPct val="85000"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External locus of control</a:t>
            </a:r>
          </a:p>
          <a:p>
            <a:pPr marL="677863" lvl="2" indent="-342900">
              <a:spcAft>
                <a:spcPts val="6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Leadership that parallels subordinates feelings that outside forces control their circumstances</a:t>
            </a:r>
          </a:p>
          <a:p>
            <a:pPr marL="677863" lvl="2" indent="-342900">
              <a:spcAft>
                <a:spcPts val="6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Directive Leadership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C04DB5B-93D1-41BB-93C4-C59EB41A2E2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9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9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9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9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9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9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90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90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90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90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1" grpId="0" build="p" bldLvl="3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7772400" cy="381000"/>
          </a:xfrm>
        </p:spPr>
        <p:txBody>
          <a:bodyPr/>
          <a:lstStyle/>
          <a:p>
            <a:pPr eaLnBrk="1" hangingPunct="1"/>
            <a:r>
              <a:rPr lang="en-US" sz="2800" b="1" smtClean="0"/>
              <a:t>Subordinate Characteristics</a:t>
            </a:r>
          </a:p>
        </p:txBody>
      </p:sp>
      <p:sp>
        <p:nvSpPr>
          <p:cNvPr id="27651" name="Rectangle 1027"/>
          <p:cNvSpPr>
            <a:spLocks noChangeArrowheads="1"/>
          </p:cNvSpPr>
          <p:nvPr/>
        </p:nvSpPr>
        <p:spPr bwMode="auto">
          <a:xfrm>
            <a:off x="685800" y="13716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Aft>
                <a:spcPts val="3000"/>
              </a:spcAft>
            </a:pPr>
            <a:r>
              <a:rPr lang="en-US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Perception of their own ability – specific task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" charset="0"/>
            </a:endParaRPr>
          </a:p>
          <a:p>
            <a:pPr marL="342900" lvl="1" indent="-342900">
              <a:spcAft>
                <a:spcPts val="30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As perception of ability and competence goes up, need for highly directive leadership goes down </a:t>
            </a:r>
          </a:p>
          <a:p>
            <a:pPr marL="342900" lvl="1" indent="-342900">
              <a:spcAft>
                <a:spcPts val="30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Directive leadership may become redundant, possibly excessively controlling</a:t>
            </a:r>
            <a:r>
              <a:rPr lang="en-US" altLang="zh-TW" sz="2800" dirty="0">
                <a:latin typeface="Arial" charset="0"/>
                <a:ea typeface="新細明體" pitchFamily="18" charset="-120"/>
                <a:sym typeface="Wingdings" pitchFamily="2" charset="2"/>
              </a:rPr>
              <a:t>			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AB31131-46EA-41E1-96A1-0E9799BC548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534400" cy="685800"/>
          </a:xfrm>
        </p:spPr>
        <p:txBody>
          <a:bodyPr/>
          <a:lstStyle/>
          <a:p>
            <a:pPr eaLnBrk="1" hangingPunct="1"/>
            <a:r>
              <a:rPr lang="en-US" sz="2800" b="1" smtClean="0"/>
              <a:t>Task Characteristics</a:t>
            </a: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4572000" y="2362200"/>
            <a:ext cx="4114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8679" name="Rectangle 8"/>
          <p:cNvSpPr>
            <a:spLocks noChangeArrowheads="1"/>
          </p:cNvSpPr>
          <p:nvPr/>
        </p:nvSpPr>
        <p:spPr bwMode="auto">
          <a:xfrm>
            <a:off x="838200" y="2514600"/>
            <a:ext cx="7772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Aft>
                <a:spcPts val="30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 dirty="0">
                <a:latin typeface="Calibri" pitchFamily="34" charset="0"/>
              </a:rPr>
              <a:t>Design of subordinates’ task</a:t>
            </a:r>
          </a:p>
          <a:p>
            <a:pPr marL="342900" lvl="1" indent="-342900">
              <a:spcAft>
                <a:spcPts val="30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 dirty="0">
                <a:latin typeface="Calibri" pitchFamily="34" charset="0"/>
              </a:rPr>
              <a:t> Organization’s formal authority system</a:t>
            </a:r>
          </a:p>
          <a:p>
            <a:pPr marL="342900" lvl="1" indent="-342900">
              <a:spcAft>
                <a:spcPts val="30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 dirty="0">
                <a:latin typeface="Calibri" pitchFamily="34" charset="0"/>
              </a:rPr>
              <a:t> Primary work group of subordinates</a:t>
            </a:r>
          </a:p>
        </p:txBody>
      </p:sp>
      <p:sp>
        <p:nvSpPr>
          <p:cNvPr id="28680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D31361-C99F-42C0-BC28-B7BCF4A7AF9D}" type="slidenum">
              <a:rPr lang="en-US"/>
              <a:pPr/>
              <a:t>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8" name="Rectangle 7"/>
          <p:cNvSpPr/>
          <p:nvPr/>
        </p:nvSpPr>
        <p:spPr>
          <a:xfrm>
            <a:off x="1143000" y="1676400"/>
            <a:ext cx="3200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</a:rPr>
              <a:t>Components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3810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Task Characteristics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81200"/>
            <a:ext cx="8077200" cy="43434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800" b="1" smtClean="0"/>
              <a:t>Unclear and ambiguous </a:t>
            </a:r>
            <a:r>
              <a:rPr lang="en-US" sz="2800" smtClean="0"/>
              <a:t>- Leader needs to provide structure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800" b="1" smtClean="0"/>
              <a:t>Highly repetitive  </a:t>
            </a:r>
            <a:r>
              <a:rPr lang="en-US" sz="2800" smtClean="0"/>
              <a:t>- Leader needs to provide support to maintain subordinate motivation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800" b="1" smtClean="0"/>
              <a:t>Weak formal authority </a:t>
            </a:r>
            <a:r>
              <a:rPr lang="en-US" sz="2800" smtClean="0"/>
              <a:t>- If formal authority system is weak, the leader needs to assist subordinates by making rules and work requirements clear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800" b="1" smtClean="0"/>
              <a:t>Nonsupportive/weak group norms </a:t>
            </a:r>
            <a:r>
              <a:rPr lang="en-US" sz="2800" smtClean="0"/>
              <a:t>- Leader needs to help build cohesiveness and role responsibility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572000" y="2362200"/>
            <a:ext cx="4114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970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5D740-A9A6-47D4-9DFC-88750DFC5C88}" type="slidenum">
              <a:rPr lang="en-US"/>
              <a:pPr/>
              <a:t>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1295400"/>
            <a:ext cx="7848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en-US" sz="28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Task Situations Requiring Leader Involvement</a:t>
            </a:r>
            <a:endParaRPr lang="en-US" sz="28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772400" cy="304800"/>
          </a:xfrm>
        </p:spPr>
        <p:txBody>
          <a:bodyPr/>
          <a:lstStyle/>
          <a:p>
            <a:pPr eaLnBrk="1" hangingPunct="1"/>
            <a:r>
              <a:rPr lang="en-US" sz="2800" b="1" smtClean="0"/>
              <a:t>Task Characteristics</a:t>
            </a:r>
          </a:p>
        </p:txBody>
      </p:sp>
      <p:sp>
        <p:nvSpPr>
          <p:cNvPr id="30723" name="Rectangle 103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305800" cy="47244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800" b="1" smtClean="0"/>
              <a:t>Anything in the work setting that gets in the way of subordinates</a:t>
            </a:r>
          </a:p>
          <a:p>
            <a:pPr marL="736600" lvl="1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They create excessive uncertainties, frustrations, or threats for subordinates</a:t>
            </a:r>
          </a:p>
          <a:p>
            <a:pPr eaLnBrk="1" hangingPunct="1">
              <a:spcBef>
                <a:spcPct val="0"/>
              </a:spcBef>
            </a:pPr>
            <a:r>
              <a:rPr lang="en-US" sz="2800" b="1" smtClean="0"/>
              <a:t>Leader’s responsibility is to help subordinates by –</a:t>
            </a:r>
          </a:p>
          <a:p>
            <a:pPr marL="736600" lvl="1" indent="-342900" eaLnBrk="1" hangingPunct="1">
              <a:spcBef>
                <a:spcPct val="0"/>
              </a:spcBef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Removing the obstacles</a:t>
            </a:r>
          </a:p>
          <a:p>
            <a:pPr marL="736600" lvl="1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Helping subordinates around them </a:t>
            </a:r>
          </a:p>
          <a:p>
            <a:pPr eaLnBrk="1" hangingPunct="1">
              <a:spcBef>
                <a:spcPct val="0"/>
              </a:spcBef>
            </a:pPr>
            <a:r>
              <a:rPr lang="en-US" sz="2800" b="1" smtClean="0"/>
              <a:t>Assisting with obstacles will increase </a:t>
            </a:r>
          </a:p>
          <a:p>
            <a:pPr marL="736600" lvl="1" indent="-342900" eaLnBrk="1" hangingPunct="1">
              <a:spcBef>
                <a:spcPct val="0"/>
              </a:spcBef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Subordinates’ expectations to complete the task</a:t>
            </a:r>
          </a:p>
          <a:p>
            <a:pPr marL="736600" lvl="1" indent="-342900" eaLnBrk="1" hangingPunct="1">
              <a:spcBef>
                <a:spcPct val="0"/>
              </a:spcBef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2400" smtClean="0">
                <a:solidFill>
                  <a:schemeClr val="tx1"/>
                </a:solidFill>
                <a:latin typeface="Calibri" pitchFamily="34" charset="0"/>
              </a:rPr>
              <a:t>Their sense of job satisfaction</a:t>
            </a:r>
          </a:p>
        </p:txBody>
      </p:sp>
      <p:sp>
        <p:nvSpPr>
          <p:cNvPr id="30724" name="Rectangle 1028"/>
          <p:cNvSpPr>
            <a:spLocks noChangeArrowheads="1"/>
          </p:cNvSpPr>
          <p:nvPr/>
        </p:nvSpPr>
        <p:spPr bwMode="auto">
          <a:xfrm>
            <a:off x="4572000" y="2362200"/>
            <a:ext cx="4114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3072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EBBADF-5BFD-46C8-8824-F20DF00159C0}" type="slidenum">
              <a:rPr lang="en-US"/>
              <a:pPr/>
              <a:t>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200" y="1143000"/>
            <a:ext cx="1618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sz="2800" b="1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Obstacles</a:t>
            </a:r>
            <a:endParaRPr lang="en-US" sz="2800" b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143000"/>
            <a:ext cx="8229600" cy="990600"/>
          </a:xfrm>
        </p:spPr>
        <p:txBody>
          <a:bodyPr/>
          <a:lstStyle/>
          <a:p>
            <a:pPr eaLnBrk="1" hangingPunct="1"/>
            <a:r>
              <a:rPr lang="en-US" sz="2800" smtClean="0"/>
              <a:t>How Does the Path-Goal Theory Approach Work?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209800"/>
            <a:ext cx="6096000" cy="3352800"/>
          </a:xfrm>
        </p:spPr>
        <p:txBody>
          <a:bodyPr/>
          <a:lstStyle/>
          <a:p>
            <a:pPr marL="342900" indent="-342900" algn="l" eaLnBrk="1" hangingPunct="1">
              <a:spcBef>
                <a:spcPct val="0"/>
              </a:spcBef>
              <a:spcAft>
                <a:spcPts val="3000"/>
              </a:spcAft>
              <a:buFont typeface="Wingdings 2" pitchFamily="18" charset="2"/>
              <a:buChar char="÷"/>
            </a:pPr>
            <a:r>
              <a:rPr lang="en-US" b="1" smtClean="0">
                <a:solidFill>
                  <a:schemeClr val="tx1"/>
                </a:solidFill>
              </a:rPr>
              <a:t> Focus of Path-Goal Theory </a:t>
            </a:r>
          </a:p>
          <a:p>
            <a:pPr marL="342900" indent="-342900" algn="l" eaLnBrk="1" hangingPunct="1">
              <a:spcBef>
                <a:spcPct val="0"/>
              </a:spcBef>
              <a:spcAft>
                <a:spcPts val="3000"/>
              </a:spcAft>
              <a:buFont typeface="Wingdings 2" pitchFamily="18" charset="2"/>
              <a:buChar char="÷"/>
            </a:pPr>
            <a:r>
              <a:rPr lang="en-US" b="1" smtClean="0">
                <a:solidFill>
                  <a:schemeClr val="tx1"/>
                </a:solidFill>
              </a:rPr>
              <a:t> Strengths</a:t>
            </a:r>
          </a:p>
          <a:p>
            <a:pPr marL="342900" indent="-342900" algn="l" eaLnBrk="1" hangingPunct="1">
              <a:spcBef>
                <a:spcPct val="0"/>
              </a:spcBef>
              <a:spcAft>
                <a:spcPts val="3000"/>
              </a:spcAft>
              <a:buFont typeface="Wingdings 2" pitchFamily="18" charset="2"/>
              <a:buChar char="÷"/>
            </a:pPr>
            <a:r>
              <a:rPr lang="en-US" b="1" smtClean="0">
                <a:solidFill>
                  <a:schemeClr val="tx1"/>
                </a:solidFill>
              </a:rPr>
              <a:t> Criticisms</a:t>
            </a:r>
          </a:p>
          <a:p>
            <a:pPr marL="342900" indent="-342900" algn="l" eaLnBrk="1" hangingPunct="1">
              <a:spcBef>
                <a:spcPct val="0"/>
              </a:spcBef>
              <a:spcAft>
                <a:spcPts val="3000"/>
              </a:spcAft>
              <a:buFont typeface="Wingdings 2" pitchFamily="18" charset="2"/>
              <a:buChar char="÷"/>
            </a:pPr>
            <a:r>
              <a:rPr lang="en-US" b="1" smtClean="0">
                <a:solidFill>
                  <a:schemeClr val="tx1"/>
                </a:solidFill>
              </a:rPr>
              <a:t> Application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1100" y="1905000"/>
            <a:ext cx="6629400" cy="4191000"/>
          </a:xfrm>
        </p:spPr>
        <p:txBody>
          <a:bodyPr/>
          <a:lstStyle/>
          <a:p>
            <a:pPr algn="l" eaLnBrk="1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Char char="÷"/>
              <a:defRPr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Path-Goal Theory Perspective</a:t>
            </a:r>
          </a:p>
          <a:p>
            <a:pPr algn="l" eaLnBrk="1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Char char="÷"/>
              <a:defRPr/>
            </a:pPr>
            <a:r>
              <a:rPr lang="en-US" dirty="0" smtClean="0">
                <a:solidFill>
                  <a:schemeClr val="tx1"/>
                </a:solidFill>
              </a:rPr>
              <a:t> Conditions of Leadership Motivation </a:t>
            </a:r>
          </a:p>
          <a:p>
            <a:pPr marL="463550" indent="-463550" algn="l" eaLnBrk="1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Char char="÷"/>
              <a:defRPr/>
            </a:pPr>
            <a:r>
              <a:rPr lang="en-US" dirty="0" smtClean="0">
                <a:solidFill>
                  <a:schemeClr val="tx1"/>
                </a:solidFill>
              </a:rPr>
              <a:t>Leader Behaviors &amp; Subordinate  Characteristics</a:t>
            </a:r>
          </a:p>
          <a:p>
            <a:pPr algn="l" eaLnBrk="1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Char char="÷"/>
              <a:defRPr/>
            </a:pPr>
            <a:r>
              <a:rPr lang="en-US" dirty="0" smtClean="0">
                <a:solidFill>
                  <a:schemeClr val="tx1"/>
                </a:solidFill>
              </a:rPr>
              <a:t> Task Characteristics</a:t>
            </a:r>
          </a:p>
          <a:p>
            <a:pPr algn="l" eaLnBrk="1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Char char="÷"/>
              <a:defRPr/>
            </a:pPr>
            <a:r>
              <a:rPr lang="en-US" dirty="0" smtClean="0">
                <a:solidFill>
                  <a:schemeClr val="tx1"/>
                </a:solidFill>
              </a:rPr>
              <a:t> How Does the PGT Approach Work?</a:t>
            </a:r>
          </a:p>
        </p:txBody>
      </p:sp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609600" y="990600"/>
            <a:ext cx="77724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 i="1">
                <a:cs typeface="Times New Roman" pitchFamily="18" charset="0"/>
              </a:rPr>
              <a:t>Overview</a:t>
            </a: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Northouse - Leadership Theory and Practice, Sixth Edition © 2012 SAGE Publications,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 bwMode="auto">
          <a:xfrm>
            <a:off x="8686800" y="76200"/>
            <a:ext cx="3810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8983EA-89B0-4BA6-80A3-9DE4D60DB1BC}" type="slidenum">
              <a:rPr lang="en-US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57200" y="609600"/>
            <a:ext cx="8382000" cy="533400"/>
          </a:xfrm>
        </p:spPr>
        <p:txBody>
          <a:bodyPr/>
          <a:lstStyle/>
          <a:p>
            <a:pPr algn="l" eaLnBrk="1" hangingPunct="1"/>
            <a:r>
              <a:rPr lang="en-US" sz="2800" smtClean="0"/>
              <a:t>How Does Path-Goal Theory Work?</a:t>
            </a:r>
          </a:p>
        </p:txBody>
      </p:sp>
      <p:sp>
        <p:nvSpPr>
          <p:cNvPr id="3277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524000"/>
            <a:ext cx="8077200" cy="4648200"/>
          </a:xfrm>
        </p:spPr>
        <p:txBody>
          <a:bodyPr/>
          <a:lstStyle/>
          <a:p>
            <a:pPr marL="342900" indent="-342900" algn="l" eaLnBrk="1" hangingPunct="1">
              <a:spcBef>
                <a:spcPct val="0"/>
              </a:spcBef>
              <a:spcAft>
                <a:spcPts val="2400"/>
              </a:spcAft>
              <a:buFont typeface="Wingdings 2" pitchFamily="18" charset="2"/>
              <a:buChar char="÷"/>
            </a:pPr>
            <a:r>
              <a:rPr lang="en-US" smtClean="0">
                <a:solidFill>
                  <a:schemeClr val="tx1"/>
                </a:solidFill>
              </a:rPr>
              <a:t> The leader’s job is to help subordinates reach their goals by directing, guiding, and coaching them along the way</a:t>
            </a:r>
          </a:p>
          <a:p>
            <a:pPr marL="342900" indent="-342900" algn="l" eaLnBrk="1" hangingPunct="1">
              <a:spcBef>
                <a:spcPct val="0"/>
              </a:spcBef>
              <a:spcAft>
                <a:spcPts val="2400"/>
              </a:spcAft>
              <a:buFont typeface="Wingdings 2" pitchFamily="18" charset="2"/>
              <a:buChar char="÷"/>
            </a:pPr>
            <a:r>
              <a:rPr lang="en-US" smtClean="0">
                <a:solidFill>
                  <a:schemeClr val="tx1"/>
                </a:solidFill>
              </a:rPr>
              <a:t> Leaders must evaluate task and subordinate characteristics and adapt leadership style to these</a:t>
            </a:r>
          </a:p>
          <a:p>
            <a:pPr marL="342900" indent="-342900" algn="l" eaLnBrk="1" hangingPunct="1">
              <a:spcBef>
                <a:spcPct val="0"/>
              </a:spcBef>
              <a:spcAft>
                <a:spcPts val="2400"/>
              </a:spcAft>
              <a:buFont typeface="Wingdings 2" pitchFamily="18" charset="2"/>
              <a:buChar char="÷"/>
            </a:pPr>
            <a:r>
              <a:rPr lang="en-US" smtClean="0">
                <a:solidFill>
                  <a:schemeClr val="tx1"/>
                </a:solidFill>
              </a:rPr>
              <a:t> The theory suggests which style is most appropriate for specific characteristics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382000" cy="533400"/>
          </a:xfrm>
        </p:spPr>
        <p:txBody>
          <a:bodyPr/>
          <a:lstStyle/>
          <a:p>
            <a:pPr eaLnBrk="1" hangingPunct="1"/>
            <a:r>
              <a:rPr lang="en-US" sz="2800" b="1" smtClean="0"/>
              <a:t>Path-Goal Theory Approach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2133600"/>
            <a:ext cx="3962400" cy="3886200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Path-goal theory  is a complex but also pragmatic approach</a:t>
            </a:r>
          </a:p>
          <a:p>
            <a:pPr eaLnBrk="1" hangingPunct="1">
              <a:spcAft>
                <a:spcPct val="2000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Leaders should choose a leadership style that best fits the needs of subordinates and their work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2133600"/>
            <a:ext cx="4191000" cy="4038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Path-goal theory provides a set of </a:t>
            </a:r>
            <a:r>
              <a:rPr lang="en-US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assumptions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about how different leadership styles will interact with subordinate characteristics and the work situation to affect employee motivation</a:t>
            </a:r>
          </a:p>
        </p:txBody>
      </p:sp>
      <p:sp>
        <p:nvSpPr>
          <p:cNvPr id="33803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FFB2C6-93A5-4AA8-B87C-30DED2F1DE5C}" type="slidenum">
              <a:rPr lang="en-US"/>
              <a:pPr/>
              <a:t>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9" name="Rectangle 8"/>
          <p:cNvSpPr/>
          <p:nvPr/>
        </p:nvSpPr>
        <p:spPr>
          <a:xfrm>
            <a:off x="1413111" y="1447800"/>
            <a:ext cx="10234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Focus</a:t>
            </a:r>
            <a:endParaRPr lang="en-US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12481" y="1447800"/>
            <a:ext cx="2215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Overall Scope</a:t>
            </a:r>
            <a:endParaRPr lang="en-US" sz="28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7696200" cy="381000"/>
          </a:xfrm>
        </p:spPr>
        <p:txBody>
          <a:bodyPr/>
          <a:lstStyle/>
          <a:p>
            <a:pPr eaLnBrk="1" hangingPunct="1"/>
            <a:r>
              <a:rPr lang="en-US" sz="2400" b="1" smtClean="0"/>
              <a:t>Path-Goal Theory Matrix</a:t>
            </a:r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E8B4DF1-06ED-479A-9181-41667946A208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990600"/>
            <a:ext cx="6831013" cy="536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14300" dist="38100" dir="5400000" sx="101000" sy="101000" algn="t" rotWithShape="0">
              <a:srgbClr val="005C00">
                <a:alpha val="56000"/>
              </a:srgbClr>
            </a:outerShdw>
          </a:effectLst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457200"/>
          </a:xfrm>
        </p:spPr>
        <p:txBody>
          <a:bodyPr/>
          <a:lstStyle/>
          <a:p>
            <a:pPr eaLnBrk="1" hangingPunct="1"/>
            <a:r>
              <a:rPr lang="en-US" sz="2800" b="1" smtClean="0"/>
              <a:t>Strengths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610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r>
              <a:rPr lang="en-US" sz="2800" b="1" smtClean="0"/>
              <a:t>Useful theoretical framework</a:t>
            </a:r>
            <a:r>
              <a:rPr lang="en-US" sz="2800" smtClean="0"/>
              <a:t>. Path-goal theory is a useful theoretical framework for understanding how various leadership behaviors affect the satisfaction of subordinates and their work performance.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r>
              <a:rPr lang="en-US" sz="2800" b="1" smtClean="0"/>
              <a:t>Integrates motivation</a:t>
            </a:r>
            <a:r>
              <a:rPr lang="en-US" sz="2800" smtClean="0"/>
              <a:t>.  Path-goal theory attempts to integrate the motivation principles of expectancy theory into a theory of leadership.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r>
              <a:rPr lang="en-US" sz="2800" b="1" smtClean="0"/>
              <a:t>Practical model</a:t>
            </a:r>
            <a:r>
              <a:rPr lang="en-US" sz="2800" smtClean="0"/>
              <a:t>.  Path-goal theory provides a practical model that underscores and highlights the important ways leaders help subordinates.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5423C4-24C4-479C-8E93-89EA173E3700}" type="slidenum">
              <a:rPr lang="en-US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305800" cy="381000"/>
          </a:xfrm>
        </p:spPr>
        <p:txBody>
          <a:bodyPr/>
          <a:lstStyle/>
          <a:p>
            <a:pPr eaLnBrk="1" hangingPunct="1"/>
            <a:r>
              <a:rPr lang="en-US" sz="2800" b="1" smtClean="0"/>
              <a:t>Criticisms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7630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r>
              <a:rPr lang="en-US" sz="2800" smtClean="0"/>
              <a:t>Interpreting the meaning of the theory can be confusing because it is so complex and incorporates so many different aspects of leadership; consequently, it is difficult to implement.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r>
              <a:rPr lang="en-US" sz="2800" smtClean="0"/>
              <a:t>Empirical research studies have demonstrated only partial support for path-goal theory.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r>
              <a:rPr lang="en-US" sz="2800" smtClean="0"/>
              <a:t>It fails to adequately explain the relationship between leadership behavior and worker motivation.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r>
              <a:rPr lang="en-US" sz="2800" smtClean="0"/>
              <a:t>The path-goal theory approach treats leadership as a one-way event in which the leader affects the subordinate.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99A1A1-B570-467C-8275-3977D2E4BF81}" type="slidenum">
              <a:rPr lang="en-US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381000"/>
          </a:xfrm>
        </p:spPr>
        <p:txBody>
          <a:bodyPr/>
          <a:lstStyle/>
          <a:p>
            <a:pPr eaLnBrk="1" hangingPunct="1"/>
            <a:r>
              <a:rPr lang="en-US" sz="2800" b="1" smtClean="0"/>
              <a:t>Application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371600"/>
            <a:ext cx="8458200" cy="49530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2400"/>
              </a:spcAft>
            </a:pPr>
            <a:r>
              <a:rPr lang="en-US" sz="3200" smtClean="0"/>
              <a:t>PGT offers valuable insights that can be applied in ongoing settings to improve one’s leadership.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</a:pPr>
            <a:r>
              <a:rPr lang="en-US" sz="3200" smtClean="0"/>
              <a:t>Informs leaders about when to be directive, supportive, participative, or achievement oriented.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</a:pPr>
            <a:r>
              <a:rPr lang="en-US" sz="3200" smtClean="0"/>
              <a:t>The principles of PGT can be employed by leaders at all organizational levels and for all types of tasks.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602D22-853C-4134-824D-E4BCB5D17A5D}" type="slidenum">
              <a:rPr lang="en-US"/>
              <a:pPr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610600" cy="457200"/>
          </a:xfrm>
        </p:spPr>
        <p:txBody>
          <a:bodyPr/>
          <a:lstStyle/>
          <a:p>
            <a:pPr eaLnBrk="1" hangingPunct="1"/>
            <a:r>
              <a:rPr lang="en-US" sz="2800" b="1" smtClean="0"/>
              <a:t>Path-Goal Theory </a:t>
            </a:r>
            <a:r>
              <a:rPr lang="en-US" sz="2400" b="1" smtClean="0"/>
              <a:t>(House, 1971) </a:t>
            </a:r>
            <a:r>
              <a:rPr lang="en-US" sz="2800" b="1" smtClean="0"/>
              <a:t>Description</a:t>
            </a:r>
            <a:endParaRPr lang="en-US" sz="2800" b="1" smtClean="0">
              <a:solidFill>
                <a:srgbClr val="6600CC"/>
              </a:solidFill>
            </a:endParaRP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609600" y="1905000"/>
            <a:ext cx="8077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Aft>
                <a:spcPts val="18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>
                <a:latin typeface="Calibri" pitchFamily="34" charset="0"/>
              </a:rPr>
              <a:t>Path-goal theory centers on how leaders motivate subordinates to accomplish designated goals</a:t>
            </a:r>
          </a:p>
          <a:p>
            <a:pPr marL="342900" indent="-342900">
              <a:spcAft>
                <a:spcPts val="18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>
                <a:latin typeface="Calibri" pitchFamily="34" charset="0"/>
              </a:rPr>
              <a:t>Emphasizes the relationship between </a:t>
            </a:r>
          </a:p>
          <a:p>
            <a:pPr marL="342900" lvl="1" indent="-342900">
              <a:spcAft>
                <a:spcPts val="18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>
                <a:latin typeface="Calibri" pitchFamily="34" charset="0"/>
              </a:rPr>
              <a:t>the leader’s style </a:t>
            </a:r>
          </a:p>
          <a:p>
            <a:pPr marL="342900" lvl="1" indent="-342900">
              <a:spcAft>
                <a:spcPts val="18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>
                <a:latin typeface="Calibri" pitchFamily="34" charset="0"/>
              </a:rPr>
              <a:t>the characteristics of the subordinates</a:t>
            </a:r>
          </a:p>
          <a:p>
            <a:pPr marL="342900" lvl="1" indent="-342900">
              <a:spcAft>
                <a:spcPts val="18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>
                <a:latin typeface="Calibri" pitchFamily="34" charset="0"/>
              </a:rPr>
              <a:t>the work setting</a:t>
            </a:r>
          </a:p>
        </p:txBody>
      </p:sp>
      <p:sp>
        <p:nvSpPr>
          <p:cNvPr id="15367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F9528C-52EA-445B-B165-F2B2A58CD149}" type="slidenum">
              <a:rPr lang="en-US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Northouse - Leadership Theory and Practice, Sixth Edition © 2012 SAGE Publications, Inc.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" y="1295400"/>
            <a:ext cx="1601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 smtClean="0">
                <a:solidFill>
                  <a:prstClr val="black"/>
                </a:solidFill>
                <a:latin typeface="Arial"/>
              </a:rPr>
              <a:t>Definition</a:t>
            </a:r>
            <a:endParaRPr lang="en-US" b="1" dirty="0">
              <a:solidFill>
                <a:prstClr val="black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457200"/>
          </a:xfrm>
        </p:spPr>
        <p:txBody>
          <a:bodyPr/>
          <a:lstStyle/>
          <a:p>
            <a:pPr eaLnBrk="1" hangingPunct="1"/>
            <a:r>
              <a:rPr lang="en-US" sz="2800" b="1" smtClean="0"/>
              <a:t>Path-Goal Theory (House, 1971) Description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057400"/>
            <a:ext cx="8458200" cy="41910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800"/>
              </a:spcAft>
            </a:pPr>
            <a:r>
              <a:rPr lang="en-US" sz="2800" smtClean="0"/>
              <a:t>Goal - To enhance employee performance and satisfaction by focusing on employee motivation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</a:pPr>
            <a:r>
              <a:rPr lang="en-US" sz="2800" smtClean="0"/>
              <a:t>Motivational Principles (based on Expectancy Theory) - Subordinates will be motivated if they believe: 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18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mtClean="0">
                <a:solidFill>
                  <a:schemeClr val="tx1"/>
                </a:solidFill>
                <a:latin typeface="Calibri" pitchFamily="34" charset="0"/>
              </a:rPr>
              <a:t>they are capable of performing their work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18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mtClean="0">
                <a:solidFill>
                  <a:schemeClr val="tx1"/>
                </a:solidFill>
                <a:latin typeface="Calibri" pitchFamily="34" charset="0"/>
              </a:rPr>
              <a:t>that their efforts will result in a certain outcome 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18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mtClean="0">
                <a:solidFill>
                  <a:schemeClr val="tx1"/>
                </a:solidFill>
                <a:latin typeface="Calibri" pitchFamily="34" charset="0"/>
              </a:rPr>
              <a:t>that the payoffs for doing their work are worthwhile</a:t>
            </a:r>
          </a:p>
        </p:txBody>
      </p:sp>
      <p:sp>
        <p:nvSpPr>
          <p:cNvPr id="16391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E0959E-8CFA-4A29-8F2D-072DB20478C7}" type="slidenum">
              <a:rPr lang="en-US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1371600"/>
            <a:ext cx="19143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 smtClean="0">
                <a:solidFill>
                  <a:prstClr val="black"/>
                </a:solidFill>
                <a:latin typeface="Arial"/>
              </a:rPr>
              <a:t>Perspective</a:t>
            </a:r>
            <a:endParaRPr lang="en-US" b="1" dirty="0">
              <a:solidFill>
                <a:prstClr val="black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533400"/>
          </a:xfrm>
        </p:spPr>
        <p:txBody>
          <a:bodyPr/>
          <a:lstStyle/>
          <a:p>
            <a:pPr eaLnBrk="1" hangingPunct="1"/>
            <a:r>
              <a:rPr lang="en-US" altLang="zh-TW" sz="2800" b="1" smtClean="0"/>
              <a:t>Challenge to Leader</a:t>
            </a:r>
          </a:p>
        </p:txBody>
      </p:sp>
      <p:sp>
        <p:nvSpPr>
          <p:cNvPr id="17411" name="Rectangle 1032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458200" cy="47244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2400"/>
              </a:spcAft>
            </a:pPr>
            <a:r>
              <a:rPr lang="en-US" smtClean="0"/>
              <a:t>Use a Leadership Style that best meets subordinates’ motivational needs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24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 smtClean="0">
                <a:solidFill>
                  <a:schemeClr val="tx1"/>
                </a:solidFill>
                <a:latin typeface="Calibri" pitchFamily="34" charset="0"/>
              </a:rPr>
              <a:t> choose behaviors that complement or supplement what is missing in the work setting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24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 smtClean="0">
                <a:solidFill>
                  <a:schemeClr val="tx1"/>
                </a:solidFill>
                <a:latin typeface="Calibri" pitchFamily="34" charset="0"/>
              </a:rPr>
              <a:t> enhance goal attainment by providing information or rewards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24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 smtClean="0">
                <a:solidFill>
                  <a:schemeClr val="tx1"/>
                </a:solidFill>
                <a:latin typeface="Calibri" pitchFamily="34" charset="0"/>
              </a:rPr>
              <a:t> provide subordinates with the elements they need to reach their goals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2C3B3BB-0145-4D03-8C3D-82985A902D6B}" type="slidenum">
              <a:rPr lang="en-US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534400" cy="6858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Conditions of Leadership Motivation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2209800"/>
            <a:ext cx="8534400" cy="40386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2400"/>
              </a:spcAft>
            </a:pPr>
            <a:r>
              <a:rPr lang="en-US" dirty="0" smtClean="0"/>
              <a:t>It increases the </a:t>
            </a:r>
            <a:r>
              <a:rPr lang="en-US" b="1" i="1" dirty="0" smtClean="0"/>
              <a:t>number</a:t>
            </a:r>
            <a:r>
              <a:rPr lang="en-US" dirty="0" smtClean="0"/>
              <a:t> and </a:t>
            </a:r>
            <a:r>
              <a:rPr lang="en-US" b="1" i="1" dirty="0" smtClean="0"/>
              <a:t>kinds</a:t>
            </a:r>
            <a:r>
              <a:rPr lang="en-US" i="1" dirty="0" smtClean="0"/>
              <a:t> </a:t>
            </a:r>
            <a:r>
              <a:rPr lang="en-US" dirty="0" smtClean="0"/>
              <a:t>of  payoffs subordinates receive from their work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</a:pPr>
            <a:r>
              <a:rPr lang="en-US" dirty="0" smtClean="0"/>
              <a:t>Makes the path to the goal </a:t>
            </a:r>
            <a:r>
              <a:rPr lang="en-US" b="1" i="1" dirty="0" smtClean="0"/>
              <a:t>clear</a:t>
            </a:r>
            <a:r>
              <a:rPr lang="en-US" dirty="0" smtClean="0"/>
              <a:t> and easy to travel through with </a:t>
            </a:r>
            <a:r>
              <a:rPr lang="en-US" b="1" i="1" dirty="0" smtClean="0"/>
              <a:t>coaching</a:t>
            </a:r>
            <a:r>
              <a:rPr lang="en-US" dirty="0" smtClean="0"/>
              <a:t> and </a:t>
            </a:r>
            <a:r>
              <a:rPr lang="en-US" b="1" i="1" dirty="0" smtClean="0"/>
              <a:t>direction</a:t>
            </a:r>
            <a:endParaRPr lang="en-US" b="1" dirty="0" smtClean="0"/>
          </a:p>
          <a:p>
            <a:pPr eaLnBrk="1" hangingPunct="1">
              <a:spcBef>
                <a:spcPct val="0"/>
              </a:spcBef>
              <a:spcAft>
                <a:spcPts val="2400"/>
              </a:spcAft>
            </a:pPr>
            <a:r>
              <a:rPr lang="en-US" dirty="0" smtClean="0"/>
              <a:t>Removes </a:t>
            </a:r>
            <a:r>
              <a:rPr lang="en-US" b="1" i="1" dirty="0" smtClean="0"/>
              <a:t>obstacles</a:t>
            </a:r>
            <a:r>
              <a:rPr lang="en-US" dirty="0" smtClean="0"/>
              <a:t> and roadblocks to attaining the goal</a:t>
            </a:r>
          </a:p>
          <a:p>
            <a:pPr eaLnBrk="1" hangingPunct="1">
              <a:spcBef>
                <a:spcPct val="0"/>
              </a:spcBef>
              <a:spcAft>
                <a:spcPts val="2400"/>
              </a:spcAft>
            </a:pPr>
            <a:r>
              <a:rPr lang="en-US" dirty="0" smtClean="0"/>
              <a:t> Makes the work itself more personally </a:t>
            </a:r>
            <a:r>
              <a:rPr lang="en-US" b="1" i="1" dirty="0" smtClean="0"/>
              <a:t>satisfying</a:t>
            </a:r>
            <a:endParaRPr lang="en-US" b="1" dirty="0" smtClean="0"/>
          </a:p>
          <a:p>
            <a:pPr eaLnBrk="1" hangingPunct="1"/>
            <a:endParaRPr lang="en-US" sz="2400" dirty="0" smtClean="0"/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685800" y="1447800"/>
            <a:ext cx="800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Leadership generates motivation when</a:t>
            </a:r>
            <a:r>
              <a:rPr lang="en-US" sz="3200" b="1" i="1" dirty="0">
                <a:latin typeface="Arial" charset="0"/>
              </a:rPr>
              <a:t>: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A94BEAF-36E9-47C1-AE78-F2EB9203468F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293392-91FB-4C84-812B-103385E6789B}" type="slidenum">
              <a:rPr lang="en-US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137212"/>
            <a:ext cx="8839200" cy="50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sx="101000" sy="101000" algn="t" rotWithShape="0">
              <a:srgbClr val="005C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8983EA-89B0-4BA6-80A3-9DE4D60DB1B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5911" y="685800"/>
            <a:ext cx="7343689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sx="101000" sy="101000" algn="t" rotWithShape="0">
              <a:srgbClr val="005C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534400" cy="457200"/>
          </a:xfrm>
        </p:spPr>
        <p:txBody>
          <a:bodyPr/>
          <a:lstStyle/>
          <a:p>
            <a:pPr eaLnBrk="1" hangingPunct="1"/>
            <a:r>
              <a:rPr lang="en-US" sz="2800" b="1" smtClean="0"/>
              <a:t>Leader Behaviors</a:t>
            </a:r>
          </a:p>
        </p:txBody>
      </p:sp>
      <p:sp>
        <p:nvSpPr>
          <p:cNvPr id="21507" name="Rectangle 30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219200"/>
            <a:ext cx="7620000" cy="51054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n-US" b="1" dirty="0" smtClean="0"/>
              <a:t>Directive Leadership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dirty="0" smtClean="0"/>
              <a:t>Leader who gives subordinates task instruction including: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</a:rPr>
              <a:t> What is expected of them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</a:rPr>
              <a:t> How task is to be done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</a:rPr>
              <a:t> Timeline for task completion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</a:rPr>
              <a:t> Clear standards of performance</a:t>
            </a:r>
          </a:p>
          <a:p>
            <a:pPr marL="342900" lvl="1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007000"/>
              </a:buClr>
              <a:buSzPct val="85000"/>
              <a:buFont typeface="Wingdings 2" pitchFamily="18" charset="2"/>
              <a:buChar char="÷"/>
            </a:pP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</a:rPr>
              <a:t> Clear rules &amp; regulations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B85F93D-2D36-49B2-B69A-4DE11F2F7BE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Northouse - Leadership Theory and Practice, Sixth Edition © 2012 SAGE Publications, Inc.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Custom Desig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Office\Templates\Business Planner Templates\Leadeship with background.pot</Template>
  <TotalTime>5063</TotalTime>
  <Words>1344</Words>
  <Application>Microsoft Office PowerPoint</Application>
  <PresentationFormat>On-screen Show (4:3)</PresentationFormat>
  <Paragraphs>198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2_Custom Design</vt:lpstr>
      <vt:lpstr>Custom Design</vt:lpstr>
      <vt:lpstr>1_Custom Design</vt:lpstr>
      <vt:lpstr>Path-Goal Theory</vt:lpstr>
      <vt:lpstr>Slide 2</vt:lpstr>
      <vt:lpstr>Path-Goal Theory (House, 1971) Description</vt:lpstr>
      <vt:lpstr>Path-Goal Theory (House, 1971) Description</vt:lpstr>
      <vt:lpstr>Challenge to Leader</vt:lpstr>
      <vt:lpstr>Conditions of Leadership Motivation</vt:lpstr>
      <vt:lpstr>Slide 7</vt:lpstr>
      <vt:lpstr>Slide 8</vt:lpstr>
      <vt:lpstr>Leader Behaviors</vt:lpstr>
      <vt:lpstr>Leader Behaviors</vt:lpstr>
      <vt:lpstr>Leader Behaviors</vt:lpstr>
      <vt:lpstr>Leader Behaviors</vt:lpstr>
      <vt:lpstr>Subordinate Characteristics</vt:lpstr>
      <vt:lpstr>Subordinate Characteristics</vt:lpstr>
      <vt:lpstr>Subordinate Characteristics</vt:lpstr>
      <vt:lpstr>Task Characteristics</vt:lpstr>
      <vt:lpstr>Task Characteristics</vt:lpstr>
      <vt:lpstr>Task Characteristics</vt:lpstr>
      <vt:lpstr>How Does the Path-Goal Theory Approach Work?</vt:lpstr>
      <vt:lpstr>How Does Path-Goal Theory Work?</vt:lpstr>
      <vt:lpstr>Path-Goal Theory Approach</vt:lpstr>
      <vt:lpstr>Path-Goal Theory Matrix</vt:lpstr>
      <vt:lpstr>Strengths</vt:lpstr>
      <vt:lpstr>Criticisms</vt:lpstr>
      <vt:lpstr>Application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Virginia Gregory</dc:creator>
  <cp:lastModifiedBy>MaryAnn</cp:lastModifiedBy>
  <cp:revision>248</cp:revision>
  <dcterms:created xsi:type="dcterms:W3CDTF">2000-11-13T21:29:08Z</dcterms:created>
  <dcterms:modified xsi:type="dcterms:W3CDTF">2012-02-15T06:31:04Z</dcterms:modified>
</cp:coreProperties>
</file>