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78" r:id="rId4"/>
    <p:sldId id="287" r:id="rId5"/>
    <p:sldId id="279" r:id="rId6"/>
    <p:sldId id="289" r:id="rId7"/>
    <p:sldId id="296" r:id="rId8"/>
    <p:sldId id="280" r:id="rId9"/>
    <p:sldId id="281" r:id="rId10"/>
    <p:sldId id="282" r:id="rId11"/>
    <p:sldId id="283" r:id="rId12"/>
    <p:sldId id="284" r:id="rId13"/>
    <p:sldId id="274" r:id="rId14"/>
    <p:sldId id="275" r:id="rId15"/>
    <p:sldId id="294" r:id="rId16"/>
    <p:sldId id="293" r:id="rId17"/>
    <p:sldId id="276" r:id="rId18"/>
    <p:sldId id="290" r:id="rId19"/>
    <p:sldId id="277" r:id="rId20"/>
    <p:sldId id="291" r:id="rId21"/>
    <p:sldId id="285" r:id="rId22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6800"/>
    <a:srgbClr val="006C00"/>
    <a:srgbClr val="006699"/>
    <a:srgbClr val="6699FF"/>
    <a:srgbClr val="660066"/>
    <a:srgbClr val="6666FF"/>
    <a:srgbClr val="003366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92" autoAdjust="0"/>
    <p:restoredTop sz="98943" autoAdjust="0"/>
  </p:normalViewPr>
  <p:slideViewPr>
    <p:cSldViewPr>
      <p:cViewPr>
        <p:scale>
          <a:sx n="66" d="100"/>
          <a:sy n="66" d="100"/>
        </p:scale>
        <p:origin x="-557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54" y="-90"/>
      </p:cViewPr>
      <p:guideLst>
        <p:guide orient="horz" pos="2872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56726BB7-4D6D-47F8-B79F-88B32577F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097483ED-ED6F-48AC-9790-A3DA839DA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C2B6CC-D7EE-4772-BB44-64D146CF4E2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20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718037-8675-4E98-B7A0-835E7FEDCC7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Char char="-"/>
            </a:pPr>
            <a:endParaRPr lang="en-US" sz="18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F86984-E406-43EF-A620-41328ABACBDF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546C1F-A567-467A-84ED-7899DBC8E89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3013" y="381000"/>
            <a:ext cx="4468812" cy="33528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038600"/>
            <a:ext cx="5334000" cy="4495800"/>
          </a:xfrm>
          <a:noFill/>
        </p:spPr>
        <p:txBody>
          <a:bodyPr/>
          <a:lstStyle/>
          <a:p>
            <a:endParaRPr lang="en-US" sz="18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AC6052-46FC-44FE-BF47-6C2089DB849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758EAC-54CE-4E6C-A67F-694D067C2E1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B579E3-3F46-40A6-94CD-C1879A45BB36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3188" y="379413"/>
            <a:ext cx="4471987" cy="3354387"/>
          </a:xfrm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91000"/>
            <a:ext cx="5257800" cy="45831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800" smtClean="0"/>
              <a:t> </a:t>
            </a:r>
            <a:endParaRPr lang="en-US" sz="10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0C0FFC-2166-48BD-91EE-DF381498BF83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2388" y="379413"/>
            <a:ext cx="4573587" cy="3430587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733800"/>
            <a:ext cx="5334000" cy="4484688"/>
          </a:xfrm>
          <a:noFill/>
        </p:spPr>
        <p:txBody>
          <a:bodyPr/>
          <a:lstStyle/>
          <a:p>
            <a:r>
              <a:rPr lang="en-US" sz="1800" smtClean="0"/>
              <a:t>  </a:t>
            </a:r>
            <a:endParaRPr lang="en-US" sz="10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94D6E1-1905-4685-8512-3EF2627AFCD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99AE19-8D85-4A5A-B1BF-C042158FF91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BC18A4-93A4-492E-8A5A-109DA336225A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6393EE-D8DD-400A-968E-347E6AEBA759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611E70-75C6-4617-AE90-81EBEA435E0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6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4A9C08-0ADB-4D2B-B162-D11368271679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46EC05-7F50-44EA-A1BD-09C09EB4E4A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22C22F-1F96-427F-9E8E-BB09F5D1F342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1FDC9E-F7B6-4F7C-8F01-0BB861AF28E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z="1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274C8B-61EC-40A4-B222-164C589B22C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3346D4-478D-4692-9B40-CA87134A65F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F3604C-1082-4A03-BEE6-2BE68276E949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091066-6B23-447D-BF68-51306C7E728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58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" y="6356350"/>
            <a:ext cx="7848600" cy="365125"/>
          </a:xfrm>
        </p:spPr>
        <p:txBody>
          <a:bodyPr/>
          <a:lstStyle>
            <a:lvl1pPr>
              <a:defRPr sz="1000" dirty="0" smtClean="0"/>
            </a:lvl1pPr>
          </a:lstStyle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86800" y="76200"/>
            <a:ext cx="30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C4E12-D691-481C-ACE5-418896415E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8229600" cy="4495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F4BDB-AC98-4F7B-B129-24ABC81CF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CDADE-3F8E-489D-A11C-8BE1FC7A5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Northouse - Leadership Theory and Practice, Sixth Edition © 2012 SAGE Publications, Inc.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93850-98DD-4E9E-9CED-BF286B097D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792288" y="4876800"/>
            <a:ext cx="548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2000" b="1"/>
            </a:lvl1pPr>
          </a:lstStyle>
          <a:p>
            <a:pPr eaLnBrk="0" hangingPunct="0">
              <a:defRPr/>
            </a:pPr>
            <a:r>
              <a:rPr lang="en-US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  <a:endParaRPr lang="en-US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200"/>
            <a:ext cx="5486400" cy="4038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Northouse - Leadership Theory and Practice, Sixth Edition © 2012 SAGE Publications, Inc.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8BCD0-70AC-4A0D-82C0-EEE2E9A99F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36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78AE5-EBBC-4BDD-97E2-E65F912209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 txBox="1">
            <a:spLocks/>
          </p:cNvSpPr>
          <p:nvPr userDrawn="1"/>
        </p:nvSpPr>
        <p:spPr bwMode="auto">
          <a:xfrm>
            <a:off x="6629400" y="838200"/>
            <a:ext cx="20574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/>
          <a:lstStyle/>
          <a:p>
            <a:pPr eaLnBrk="0" hangingPunct="0">
              <a:defRPr/>
            </a:pPr>
            <a:r>
              <a:rPr lang="en-US" sz="39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Northouse - Leadership Theory and Practice, Sixth Edition © 2012 SAGE Publications, Inc.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77829-0196-4C96-8311-15803BE1D9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Northouse - Leadership Theory and Practice, Sixth Edition © 2012 SAGE Publications, Inc.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632BC-60C9-459A-9485-145D77744C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0CA39-6B0E-44EC-9C41-31EE2F4C8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2B2F8-AC70-40E5-B485-F646E726BA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D0C0-49CF-4D12-8071-8BA6EA510F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C934E-85A7-4192-AA45-E4995B54E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73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73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529BC-9C9F-4111-A7AB-2589E31BFF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56350"/>
            <a:ext cx="8153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98D11-6B08-4603-8EF7-3E5FDE9AA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F8798-76A5-4A21-870B-47353ED5AC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582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D1FC1-DF5B-4B80-9F6E-8979A697D3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AC4E9-6692-419E-87CF-B610AFECB8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Northouse_Leadership_6e_ppt.jpg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2"/>
          <p:cNvSpPr txBox="1"/>
          <p:nvPr userDrawn="1"/>
        </p:nvSpPr>
        <p:spPr>
          <a:xfrm>
            <a:off x="0" y="0"/>
            <a:ext cx="9144000" cy="5842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 LEADERSHIP </a:t>
            </a:r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THEORY AND PRACTICE  SIXTH EDITION 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762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69C74AD-4B1D-4B03-BC70-B68DE1B6EC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0" r:id="rId2"/>
    <p:sldLayoutId id="2147483691" r:id="rId3"/>
    <p:sldLayoutId id="2147483692" r:id="rId4"/>
    <p:sldLayoutId id="2147483693" r:id="rId5"/>
    <p:sldLayoutId id="2147483699" r:id="rId6"/>
    <p:sldLayoutId id="2147483694" r:id="rId7"/>
    <p:sldLayoutId id="2147483695" r:id="rId8"/>
    <p:sldLayoutId id="2147483696" r:id="rId9"/>
    <p:sldLayoutId id="2147483700" r:id="rId10"/>
    <p:sldLayoutId id="2147483701" r:id="rId11"/>
    <p:sldLayoutId id="2147483702" r:id="rId12"/>
    <p:sldLayoutId id="2147483703" r:id="rId13"/>
    <p:sldLayoutId id="2147483697" r:id="rId14"/>
    <p:sldLayoutId id="2147483704" r:id="rId15"/>
    <p:sldLayoutId id="2147483705" r:id="rId16"/>
    <p:sldLayoutId id="2147483706" r:id="rId1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i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000"/>
        </a:buClr>
        <a:buSzPct val="85000"/>
        <a:buFont typeface="Wingdings 2" pitchFamily="18" charset="2"/>
        <a:buChar char="÷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000"/>
        </a:buClr>
        <a:buSzPct val="90000"/>
        <a:buFont typeface="Wingdings 2" pitchFamily="18" charset="2"/>
        <a:buChar char="®"/>
        <a:defRPr sz="2800" kern="1200">
          <a:solidFill>
            <a:srgbClr val="0048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Wingdings" pitchFamily="2" charset="2"/>
        <a:buChar char="§"/>
        <a:defRPr sz="2000" kern="1200">
          <a:solidFill>
            <a:srgbClr val="007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Situational Approach</a:t>
            </a:r>
          </a:p>
        </p:txBody>
      </p:sp>
      <p:sp>
        <p:nvSpPr>
          <p:cNvPr id="11267" name="Rectangle 10"/>
          <p:cNvSpPr>
            <a:spLocks noChangeArrowheads="1"/>
          </p:cNvSpPr>
          <p:nvPr/>
        </p:nvSpPr>
        <p:spPr bwMode="auto">
          <a:xfrm>
            <a:off x="2133600" y="3733800"/>
            <a:ext cx="5638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3200">
              <a:solidFill>
                <a:srgbClr val="800080"/>
              </a:solidFill>
              <a:cs typeface="Times New Roman" pitchFamily="18" charset="0"/>
            </a:endParaRPr>
          </a:p>
          <a:p>
            <a:pPr eaLnBrk="0" hangingPunct="0"/>
            <a:endParaRPr lang="en-US" sz="3200">
              <a:solidFill>
                <a:srgbClr val="800080"/>
              </a:solidFill>
            </a:endParaRPr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3352800" y="3429000"/>
            <a:ext cx="20399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Chapter 5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457200"/>
          </a:xfrm>
        </p:spPr>
        <p:txBody>
          <a:bodyPr/>
          <a:lstStyle/>
          <a:p>
            <a:pPr eaLnBrk="1" hangingPunct="1"/>
            <a:r>
              <a:rPr lang="en-US" sz="3200" b="1" smtClean="0"/>
              <a:t>S3 - Supporting Style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1371600"/>
            <a:ext cx="5181600" cy="4876800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0"/>
              </a:spcBef>
              <a:spcAft>
                <a:spcPts val="1800"/>
              </a:spcAft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Leader does NOT focus solely on goals; uses supportive behaviors to bring out employee skills in accomplishing the task</a:t>
            </a:r>
          </a:p>
          <a:p>
            <a:pPr>
              <a:spcBef>
                <a:spcPct val="0"/>
              </a:spcBef>
              <a:spcAft>
                <a:spcPts val="1800"/>
              </a:spcAft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Leader delegates day-to-day decision-making control, but is available to facilitate problem solving</a:t>
            </a:r>
          </a:p>
        </p:txBody>
      </p:sp>
      <p:sp>
        <p:nvSpPr>
          <p:cNvPr id="56335" name="Text Box 1039"/>
          <p:cNvSpPr txBox="1">
            <a:spLocks noChangeArrowheads="1"/>
          </p:cNvSpPr>
          <p:nvPr/>
        </p:nvSpPr>
        <p:spPr bwMode="auto">
          <a:xfrm rot="27737">
            <a:off x="316791" y="2317284"/>
            <a:ext cx="3182754" cy="2985433"/>
          </a:xfrm>
          <a:prstGeom prst="rect">
            <a:avLst/>
          </a:prstGeom>
          <a:ln>
            <a:noFill/>
          </a:ln>
          <a:effectLst>
            <a:outerShdw blurRad="165100" dist="76200" dir="5400000" sx="104000" sy="104000" algn="t" rotWithShape="0">
              <a:schemeClr val="accent4">
                <a:lumMod val="75000"/>
                <a:alpha val="74000"/>
              </a:scheme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/>
            <a:ext uri="{91240B29-F687-4F45-9708-019B960494DF}"/>
            <a:ext uri="{AF507438-7753-43E0-B8FC-AC1667EBCBE1}"/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2800" b="1" dirty="0">
                <a:latin typeface="Calibri" pitchFamily="34" charset="0"/>
                <a:cs typeface="Calibri" pitchFamily="34" charset="0"/>
              </a:rPr>
              <a:t>S 3</a:t>
            </a:r>
          </a:p>
          <a:p>
            <a:pPr algn="ctr" eaLnBrk="0" hangingPunct="0">
              <a:lnSpc>
                <a:spcPct val="150000"/>
              </a:lnSpc>
              <a:defRPr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Supporting</a:t>
            </a:r>
          </a:p>
          <a:p>
            <a:pPr algn="ctr" eaLnBrk="0" hangingPunct="0">
              <a:lnSpc>
                <a:spcPct val="200000"/>
              </a:lnSpc>
              <a:defRPr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High Supportive</a:t>
            </a:r>
          </a:p>
          <a:p>
            <a:pPr algn="ctr" eaLnBrk="0" hangingPunct="0">
              <a:lnSpc>
                <a:spcPct val="150000"/>
              </a:lnSpc>
              <a:defRPr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Low Directive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489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1CF5FF-1D67-444F-B591-8BB5301351A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382000" cy="533400"/>
          </a:xfrm>
        </p:spPr>
        <p:txBody>
          <a:bodyPr/>
          <a:lstStyle/>
          <a:p>
            <a:pPr eaLnBrk="1" hangingPunct="1"/>
            <a:r>
              <a:rPr lang="en-US" sz="3200" b="1" smtClean="0"/>
              <a:t>S4 - Delegating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983932"/>
            <a:ext cx="5105400" cy="5416868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800" dirty="0" smtClean="0">
                <a:cs typeface="Calibri" pitchFamily="34" charset="0"/>
              </a:rPr>
              <a:t>Leader offers LESS task input and social support; facilitates subordinates’ confidence and motivation in relation to the task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800" dirty="0" smtClean="0">
                <a:cs typeface="Calibri" pitchFamily="34" charset="0"/>
              </a:rPr>
              <a:t>Leader lessens involvement in planning, control of details, and goal clarification</a:t>
            </a:r>
          </a:p>
          <a:p>
            <a:pPr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800" dirty="0" smtClean="0">
                <a:cs typeface="Calibri" pitchFamily="34" charset="0"/>
              </a:rPr>
              <a:t>Gives subordinates control and refrains from intervention and unneeded social support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 rot="27737">
            <a:off x="313569" y="2168872"/>
            <a:ext cx="3112427" cy="3046988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/>
            <a:ext uri="{AF507438-7753-43E0-B8FC-AC1667EBCBE1}"/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S 4</a:t>
            </a:r>
          </a:p>
          <a:p>
            <a:pPr algn="ctr" eaLnBrk="0" hangingPunct="0">
              <a:defRPr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Delegating</a:t>
            </a:r>
          </a:p>
          <a:p>
            <a:pPr algn="ctr" eaLnBrk="0" hangingPunct="0">
              <a:defRPr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algn="ctr" eaLnBrk="0" hangingPunct="0">
              <a:defRPr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Low Supportive</a:t>
            </a:r>
          </a:p>
          <a:p>
            <a:pPr algn="ctr" eaLnBrk="0" hangingPunct="0">
              <a:lnSpc>
                <a:spcPct val="200000"/>
              </a:lnSpc>
              <a:defRPr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Low Directive</a:t>
            </a:r>
          </a:p>
        </p:txBody>
      </p:sp>
      <p:sp>
        <p:nvSpPr>
          <p:cNvPr id="21513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ADE190-040D-4A1D-85BC-13C589B634D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1447800" y="5181600"/>
            <a:ext cx="5943600" cy="461665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610600" cy="457200"/>
          </a:xfrm>
        </p:spPr>
        <p:txBody>
          <a:bodyPr/>
          <a:lstStyle/>
          <a:p>
            <a:pPr eaLnBrk="1" hangingPunct="1"/>
            <a:r>
              <a:rPr lang="en-US" sz="2800" b="1" smtClean="0"/>
              <a:t>Development Levels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1803400"/>
            <a:ext cx="3886200" cy="2692400"/>
          </a:xfrm>
        </p:spPr>
        <p:txBody>
          <a:bodyPr/>
          <a:lstStyle/>
          <a:p>
            <a:pPr marL="168275" indent="4763" eaLnBrk="1" hangingPunct="1">
              <a:buFont typeface="Wingdings 2" pitchFamily="18" charset="2"/>
              <a:buNone/>
            </a:pPr>
            <a:r>
              <a:rPr lang="en-US" smtClean="0"/>
              <a:t>The degree to which subordinates have the </a:t>
            </a:r>
            <a:r>
              <a:rPr lang="en-US" b="1" i="1" smtClean="0"/>
              <a:t>competence </a:t>
            </a:r>
            <a:r>
              <a:rPr lang="en-US" smtClean="0"/>
              <a:t>and </a:t>
            </a:r>
            <a:r>
              <a:rPr lang="en-US" b="1" i="1" smtClean="0"/>
              <a:t>commitment </a:t>
            </a:r>
            <a:r>
              <a:rPr lang="en-US" smtClean="0"/>
              <a:t>necessary to accomplish a given task or activity</a:t>
            </a:r>
          </a:p>
        </p:txBody>
      </p:sp>
      <p:sp>
        <p:nvSpPr>
          <p:cNvPr id="22535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343400" y="1905000"/>
            <a:ext cx="4495800" cy="2971800"/>
          </a:xfrm>
        </p:spPr>
        <p:txBody>
          <a:bodyPr/>
          <a:lstStyle/>
          <a:p>
            <a:pPr eaLnBrk="1" hangingPunct="1"/>
            <a:endParaRPr lang="en-US" sz="2400" b="1" smtClean="0"/>
          </a:p>
          <a:p>
            <a:pPr lvl="1" eaLnBrk="1" hangingPunct="1"/>
            <a:endParaRPr lang="en-US" sz="2000" smtClean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81000" y="1066800"/>
            <a:ext cx="3352800" cy="523220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800" b="1" dirty="0">
                <a:latin typeface="Calibri" pitchFamily="34" charset="0"/>
                <a:cs typeface="Calibri" pitchFamily="34" charset="0"/>
              </a:rPr>
              <a:t>Definition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114800" y="1066800"/>
            <a:ext cx="4343400" cy="523220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800" b="1" dirty="0">
                <a:latin typeface="Calibri" pitchFamily="34" charset="0"/>
                <a:cs typeface="Calibri" pitchFamily="34" charset="0"/>
              </a:rPr>
              <a:t>Dimension Definitions</a:t>
            </a:r>
          </a:p>
        </p:txBody>
      </p:sp>
      <p:sp>
        <p:nvSpPr>
          <p:cNvPr id="13319" name="Text Box 26"/>
          <p:cNvSpPr txBox="1">
            <a:spLocks noChangeArrowheads="1"/>
          </p:cNvSpPr>
          <p:nvPr/>
        </p:nvSpPr>
        <p:spPr bwMode="auto">
          <a:xfrm>
            <a:off x="4387849" y="1783378"/>
            <a:ext cx="930275" cy="461665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D1</a:t>
            </a:r>
          </a:p>
        </p:txBody>
      </p:sp>
      <p:sp>
        <p:nvSpPr>
          <p:cNvPr id="13320" name="Text Box 27"/>
          <p:cNvSpPr txBox="1">
            <a:spLocks noChangeArrowheads="1"/>
          </p:cNvSpPr>
          <p:nvPr/>
        </p:nvSpPr>
        <p:spPr bwMode="auto">
          <a:xfrm>
            <a:off x="5454650" y="1676400"/>
            <a:ext cx="21732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b="1" i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Low</a:t>
            </a:r>
            <a:r>
              <a:rPr lang="en-US" sz="1800" b="1" dirty="0">
                <a:solidFill>
                  <a:srgbClr val="9933FF"/>
                </a:solidFill>
                <a:latin typeface="Arial" charset="0"/>
              </a:rPr>
              <a:t> </a:t>
            </a:r>
            <a:r>
              <a:rPr lang="en-US" sz="1800" b="1" dirty="0">
                <a:latin typeface="Arial" charset="0"/>
              </a:rPr>
              <a:t>Competence</a:t>
            </a:r>
          </a:p>
          <a:p>
            <a:pPr eaLnBrk="0" hangingPunct="0">
              <a:defRPr/>
            </a:pPr>
            <a:r>
              <a:rPr lang="en-US" sz="1800" b="1" i="1" dirty="0">
                <a:solidFill>
                  <a:srgbClr val="CC0000"/>
                </a:solidFill>
                <a:latin typeface="Arial" charset="0"/>
              </a:rPr>
              <a:t>High</a:t>
            </a:r>
            <a:r>
              <a:rPr lang="en-US" sz="1800" b="1" dirty="0">
                <a:latin typeface="Arial" charset="0"/>
              </a:rPr>
              <a:t> Commitment</a:t>
            </a:r>
            <a:endParaRPr lang="en-US" sz="1800" dirty="0">
              <a:latin typeface="Arial" charset="0"/>
            </a:endParaRPr>
          </a:p>
        </p:txBody>
      </p:sp>
      <p:sp>
        <p:nvSpPr>
          <p:cNvPr id="13321" name="Text Box 28"/>
          <p:cNvSpPr txBox="1">
            <a:spLocks noChangeArrowheads="1"/>
          </p:cNvSpPr>
          <p:nvPr/>
        </p:nvSpPr>
        <p:spPr bwMode="auto">
          <a:xfrm>
            <a:off x="4387849" y="2568661"/>
            <a:ext cx="946151" cy="461665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D2</a:t>
            </a:r>
          </a:p>
        </p:txBody>
      </p:sp>
      <p:sp>
        <p:nvSpPr>
          <p:cNvPr id="13322" name="Text Box 29"/>
          <p:cNvSpPr txBox="1">
            <a:spLocks noChangeArrowheads="1"/>
          </p:cNvSpPr>
          <p:nvPr/>
        </p:nvSpPr>
        <p:spPr bwMode="auto">
          <a:xfrm>
            <a:off x="5454650" y="2462213"/>
            <a:ext cx="2262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b="1" i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Some</a:t>
            </a:r>
            <a:r>
              <a:rPr lang="en-US" sz="1800" b="1" dirty="0">
                <a:latin typeface="Arial" charset="0"/>
              </a:rPr>
              <a:t> Competence</a:t>
            </a:r>
          </a:p>
          <a:p>
            <a:pPr eaLnBrk="0" hangingPunct="0">
              <a:defRPr/>
            </a:pPr>
            <a:r>
              <a:rPr lang="en-US" sz="1800" b="1" i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Low</a:t>
            </a:r>
            <a:r>
              <a:rPr lang="en-US" sz="1800" b="1" dirty="0">
                <a:latin typeface="Arial" charset="0"/>
              </a:rPr>
              <a:t> Commitment</a:t>
            </a:r>
            <a:endParaRPr lang="en-US" sz="1800" dirty="0">
              <a:latin typeface="Arial" charset="0"/>
            </a:endParaRPr>
          </a:p>
        </p:txBody>
      </p:sp>
      <p:sp>
        <p:nvSpPr>
          <p:cNvPr id="13323" name="Text Box 30"/>
          <p:cNvSpPr txBox="1">
            <a:spLocks noChangeArrowheads="1"/>
          </p:cNvSpPr>
          <p:nvPr/>
        </p:nvSpPr>
        <p:spPr bwMode="auto">
          <a:xfrm>
            <a:off x="4387849" y="3353944"/>
            <a:ext cx="930275" cy="461665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D3</a:t>
            </a:r>
          </a:p>
        </p:txBody>
      </p:sp>
      <p:sp>
        <p:nvSpPr>
          <p:cNvPr id="13324" name="Text Box 31"/>
          <p:cNvSpPr txBox="1">
            <a:spLocks noChangeArrowheads="1"/>
          </p:cNvSpPr>
          <p:nvPr/>
        </p:nvSpPr>
        <p:spPr bwMode="auto">
          <a:xfrm>
            <a:off x="5454650" y="3246438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b="1" i="1" dirty="0">
                <a:solidFill>
                  <a:srgbClr val="C00000"/>
                </a:solidFill>
                <a:latin typeface="Arial" charset="0"/>
              </a:rPr>
              <a:t>Mod-High</a:t>
            </a:r>
            <a:r>
              <a:rPr lang="en-US" sz="1800" b="1" dirty="0">
                <a:latin typeface="Arial" charset="0"/>
              </a:rPr>
              <a:t> Competence</a:t>
            </a:r>
          </a:p>
          <a:p>
            <a:pPr eaLnBrk="0" hangingPunct="0">
              <a:defRPr/>
            </a:pPr>
            <a:r>
              <a:rPr lang="en-US" sz="1800" b="1" i="1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Low</a:t>
            </a:r>
            <a:r>
              <a:rPr lang="en-US" sz="1800" b="1" dirty="0">
                <a:latin typeface="Arial" charset="0"/>
              </a:rPr>
              <a:t> Commitment</a:t>
            </a:r>
            <a:endParaRPr lang="en-US" sz="1800" dirty="0">
              <a:latin typeface="Arial" charset="0"/>
            </a:endParaRPr>
          </a:p>
        </p:txBody>
      </p:sp>
      <p:sp>
        <p:nvSpPr>
          <p:cNvPr id="13325" name="Text Box 32"/>
          <p:cNvSpPr txBox="1">
            <a:spLocks noChangeArrowheads="1"/>
          </p:cNvSpPr>
          <p:nvPr/>
        </p:nvSpPr>
        <p:spPr bwMode="auto">
          <a:xfrm>
            <a:off x="4387849" y="4139228"/>
            <a:ext cx="946150" cy="461665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D4</a:t>
            </a:r>
          </a:p>
        </p:txBody>
      </p:sp>
      <p:sp>
        <p:nvSpPr>
          <p:cNvPr id="22557" name="Text Box 33"/>
          <p:cNvSpPr txBox="1">
            <a:spLocks noChangeArrowheads="1"/>
          </p:cNvSpPr>
          <p:nvPr/>
        </p:nvSpPr>
        <p:spPr bwMode="auto">
          <a:xfrm>
            <a:off x="5454650" y="4032250"/>
            <a:ext cx="21732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>
                <a:solidFill>
                  <a:srgbClr val="CC0000"/>
                </a:solidFill>
                <a:latin typeface="Arial" charset="0"/>
              </a:rPr>
              <a:t>High</a:t>
            </a:r>
            <a:r>
              <a:rPr lang="en-US" sz="1800" b="1">
                <a:latin typeface="Arial" charset="0"/>
              </a:rPr>
              <a:t> Competence</a:t>
            </a:r>
          </a:p>
          <a:p>
            <a:pPr eaLnBrk="0" hangingPunct="0"/>
            <a:r>
              <a:rPr lang="en-US" sz="1800" b="1" i="1">
                <a:solidFill>
                  <a:srgbClr val="CC0000"/>
                </a:solidFill>
                <a:latin typeface="Arial" charset="0"/>
              </a:rPr>
              <a:t>High</a:t>
            </a:r>
            <a:r>
              <a:rPr lang="en-US" sz="1800" b="1">
                <a:latin typeface="Arial" charset="0"/>
              </a:rPr>
              <a:t> Commitment</a:t>
            </a:r>
            <a:endParaRPr lang="en-US" sz="1800">
              <a:latin typeface="Arial" charset="0"/>
            </a:endParaRPr>
          </a:p>
        </p:txBody>
      </p:sp>
      <p:sp>
        <p:nvSpPr>
          <p:cNvPr id="13328" name="Line 14"/>
          <p:cNvSpPr>
            <a:spLocks noChangeShapeType="1"/>
          </p:cNvSpPr>
          <p:nvPr/>
        </p:nvSpPr>
        <p:spPr bwMode="auto">
          <a:xfrm>
            <a:off x="3048000" y="5029200"/>
            <a:ext cx="0" cy="6858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29" name="Line 15"/>
          <p:cNvSpPr>
            <a:spLocks noChangeShapeType="1"/>
          </p:cNvSpPr>
          <p:nvPr/>
        </p:nvSpPr>
        <p:spPr bwMode="auto">
          <a:xfrm>
            <a:off x="5638800" y="5029200"/>
            <a:ext cx="0" cy="6858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30" name="Text Box 16"/>
          <p:cNvSpPr txBox="1">
            <a:spLocks noChangeArrowheads="1"/>
          </p:cNvSpPr>
          <p:nvPr/>
        </p:nvSpPr>
        <p:spPr bwMode="auto">
          <a:xfrm>
            <a:off x="1905000" y="5238690"/>
            <a:ext cx="762000" cy="400110"/>
          </a:xfrm>
          <a:prstGeom prst="rect">
            <a:avLst/>
          </a:prstGeom>
          <a:noFill/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D4</a:t>
            </a:r>
          </a:p>
        </p:txBody>
      </p:sp>
      <p:sp>
        <p:nvSpPr>
          <p:cNvPr id="22563" name="Text Box 17"/>
          <p:cNvSpPr txBox="1">
            <a:spLocks noChangeArrowheads="1"/>
          </p:cNvSpPr>
          <p:nvPr/>
        </p:nvSpPr>
        <p:spPr bwMode="auto">
          <a:xfrm>
            <a:off x="3124200" y="523875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D3</a:t>
            </a:r>
          </a:p>
        </p:txBody>
      </p:sp>
      <p:sp>
        <p:nvSpPr>
          <p:cNvPr id="22564" name="Text Box 18"/>
          <p:cNvSpPr txBox="1">
            <a:spLocks noChangeArrowheads="1"/>
          </p:cNvSpPr>
          <p:nvPr/>
        </p:nvSpPr>
        <p:spPr bwMode="auto">
          <a:xfrm>
            <a:off x="4876800" y="523875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D2</a:t>
            </a:r>
          </a:p>
        </p:txBody>
      </p:sp>
      <p:sp>
        <p:nvSpPr>
          <p:cNvPr id="22565" name="Text Box 19"/>
          <p:cNvSpPr txBox="1">
            <a:spLocks noChangeArrowheads="1"/>
          </p:cNvSpPr>
          <p:nvPr/>
        </p:nvSpPr>
        <p:spPr bwMode="auto">
          <a:xfrm>
            <a:off x="6232525" y="523875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D1</a:t>
            </a:r>
          </a:p>
        </p:txBody>
      </p:sp>
      <p:sp>
        <p:nvSpPr>
          <p:cNvPr id="22566" name="Text Box 20"/>
          <p:cNvSpPr txBox="1">
            <a:spLocks noChangeArrowheads="1"/>
          </p:cNvSpPr>
          <p:nvPr/>
        </p:nvSpPr>
        <p:spPr bwMode="auto">
          <a:xfrm>
            <a:off x="1524000" y="5715000"/>
            <a:ext cx="1339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latin typeface="Arial" charset="0"/>
              </a:rPr>
              <a:t>Developed</a:t>
            </a:r>
          </a:p>
        </p:txBody>
      </p:sp>
      <p:sp>
        <p:nvSpPr>
          <p:cNvPr id="22567" name="Text Box 21"/>
          <p:cNvSpPr txBox="1">
            <a:spLocks noChangeArrowheads="1"/>
          </p:cNvSpPr>
          <p:nvPr/>
        </p:nvSpPr>
        <p:spPr bwMode="auto">
          <a:xfrm>
            <a:off x="5715000" y="5715000"/>
            <a:ext cx="1416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latin typeface="Arial" charset="0"/>
              </a:rPr>
              <a:t>Developing</a:t>
            </a:r>
          </a:p>
        </p:txBody>
      </p:sp>
      <p:sp>
        <p:nvSpPr>
          <p:cNvPr id="13336" name="Line 22"/>
          <p:cNvSpPr>
            <a:spLocks noChangeShapeType="1"/>
          </p:cNvSpPr>
          <p:nvPr/>
        </p:nvSpPr>
        <p:spPr bwMode="auto">
          <a:xfrm>
            <a:off x="2971800" y="5867400"/>
            <a:ext cx="2743200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2569" name="Text Box 23"/>
          <p:cNvSpPr txBox="1">
            <a:spLocks noChangeArrowheads="1"/>
          </p:cNvSpPr>
          <p:nvPr/>
        </p:nvSpPr>
        <p:spPr bwMode="auto">
          <a:xfrm>
            <a:off x="1905000" y="4724400"/>
            <a:ext cx="765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High</a:t>
            </a:r>
          </a:p>
        </p:txBody>
      </p:sp>
      <p:sp>
        <p:nvSpPr>
          <p:cNvPr id="22570" name="Text Box 24"/>
          <p:cNvSpPr txBox="1">
            <a:spLocks noChangeArrowheads="1"/>
          </p:cNvSpPr>
          <p:nvPr/>
        </p:nvSpPr>
        <p:spPr bwMode="auto">
          <a:xfrm>
            <a:off x="3581400" y="4724400"/>
            <a:ext cx="1450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Moderate</a:t>
            </a:r>
          </a:p>
        </p:txBody>
      </p:sp>
      <p:sp>
        <p:nvSpPr>
          <p:cNvPr id="22571" name="Text Box 25"/>
          <p:cNvSpPr txBox="1">
            <a:spLocks noChangeArrowheads="1"/>
          </p:cNvSpPr>
          <p:nvPr/>
        </p:nvSpPr>
        <p:spPr bwMode="auto">
          <a:xfrm>
            <a:off x="6172200" y="4724400"/>
            <a:ext cx="708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Low</a:t>
            </a:r>
          </a:p>
        </p:txBody>
      </p:sp>
      <p:sp>
        <p:nvSpPr>
          <p:cNvPr id="22572" name="Text Box 34"/>
          <p:cNvSpPr txBox="1">
            <a:spLocks noChangeArrowheads="1"/>
          </p:cNvSpPr>
          <p:nvPr/>
        </p:nvSpPr>
        <p:spPr bwMode="auto">
          <a:xfrm>
            <a:off x="2446338" y="6000750"/>
            <a:ext cx="3802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1" i="1">
                <a:latin typeface="Calibri" pitchFamily="34" charset="0"/>
                <a:ea typeface="Calibri" pitchFamily="34" charset="0"/>
                <a:cs typeface="Calibri" pitchFamily="34" charset="0"/>
              </a:rPr>
              <a:t>Developmental Level of Followers</a:t>
            </a:r>
          </a:p>
        </p:txBody>
      </p:sp>
      <p:sp>
        <p:nvSpPr>
          <p:cNvPr id="22573" name="Slide Number Placeholder 28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BDC092-E312-4330-816B-17B6D9AC11A8}" type="slidenum">
              <a:rPr lang="en-US"/>
              <a:pPr/>
              <a:t>12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0"/>
          </p:nvPr>
        </p:nvSpPr>
        <p:spPr>
          <a:xfrm>
            <a:off x="457200" y="6384925"/>
            <a:ext cx="8229600" cy="473075"/>
          </a:xfrm>
        </p:spPr>
        <p:txBody>
          <a:bodyPr/>
          <a:lstStyle/>
          <a:p>
            <a:pPr>
              <a:defRPr/>
            </a:pPr>
            <a:r>
              <a:rPr lang="en-US" dirty="0"/>
              <a:t>Northouse - Leadership Theory and Practice, Sixth Edition © 2012 SAGE Publications, Inc.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438400"/>
            <a:ext cx="5638800" cy="2819400"/>
          </a:xfrm>
        </p:spPr>
        <p:txBody>
          <a:bodyPr/>
          <a:lstStyle/>
          <a:p>
            <a:pPr marL="342900" indent="-342900" algn="l" eaLnBrk="1" hangingPunct="1">
              <a:spcBef>
                <a:spcPct val="0"/>
              </a:spcBef>
              <a:spcAft>
                <a:spcPts val="2400"/>
              </a:spcAft>
              <a:buFont typeface="Wingdings 2" pitchFamily="18" charset="2"/>
              <a:buChar char="÷"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Focus of Situational Approach</a:t>
            </a:r>
          </a:p>
          <a:p>
            <a:pPr marL="342900" indent="-342900" algn="l" eaLnBrk="1" hangingPunct="1">
              <a:spcBef>
                <a:spcPct val="0"/>
              </a:spcBef>
              <a:spcAft>
                <a:spcPts val="2400"/>
              </a:spcAft>
              <a:buFont typeface="Wingdings 2" pitchFamily="18" charset="2"/>
              <a:buChar char="÷"/>
            </a:pPr>
            <a:r>
              <a:rPr lang="en-US" dirty="0" smtClean="0">
                <a:solidFill>
                  <a:schemeClr val="tx1"/>
                </a:solidFill>
              </a:rPr>
              <a:t> Strengths</a:t>
            </a:r>
          </a:p>
          <a:p>
            <a:pPr marL="342900" indent="-342900" algn="l" eaLnBrk="1" hangingPunct="1">
              <a:spcBef>
                <a:spcPct val="0"/>
              </a:spcBef>
              <a:spcAft>
                <a:spcPts val="2400"/>
              </a:spcAft>
              <a:buFont typeface="Wingdings 2" pitchFamily="18" charset="2"/>
              <a:buChar char="÷"/>
            </a:pPr>
            <a:r>
              <a:rPr lang="en-US" dirty="0" smtClean="0">
                <a:solidFill>
                  <a:schemeClr val="tx1"/>
                </a:solidFill>
              </a:rPr>
              <a:t> Criticisms</a:t>
            </a:r>
          </a:p>
          <a:p>
            <a:pPr marL="342900" indent="-342900" algn="l" eaLnBrk="1" hangingPunct="1">
              <a:spcBef>
                <a:spcPct val="0"/>
              </a:spcBef>
              <a:spcAft>
                <a:spcPts val="2400"/>
              </a:spcAft>
              <a:buFont typeface="Wingdings 2" pitchFamily="18" charset="2"/>
              <a:buChar char="÷"/>
            </a:pPr>
            <a:r>
              <a:rPr lang="en-US" dirty="0" smtClean="0">
                <a:solidFill>
                  <a:schemeClr val="tx1"/>
                </a:solidFill>
              </a:rPr>
              <a:t> Application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524000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3200" b="1" i="1" dirty="0" smtClean="0">
                <a:solidFill>
                  <a:prstClr val="black"/>
                </a:solidFill>
                <a:cs typeface="Times New Roman" pitchFamily="18" charset="0"/>
              </a:rPr>
              <a:t>How Does the Situational Approach Work?</a:t>
            </a:r>
            <a:endParaRPr lang="en-US" sz="3200" b="1" i="1" dirty="0" smtClean="0">
              <a:solidFill>
                <a:prstClr val="black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382000" cy="381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Situational Approach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981200"/>
            <a:ext cx="4800600" cy="4343400"/>
          </a:xfrm>
        </p:spPr>
        <p:txBody>
          <a:bodyPr/>
          <a:lstStyle/>
          <a:p>
            <a:pPr eaLnBrk="1" hangingPunct="1"/>
            <a:r>
              <a:rPr lang="en-US" sz="2400" smtClean="0">
                <a:ea typeface="Calibri" pitchFamily="34" charset="0"/>
                <a:cs typeface="Calibri" pitchFamily="34" charset="0"/>
              </a:rPr>
              <a:t>Assumes that subordinates </a:t>
            </a:r>
            <a:r>
              <a:rPr lang="en-US" sz="2400" b="1" i="1" smtClean="0">
                <a:ea typeface="Calibri" pitchFamily="34" charset="0"/>
                <a:cs typeface="Calibri" pitchFamily="34" charset="0"/>
              </a:rPr>
              <a:t>vacillate</a:t>
            </a:r>
            <a:r>
              <a:rPr lang="en-US" sz="2400" smtClean="0">
                <a:ea typeface="Calibri" pitchFamily="34" charset="0"/>
                <a:cs typeface="Calibri" pitchFamily="34" charset="0"/>
              </a:rPr>
              <a:t> along the developmental continuum of competence and commitment</a:t>
            </a:r>
          </a:p>
          <a:p>
            <a:pPr eaLnBrk="1" hangingPunct="1"/>
            <a:r>
              <a:rPr lang="en-US" sz="2400" smtClean="0">
                <a:ea typeface="Calibri" pitchFamily="34" charset="0"/>
                <a:cs typeface="Calibri" pitchFamily="34" charset="0"/>
              </a:rPr>
              <a:t>Leader effectiveness           depends on -</a:t>
            </a:r>
          </a:p>
          <a:p>
            <a:pPr lvl="1" eaLnBrk="1" hangingPunct="1"/>
            <a:r>
              <a:rPr lang="en-US" b="1" i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assessing</a:t>
            </a:r>
            <a:r>
              <a:rPr lang="en-US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subordinate’s developmental position, and </a:t>
            </a:r>
          </a:p>
          <a:p>
            <a:pPr lvl="1" eaLnBrk="1" hangingPunct="1"/>
            <a:r>
              <a:rPr lang="en-US" b="1" i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adapting</a:t>
            </a:r>
            <a:r>
              <a:rPr lang="en-US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his/her leadership style to </a:t>
            </a:r>
            <a:r>
              <a:rPr lang="en-US" b="1" i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match </a:t>
            </a:r>
            <a:r>
              <a:rPr lang="en-US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subordinate developmental level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5181600" y="2057400"/>
            <a:ext cx="3695700" cy="32766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z="3200" smtClean="0"/>
              <a:t>   “The Situational approach requires leaders to demonstrate a strong degree of flexibility.”</a:t>
            </a:r>
          </a:p>
        </p:txBody>
      </p:sp>
      <p:sp>
        <p:nvSpPr>
          <p:cNvPr id="24584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AEAB09-3218-4750-B7BB-7FE1B956C221}" type="slidenum">
              <a:rPr lang="en-US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1219200"/>
            <a:ext cx="11446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Focus</a:t>
            </a:r>
            <a:endParaRPr lang="en-US" sz="32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1068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686800" cy="381000"/>
          </a:xfrm>
        </p:spPr>
        <p:txBody>
          <a:bodyPr/>
          <a:lstStyle/>
          <a:p>
            <a:pPr eaLnBrk="1" hangingPunct="1"/>
            <a:r>
              <a:rPr lang="en-US" sz="2400" b="1" smtClean="0"/>
              <a:t>How</a:t>
            </a:r>
            <a:r>
              <a:rPr lang="en-US" sz="2400" smtClean="0"/>
              <a:t> </a:t>
            </a:r>
            <a:r>
              <a:rPr lang="en-US" sz="2400" b="1" smtClean="0"/>
              <a:t>Does</a:t>
            </a:r>
            <a:r>
              <a:rPr lang="en-US" sz="2400" smtClean="0"/>
              <a:t> </a:t>
            </a:r>
            <a:r>
              <a:rPr lang="en-US" sz="2400" b="1" smtClean="0"/>
              <a:t>The</a:t>
            </a:r>
            <a:r>
              <a:rPr lang="en-US" sz="2400" smtClean="0"/>
              <a:t> </a:t>
            </a:r>
            <a:r>
              <a:rPr lang="en-US" sz="2400" b="1" smtClean="0"/>
              <a:t>Situational</a:t>
            </a:r>
            <a:r>
              <a:rPr lang="en-US" sz="2400" smtClean="0"/>
              <a:t> </a:t>
            </a:r>
            <a:r>
              <a:rPr lang="en-US" sz="2400" b="1" smtClean="0"/>
              <a:t>Approach Work?</a:t>
            </a:r>
          </a:p>
        </p:txBody>
      </p:sp>
      <p:sp>
        <p:nvSpPr>
          <p:cNvPr id="93211" name="Text Box 1051"/>
          <p:cNvSpPr txBox="1">
            <a:spLocks noChangeArrowheads="1"/>
          </p:cNvSpPr>
          <p:nvPr/>
        </p:nvSpPr>
        <p:spPr bwMode="auto">
          <a:xfrm>
            <a:off x="5257800" y="3429000"/>
            <a:ext cx="2276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>
              <a:solidFill>
                <a:srgbClr val="FFCC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10" name="Text Box 1061"/>
          <p:cNvSpPr txBox="1">
            <a:spLocks noChangeArrowheads="1"/>
          </p:cNvSpPr>
          <p:nvPr/>
        </p:nvSpPr>
        <p:spPr bwMode="auto">
          <a:xfrm>
            <a:off x="228600" y="963613"/>
            <a:ext cx="868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>
                <a:latin typeface="Calibri" pitchFamily="34" charset="0"/>
                <a:ea typeface="Calibri" pitchFamily="34" charset="0"/>
                <a:cs typeface="Calibri" pitchFamily="34" charset="0"/>
              </a:rPr>
              <a:t>Using SLII model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 – </a:t>
            </a:r>
            <a:r>
              <a:rPr lang="en-US" b="1">
                <a:latin typeface="Calibri" pitchFamily="34" charset="0"/>
                <a:ea typeface="Calibri" pitchFamily="34" charset="0"/>
                <a:cs typeface="Calibri" pitchFamily="34" charset="0"/>
              </a:rPr>
              <a:t>In any given situation the Leader has 2 tasks:</a:t>
            </a:r>
          </a:p>
        </p:txBody>
      </p:sp>
      <p:sp>
        <p:nvSpPr>
          <p:cNvPr id="25614" name="Slide Number Placeholder 1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B847EE-F494-4815-9595-49278BCF207E}" type="slidenum">
              <a:rPr lang="en-US"/>
              <a:pPr/>
              <a:t>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52600" y="1447800"/>
            <a:ext cx="13572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1st Task</a:t>
            </a:r>
            <a:endParaRPr lang="en-US" sz="28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72200" y="1447800"/>
            <a:ext cx="14783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sz="28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2nd Task</a:t>
            </a:r>
            <a:endParaRPr lang="en-US" sz="28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2057400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Diagnose the Situation</a:t>
            </a:r>
          </a:p>
          <a:p>
            <a:pPr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Identify  the developmental level of employee</a:t>
            </a:r>
          </a:p>
          <a:p>
            <a:pPr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Ask questions like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288925" lvl="1" indent="-168275" eaLnBrk="0" hangingPunct="0">
              <a:spcBef>
                <a:spcPts val="0"/>
              </a:spcBef>
              <a:spcAft>
                <a:spcPts val="600"/>
              </a:spcAft>
              <a:buSzPct val="90000"/>
              <a:buFontTx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What is the task subordinates  are being asked to perform? </a:t>
            </a:r>
          </a:p>
          <a:p>
            <a:pPr marL="288925" lvl="1" indent="-168275" eaLnBrk="0" hangingPunct="0">
              <a:spcBef>
                <a:spcPts val="0"/>
              </a:spcBef>
              <a:spcAft>
                <a:spcPts val="600"/>
              </a:spcAft>
              <a:buSzPct val="90000"/>
              <a:buFontTx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How complicated is it?</a:t>
            </a:r>
          </a:p>
          <a:p>
            <a:pPr marL="288925" lvl="1" indent="-168275" eaLnBrk="0" hangingPunct="0">
              <a:spcBef>
                <a:spcPts val="0"/>
              </a:spcBef>
              <a:spcAft>
                <a:spcPts val="600"/>
              </a:spcAft>
              <a:buSzPct val="90000"/>
              <a:buFontTx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What is their skill set?</a:t>
            </a:r>
          </a:p>
          <a:p>
            <a:pPr marL="288925" lvl="1" indent="-168275" eaLnBrk="0" hangingPunct="0">
              <a:spcBef>
                <a:spcPts val="0"/>
              </a:spcBef>
              <a:spcAft>
                <a:spcPts val="600"/>
              </a:spcAft>
              <a:buSzPct val="90000"/>
              <a:buFontTx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Do they have the desire to complete the job?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57800" y="2057400"/>
            <a:ext cx="37338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Aft>
                <a:spcPts val="1200"/>
              </a:spcAft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Adapt their Style</a:t>
            </a:r>
          </a:p>
          <a:p>
            <a:pPr eaLnBrk="0" hangingPunct="0">
              <a:spcAft>
                <a:spcPts val="1200"/>
              </a:spcAft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To prescribed Leadership style in the SLII model</a:t>
            </a:r>
          </a:p>
          <a:p>
            <a:pPr marL="347663" lvl="1" indent="-169863" eaLnBrk="0" hangingPunct="0">
              <a:spcAft>
                <a:spcPts val="1200"/>
              </a:spcAft>
              <a:buSzPct val="90000"/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Leadership style must correspond to the employee’s development level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4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10600" cy="304800"/>
          </a:xfrm>
        </p:spPr>
        <p:txBody>
          <a:bodyPr anchor="t"/>
          <a:lstStyle/>
          <a:p>
            <a:pPr eaLnBrk="1" hangingPunct="1"/>
            <a:r>
              <a:rPr lang="en-US" sz="2000" b="1" smtClean="0"/>
              <a:t>How Does The Situational Approach Work?</a:t>
            </a:r>
            <a:br>
              <a:rPr lang="en-US" sz="2000" b="1" smtClean="0"/>
            </a:br>
            <a:endParaRPr lang="en-US" sz="2000" b="1" smtClean="0"/>
          </a:p>
        </p:txBody>
      </p:sp>
      <p:sp>
        <p:nvSpPr>
          <p:cNvPr id="26633" name="Text Box 40"/>
          <p:cNvSpPr txBox="1">
            <a:spLocks noChangeArrowheads="1"/>
          </p:cNvSpPr>
          <p:nvPr/>
        </p:nvSpPr>
        <p:spPr bwMode="auto">
          <a:xfrm>
            <a:off x="5699125" y="2174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>
              <a:latin typeface="Arial" charset="0"/>
            </a:endParaRPr>
          </a:p>
        </p:txBody>
      </p:sp>
      <p:sp>
        <p:nvSpPr>
          <p:cNvPr id="26634" name="Text Box 46"/>
          <p:cNvSpPr txBox="1">
            <a:spLocks noChangeArrowheads="1"/>
          </p:cNvSpPr>
          <p:nvPr/>
        </p:nvSpPr>
        <p:spPr bwMode="auto">
          <a:xfrm>
            <a:off x="5257800" y="3429000"/>
            <a:ext cx="2276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>
              <a:solidFill>
                <a:srgbClr val="FFCC66"/>
              </a:solidFill>
              <a:latin typeface="Arial" charset="0"/>
            </a:endParaRPr>
          </a:p>
        </p:txBody>
      </p:sp>
      <p:grpSp>
        <p:nvGrpSpPr>
          <p:cNvPr id="26635" name="Group 38"/>
          <p:cNvGrpSpPr>
            <a:grpSpLocks/>
          </p:cNvGrpSpPr>
          <p:nvPr/>
        </p:nvGrpSpPr>
        <p:grpSpPr bwMode="auto">
          <a:xfrm>
            <a:off x="571500" y="2119313"/>
            <a:ext cx="7807325" cy="708025"/>
            <a:chOff x="571500" y="2119178"/>
            <a:chExt cx="7807944" cy="707886"/>
          </a:xfrm>
        </p:grpSpPr>
        <p:sp>
          <p:nvSpPr>
            <p:cNvPr id="17415" name="Text Box 8"/>
            <p:cNvSpPr txBox="1">
              <a:spLocks noChangeArrowheads="1"/>
            </p:cNvSpPr>
            <p:nvPr/>
          </p:nvSpPr>
          <p:spPr bwMode="auto">
            <a:xfrm>
              <a:off x="571500" y="2273066"/>
              <a:ext cx="625475" cy="400110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 i="1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D1</a:t>
              </a:r>
            </a:p>
          </p:txBody>
        </p:sp>
        <p:sp>
          <p:nvSpPr>
            <p:cNvPr id="26662" name="Text Box 9"/>
            <p:cNvSpPr txBox="1">
              <a:spLocks noChangeArrowheads="1"/>
            </p:cNvSpPr>
            <p:nvPr/>
          </p:nvSpPr>
          <p:spPr bwMode="auto">
            <a:xfrm>
              <a:off x="1676400" y="2119178"/>
              <a:ext cx="213956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i="1">
                  <a:solidFill>
                    <a:srgbClr val="006699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Low</a:t>
              </a:r>
              <a:r>
                <a:rPr lang="en-US" sz="2000" b="1" i="1">
                  <a:latin typeface="Calibri" pitchFamily="34" charset="0"/>
                  <a:ea typeface="Calibri" pitchFamily="34" charset="0"/>
                  <a:cs typeface="Calibri" pitchFamily="34" charset="0"/>
                </a:rPr>
                <a:t> Competence</a:t>
              </a:r>
            </a:p>
            <a:p>
              <a:pPr eaLnBrk="0" hangingPunct="0"/>
              <a:r>
                <a:rPr lang="en-US" sz="2000" b="1" i="1">
                  <a:solidFill>
                    <a:srgbClr val="C00000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High</a:t>
              </a:r>
              <a:r>
                <a:rPr lang="en-US" sz="2000" b="1" i="1">
                  <a:latin typeface="Calibri" pitchFamily="34" charset="0"/>
                  <a:ea typeface="Calibri" pitchFamily="34" charset="0"/>
                  <a:cs typeface="Calibri" pitchFamily="34" charset="0"/>
                </a:rPr>
                <a:t> Commitment</a:t>
              </a:r>
            </a:p>
          </p:txBody>
        </p:sp>
        <p:sp>
          <p:nvSpPr>
            <p:cNvPr id="26663" name="Text Box 45"/>
            <p:cNvSpPr txBox="1">
              <a:spLocks noChangeArrowheads="1"/>
            </p:cNvSpPr>
            <p:nvPr/>
          </p:nvSpPr>
          <p:spPr bwMode="auto">
            <a:xfrm rot="27737">
              <a:off x="5179149" y="2149956"/>
              <a:ext cx="320029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S1 – Directing</a:t>
              </a:r>
            </a:p>
            <a:p>
              <a:pPr eaLnBrk="0" hangingPunct="0"/>
              <a:r>
                <a:rPr lang="en-US" sz="18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High Directive-Low Supportive</a:t>
              </a:r>
            </a:p>
          </p:txBody>
        </p:sp>
        <p:sp>
          <p:nvSpPr>
            <p:cNvPr id="17431" name="Line 60"/>
            <p:cNvSpPr>
              <a:spLocks noChangeShapeType="1"/>
            </p:cNvSpPr>
            <p:nvPr/>
          </p:nvSpPr>
          <p:spPr bwMode="auto">
            <a:xfrm>
              <a:off x="4267493" y="2473121"/>
              <a:ext cx="533442" cy="0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6636" name="Group 41"/>
          <p:cNvGrpSpPr>
            <a:grpSpLocks/>
          </p:cNvGrpSpPr>
          <p:nvPr/>
        </p:nvGrpSpPr>
        <p:grpSpPr bwMode="auto">
          <a:xfrm>
            <a:off x="571500" y="5437188"/>
            <a:ext cx="7769225" cy="708025"/>
            <a:chOff x="571500" y="5437257"/>
            <a:chExt cx="7768616" cy="707886"/>
          </a:xfrm>
        </p:grpSpPr>
        <p:sp>
          <p:nvSpPr>
            <p:cNvPr id="17421" name="Text Box 14"/>
            <p:cNvSpPr txBox="1">
              <a:spLocks noChangeArrowheads="1"/>
            </p:cNvSpPr>
            <p:nvPr/>
          </p:nvSpPr>
          <p:spPr bwMode="auto">
            <a:xfrm>
              <a:off x="571500" y="5591145"/>
              <a:ext cx="625475" cy="400110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 i="1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D4</a:t>
              </a:r>
            </a:p>
          </p:txBody>
        </p:sp>
        <p:sp>
          <p:nvSpPr>
            <p:cNvPr id="26656" name="Text Box 15"/>
            <p:cNvSpPr txBox="1">
              <a:spLocks noChangeArrowheads="1"/>
            </p:cNvSpPr>
            <p:nvPr/>
          </p:nvSpPr>
          <p:spPr bwMode="auto">
            <a:xfrm>
              <a:off x="1676400" y="5437257"/>
              <a:ext cx="212192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i="1">
                  <a:solidFill>
                    <a:srgbClr val="C00000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High</a:t>
              </a:r>
              <a:r>
                <a:rPr lang="en-US" sz="2000" b="1" i="1">
                  <a:latin typeface="Calibri" pitchFamily="34" charset="0"/>
                  <a:ea typeface="Calibri" pitchFamily="34" charset="0"/>
                  <a:cs typeface="Calibri" pitchFamily="34" charset="0"/>
                </a:rPr>
                <a:t> Competence</a:t>
              </a:r>
            </a:p>
            <a:p>
              <a:pPr eaLnBrk="0" hangingPunct="0"/>
              <a:r>
                <a:rPr lang="en-US" sz="2000" b="1" i="1">
                  <a:solidFill>
                    <a:srgbClr val="C00000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High</a:t>
              </a:r>
              <a:r>
                <a:rPr lang="en-US" sz="2000" b="1" i="1">
                  <a:latin typeface="Calibri" pitchFamily="34" charset="0"/>
                  <a:ea typeface="Calibri" pitchFamily="34" charset="0"/>
                  <a:cs typeface="Calibri" pitchFamily="34" charset="0"/>
                </a:rPr>
                <a:t> Commitment</a:t>
              </a:r>
            </a:p>
          </p:txBody>
        </p:sp>
        <p:sp>
          <p:nvSpPr>
            <p:cNvPr id="26657" name="Text Box 50"/>
            <p:cNvSpPr txBox="1">
              <a:spLocks noChangeArrowheads="1"/>
            </p:cNvSpPr>
            <p:nvPr/>
          </p:nvSpPr>
          <p:spPr bwMode="auto">
            <a:xfrm rot="27737">
              <a:off x="5218477" y="5468035"/>
              <a:ext cx="312163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S4 – Delegating</a:t>
              </a:r>
            </a:p>
            <a:p>
              <a:pPr eaLnBrk="0" hangingPunct="0"/>
              <a:r>
                <a:rPr lang="en-US" sz="18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Low Supportive-Low Directive</a:t>
              </a:r>
            </a:p>
          </p:txBody>
        </p:sp>
        <p:sp>
          <p:nvSpPr>
            <p:cNvPr id="17432" name="Line 61"/>
            <p:cNvSpPr>
              <a:spLocks noChangeShapeType="1"/>
            </p:cNvSpPr>
            <p:nvPr/>
          </p:nvSpPr>
          <p:spPr bwMode="auto">
            <a:xfrm>
              <a:off x="4266910" y="5791200"/>
              <a:ext cx="533358" cy="0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6637" name="Group 40"/>
          <p:cNvGrpSpPr>
            <a:grpSpLocks/>
          </p:cNvGrpSpPr>
          <p:nvPr/>
        </p:nvGrpSpPr>
        <p:grpSpPr bwMode="auto">
          <a:xfrm>
            <a:off x="571500" y="4330700"/>
            <a:ext cx="7769225" cy="708025"/>
            <a:chOff x="571500" y="4327602"/>
            <a:chExt cx="7768775" cy="707886"/>
          </a:xfrm>
        </p:grpSpPr>
        <p:sp>
          <p:nvSpPr>
            <p:cNvPr id="17419" name="Text Box 12"/>
            <p:cNvSpPr txBox="1">
              <a:spLocks noChangeArrowheads="1"/>
            </p:cNvSpPr>
            <p:nvPr/>
          </p:nvSpPr>
          <p:spPr bwMode="auto">
            <a:xfrm>
              <a:off x="571500" y="4481490"/>
              <a:ext cx="625475" cy="400110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 i="1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D3</a:t>
              </a:r>
            </a:p>
          </p:txBody>
        </p:sp>
        <p:sp>
          <p:nvSpPr>
            <p:cNvPr id="26650" name="Text Box 13"/>
            <p:cNvSpPr txBox="1">
              <a:spLocks noChangeArrowheads="1"/>
            </p:cNvSpPr>
            <p:nvPr/>
          </p:nvSpPr>
          <p:spPr bwMode="auto">
            <a:xfrm>
              <a:off x="1676400" y="4327602"/>
              <a:ext cx="262020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i="1">
                  <a:solidFill>
                    <a:srgbClr val="C00000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Mod-High</a:t>
              </a:r>
              <a:r>
                <a:rPr lang="en-US" sz="2000" b="1" i="1">
                  <a:latin typeface="Calibri" pitchFamily="34" charset="0"/>
                  <a:ea typeface="Calibri" pitchFamily="34" charset="0"/>
                  <a:cs typeface="Calibri" pitchFamily="34" charset="0"/>
                </a:rPr>
                <a:t> Competence</a:t>
              </a:r>
            </a:p>
            <a:p>
              <a:pPr eaLnBrk="0" hangingPunct="0"/>
              <a:r>
                <a:rPr lang="en-US" sz="2000" b="1" i="1">
                  <a:solidFill>
                    <a:srgbClr val="006699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Low</a:t>
              </a:r>
              <a:r>
                <a:rPr lang="en-US" sz="2000" b="1" i="1">
                  <a:latin typeface="Calibri" pitchFamily="34" charset="0"/>
                  <a:ea typeface="Calibri" pitchFamily="34" charset="0"/>
                  <a:cs typeface="Calibri" pitchFamily="34" charset="0"/>
                </a:rPr>
                <a:t> Commitment</a:t>
              </a:r>
            </a:p>
          </p:txBody>
        </p:sp>
        <p:sp>
          <p:nvSpPr>
            <p:cNvPr id="26651" name="Text Box 49"/>
            <p:cNvSpPr txBox="1">
              <a:spLocks noChangeArrowheads="1"/>
            </p:cNvSpPr>
            <p:nvPr/>
          </p:nvSpPr>
          <p:spPr bwMode="auto">
            <a:xfrm rot="27737">
              <a:off x="5218317" y="4358380"/>
              <a:ext cx="312195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S3 – Supporting</a:t>
              </a:r>
            </a:p>
            <a:p>
              <a:pPr eaLnBrk="0" hangingPunct="0"/>
              <a:r>
                <a:rPr lang="en-US" sz="18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High Supportive-Low Directive</a:t>
              </a:r>
            </a:p>
          </p:txBody>
        </p:sp>
        <p:sp>
          <p:nvSpPr>
            <p:cNvPr id="17433" name="Line 62"/>
            <p:cNvSpPr>
              <a:spLocks noChangeShapeType="1"/>
            </p:cNvSpPr>
            <p:nvPr/>
          </p:nvSpPr>
          <p:spPr bwMode="auto">
            <a:xfrm>
              <a:off x="4266986" y="4681545"/>
              <a:ext cx="533369" cy="0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6638" name="Group 39"/>
          <p:cNvGrpSpPr>
            <a:grpSpLocks/>
          </p:cNvGrpSpPr>
          <p:nvPr/>
        </p:nvGrpSpPr>
        <p:grpSpPr bwMode="auto">
          <a:xfrm>
            <a:off x="571500" y="3225800"/>
            <a:ext cx="7807325" cy="708025"/>
            <a:chOff x="571500" y="3190736"/>
            <a:chExt cx="7806874" cy="707886"/>
          </a:xfrm>
        </p:grpSpPr>
        <p:sp>
          <p:nvSpPr>
            <p:cNvPr id="17417" name="Text Box 10"/>
            <p:cNvSpPr txBox="1">
              <a:spLocks noChangeArrowheads="1"/>
            </p:cNvSpPr>
            <p:nvPr/>
          </p:nvSpPr>
          <p:spPr bwMode="auto">
            <a:xfrm>
              <a:off x="571500" y="3344624"/>
              <a:ext cx="625475" cy="400110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2000" b="1" i="1" dirty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D2</a:t>
              </a:r>
            </a:p>
          </p:txBody>
        </p:sp>
        <p:sp>
          <p:nvSpPr>
            <p:cNvPr id="26644" name="Text Box 11"/>
            <p:cNvSpPr txBox="1">
              <a:spLocks noChangeArrowheads="1"/>
            </p:cNvSpPr>
            <p:nvPr/>
          </p:nvSpPr>
          <p:spPr bwMode="auto">
            <a:xfrm>
              <a:off x="1676400" y="3190736"/>
              <a:ext cx="2140907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i="1">
                  <a:latin typeface="Calibri" pitchFamily="34" charset="0"/>
                  <a:ea typeface="Calibri" pitchFamily="34" charset="0"/>
                  <a:cs typeface="Calibri" pitchFamily="34" charset="0"/>
                </a:rPr>
                <a:t>Some Competence</a:t>
              </a:r>
            </a:p>
            <a:p>
              <a:pPr eaLnBrk="0" hangingPunct="0"/>
              <a:r>
                <a:rPr lang="en-US" sz="2000" b="1" i="1">
                  <a:solidFill>
                    <a:srgbClr val="006699"/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rPr>
                <a:t>Low</a:t>
              </a:r>
              <a:r>
                <a:rPr lang="en-US" sz="2000" b="1" i="1">
                  <a:latin typeface="Calibri" pitchFamily="34" charset="0"/>
                  <a:ea typeface="Calibri" pitchFamily="34" charset="0"/>
                  <a:cs typeface="Calibri" pitchFamily="34" charset="0"/>
                </a:rPr>
                <a:t> Commitment</a:t>
              </a:r>
            </a:p>
          </p:txBody>
        </p:sp>
        <p:sp>
          <p:nvSpPr>
            <p:cNvPr id="26645" name="Text Box 48"/>
            <p:cNvSpPr txBox="1">
              <a:spLocks noChangeArrowheads="1"/>
            </p:cNvSpPr>
            <p:nvPr/>
          </p:nvSpPr>
          <p:spPr bwMode="auto">
            <a:xfrm rot="27737">
              <a:off x="5180218" y="3221514"/>
              <a:ext cx="319815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 S2 – Coaching</a:t>
              </a:r>
            </a:p>
            <a:p>
              <a:pPr eaLnBrk="0" hangingPunct="0"/>
              <a:r>
                <a:rPr lang="en-US" sz="1800" b="1">
                  <a:latin typeface="Calibri" pitchFamily="34" charset="0"/>
                  <a:ea typeface="Calibri" pitchFamily="34" charset="0"/>
                  <a:cs typeface="Calibri" pitchFamily="34" charset="0"/>
                </a:rPr>
                <a:t> High Directive-High Supportive</a:t>
              </a:r>
            </a:p>
          </p:txBody>
        </p:sp>
        <p:sp>
          <p:nvSpPr>
            <p:cNvPr id="17434" name="Line 63"/>
            <p:cNvSpPr>
              <a:spLocks noChangeShapeType="1"/>
            </p:cNvSpPr>
            <p:nvPr/>
          </p:nvSpPr>
          <p:spPr bwMode="auto">
            <a:xfrm>
              <a:off x="4266987" y="3544679"/>
              <a:ext cx="533369" cy="0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6639" name="Slide Number Placeholder 3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2E8FBB-4FC9-4FDD-AEC4-5EE8BAC908C3}" type="slidenum">
              <a:rPr lang="en-US"/>
              <a:pPr/>
              <a:t>16</a:t>
            </a:fld>
            <a:endParaRPr lang="en-US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28600" y="1150203"/>
            <a:ext cx="43703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Employee’s </a:t>
            </a:r>
          </a:p>
          <a:p>
            <a:pPr lvl="0" algn="ctr" eaLnBrk="0" hangingPunct="0">
              <a:defRPr/>
            </a:pP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Developmental level</a:t>
            </a:r>
            <a:endParaRPr lang="en-US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105400" y="1150203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hangingPunct="0">
              <a:defRPr/>
            </a:pP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Leader’s</a:t>
            </a:r>
          </a:p>
          <a:p>
            <a:pPr lvl="0" algn="ctr" eaLnBrk="0" hangingPunct="0">
              <a:defRPr/>
            </a:pP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Leadership style</a:t>
            </a:r>
            <a:endParaRPr lang="en-US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smtClean="0"/>
              <a:t>Strengths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3000"/>
              </a:spcAft>
            </a:pPr>
            <a:r>
              <a:rPr lang="en-US" sz="2800" b="1" dirty="0" smtClean="0"/>
              <a:t>Marketplace approval</a:t>
            </a:r>
            <a:r>
              <a:rPr lang="en-US" sz="2800" dirty="0" smtClean="0"/>
              <a:t>. Situational leadership is perceived as providing a credible model for training employees to become effective leaders.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3000"/>
              </a:spcAft>
            </a:pPr>
            <a:r>
              <a:rPr lang="en-US" sz="2800" b="1" dirty="0" smtClean="0"/>
              <a:t>Practicality. </a:t>
            </a:r>
            <a:r>
              <a:rPr lang="en-US" sz="2800" dirty="0" smtClean="0"/>
              <a:t>Situational leadership is a straightforward approach that is easily understood and applied in a variety of settings.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3000"/>
              </a:spcAft>
            </a:pPr>
            <a:r>
              <a:rPr lang="en-US" sz="2800" b="1" dirty="0" smtClean="0"/>
              <a:t>Prescriptive value. </a:t>
            </a:r>
            <a:r>
              <a:rPr lang="en-US" sz="2800" dirty="0" smtClean="0"/>
              <a:t>Situational leadership clearly outlines what you should and should not do in various settings.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2D1305-FC79-4D7F-878A-3454F601B721}" type="slidenum">
              <a:rPr lang="en-US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772400" cy="533400"/>
          </a:xfrm>
        </p:spPr>
        <p:txBody>
          <a:bodyPr/>
          <a:lstStyle/>
          <a:p>
            <a:pPr eaLnBrk="1" hangingPunct="1"/>
            <a:r>
              <a:rPr lang="en-US" sz="3200" b="1" smtClean="0"/>
              <a:t>Strengths</a:t>
            </a:r>
            <a:r>
              <a:rPr lang="en-US" smtClean="0"/>
              <a:t>, </a:t>
            </a:r>
            <a:r>
              <a:rPr lang="en-US" sz="3200" b="1" smtClean="0"/>
              <a:t>cont’d</a:t>
            </a:r>
            <a:r>
              <a:rPr lang="en-US" smtClean="0"/>
              <a:t>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229600" cy="48006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2400"/>
              </a:spcAft>
            </a:pPr>
            <a:r>
              <a:rPr lang="en-US" b="1" dirty="0" smtClean="0"/>
              <a:t>Leader flexibility. </a:t>
            </a:r>
            <a:r>
              <a:rPr lang="en-US" dirty="0" smtClean="0"/>
              <a:t>Situational leadership stresses that effective leaders are those who can change their style based on task requirements and subordinate needs.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</a:pPr>
            <a:r>
              <a:rPr lang="en-US" b="1" dirty="0" smtClean="0"/>
              <a:t>Differential treatment. </a:t>
            </a:r>
            <a:r>
              <a:rPr lang="en-US" dirty="0" smtClean="0"/>
              <a:t>Situational leadership is based on the premise that leaders need to treat each subordinate according to his/her unique needs.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6DACE6-4E55-4D2F-80B9-E11C83C8A49B}" type="slidenum">
              <a:rPr lang="en-US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772400" cy="457200"/>
          </a:xfrm>
        </p:spPr>
        <p:txBody>
          <a:bodyPr/>
          <a:lstStyle/>
          <a:p>
            <a:pPr eaLnBrk="1" hangingPunct="1"/>
            <a:r>
              <a:rPr lang="en-US" sz="3200" b="1" smtClean="0"/>
              <a:t>Criticisms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smtClean="0"/>
              <a:t>Lack of an empirical foundation raises theoretical considerations regarding the validity of the approach.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smtClean="0"/>
              <a:t>Further research is required to determine how commitment and competence are conceptualized for each developmental level.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smtClean="0"/>
              <a:t>Conceptualization of commitment itself and why it varies is very unclear.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</a:pPr>
            <a:r>
              <a:rPr lang="en-US" smtClean="0"/>
              <a:t>Replication studies fail to support basic prescriptions of situational leadership model.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7CD875-10CF-410A-A773-853AC3221E39}" type="slidenum">
              <a:rPr lang="en-US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762000" y="609600"/>
            <a:ext cx="6705600" cy="990600"/>
          </a:xfrm>
        </p:spPr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057400"/>
            <a:ext cx="7772400" cy="39624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ts val="3000"/>
              </a:spcAft>
              <a:buFont typeface="Wingdings 2" pitchFamily="18" charset="2"/>
              <a:buChar char="÷"/>
            </a:pPr>
            <a:r>
              <a:rPr lang="en-US" dirty="0" smtClean="0">
                <a:solidFill>
                  <a:schemeClr val="tx1"/>
                </a:solidFill>
              </a:rPr>
              <a:t> Situational Approach Perspective </a:t>
            </a:r>
          </a:p>
          <a:p>
            <a:pPr algn="l" eaLnBrk="1" hangingPunct="1">
              <a:spcBef>
                <a:spcPct val="0"/>
              </a:spcBef>
              <a:spcAft>
                <a:spcPts val="3000"/>
              </a:spcAft>
              <a:buFont typeface="Wingdings 2" pitchFamily="18" charset="2"/>
              <a:buChar char="÷"/>
            </a:pPr>
            <a:r>
              <a:rPr lang="en-US" dirty="0" smtClean="0">
                <a:solidFill>
                  <a:schemeClr val="tx1"/>
                </a:solidFill>
              </a:rPr>
              <a:t> Leadership Styles</a:t>
            </a:r>
          </a:p>
          <a:p>
            <a:pPr algn="l" eaLnBrk="1" hangingPunct="1">
              <a:spcBef>
                <a:spcPct val="0"/>
              </a:spcBef>
              <a:spcAft>
                <a:spcPts val="3000"/>
              </a:spcAft>
              <a:buFont typeface="Wingdings 2" pitchFamily="18" charset="2"/>
              <a:buChar char="÷"/>
            </a:pPr>
            <a:r>
              <a:rPr lang="en-US" dirty="0" smtClean="0">
                <a:solidFill>
                  <a:schemeClr val="tx1"/>
                </a:solidFill>
              </a:rPr>
              <a:t> Developmental Levels</a:t>
            </a:r>
          </a:p>
          <a:p>
            <a:pPr algn="l" eaLnBrk="1" hangingPunct="1">
              <a:spcBef>
                <a:spcPct val="0"/>
              </a:spcBef>
              <a:spcAft>
                <a:spcPts val="3000"/>
              </a:spcAft>
              <a:buFont typeface="Wingdings 2" pitchFamily="18" charset="2"/>
              <a:buChar char="÷"/>
            </a:pPr>
            <a:r>
              <a:rPr lang="en-US" dirty="0" smtClean="0">
                <a:solidFill>
                  <a:schemeClr val="tx1"/>
                </a:solidFill>
              </a:rPr>
              <a:t> How Does the Situational Approach Work?</a:t>
            </a:r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 bwMode="auto">
          <a:xfrm>
            <a:off x="8686800" y="76200"/>
            <a:ext cx="3810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9FF67B-39EE-4D70-ADA8-06CDEB98F470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533400"/>
          </a:xfrm>
        </p:spPr>
        <p:txBody>
          <a:bodyPr/>
          <a:lstStyle/>
          <a:p>
            <a:pPr eaLnBrk="1" hangingPunct="1"/>
            <a:r>
              <a:rPr lang="en-US" sz="3200" b="1" smtClean="0"/>
              <a:t>Criticisms</a:t>
            </a:r>
            <a:r>
              <a:rPr lang="en-US" smtClean="0"/>
              <a:t>, </a:t>
            </a:r>
            <a:r>
              <a:rPr lang="en-US" sz="3200" b="1" smtClean="0"/>
              <a:t>cont’d</a:t>
            </a:r>
            <a:r>
              <a:rPr lang="en-US" smtClean="0"/>
              <a:t>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077200" cy="49530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2400"/>
              </a:spcAft>
            </a:pPr>
            <a:r>
              <a:rPr lang="en-US" smtClean="0"/>
              <a:t>Does not account for how particular demographics influence the leader-subordinate prescriptions of the model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</a:pPr>
            <a:r>
              <a:rPr lang="en-US" smtClean="0"/>
              <a:t>Fails to adequately address the issue of one-to-one versus group leadership in an organizational setting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</a:pPr>
            <a:r>
              <a:rPr lang="en-US" smtClean="0"/>
              <a:t>Questionnaires are biased in favor of situational leadership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C7F08C-D68F-40A7-B40E-B0665025A422}" type="slidenum">
              <a:rPr lang="en-US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153400" cy="838200"/>
          </a:xfrm>
        </p:spPr>
        <p:txBody>
          <a:bodyPr/>
          <a:lstStyle/>
          <a:p>
            <a:pPr eaLnBrk="1" hangingPunct="1"/>
            <a:r>
              <a:rPr lang="en-US" sz="3200" b="1" smtClean="0"/>
              <a:t>Application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447800"/>
            <a:ext cx="8458200" cy="48006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2400"/>
              </a:spcAft>
            </a:pPr>
            <a:r>
              <a:rPr lang="en-US" sz="3200" smtClean="0"/>
              <a:t>Often used in consulting because it’s easy to conceptualize and apply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</a:pPr>
            <a:r>
              <a:rPr lang="en-US" sz="3200" smtClean="0"/>
              <a:t>Straightforward nature makes it practical for managers to apply</a:t>
            </a:r>
          </a:p>
          <a:p>
            <a:pPr eaLnBrk="1" hangingPunct="1">
              <a:spcBef>
                <a:spcPct val="0"/>
              </a:spcBef>
              <a:spcAft>
                <a:spcPts val="2400"/>
              </a:spcAft>
            </a:pPr>
            <a:r>
              <a:rPr lang="en-US" sz="3200" smtClean="0"/>
              <a:t>Breadth of situational approach facilitates its applicability in virtually all types of organizations and levels of management in organizations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144F2C-69C4-49D1-B1DE-E6EDAD9B0021}" type="slidenum">
              <a:rPr lang="en-US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229600" cy="457200"/>
          </a:xfrm>
        </p:spPr>
        <p:txBody>
          <a:bodyPr/>
          <a:lstStyle/>
          <a:p>
            <a:pPr eaLnBrk="1" hangingPunct="1"/>
            <a:r>
              <a:rPr lang="en-US" sz="2400" b="1" smtClean="0"/>
              <a:t>Situational Approach Description   </a:t>
            </a:r>
            <a:r>
              <a:rPr lang="en-US" sz="1800" b="1" smtClean="0"/>
              <a:t>(Hersey &amp; Blanchard, 1969)</a:t>
            </a:r>
            <a:endParaRPr lang="en-US" sz="2400" b="1" smtClean="0">
              <a:solidFill>
                <a:srgbClr val="3333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971800"/>
            <a:ext cx="7162800" cy="29718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sz="2800" dirty="0" smtClean="0">
                <a:ea typeface="Calibri" pitchFamily="34" charset="0"/>
                <a:cs typeface="Calibri" pitchFamily="34" charset="0"/>
              </a:rPr>
              <a:t>Focuses on leadership in situations</a:t>
            </a:r>
            <a:endParaRPr lang="en-US" sz="2800" u="sng" dirty="0" smtClean="0">
              <a:ea typeface="Calibri" pitchFamily="34" charset="0"/>
              <a:cs typeface="Calibri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sz="2800" dirty="0" smtClean="0">
                <a:ea typeface="Calibri" pitchFamily="34" charset="0"/>
                <a:cs typeface="Calibri" pitchFamily="34" charset="0"/>
              </a:rPr>
              <a:t>Emphasizes </a:t>
            </a:r>
            <a:r>
              <a:rPr lang="en-US" sz="2800" b="1" dirty="0" smtClean="0">
                <a:ea typeface="Calibri" pitchFamily="34" charset="0"/>
                <a:cs typeface="Calibri" pitchFamily="34" charset="0"/>
              </a:rPr>
              <a:t>adapting style </a:t>
            </a:r>
            <a:r>
              <a:rPr lang="en-US" sz="2800" dirty="0" smtClean="0">
                <a:ea typeface="Calibri" pitchFamily="34" charset="0"/>
                <a:cs typeface="Calibri" pitchFamily="34" charset="0"/>
              </a:rPr>
              <a:t>- different situations demand different kinds of leadership</a:t>
            </a:r>
          </a:p>
          <a:p>
            <a:pPr eaLnBrk="1" hangingPunct="1">
              <a:spcBef>
                <a:spcPct val="0"/>
              </a:spcBef>
              <a:spcAft>
                <a:spcPts val="1800"/>
              </a:spcAft>
            </a:pPr>
            <a:r>
              <a:rPr lang="en-US" sz="2800" dirty="0" smtClean="0">
                <a:ea typeface="Calibri" pitchFamily="34" charset="0"/>
                <a:cs typeface="Calibri" pitchFamily="34" charset="0"/>
              </a:rPr>
              <a:t>Used extensively in organizational leadership training and development</a:t>
            </a:r>
          </a:p>
        </p:txBody>
      </p:sp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533400" y="1066800"/>
            <a:ext cx="769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 i="1" dirty="0"/>
              <a:t>“Leaders match their style to the competence and commitment of subordinates”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9FF67B-39EE-4D70-ADA8-06CDEB98F47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  <p:sp>
        <p:nvSpPr>
          <p:cNvPr id="9" name="Rectangle 8"/>
          <p:cNvSpPr/>
          <p:nvPr/>
        </p:nvSpPr>
        <p:spPr>
          <a:xfrm>
            <a:off x="1447800" y="2209800"/>
            <a:ext cx="21457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Perspective</a:t>
            </a:r>
            <a:endParaRPr lang="en-US" sz="32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763000" cy="685800"/>
          </a:xfrm>
        </p:spPr>
        <p:txBody>
          <a:bodyPr/>
          <a:lstStyle/>
          <a:p>
            <a:pPr eaLnBrk="1" hangingPunct="1"/>
            <a:r>
              <a:rPr lang="en-US" sz="2800" b="1" smtClean="0"/>
              <a:t>Situational Approach Description, cont’d </a:t>
            </a:r>
            <a:br>
              <a:rPr lang="en-US" sz="2800" b="1" smtClean="0"/>
            </a:br>
            <a:r>
              <a:rPr lang="en-US" sz="2000" smtClean="0"/>
              <a:t>(Hersey &amp; Blanchard, 1969)</a:t>
            </a:r>
            <a:endParaRPr lang="en-US" sz="2000" smtClean="0">
              <a:solidFill>
                <a:srgbClr val="333399"/>
              </a:solidFill>
            </a:endParaRPr>
          </a:p>
        </p:txBody>
      </p:sp>
      <p:sp>
        <p:nvSpPr>
          <p:cNvPr id="14339" name="Rectangle 9"/>
          <p:cNvSpPr>
            <a:spLocks noGrp="1" noChangeArrowheads="1"/>
          </p:cNvSpPr>
          <p:nvPr>
            <p:ph idx="1"/>
          </p:nvPr>
        </p:nvSpPr>
        <p:spPr>
          <a:xfrm>
            <a:off x="914400" y="2286000"/>
            <a:ext cx="7467600" cy="39624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2400"/>
              </a:spcAft>
              <a:buClr>
                <a:srgbClr val="006666"/>
              </a:buClr>
            </a:pPr>
            <a:r>
              <a:rPr lang="en-US" sz="2800" b="1" dirty="0" smtClean="0"/>
              <a:t>Comprised of both a directive dimension &amp; supportive dimension: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Clr>
                <a:srgbClr val="006666"/>
              </a:buClr>
            </a:pPr>
            <a:r>
              <a:rPr lang="en-US" dirty="0" smtClean="0">
                <a:solidFill>
                  <a:schemeClr val="tx1"/>
                </a:solidFill>
              </a:rPr>
              <a:t>Each dimension must be applied appropriately in a given situation</a:t>
            </a:r>
          </a:p>
          <a:p>
            <a:pPr lvl="1">
              <a:spcBef>
                <a:spcPct val="0"/>
              </a:spcBef>
              <a:spcAft>
                <a:spcPts val="2400"/>
              </a:spcAft>
              <a:buClr>
                <a:srgbClr val="006666"/>
              </a:buClr>
            </a:pPr>
            <a:r>
              <a:rPr lang="en-US" dirty="0" smtClean="0">
                <a:solidFill>
                  <a:schemeClr val="tx1"/>
                </a:solidFill>
              </a:rPr>
              <a:t>Leaders evaluate employees to assess their competence and commitment to perform a given task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4B9471-1867-4480-8A56-2C5CDAF898C1}" type="slidenum">
              <a:rPr lang="en-US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  <p:sp>
        <p:nvSpPr>
          <p:cNvPr id="8" name="Rectangle 7"/>
          <p:cNvSpPr/>
          <p:nvPr/>
        </p:nvSpPr>
        <p:spPr>
          <a:xfrm>
            <a:off x="1066800" y="1600200"/>
            <a:ext cx="1882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Definition</a:t>
            </a:r>
            <a:endParaRPr lang="en-US" sz="32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457200"/>
          </a:xfrm>
        </p:spPr>
        <p:txBody>
          <a:bodyPr/>
          <a:lstStyle/>
          <a:p>
            <a:pPr eaLnBrk="1" hangingPunct="1"/>
            <a:r>
              <a:rPr lang="en-US" sz="3200" b="1" smtClean="0"/>
              <a:t>Leadership Styles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2209800"/>
            <a:ext cx="7620000" cy="3810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Leadership style - the behavior pattern of an individual who attempts to influence others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200" b="1" dirty="0" smtClean="0"/>
              <a:t>	</a:t>
            </a:r>
            <a:r>
              <a:rPr lang="en-US" sz="3200" dirty="0" smtClean="0"/>
              <a:t>It includes both:</a:t>
            </a:r>
          </a:p>
          <a:p>
            <a:pPr lvl="1"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Directive </a:t>
            </a:r>
            <a:r>
              <a:rPr lang="en-US" sz="2800" b="1" dirty="0" smtClean="0">
                <a:solidFill>
                  <a:schemeClr val="tx1"/>
                </a:solidFill>
              </a:rPr>
              <a:t>(task)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behaviors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Supportive </a:t>
            </a:r>
            <a:r>
              <a:rPr lang="en-US" sz="2800" b="1" dirty="0" smtClean="0">
                <a:solidFill>
                  <a:schemeClr val="tx1"/>
                </a:solidFill>
              </a:rPr>
              <a:t>(relationship)</a:t>
            </a:r>
            <a:r>
              <a:rPr lang="en-US" sz="2800" dirty="0" smtClean="0">
                <a:solidFill>
                  <a:schemeClr val="tx1"/>
                </a:solidFill>
              </a:rPr>
              <a:t> behaviors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AE45A3-15D0-4CE1-88FA-DE7E5777563A}" type="slidenum">
              <a:rPr lang="en-US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  <p:sp>
        <p:nvSpPr>
          <p:cNvPr id="8" name="Rectangle 7"/>
          <p:cNvSpPr/>
          <p:nvPr/>
        </p:nvSpPr>
        <p:spPr>
          <a:xfrm>
            <a:off x="1219200" y="1524000"/>
            <a:ext cx="1882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Definition</a:t>
            </a:r>
            <a:endParaRPr lang="en-US" sz="32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6705600" cy="533400"/>
          </a:xfrm>
        </p:spPr>
        <p:txBody>
          <a:bodyPr/>
          <a:lstStyle/>
          <a:p>
            <a:pPr eaLnBrk="1" hangingPunct="1"/>
            <a:r>
              <a:rPr lang="en-US" sz="3200" b="1" smtClean="0"/>
              <a:t>Leadership Styles – con’t</a:t>
            </a:r>
          </a:p>
        </p:txBody>
      </p:sp>
      <p:sp>
        <p:nvSpPr>
          <p:cNvPr id="16387" name="Rectangle 1030"/>
          <p:cNvSpPr>
            <a:spLocks noGrp="1" noChangeArrowheads="1"/>
          </p:cNvSpPr>
          <p:nvPr>
            <p:ph sz="half" idx="1"/>
          </p:nvPr>
        </p:nvSpPr>
        <p:spPr>
          <a:xfrm>
            <a:off x="838200" y="2209800"/>
            <a:ext cx="7543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3200" b="1" i="1" dirty="0" smtClean="0"/>
              <a:t>Directive behaviors</a:t>
            </a:r>
            <a:r>
              <a:rPr lang="en-US" sz="3200" b="1" dirty="0" smtClean="0"/>
              <a:t> </a:t>
            </a:r>
            <a:r>
              <a:rPr lang="en-US" sz="3200" dirty="0" smtClean="0"/>
              <a:t>- Help group members in goal achievement via </a:t>
            </a:r>
            <a:r>
              <a:rPr lang="en-US" sz="3200" i="1" dirty="0" smtClean="0"/>
              <a:t>one-way communication</a:t>
            </a:r>
            <a:r>
              <a:rPr lang="en-US" sz="3200" dirty="0" smtClean="0"/>
              <a:t> through: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Giving directions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Establishing goals &amp; how to achieve them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Methods of evaluation &amp; time lines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Defining roles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1F59D7-00F1-4D80-8A72-E33440E17993}" type="slidenum">
              <a:rPr lang="en-US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1524000"/>
            <a:ext cx="548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Dimension Definition</a:t>
            </a:r>
            <a:endParaRPr lang="en-US" sz="32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6705600" cy="4572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Leadership Styles, cont’d.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838200" y="2362200"/>
            <a:ext cx="75438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b="1" i="1" dirty="0" smtClean="0"/>
              <a:t>Supportive behaviors</a:t>
            </a:r>
            <a:r>
              <a:rPr lang="en-US" b="1" dirty="0" smtClean="0"/>
              <a:t> - Assist group members via </a:t>
            </a:r>
            <a:r>
              <a:rPr lang="en-US" b="1" i="1" dirty="0" smtClean="0"/>
              <a:t>two-way communication</a:t>
            </a:r>
            <a:r>
              <a:rPr lang="en-US" b="1" dirty="0" smtClean="0"/>
              <a:t> in feeling comfortable with themselves, co-workers, and situation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Asking for input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Problem solving 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Praising, listening</a:t>
            </a:r>
          </a:p>
        </p:txBody>
      </p:sp>
      <p:sp>
        <p:nvSpPr>
          <p:cNvPr id="17415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7B3C68-6140-4A13-A6DF-47FECDC1AA8A}" type="slidenum">
              <a:rPr lang="en-US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0" y="1524000"/>
            <a:ext cx="57308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en-US" sz="32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Dimension Definitions</a:t>
            </a:r>
            <a:endParaRPr lang="en-US" sz="32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5773738" cy="457200"/>
          </a:xfrm>
        </p:spPr>
        <p:txBody>
          <a:bodyPr/>
          <a:lstStyle/>
          <a:p>
            <a:pPr eaLnBrk="1" hangingPunct="1"/>
            <a:r>
              <a:rPr lang="en-US" sz="3200" b="1" smtClean="0"/>
              <a:t>S1 - Directing Style</a:t>
            </a:r>
          </a:p>
        </p:txBody>
      </p:sp>
      <p:sp>
        <p:nvSpPr>
          <p:cNvPr id="9219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1937266"/>
            <a:ext cx="4495800" cy="3431709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spcBef>
                <a:spcPct val="0"/>
              </a:spcBef>
              <a:spcAft>
                <a:spcPts val="3000"/>
              </a:spcAft>
              <a:defRPr/>
            </a:pPr>
            <a:r>
              <a:rPr lang="en-US" dirty="0" smtClean="0">
                <a:cs typeface="Calibri" pitchFamily="34" charset="0"/>
              </a:rPr>
              <a:t>Leader focuses communication on goal achievement</a:t>
            </a:r>
          </a:p>
          <a:p>
            <a:pPr>
              <a:spcBef>
                <a:spcPct val="0"/>
              </a:spcBef>
              <a:spcAft>
                <a:spcPts val="3000"/>
              </a:spcAft>
              <a:defRPr/>
            </a:pPr>
            <a:r>
              <a:rPr lang="en-US" dirty="0" smtClean="0">
                <a:cs typeface="Calibri" pitchFamily="34" charset="0"/>
              </a:rPr>
              <a:t>Spends LESS time using supportive behaviors</a:t>
            </a:r>
          </a:p>
        </p:txBody>
      </p:sp>
      <p:sp>
        <p:nvSpPr>
          <p:cNvPr id="9221" name="Text Box 1042"/>
          <p:cNvSpPr txBox="1">
            <a:spLocks noChangeArrowheads="1"/>
          </p:cNvSpPr>
          <p:nvPr/>
        </p:nvSpPr>
        <p:spPr bwMode="auto">
          <a:xfrm rot="27737">
            <a:off x="775363" y="1991127"/>
            <a:ext cx="2881090" cy="3323987"/>
          </a:xfrm>
          <a:prstGeom prst="rect">
            <a:avLst/>
          </a:prstGeom>
          <a:ln>
            <a:noFill/>
            <a:headEnd/>
            <a:tailEnd/>
          </a:ln>
          <a:effectLst>
            <a:outerShdw blurRad="292100" dist="38100" dir="5400000" sx="103000" sy="103000" algn="t" rotWithShape="0">
              <a:schemeClr val="accent4">
                <a:lumMod val="75000"/>
                <a:alpha val="19000"/>
              </a:scheme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r" eaLnBrk="0" hangingPunct="0">
              <a:defRPr/>
            </a:pPr>
            <a:r>
              <a:rPr lang="en-US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 1</a:t>
            </a:r>
          </a:p>
          <a:p>
            <a:pPr algn="ctr" eaLnBrk="0" hangingPunct="0">
              <a:defRPr/>
            </a:pPr>
            <a:r>
              <a:rPr lang="en-US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Directing</a:t>
            </a:r>
          </a:p>
          <a:p>
            <a:pPr algn="ctr" eaLnBrk="0" hangingPunct="0">
              <a:defRPr/>
            </a:pPr>
            <a:endParaRPr lang="en-US" sz="3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 eaLnBrk="0" hangingPunct="0">
              <a:lnSpc>
                <a:spcPct val="150000"/>
              </a:lnSpc>
              <a:defRPr/>
            </a:pPr>
            <a:r>
              <a:rPr lang="en-US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High Directive</a:t>
            </a:r>
          </a:p>
          <a:p>
            <a:pPr algn="ctr" eaLnBrk="0" hangingPunct="0">
              <a:lnSpc>
                <a:spcPct val="150000"/>
              </a:lnSpc>
              <a:defRPr/>
            </a:pPr>
            <a:r>
              <a:rPr lang="en-US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Low Supportive</a:t>
            </a:r>
            <a:endParaRPr lang="en-US" sz="11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 eaLnBrk="0" hangingPunct="0">
              <a:lnSpc>
                <a:spcPct val="150000"/>
              </a:lnSpc>
              <a:defRPr/>
            </a:pPr>
            <a:endParaRPr lang="en-US" sz="11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441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EE4546-18F0-4BE9-87C0-29687DA47F5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533400"/>
          </a:xfrm>
        </p:spPr>
        <p:txBody>
          <a:bodyPr/>
          <a:lstStyle/>
          <a:p>
            <a:pPr eaLnBrk="1" hangingPunct="1"/>
            <a:r>
              <a:rPr lang="en-US" sz="3200" b="1" smtClean="0"/>
              <a:t>S2 - Coaching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1417052"/>
            <a:ext cx="5105400" cy="4755148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0"/>
              </a:spcBef>
              <a:spcAft>
                <a:spcPts val="1800"/>
              </a:spcAft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Leader focuses communication on BOTH goal achievement and supporting subordinates’ socioemotional needs</a:t>
            </a:r>
          </a:p>
          <a:p>
            <a:pPr>
              <a:spcBef>
                <a:spcPct val="0"/>
              </a:spcBef>
              <a:spcAft>
                <a:spcPts val="1800"/>
              </a:spcAft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Requires leader involvement through encouragement and soliciting subordinate input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 rot="27737">
            <a:off x="547629" y="1901800"/>
            <a:ext cx="3008969" cy="3785652"/>
          </a:xfrm>
          <a:prstGeom prst="rect">
            <a:avLst/>
          </a:prstGeom>
          <a:ln>
            <a:noFill/>
          </a:ln>
          <a:effectLst>
            <a:outerShdw blurRad="165100" dir="5400000" sx="104000" sy="104000" algn="t" rotWithShape="0">
              <a:srgbClr val="00B050">
                <a:alpha val="17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/>
            <a:ext uri="{91240B29-F687-4F45-9708-019B960494DF}"/>
            <a:ext uri="{AF507438-7753-43E0-B8FC-AC1667EBCBE1}"/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2800" b="1" dirty="0"/>
              <a:t>S 2</a:t>
            </a:r>
          </a:p>
          <a:p>
            <a:pPr algn="ctr" eaLnBrk="0" hangingPunct="0">
              <a:lnSpc>
                <a:spcPct val="200000"/>
              </a:lnSpc>
              <a:defRPr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Coaching</a:t>
            </a:r>
          </a:p>
          <a:p>
            <a:pPr algn="ctr" eaLnBrk="0" hangingPunct="0">
              <a:lnSpc>
                <a:spcPct val="200000"/>
              </a:lnSpc>
              <a:defRPr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High Directive</a:t>
            </a:r>
          </a:p>
          <a:p>
            <a:pPr algn="ctr" eaLnBrk="0" hangingPunct="0">
              <a:lnSpc>
                <a:spcPct val="150000"/>
              </a:lnSpc>
              <a:defRPr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High Supportive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algn="ctr" eaLnBrk="0" hangingPunct="0">
              <a:defRPr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465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E5F1E1-3259-4227-8719-5D56A3220A4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Northouse - Leadership Theory and Practice, Sixth Edition © 2012 SAGE Publications, Inc.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Custom Desig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2538</TotalTime>
  <Words>1221</Words>
  <Application>Microsoft Office PowerPoint</Application>
  <PresentationFormat>On-screen Show (4:3)</PresentationFormat>
  <Paragraphs>226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1_Custom Design</vt:lpstr>
      <vt:lpstr>Situational Approach</vt:lpstr>
      <vt:lpstr>Overview</vt:lpstr>
      <vt:lpstr>Situational Approach Description   (Hersey &amp; Blanchard, 1969)</vt:lpstr>
      <vt:lpstr>Situational Approach Description, cont’d  (Hersey &amp; Blanchard, 1969)</vt:lpstr>
      <vt:lpstr>Leadership Styles</vt:lpstr>
      <vt:lpstr>Leadership Styles – con’t</vt:lpstr>
      <vt:lpstr>Leadership Styles, cont’d.</vt:lpstr>
      <vt:lpstr>S1 - Directing Style</vt:lpstr>
      <vt:lpstr>S2 - Coaching Style</vt:lpstr>
      <vt:lpstr>S3 - Supporting Style</vt:lpstr>
      <vt:lpstr>S4 - Delegating Style</vt:lpstr>
      <vt:lpstr>Development Levels</vt:lpstr>
      <vt:lpstr>Slide 13</vt:lpstr>
      <vt:lpstr>Situational Approach</vt:lpstr>
      <vt:lpstr>How Does The Situational Approach Work?</vt:lpstr>
      <vt:lpstr>How Does The Situational Approach Work? </vt:lpstr>
      <vt:lpstr>Strengths</vt:lpstr>
      <vt:lpstr>Strengths, cont’d.</vt:lpstr>
      <vt:lpstr>Criticisms</vt:lpstr>
      <vt:lpstr>Criticisms, cont’d.</vt:lpstr>
      <vt:lpstr>Application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Virginia Gregory</dc:creator>
  <cp:lastModifiedBy>MaryAnn</cp:lastModifiedBy>
  <cp:revision>198</cp:revision>
  <dcterms:created xsi:type="dcterms:W3CDTF">2000-11-13T21:29:08Z</dcterms:created>
  <dcterms:modified xsi:type="dcterms:W3CDTF">2012-02-15T06:22:43Z</dcterms:modified>
</cp:coreProperties>
</file>