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3" r:id="rId1"/>
  </p:sldMasterIdLst>
  <p:notesMasterIdLst>
    <p:notesMasterId r:id="rId23"/>
  </p:notesMasterIdLst>
  <p:handoutMasterIdLst>
    <p:handoutMasterId r:id="rId24"/>
  </p:handoutMasterIdLst>
  <p:sldIdLst>
    <p:sldId id="257" r:id="rId2"/>
    <p:sldId id="258" r:id="rId3"/>
    <p:sldId id="278" r:id="rId4"/>
    <p:sldId id="287" r:id="rId5"/>
    <p:sldId id="279" r:id="rId6"/>
    <p:sldId id="289" r:id="rId7"/>
    <p:sldId id="296" r:id="rId8"/>
    <p:sldId id="280" r:id="rId9"/>
    <p:sldId id="281" r:id="rId10"/>
    <p:sldId id="282" r:id="rId11"/>
    <p:sldId id="283" r:id="rId12"/>
    <p:sldId id="284" r:id="rId13"/>
    <p:sldId id="274" r:id="rId14"/>
    <p:sldId id="275" r:id="rId15"/>
    <p:sldId id="294" r:id="rId16"/>
    <p:sldId id="293" r:id="rId17"/>
    <p:sldId id="276" r:id="rId18"/>
    <p:sldId id="290" r:id="rId19"/>
    <p:sldId id="277" r:id="rId20"/>
    <p:sldId id="291" r:id="rId21"/>
    <p:sldId id="285" r:id="rId22"/>
  </p:sldIdLst>
  <p:sldSz cx="9144000" cy="6858000" type="screen4x3"/>
  <p:notesSz cx="6858000" cy="91170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6800"/>
    <a:srgbClr val="006C00"/>
    <a:srgbClr val="006699"/>
    <a:srgbClr val="6699FF"/>
    <a:srgbClr val="660066"/>
    <a:srgbClr val="6666FF"/>
    <a:srgbClr val="003366"/>
    <a:srgbClr val="33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92" autoAdjust="0"/>
    <p:restoredTop sz="98943" autoAdjust="0"/>
  </p:normalViewPr>
  <p:slideViewPr>
    <p:cSldViewPr>
      <p:cViewPr>
        <p:scale>
          <a:sx n="66" d="100"/>
          <a:sy n="66" d="100"/>
        </p:scale>
        <p:origin x="-557" y="-9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854" y="-90"/>
      </p:cViewPr>
      <p:guideLst>
        <p:guide orient="horz" pos="2872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61400"/>
            <a:ext cx="2971800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61400"/>
            <a:ext cx="2971800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56726BB7-4D6D-47F8-B79F-88B32577F3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0938" y="684213"/>
            <a:ext cx="4557712" cy="34178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30700"/>
            <a:ext cx="5029200" cy="410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61400"/>
            <a:ext cx="2971800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61400"/>
            <a:ext cx="2971800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097483ED-ED6F-48AC-9790-A3DA839DA6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1C2B6CC-D7EE-4772-BB44-64D146CF4E28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z="200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5718037-8675-4E98-B7A0-835E7FEDCC7C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Char char="-"/>
            </a:pPr>
            <a:endParaRPr lang="en-US" sz="180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EF86984-E406-43EF-A620-41328ABACBDF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z="180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D546C1F-A567-467A-84ED-7899DBC8E898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43013" y="381000"/>
            <a:ext cx="4468812" cy="3352800"/>
          </a:xfrm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038600"/>
            <a:ext cx="5334000" cy="4495800"/>
          </a:xfrm>
          <a:noFill/>
        </p:spPr>
        <p:txBody>
          <a:bodyPr/>
          <a:lstStyle/>
          <a:p>
            <a:endParaRPr lang="en-US" sz="180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7AC6052-46FC-44FE-BF47-6C2089DB8499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1758EAC-54CE-4E6C-A67F-694D067C2E16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1B579E3-3F46-40A6-94CD-C1879A45BB36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3188" y="379413"/>
            <a:ext cx="4471987" cy="3354387"/>
          </a:xfrm>
          <a:solidFill>
            <a:srgbClr val="FFFFFF"/>
          </a:solidFill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4191000"/>
            <a:ext cx="5257800" cy="45831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1800" smtClean="0"/>
              <a:t> </a:t>
            </a:r>
            <a:endParaRPr lang="en-US" sz="100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F0C0FFC-2166-48BD-91EE-DF381498BF83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22388" y="379413"/>
            <a:ext cx="4573587" cy="3430587"/>
          </a:xfrm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3733800"/>
            <a:ext cx="5334000" cy="4484688"/>
          </a:xfrm>
          <a:noFill/>
        </p:spPr>
        <p:txBody>
          <a:bodyPr/>
          <a:lstStyle/>
          <a:p>
            <a:r>
              <a:rPr lang="en-US" sz="1800" smtClean="0"/>
              <a:t>  </a:t>
            </a:r>
            <a:endParaRPr lang="en-US" sz="100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E94D6E1-1905-4685-8512-3EF2627AFCD1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899AE19-8D85-4A5A-B1BF-C042158FF91A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BC18A4-93A4-492E-8A5A-109DA336225A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z="180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B6393EE-D8DD-400A-968E-347E6AEBA759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D611E70-75C6-4617-AE90-81EBEA435E0D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z="160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34A9C08-0ADB-4D2B-B162-D11368271679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B46EC05-7F50-44EA-A1BD-09C09EB4E4A4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122C22F-1F96-427F-9E8E-BB09F5D1F342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11FDC9E-F7B6-4F7C-8F01-0BB861AF28E5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z="18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E274C8B-61EC-40A4-B222-164C589B22C2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63346D4-478D-4692-9B40-CA87134A65FE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CF3604C-1082-4A03-BEE6-2BE68276E949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z="180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A091066-6B23-447D-BF68-51306C7E7283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z="18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52600"/>
            <a:ext cx="7772400" cy="1470025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58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" y="6356350"/>
            <a:ext cx="7848600" cy="365125"/>
          </a:xfrm>
        </p:spPr>
        <p:txBody>
          <a:bodyPr/>
          <a:lstStyle>
            <a:lvl1pPr>
              <a:defRPr sz="1000" dirty="0" smtClean="0"/>
            </a:lvl1pPr>
          </a:lstStyle>
          <a:p>
            <a:pPr>
              <a:defRPr/>
            </a:pPr>
            <a:r>
              <a:rPr lang="en-US"/>
              <a:t>Northouse - Leadership Theory and Practice, Sixth Edition © 2012 SAGE Publications, Inc.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686800" y="76200"/>
            <a:ext cx="30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C4E12-D691-481C-ACE5-418896415E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366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76400"/>
            <a:ext cx="8229600" cy="4495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Northouse - Leadership Theory and Practice, Sixth Edition © 2012 SAGE Publications,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F4BDB-AC98-4F7B-B129-24ABC81CFB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Northouse - Leadership Theory and Practice, Sixth Edition © 2012 SAGE Publications,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FCDADE-3F8E-489D-A11C-8BE1FC7A5E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nt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366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52600"/>
            <a:ext cx="38862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752600"/>
            <a:ext cx="38862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Northouse - Leadership Theory and Practice, Sixth Edition © 2012 SAGE Publications, Inc.</a:t>
            </a: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93850-98DD-4E9E-9CED-BF286B097D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 userDrawn="1"/>
        </p:nvSpPr>
        <p:spPr bwMode="auto">
          <a:xfrm>
            <a:off x="1792288" y="4876800"/>
            <a:ext cx="54864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>
            <a:lvl1pPr algn="l">
              <a:defRPr sz="2000" b="1"/>
            </a:lvl1pPr>
          </a:lstStyle>
          <a:p>
            <a:pPr eaLnBrk="0" hangingPunct="0">
              <a:defRPr/>
            </a:pPr>
            <a:r>
              <a:rPr lang="en-US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Click to edit Master title style</a:t>
            </a:r>
            <a:endParaRPr lang="en-US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38200"/>
            <a:ext cx="5486400" cy="4038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Northouse - Leadership Theory and Practice, Sixth Edition © 2012 SAGE Publications, Inc.</a:t>
            </a: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38BCD0-70AC-4A0D-82C0-EEE2E9A99F7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366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Northouse - Leadership Theory and Practice, Sixth Edition © 2012 SAGE Publications, Inc.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478AE5-EBBC-4BDD-97E2-E65F912209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itle 1"/>
          <p:cNvSpPr txBox="1">
            <a:spLocks/>
          </p:cNvSpPr>
          <p:nvPr userDrawn="1"/>
        </p:nvSpPr>
        <p:spPr bwMode="auto">
          <a:xfrm>
            <a:off x="6629400" y="838200"/>
            <a:ext cx="2057400" cy="528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anchor="b"/>
          <a:lstStyle/>
          <a:p>
            <a:pPr eaLnBrk="0" hangingPunct="0">
              <a:defRPr/>
            </a:pPr>
            <a:r>
              <a:rPr lang="en-US" sz="3900" b="1" ker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Click to edit Master title style</a:t>
            </a:r>
          </a:p>
        </p:txBody>
      </p:sp>
      <p:sp>
        <p:nvSpPr>
          <p:cNvPr id="7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38200"/>
            <a:ext cx="6019800" cy="5287963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Northouse - Leadership Theory and Practice, Sixth Edition © 2012 SAGE Publications, Inc.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077829-0196-4C96-8311-15803BE1D94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838200"/>
            <a:ext cx="2057400" cy="5287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38200"/>
            <a:ext cx="6019800" cy="5287963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Northouse - Leadership Theory and Practice, Sixth Edition © 2012 SAGE Publications, Inc.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6632BC-60C9-459A-9485-145D77744C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8534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Northouse - Leadership Theory and Practice, Sixth Edition © 2012 SAGE Publications, Inc.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50CA39-6B0E-44EC-9C41-31EE2F4C8C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Northouse - Leadership Theory and Practice, Sixth Edition © 2012 SAGE Publications, Inc.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2B2F8-AC70-40E5-B485-F646E726BAA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4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Northouse - Leadership Theory and Practice, Sixth Edition © 2012 SAGE Publications, Inc.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7D0C0-49CF-4D12-8071-8BA6EA510F3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842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Northouse - Leadership Theory and Practice, Sixth Edition © 2012 SAGE Publications,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BC934E-85A7-4192-AA45-E4995B54E7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366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73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73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Northouse - Leadership Theory and Practice, Sixth Edition © 2012 SAGE Publications, Inc.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529BC-9C9F-4111-A7AB-2589E31BFF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366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533400" y="6356350"/>
            <a:ext cx="81534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Northouse - Leadership Theory and Practice, Sixth Edition © 2012 SAGE Publications, Inc.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698D11-6B08-4603-8EF7-3E5FDE9AAB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Northouse - Leadership Theory and Practice, Sixth Edition © 2012 SAGE Publications, Inc.</a:t>
            </a:r>
            <a:endParaRPr lang="en-US" dirty="0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3F8798-76A5-4A21-870B-47353ED5AC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3008313" cy="749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85800"/>
            <a:ext cx="5111750" cy="55821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8133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Northouse - Leadership Theory and Practice, Sixth Edition © 2012 SAGE Publications,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5D1FC1-DF5B-4B80-9F6E-8979A697D3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Northouse - Leadership Theory and Practice, Sixth Edition © 2012 SAGE Publications,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0AC4E9-6692-419E-87CF-B610AFECB8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 descr="Northouse_Leadership_6e_ppt.jpg"/>
          <p:cNvPicPr>
            <a:picLocks noChangeAspect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685800"/>
            <a:ext cx="822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822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Northouse - Leadership Theory and Practice, Sixth Edition © 2012 SAGE Publications, Inc.</a:t>
            </a:r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9144000" cy="533400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TextBox 2"/>
          <p:cNvSpPr txBox="1"/>
          <p:nvPr userDrawn="1"/>
        </p:nvSpPr>
        <p:spPr>
          <a:xfrm>
            <a:off x="0" y="0"/>
            <a:ext cx="9144000" cy="5842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3200" b="1" dirty="0" smtClean="0">
                <a:solidFill>
                  <a:schemeClr val="bg1"/>
                </a:solidFill>
                <a:cs typeface="Arial" pitchFamily="34" charset="0"/>
              </a:rPr>
              <a:t> LEADERSHIP </a:t>
            </a:r>
            <a:r>
              <a:rPr lang="en-US" sz="1400" dirty="0" smtClean="0">
                <a:solidFill>
                  <a:schemeClr val="bg1"/>
                </a:solidFill>
                <a:cs typeface="Arial" pitchFamily="34" charset="0"/>
              </a:rPr>
              <a:t>THEORY AND PRACTICE  SIXTH EDITION </a:t>
            </a:r>
            <a:endParaRPr lang="en-US" sz="14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76200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bg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169C74AD-4B1D-4B03-BC70-B68DE1B6EC7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0" r:id="rId2"/>
    <p:sldLayoutId id="2147483691" r:id="rId3"/>
    <p:sldLayoutId id="2147483692" r:id="rId4"/>
    <p:sldLayoutId id="2147483693" r:id="rId5"/>
    <p:sldLayoutId id="2147483699" r:id="rId6"/>
    <p:sldLayoutId id="2147483694" r:id="rId7"/>
    <p:sldLayoutId id="2147483695" r:id="rId8"/>
    <p:sldLayoutId id="2147483696" r:id="rId9"/>
    <p:sldLayoutId id="2147483700" r:id="rId10"/>
    <p:sldLayoutId id="2147483701" r:id="rId11"/>
    <p:sldLayoutId id="2147483702" r:id="rId12"/>
    <p:sldLayoutId id="2147483703" r:id="rId13"/>
    <p:sldLayoutId id="2147483697" r:id="rId14"/>
    <p:sldLayoutId id="2147483704" r:id="rId15"/>
    <p:sldLayoutId id="2147483705" r:id="rId16"/>
    <p:sldLayoutId id="2147483706" r:id="rId17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i="1" kern="1200">
          <a:solidFill>
            <a:schemeClr val="tx1"/>
          </a:solidFill>
          <a:latin typeface="Times New Roman" pitchFamily="18" charset="0"/>
          <a:ea typeface="+mj-ea"/>
          <a:cs typeface="Times New Roman" pitchFamily="18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Times New Roman" pitchFamily="18" charset="0"/>
          <a:cs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Times New Roman" pitchFamily="18" charset="0"/>
          <a:cs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Times New Roman" pitchFamily="18" charset="0"/>
          <a:cs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Times New Roman" pitchFamily="18" charset="0"/>
          <a:cs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7000"/>
        </a:buClr>
        <a:buSzPct val="85000"/>
        <a:buFont typeface="Wingdings 2" pitchFamily="18" charset="2"/>
        <a:buChar char="÷"/>
        <a:defRPr sz="3200" kern="12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000"/>
        </a:buClr>
        <a:buSzPct val="90000"/>
        <a:buFont typeface="Wingdings 2" pitchFamily="18" charset="2"/>
        <a:buChar char="®"/>
        <a:defRPr sz="2800" kern="1200">
          <a:solidFill>
            <a:srgbClr val="00480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700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Font typeface="Wingdings" pitchFamily="2" charset="2"/>
        <a:buChar char="§"/>
        <a:defRPr sz="2000" kern="1200">
          <a:solidFill>
            <a:srgbClr val="00700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007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9812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dirty="0" smtClean="0"/>
              <a:t>Situational Approach</a:t>
            </a:r>
          </a:p>
        </p:txBody>
      </p:sp>
      <p:sp>
        <p:nvSpPr>
          <p:cNvPr id="11267" name="Rectangle 10"/>
          <p:cNvSpPr>
            <a:spLocks noChangeArrowheads="1"/>
          </p:cNvSpPr>
          <p:nvPr/>
        </p:nvSpPr>
        <p:spPr bwMode="auto">
          <a:xfrm>
            <a:off x="2133600" y="3733800"/>
            <a:ext cx="5638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n-US" sz="3200">
              <a:solidFill>
                <a:srgbClr val="800080"/>
              </a:solidFill>
              <a:cs typeface="Times New Roman" pitchFamily="18" charset="0"/>
            </a:endParaRPr>
          </a:p>
          <a:p>
            <a:pPr eaLnBrk="0" hangingPunct="0"/>
            <a:endParaRPr lang="en-US" sz="3200">
              <a:solidFill>
                <a:srgbClr val="800080"/>
              </a:solidFill>
            </a:endParaRPr>
          </a:p>
        </p:txBody>
      </p:sp>
      <p:sp>
        <p:nvSpPr>
          <p:cNvPr id="11268" name="Rectangle 11"/>
          <p:cNvSpPr>
            <a:spLocks noChangeArrowheads="1"/>
          </p:cNvSpPr>
          <p:nvPr/>
        </p:nvSpPr>
        <p:spPr bwMode="auto">
          <a:xfrm>
            <a:off x="3352800" y="3429000"/>
            <a:ext cx="203991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Chapter 5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04800" y="609600"/>
            <a:ext cx="8534400" cy="457200"/>
          </a:xfrm>
        </p:spPr>
        <p:txBody>
          <a:bodyPr/>
          <a:lstStyle/>
          <a:p>
            <a:pPr eaLnBrk="1" hangingPunct="1"/>
            <a:r>
              <a:rPr lang="en-US" sz="3200" b="1" smtClean="0"/>
              <a:t>S3 - Supporting Style</a:t>
            </a:r>
          </a:p>
        </p:txBody>
      </p:sp>
      <p:sp>
        <p:nvSpPr>
          <p:cNvPr id="11267" name="Rectangle 1027"/>
          <p:cNvSpPr>
            <a:spLocks noGrp="1" noChangeArrowheads="1"/>
          </p:cNvSpPr>
          <p:nvPr>
            <p:ph type="body" sz="half" idx="2"/>
          </p:nvPr>
        </p:nvSpPr>
        <p:spPr>
          <a:xfrm>
            <a:off x="3733800" y="1371600"/>
            <a:ext cx="5181600" cy="4876800"/>
          </a:xfr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0"/>
              </a:spcBef>
              <a:spcAft>
                <a:spcPts val="1800"/>
              </a:spcAft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Leader does NOT focus solely on goals; uses supportive behaviors to bring out employee skills in accomplishing the task</a:t>
            </a:r>
          </a:p>
          <a:p>
            <a:pPr>
              <a:spcBef>
                <a:spcPct val="0"/>
              </a:spcBef>
              <a:spcAft>
                <a:spcPts val="1800"/>
              </a:spcAft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Leader delegates day-to-day decision-making control, but is available to facilitate problem solving</a:t>
            </a:r>
          </a:p>
        </p:txBody>
      </p:sp>
      <p:sp>
        <p:nvSpPr>
          <p:cNvPr id="56335" name="Text Box 1039"/>
          <p:cNvSpPr txBox="1">
            <a:spLocks noChangeArrowheads="1"/>
          </p:cNvSpPr>
          <p:nvPr/>
        </p:nvSpPr>
        <p:spPr bwMode="auto">
          <a:xfrm rot="27737">
            <a:off x="316791" y="2317284"/>
            <a:ext cx="3182754" cy="2985433"/>
          </a:xfrm>
          <a:prstGeom prst="rect">
            <a:avLst/>
          </a:prstGeom>
          <a:ln>
            <a:noFill/>
          </a:ln>
          <a:effectLst>
            <a:outerShdw blurRad="165100" dist="76200" dir="5400000" sx="104000" sy="104000" algn="t" rotWithShape="0">
              <a:schemeClr val="accent4">
                <a:lumMod val="75000"/>
                <a:alpha val="74000"/>
              </a:scheme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>
            <a:ext uri="{909E8E84-426E-40DD-AFC4-6F175D3DCCD1}"/>
            <a:ext uri="{91240B29-F687-4F45-9708-019B960494DF}"/>
            <a:ext uri="{AF507438-7753-43E0-B8FC-AC1667EBCBE1}"/>
          </a:ex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r" eaLnBrk="0" hangingPunct="0">
              <a:defRPr/>
            </a:pPr>
            <a:r>
              <a:rPr lang="en-US" sz="2800" b="1" dirty="0">
                <a:latin typeface="Calibri" pitchFamily="34" charset="0"/>
                <a:cs typeface="Calibri" pitchFamily="34" charset="0"/>
              </a:rPr>
              <a:t>S 3</a:t>
            </a:r>
          </a:p>
          <a:p>
            <a:pPr algn="ctr" eaLnBrk="0" hangingPunct="0">
              <a:lnSpc>
                <a:spcPct val="150000"/>
              </a:lnSpc>
              <a:defRPr/>
            </a:pPr>
            <a:r>
              <a:rPr lang="en-US" sz="3200" b="1" dirty="0">
                <a:latin typeface="Calibri" pitchFamily="34" charset="0"/>
                <a:cs typeface="Calibri" pitchFamily="34" charset="0"/>
              </a:rPr>
              <a:t>Supporting</a:t>
            </a:r>
          </a:p>
          <a:p>
            <a:pPr algn="ctr" eaLnBrk="0" hangingPunct="0">
              <a:lnSpc>
                <a:spcPct val="200000"/>
              </a:lnSpc>
              <a:defRPr/>
            </a:pPr>
            <a:r>
              <a:rPr lang="en-US" sz="3200" b="1" dirty="0">
                <a:latin typeface="Calibri" pitchFamily="34" charset="0"/>
                <a:cs typeface="Calibri" pitchFamily="34" charset="0"/>
              </a:rPr>
              <a:t>High Supportive</a:t>
            </a:r>
          </a:p>
          <a:p>
            <a:pPr algn="ctr" eaLnBrk="0" hangingPunct="0">
              <a:lnSpc>
                <a:spcPct val="150000"/>
              </a:lnSpc>
              <a:defRPr/>
            </a:pPr>
            <a:r>
              <a:rPr lang="en-US" sz="3200" b="1" dirty="0">
                <a:latin typeface="Calibri" pitchFamily="34" charset="0"/>
                <a:cs typeface="Calibri" pitchFamily="34" charset="0"/>
              </a:rPr>
              <a:t>Low Directive</a:t>
            </a:r>
            <a:endParaRPr lang="en-US" sz="3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489" name="Slide Number Placeholder 9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B1CF5FF-1D67-444F-B591-8BB5301351AD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Northouse - Leadership Theory and Practice, Sixth Edition © 2012 SAGE Publications, Inc.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382000" cy="533400"/>
          </a:xfrm>
        </p:spPr>
        <p:txBody>
          <a:bodyPr/>
          <a:lstStyle/>
          <a:p>
            <a:pPr eaLnBrk="1" hangingPunct="1"/>
            <a:r>
              <a:rPr lang="en-US" sz="3200" b="1" smtClean="0"/>
              <a:t>S4 - Delegating Style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886200" y="983932"/>
            <a:ext cx="5105400" cy="5416868"/>
          </a:xfr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0"/>
              </a:spcBef>
              <a:spcAft>
                <a:spcPts val="600"/>
              </a:spcAft>
              <a:defRPr/>
            </a:pPr>
            <a:r>
              <a:rPr lang="en-US" sz="2800" dirty="0" smtClean="0">
                <a:cs typeface="Calibri" pitchFamily="34" charset="0"/>
              </a:rPr>
              <a:t>Leader offers LESS task input and social support; facilitates subordinates’ confidence and motivation in relation to the task</a:t>
            </a:r>
          </a:p>
          <a:p>
            <a:pPr>
              <a:spcBef>
                <a:spcPct val="0"/>
              </a:spcBef>
              <a:spcAft>
                <a:spcPts val="600"/>
              </a:spcAft>
              <a:defRPr/>
            </a:pPr>
            <a:r>
              <a:rPr lang="en-US" sz="2800" dirty="0" smtClean="0">
                <a:cs typeface="Calibri" pitchFamily="34" charset="0"/>
              </a:rPr>
              <a:t>Leader lessens involvement in planning, control of details, and goal clarification</a:t>
            </a:r>
          </a:p>
          <a:p>
            <a:pPr>
              <a:spcBef>
                <a:spcPct val="0"/>
              </a:spcBef>
              <a:spcAft>
                <a:spcPts val="600"/>
              </a:spcAft>
              <a:defRPr/>
            </a:pPr>
            <a:r>
              <a:rPr lang="en-US" sz="2800" dirty="0" smtClean="0">
                <a:cs typeface="Calibri" pitchFamily="34" charset="0"/>
              </a:rPr>
              <a:t>Gives subordinates control and refrains from intervention and unneeded social support</a:t>
            </a:r>
          </a:p>
        </p:txBody>
      </p:sp>
      <p:sp>
        <p:nvSpPr>
          <p:cNvPr id="57360" name="Text Box 16"/>
          <p:cNvSpPr txBox="1">
            <a:spLocks noChangeArrowheads="1"/>
          </p:cNvSpPr>
          <p:nvPr/>
        </p:nvSpPr>
        <p:spPr bwMode="auto">
          <a:xfrm rot="27737">
            <a:off x="313569" y="2168872"/>
            <a:ext cx="3112427" cy="3046988"/>
          </a:xfrm>
          <a:prstGeom prst="rect">
            <a:avLst/>
          </a:prstGeom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>
            <a:ext uri="{91240B29-F687-4F45-9708-019B960494DF}"/>
            <a:ext uri="{AF507438-7753-43E0-B8FC-AC1667EBCBE1}"/>
          </a:ex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r" eaLnBrk="0" hangingPunct="0">
              <a:defRPr/>
            </a:pPr>
            <a:r>
              <a:rPr lang="en-US" sz="3200" b="1" dirty="0">
                <a:latin typeface="Calibri" pitchFamily="34" charset="0"/>
                <a:cs typeface="Calibri" pitchFamily="34" charset="0"/>
              </a:rPr>
              <a:t>S 4</a:t>
            </a:r>
          </a:p>
          <a:p>
            <a:pPr algn="ctr" eaLnBrk="0" hangingPunct="0">
              <a:defRPr/>
            </a:pPr>
            <a:r>
              <a:rPr lang="en-US" sz="3200" b="1" dirty="0">
                <a:latin typeface="Calibri" pitchFamily="34" charset="0"/>
                <a:cs typeface="Calibri" pitchFamily="34" charset="0"/>
              </a:rPr>
              <a:t>Delegating</a:t>
            </a:r>
          </a:p>
          <a:p>
            <a:pPr algn="ctr" eaLnBrk="0" hangingPunct="0">
              <a:defRPr/>
            </a:pPr>
            <a:endParaRPr lang="en-US" sz="3200" b="1" dirty="0">
              <a:latin typeface="Calibri" pitchFamily="34" charset="0"/>
              <a:cs typeface="Calibri" pitchFamily="34" charset="0"/>
            </a:endParaRPr>
          </a:p>
          <a:p>
            <a:pPr algn="ctr" eaLnBrk="0" hangingPunct="0">
              <a:defRPr/>
            </a:pPr>
            <a:r>
              <a:rPr lang="en-US" sz="3200" b="1" dirty="0">
                <a:latin typeface="Calibri" pitchFamily="34" charset="0"/>
                <a:cs typeface="Calibri" pitchFamily="34" charset="0"/>
              </a:rPr>
              <a:t>Low Supportive</a:t>
            </a:r>
          </a:p>
          <a:p>
            <a:pPr algn="ctr" eaLnBrk="0" hangingPunct="0">
              <a:lnSpc>
                <a:spcPct val="200000"/>
              </a:lnSpc>
              <a:defRPr/>
            </a:pPr>
            <a:r>
              <a:rPr lang="en-US" sz="3200" b="1" dirty="0">
                <a:latin typeface="Calibri" pitchFamily="34" charset="0"/>
                <a:cs typeface="Calibri" pitchFamily="34" charset="0"/>
              </a:rPr>
              <a:t>Low Directive</a:t>
            </a:r>
          </a:p>
        </p:txBody>
      </p:sp>
      <p:sp>
        <p:nvSpPr>
          <p:cNvPr id="21513" name="Slide Number Placeholder 9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3ADE190-040D-4A1D-85BC-13C589B634D3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Northouse - Leadership Theory and Practice, Sixth Edition © 2012 SAGE Publications, Inc.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 Box 30"/>
          <p:cNvSpPr txBox="1">
            <a:spLocks noChangeArrowheads="1"/>
          </p:cNvSpPr>
          <p:nvPr/>
        </p:nvSpPr>
        <p:spPr bwMode="auto">
          <a:xfrm>
            <a:off x="1447800" y="5181600"/>
            <a:ext cx="5943600" cy="461665"/>
          </a:xfrm>
          <a:prstGeom prst="rect">
            <a:avLst/>
          </a:prstGeom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0" hangingPunct="0">
              <a:defRPr/>
            </a:pPr>
            <a:endParaRPr lang="en-US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533400"/>
            <a:ext cx="8610600" cy="457200"/>
          </a:xfrm>
        </p:spPr>
        <p:txBody>
          <a:bodyPr/>
          <a:lstStyle/>
          <a:p>
            <a:pPr eaLnBrk="1" hangingPunct="1"/>
            <a:r>
              <a:rPr lang="en-US" sz="2800" b="1" smtClean="0"/>
              <a:t>Development Levels</a:t>
            </a:r>
          </a:p>
        </p:txBody>
      </p:sp>
      <p:sp>
        <p:nvSpPr>
          <p:cNvPr id="22534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52400" y="1803400"/>
            <a:ext cx="3886200" cy="2692400"/>
          </a:xfrm>
        </p:spPr>
        <p:txBody>
          <a:bodyPr/>
          <a:lstStyle/>
          <a:p>
            <a:pPr marL="168275" indent="4763" eaLnBrk="1" hangingPunct="1">
              <a:buFont typeface="Wingdings 2" pitchFamily="18" charset="2"/>
              <a:buNone/>
            </a:pPr>
            <a:r>
              <a:rPr lang="en-US" smtClean="0"/>
              <a:t>The degree to which subordinates have the </a:t>
            </a:r>
            <a:r>
              <a:rPr lang="en-US" b="1" i="1" smtClean="0"/>
              <a:t>competence </a:t>
            </a:r>
            <a:r>
              <a:rPr lang="en-US" smtClean="0"/>
              <a:t>and </a:t>
            </a:r>
            <a:r>
              <a:rPr lang="en-US" b="1" i="1" smtClean="0"/>
              <a:t>commitment </a:t>
            </a:r>
            <a:r>
              <a:rPr lang="en-US" smtClean="0"/>
              <a:t>necessary to accomplish a given task or activity</a:t>
            </a:r>
          </a:p>
        </p:txBody>
      </p:sp>
      <p:sp>
        <p:nvSpPr>
          <p:cNvPr id="22535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343400" y="1905000"/>
            <a:ext cx="4495800" cy="2971800"/>
          </a:xfrm>
        </p:spPr>
        <p:txBody>
          <a:bodyPr/>
          <a:lstStyle/>
          <a:p>
            <a:pPr eaLnBrk="1" hangingPunct="1"/>
            <a:endParaRPr lang="en-US" sz="2400" b="1" smtClean="0"/>
          </a:p>
          <a:p>
            <a:pPr lvl="1" eaLnBrk="1" hangingPunct="1"/>
            <a:endParaRPr lang="en-US" sz="2000" smtClean="0"/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381000" y="1066800"/>
            <a:ext cx="3352800" cy="523220"/>
          </a:xfrm>
          <a:prstGeom prst="rect">
            <a:avLst/>
          </a:prstGeom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2800" b="1" dirty="0">
                <a:latin typeface="Calibri" pitchFamily="34" charset="0"/>
                <a:cs typeface="Calibri" pitchFamily="34" charset="0"/>
              </a:rPr>
              <a:t>Definition</a:t>
            </a:r>
            <a:endParaRPr lang="en-US" sz="32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4114800" y="1066800"/>
            <a:ext cx="4343400" cy="523220"/>
          </a:xfrm>
          <a:prstGeom prst="rect">
            <a:avLst/>
          </a:prstGeom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2800" b="1" dirty="0">
                <a:latin typeface="Calibri" pitchFamily="34" charset="0"/>
                <a:cs typeface="Calibri" pitchFamily="34" charset="0"/>
              </a:rPr>
              <a:t>Dimension Definitions</a:t>
            </a:r>
          </a:p>
        </p:txBody>
      </p:sp>
      <p:sp>
        <p:nvSpPr>
          <p:cNvPr id="13319" name="Text Box 26"/>
          <p:cNvSpPr txBox="1">
            <a:spLocks noChangeArrowheads="1"/>
          </p:cNvSpPr>
          <p:nvPr/>
        </p:nvSpPr>
        <p:spPr bwMode="auto">
          <a:xfrm>
            <a:off x="4387849" y="1783378"/>
            <a:ext cx="930275" cy="461665"/>
          </a:xfrm>
          <a:prstGeom prst="rect">
            <a:avLst/>
          </a:prstGeom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b="1" dirty="0">
                <a:latin typeface="Calibri" pitchFamily="34" charset="0"/>
                <a:cs typeface="Calibri" pitchFamily="34" charset="0"/>
              </a:rPr>
              <a:t>D1</a:t>
            </a:r>
          </a:p>
        </p:txBody>
      </p:sp>
      <p:sp>
        <p:nvSpPr>
          <p:cNvPr id="13320" name="Text Box 27"/>
          <p:cNvSpPr txBox="1">
            <a:spLocks noChangeArrowheads="1"/>
          </p:cNvSpPr>
          <p:nvPr/>
        </p:nvSpPr>
        <p:spPr bwMode="auto">
          <a:xfrm>
            <a:off x="5454650" y="1676400"/>
            <a:ext cx="21732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b="1" i="1" dirty="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Low</a:t>
            </a:r>
            <a:r>
              <a:rPr lang="en-US" sz="1800" b="1" dirty="0">
                <a:solidFill>
                  <a:srgbClr val="9933FF"/>
                </a:solidFill>
                <a:latin typeface="Arial" charset="0"/>
              </a:rPr>
              <a:t> </a:t>
            </a:r>
            <a:r>
              <a:rPr lang="en-US" sz="1800" b="1" dirty="0">
                <a:latin typeface="Arial" charset="0"/>
              </a:rPr>
              <a:t>Competence</a:t>
            </a:r>
          </a:p>
          <a:p>
            <a:pPr eaLnBrk="0" hangingPunct="0">
              <a:defRPr/>
            </a:pPr>
            <a:r>
              <a:rPr lang="en-US" sz="1800" b="1" i="1" dirty="0">
                <a:solidFill>
                  <a:srgbClr val="CC0000"/>
                </a:solidFill>
                <a:latin typeface="Arial" charset="0"/>
              </a:rPr>
              <a:t>High</a:t>
            </a:r>
            <a:r>
              <a:rPr lang="en-US" sz="1800" b="1" dirty="0">
                <a:latin typeface="Arial" charset="0"/>
              </a:rPr>
              <a:t> Commitment</a:t>
            </a:r>
            <a:endParaRPr lang="en-US" sz="1800" dirty="0">
              <a:latin typeface="Arial" charset="0"/>
            </a:endParaRPr>
          </a:p>
        </p:txBody>
      </p:sp>
      <p:sp>
        <p:nvSpPr>
          <p:cNvPr id="13321" name="Text Box 28"/>
          <p:cNvSpPr txBox="1">
            <a:spLocks noChangeArrowheads="1"/>
          </p:cNvSpPr>
          <p:nvPr/>
        </p:nvSpPr>
        <p:spPr bwMode="auto">
          <a:xfrm>
            <a:off x="4387849" y="2568661"/>
            <a:ext cx="946151" cy="461665"/>
          </a:xfrm>
          <a:prstGeom prst="rect">
            <a:avLst/>
          </a:prstGeom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b="1" dirty="0">
                <a:latin typeface="Calibri" pitchFamily="34" charset="0"/>
                <a:cs typeface="Calibri" pitchFamily="34" charset="0"/>
              </a:rPr>
              <a:t>D2</a:t>
            </a:r>
          </a:p>
        </p:txBody>
      </p:sp>
      <p:sp>
        <p:nvSpPr>
          <p:cNvPr id="13322" name="Text Box 29"/>
          <p:cNvSpPr txBox="1">
            <a:spLocks noChangeArrowheads="1"/>
          </p:cNvSpPr>
          <p:nvPr/>
        </p:nvSpPr>
        <p:spPr bwMode="auto">
          <a:xfrm>
            <a:off x="5454650" y="2462213"/>
            <a:ext cx="226218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b="1" i="1" dirty="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Some</a:t>
            </a:r>
            <a:r>
              <a:rPr lang="en-US" sz="1800" b="1" dirty="0">
                <a:latin typeface="Arial" charset="0"/>
              </a:rPr>
              <a:t> Competence</a:t>
            </a:r>
          </a:p>
          <a:p>
            <a:pPr eaLnBrk="0" hangingPunct="0">
              <a:defRPr/>
            </a:pPr>
            <a:r>
              <a:rPr lang="en-US" sz="1800" b="1" i="1" dirty="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Low</a:t>
            </a:r>
            <a:r>
              <a:rPr lang="en-US" sz="1800" b="1" dirty="0">
                <a:latin typeface="Arial" charset="0"/>
              </a:rPr>
              <a:t> Commitment</a:t>
            </a:r>
            <a:endParaRPr lang="en-US" sz="1800" dirty="0">
              <a:latin typeface="Arial" charset="0"/>
            </a:endParaRPr>
          </a:p>
        </p:txBody>
      </p:sp>
      <p:sp>
        <p:nvSpPr>
          <p:cNvPr id="13323" name="Text Box 30"/>
          <p:cNvSpPr txBox="1">
            <a:spLocks noChangeArrowheads="1"/>
          </p:cNvSpPr>
          <p:nvPr/>
        </p:nvSpPr>
        <p:spPr bwMode="auto">
          <a:xfrm>
            <a:off x="4387849" y="3353944"/>
            <a:ext cx="930275" cy="461665"/>
          </a:xfrm>
          <a:prstGeom prst="rect">
            <a:avLst/>
          </a:prstGeom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b="1" dirty="0">
                <a:latin typeface="Calibri" pitchFamily="34" charset="0"/>
                <a:cs typeface="Calibri" pitchFamily="34" charset="0"/>
              </a:rPr>
              <a:t>D3</a:t>
            </a:r>
          </a:p>
        </p:txBody>
      </p:sp>
      <p:sp>
        <p:nvSpPr>
          <p:cNvPr id="13324" name="Text Box 31"/>
          <p:cNvSpPr txBox="1">
            <a:spLocks noChangeArrowheads="1"/>
          </p:cNvSpPr>
          <p:nvPr/>
        </p:nvSpPr>
        <p:spPr bwMode="auto">
          <a:xfrm>
            <a:off x="5454650" y="3246438"/>
            <a:ext cx="26987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b="1" i="1" dirty="0">
                <a:solidFill>
                  <a:srgbClr val="C00000"/>
                </a:solidFill>
                <a:latin typeface="Arial" charset="0"/>
              </a:rPr>
              <a:t>Mod-High</a:t>
            </a:r>
            <a:r>
              <a:rPr lang="en-US" sz="1800" b="1" dirty="0">
                <a:latin typeface="Arial" charset="0"/>
              </a:rPr>
              <a:t> Competence</a:t>
            </a:r>
          </a:p>
          <a:p>
            <a:pPr eaLnBrk="0" hangingPunct="0">
              <a:defRPr/>
            </a:pPr>
            <a:r>
              <a:rPr lang="en-US" sz="1800" b="1" i="1" dirty="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Low</a:t>
            </a:r>
            <a:r>
              <a:rPr lang="en-US" sz="1800" b="1" dirty="0">
                <a:latin typeface="Arial" charset="0"/>
              </a:rPr>
              <a:t> Commitment</a:t>
            </a:r>
            <a:endParaRPr lang="en-US" sz="1800" dirty="0">
              <a:latin typeface="Arial" charset="0"/>
            </a:endParaRPr>
          </a:p>
        </p:txBody>
      </p:sp>
      <p:sp>
        <p:nvSpPr>
          <p:cNvPr id="13325" name="Text Box 32"/>
          <p:cNvSpPr txBox="1">
            <a:spLocks noChangeArrowheads="1"/>
          </p:cNvSpPr>
          <p:nvPr/>
        </p:nvSpPr>
        <p:spPr bwMode="auto">
          <a:xfrm>
            <a:off x="4387849" y="4139228"/>
            <a:ext cx="946150" cy="461665"/>
          </a:xfrm>
          <a:prstGeom prst="rect">
            <a:avLst/>
          </a:prstGeom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b="1" dirty="0">
                <a:latin typeface="Calibri" pitchFamily="34" charset="0"/>
                <a:cs typeface="Calibri" pitchFamily="34" charset="0"/>
              </a:rPr>
              <a:t>D4</a:t>
            </a:r>
          </a:p>
        </p:txBody>
      </p:sp>
      <p:sp>
        <p:nvSpPr>
          <p:cNvPr id="22557" name="Text Box 33"/>
          <p:cNvSpPr txBox="1">
            <a:spLocks noChangeArrowheads="1"/>
          </p:cNvSpPr>
          <p:nvPr/>
        </p:nvSpPr>
        <p:spPr bwMode="auto">
          <a:xfrm>
            <a:off x="5454650" y="4032250"/>
            <a:ext cx="21732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b="1" i="1">
                <a:solidFill>
                  <a:srgbClr val="CC0000"/>
                </a:solidFill>
                <a:latin typeface="Arial" charset="0"/>
              </a:rPr>
              <a:t>High</a:t>
            </a:r>
            <a:r>
              <a:rPr lang="en-US" sz="1800" b="1">
                <a:latin typeface="Arial" charset="0"/>
              </a:rPr>
              <a:t> Competence</a:t>
            </a:r>
          </a:p>
          <a:p>
            <a:pPr eaLnBrk="0" hangingPunct="0"/>
            <a:r>
              <a:rPr lang="en-US" sz="1800" b="1" i="1">
                <a:solidFill>
                  <a:srgbClr val="CC0000"/>
                </a:solidFill>
                <a:latin typeface="Arial" charset="0"/>
              </a:rPr>
              <a:t>High</a:t>
            </a:r>
            <a:r>
              <a:rPr lang="en-US" sz="1800" b="1">
                <a:latin typeface="Arial" charset="0"/>
              </a:rPr>
              <a:t> Commitment</a:t>
            </a:r>
            <a:endParaRPr lang="en-US" sz="1800">
              <a:latin typeface="Arial" charset="0"/>
            </a:endParaRPr>
          </a:p>
        </p:txBody>
      </p:sp>
      <p:sp>
        <p:nvSpPr>
          <p:cNvPr id="13328" name="Line 14"/>
          <p:cNvSpPr>
            <a:spLocks noChangeShapeType="1"/>
          </p:cNvSpPr>
          <p:nvPr/>
        </p:nvSpPr>
        <p:spPr bwMode="auto">
          <a:xfrm>
            <a:off x="3048000" y="5029200"/>
            <a:ext cx="0" cy="68580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329" name="Line 15"/>
          <p:cNvSpPr>
            <a:spLocks noChangeShapeType="1"/>
          </p:cNvSpPr>
          <p:nvPr/>
        </p:nvSpPr>
        <p:spPr bwMode="auto">
          <a:xfrm>
            <a:off x="5638800" y="5029200"/>
            <a:ext cx="0" cy="68580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330" name="Text Box 16"/>
          <p:cNvSpPr txBox="1">
            <a:spLocks noChangeArrowheads="1"/>
          </p:cNvSpPr>
          <p:nvPr/>
        </p:nvSpPr>
        <p:spPr bwMode="auto">
          <a:xfrm>
            <a:off x="1905000" y="5238690"/>
            <a:ext cx="762000" cy="400110"/>
          </a:xfrm>
          <a:prstGeom prst="rect">
            <a:avLst/>
          </a:prstGeom>
          <a:noFill/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2000" b="1" dirty="0">
                <a:latin typeface="Calibri" pitchFamily="34" charset="0"/>
                <a:cs typeface="Calibri" pitchFamily="34" charset="0"/>
              </a:rPr>
              <a:t>D4</a:t>
            </a:r>
          </a:p>
        </p:txBody>
      </p:sp>
      <p:sp>
        <p:nvSpPr>
          <p:cNvPr id="22563" name="Text Box 17"/>
          <p:cNvSpPr txBox="1">
            <a:spLocks noChangeArrowheads="1"/>
          </p:cNvSpPr>
          <p:nvPr/>
        </p:nvSpPr>
        <p:spPr bwMode="auto">
          <a:xfrm>
            <a:off x="3124200" y="5238750"/>
            <a:ext cx="625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000" b="1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D3</a:t>
            </a:r>
          </a:p>
        </p:txBody>
      </p:sp>
      <p:sp>
        <p:nvSpPr>
          <p:cNvPr id="22564" name="Text Box 18"/>
          <p:cNvSpPr txBox="1">
            <a:spLocks noChangeArrowheads="1"/>
          </p:cNvSpPr>
          <p:nvPr/>
        </p:nvSpPr>
        <p:spPr bwMode="auto">
          <a:xfrm>
            <a:off x="4876800" y="5238750"/>
            <a:ext cx="625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000" b="1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D2</a:t>
            </a:r>
          </a:p>
        </p:txBody>
      </p:sp>
      <p:sp>
        <p:nvSpPr>
          <p:cNvPr id="22565" name="Text Box 19"/>
          <p:cNvSpPr txBox="1">
            <a:spLocks noChangeArrowheads="1"/>
          </p:cNvSpPr>
          <p:nvPr/>
        </p:nvSpPr>
        <p:spPr bwMode="auto">
          <a:xfrm>
            <a:off x="6232525" y="5238750"/>
            <a:ext cx="625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000" b="1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D1</a:t>
            </a:r>
          </a:p>
        </p:txBody>
      </p:sp>
      <p:sp>
        <p:nvSpPr>
          <p:cNvPr id="22566" name="Text Box 20"/>
          <p:cNvSpPr txBox="1">
            <a:spLocks noChangeArrowheads="1"/>
          </p:cNvSpPr>
          <p:nvPr/>
        </p:nvSpPr>
        <p:spPr bwMode="auto">
          <a:xfrm>
            <a:off x="1524000" y="5715000"/>
            <a:ext cx="1339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b="1">
                <a:latin typeface="Arial" charset="0"/>
              </a:rPr>
              <a:t>Developed</a:t>
            </a:r>
          </a:p>
        </p:txBody>
      </p:sp>
      <p:sp>
        <p:nvSpPr>
          <p:cNvPr id="22567" name="Text Box 21"/>
          <p:cNvSpPr txBox="1">
            <a:spLocks noChangeArrowheads="1"/>
          </p:cNvSpPr>
          <p:nvPr/>
        </p:nvSpPr>
        <p:spPr bwMode="auto">
          <a:xfrm>
            <a:off x="5715000" y="5715000"/>
            <a:ext cx="1416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b="1">
                <a:latin typeface="Arial" charset="0"/>
              </a:rPr>
              <a:t>Developing</a:t>
            </a:r>
          </a:p>
        </p:txBody>
      </p:sp>
      <p:sp>
        <p:nvSpPr>
          <p:cNvPr id="13336" name="Line 22"/>
          <p:cNvSpPr>
            <a:spLocks noChangeShapeType="1"/>
          </p:cNvSpPr>
          <p:nvPr/>
        </p:nvSpPr>
        <p:spPr bwMode="auto">
          <a:xfrm>
            <a:off x="2971800" y="5867400"/>
            <a:ext cx="2743200" cy="0"/>
          </a:xfrm>
          <a:prstGeom prst="line">
            <a:avLst/>
          </a:prstGeom>
          <a:ln>
            <a:headEnd type="arrow" w="med" len="med"/>
            <a:tailEnd type="arrow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2569" name="Text Box 23"/>
          <p:cNvSpPr txBox="1">
            <a:spLocks noChangeArrowheads="1"/>
          </p:cNvSpPr>
          <p:nvPr/>
        </p:nvSpPr>
        <p:spPr bwMode="auto">
          <a:xfrm>
            <a:off x="1905000" y="4724400"/>
            <a:ext cx="7651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b="1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High</a:t>
            </a:r>
          </a:p>
        </p:txBody>
      </p:sp>
      <p:sp>
        <p:nvSpPr>
          <p:cNvPr id="22570" name="Text Box 24"/>
          <p:cNvSpPr txBox="1">
            <a:spLocks noChangeArrowheads="1"/>
          </p:cNvSpPr>
          <p:nvPr/>
        </p:nvSpPr>
        <p:spPr bwMode="auto">
          <a:xfrm>
            <a:off x="3581400" y="4724400"/>
            <a:ext cx="14509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b="1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Moderate</a:t>
            </a:r>
          </a:p>
        </p:txBody>
      </p:sp>
      <p:sp>
        <p:nvSpPr>
          <p:cNvPr id="22571" name="Text Box 25"/>
          <p:cNvSpPr txBox="1">
            <a:spLocks noChangeArrowheads="1"/>
          </p:cNvSpPr>
          <p:nvPr/>
        </p:nvSpPr>
        <p:spPr bwMode="auto">
          <a:xfrm>
            <a:off x="6172200" y="4724400"/>
            <a:ext cx="7080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b="1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Low</a:t>
            </a:r>
          </a:p>
        </p:txBody>
      </p:sp>
      <p:sp>
        <p:nvSpPr>
          <p:cNvPr id="22572" name="Text Box 34"/>
          <p:cNvSpPr txBox="1">
            <a:spLocks noChangeArrowheads="1"/>
          </p:cNvSpPr>
          <p:nvPr/>
        </p:nvSpPr>
        <p:spPr bwMode="auto">
          <a:xfrm>
            <a:off x="2446338" y="6000750"/>
            <a:ext cx="38020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 b="1" i="1">
                <a:latin typeface="Calibri" pitchFamily="34" charset="0"/>
                <a:ea typeface="Calibri" pitchFamily="34" charset="0"/>
                <a:cs typeface="Calibri" pitchFamily="34" charset="0"/>
              </a:rPr>
              <a:t>Developmental Level of Followers</a:t>
            </a:r>
          </a:p>
        </p:txBody>
      </p:sp>
      <p:sp>
        <p:nvSpPr>
          <p:cNvPr id="22573" name="Slide Number Placeholder 28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9BDC092-E312-4330-816B-17B6D9AC11A8}" type="slidenum">
              <a:rPr lang="en-US"/>
              <a:pPr/>
              <a:t>12</a:t>
            </a:fld>
            <a:endParaRPr lang="en-US"/>
          </a:p>
        </p:txBody>
      </p:sp>
      <p:sp>
        <p:nvSpPr>
          <p:cNvPr id="30" name="Footer Placeholder 29"/>
          <p:cNvSpPr>
            <a:spLocks noGrp="1"/>
          </p:cNvSpPr>
          <p:nvPr>
            <p:ph type="ftr" sz="quarter" idx="10"/>
          </p:nvPr>
        </p:nvSpPr>
        <p:spPr>
          <a:xfrm>
            <a:off x="457200" y="6384925"/>
            <a:ext cx="8229600" cy="473075"/>
          </a:xfrm>
        </p:spPr>
        <p:txBody>
          <a:bodyPr/>
          <a:lstStyle/>
          <a:p>
            <a:pPr>
              <a:defRPr/>
            </a:pPr>
            <a:r>
              <a:rPr lang="en-US" dirty="0"/>
              <a:t>Northouse - Leadership Theory and Practice, Sixth Edition © 2012 SAGE Publications, Inc.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2438400"/>
            <a:ext cx="5638800" cy="2819400"/>
          </a:xfrm>
        </p:spPr>
        <p:txBody>
          <a:bodyPr/>
          <a:lstStyle/>
          <a:p>
            <a:pPr marL="342900" indent="-342900" algn="l" eaLnBrk="1" hangingPunct="1">
              <a:spcBef>
                <a:spcPct val="0"/>
              </a:spcBef>
              <a:spcAft>
                <a:spcPts val="2400"/>
              </a:spcAft>
              <a:buFont typeface="Wingdings 2" pitchFamily="18" charset="2"/>
              <a:buChar char="÷"/>
            </a:pPr>
            <a:r>
              <a:rPr lang="en-US" dirty="0" smtClean="0"/>
              <a:t> </a:t>
            </a:r>
            <a:r>
              <a:rPr lang="en-US" dirty="0" smtClean="0">
                <a:solidFill>
                  <a:schemeClr val="tx1"/>
                </a:solidFill>
              </a:rPr>
              <a:t>Focus of Situational Approach</a:t>
            </a:r>
          </a:p>
          <a:p>
            <a:pPr marL="342900" indent="-342900" algn="l" eaLnBrk="1" hangingPunct="1">
              <a:spcBef>
                <a:spcPct val="0"/>
              </a:spcBef>
              <a:spcAft>
                <a:spcPts val="2400"/>
              </a:spcAft>
              <a:buFont typeface="Wingdings 2" pitchFamily="18" charset="2"/>
              <a:buChar char="÷"/>
            </a:pPr>
            <a:r>
              <a:rPr lang="en-US" dirty="0" smtClean="0">
                <a:solidFill>
                  <a:schemeClr val="tx1"/>
                </a:solidFill>
              </a:rPr>
              <a:t> Strengths</a:t>
            </a:r>
          </a:p>
          <a:p>
            <a:pPr marL="342900" indent="-342900" algn="l" eaLnBrk="1" hangingPunct="1">
              <a:spcBef>
                <a:spcPct val="0"/>
              </a:spcBef>
              <a:spcAft>
                <a:spcPts val="2400"/>
              </a:spcAft>
              <a:buFont typeface="Wingdings 2" pitchFamily="18" charset="2"/>
              <a:buChar char="÷"/>
            </a:pPr>
            <a:r>
              <a:rPr lang="en-US" dirty="0" smtClean="0">
                <a:solidFill>
                  <a:schemeClr val="tx1"/>
                </a:solidFill>
              </a:rPr>
              <a:t> Criticisms</a:t>
            </a:r>
          </a:p>
          <a:p>
            <a:pPr marL="342900" indent="-342900" algn="l" eaLnBrk="1" hangingPunct="1">
              <a:spcBef>
                <a:spcPct val="0"/>
              </a:spcBef>
              <a:spcAft>
                <a:spcPts val="2400"/>
              </a:spcAft>
              <a:buFont typeface="Wingdings 2" pitchFamily="18" charset="2"/>
              <a:buChar char="÷"/>
            </a:pPr>
            <a:r>
              <a:rPr lang="en-US" dirty="0" smtClean="0">
                <a:solidFill>
                  <a:schemeClr val="tx1"/>
                </a:solidFill>
              </a:rPr>
              <a:t> Application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1524000"/>
            <a:ext cx="8229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hangingPunct="0">
              <a:defRPr/>
            </a:pPr>
            <a:r>
              <a:rPr lang="en-US" sz="3200" b="1" i="1" dirty="0" smtClean="0">
                <a:solidFill>
                  <a:prstClr val="black"/>
                </a:solidFill>
                <a:cs typeface="Times New Roman" pitchFamily="18" charset="0"/>
              </a:rPr>
              <a:t>How Does the Situational Approach Work?</a:t>
            </a:r>
            <a:endParaRPr lang="en-US" sz="3200" b="1" i="1" dirty="0" smtClean="0">
              <a:solidFill>
                <a:prstClr val="black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09600"/>
            <a:ext cx="8382000" cy="381000"/>
          </a:xfrm>
        </p:spPr>
        <p:txBody>
          <a:bodyPr/>
          <a:lstStyle/>
          <a:p>
            <a:pPr eaLnBrk="1" hangingPunct="1"/>
            <a:r>
              <a:rPr lang="en-US" sz="3200" b="1" dirty="0" smtClean="0"/>
              <a:t>Situational Approach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04800" y="1981200"/>
            <a:ext cx="4800600" cy="4343400"/>
          </a:xfrm>
        </p:spPr>
        <p:txBody>
          <a:bodyPr/>
          <a:lstStyle/>
          <a:p>
            <a:pPr eaLnBrk="1" hangingPunct="1"/>
            <a:r>
              <a:rPr lang="en-US" sz="2400" smtClean="0">
                <a:ea typeface="Calibri" pitchFamily="34" charset="0"/>
                <a:cs typeface="Calibri" pitchFamily="34" charset="0"/>
              </a:rPr>
              <a:t>Assumes that subordinates </a:t>
            </a:r>
            <a:r>
              <a:rPr lang="en-US" sz="2400" b="1" i="1" smtClean="0">
                <a:ea typeface="Calibri" pitchFamily="34" charset="0"/>
                <a:cs typeface="Calibri" pitchFamily="34" charset="0"/>
              </a:rPr>
              <a:t>vacillate</a:t>
            </a:r>
            <a:r>
              <a:rPr lang="en-US" sz="2400" smtClean="0">
                <a:ea typeface="Calibri" pitchFamily="34" charset="0"/>
                <a:cs typeface="Calibri" pitchFamily="34" charset="0"/>
              </a:rPr>
              <a:t> along the developmental continuum of competence and commitment</a:t>
            </a:r>
          </a:p>
          <a:p>
            <a:pPr eaLnBrk="1" hangingPunct="1"/>
            <a:r>
              <a:rPr lang="en-US" sz="2400" smtClean="0">
                <a:ea typeface="Calibri" pitchFamily="34" charset="0"/>
                <a:cs typeface="Calibri" pitchFamily="34" charset="0"/>
              </a:rPr>
              <a:t>Leader effectiveness           depends on -</a:t>
            </a:r>
          </a:p>
          <a:p>
            <a:pPr lvl="1" eaLnBrk="1" hangingPunct="1"/>
            <a:r>
              <a:rPr lang="en-US" b="1" i="1" smtClean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assessing</a:t>
            </a:r>
            <a:r>
              <a:rPr lang="en-US" smtClean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subordinate’s developmental position, and </a:t>
            </a:r>
          </a:p>
          <a:p>
            <a:pPr lvl="1" eaLnBrk="1" hangingPunct="1"/>
            <a:r>
              <a:rPr lang="en-US" b="1" i="1" smtClean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adapting</a:t>
            </a:r>
            <a:r>
              <a:rPr lang="en-US" smtClean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his/her leadership style to </a:t>
            </a:r>
            <a:r>
              <a:rPr lang="en-US" b="1" i="1" smtClean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match </a:t>
            </a:r>
            <a:r>
              <a:rPr lang="en-US" smtClean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subordinate developmental level</a:t>
            </a:r>
          </a:p>
        </p:txBody>
      </p:sp>
      <p:sp>
        <p:nvSpPr>
          <p:cNvPr id="24580" name="Rectangle 7"/>
          <p:cNvSpPr>
            <a:spLocks noGrp="1" noChangeArrowheads="1"/>
          </p:cNvSpPr>
          <p:nvPr>
            <p:ph sz="half" idx="2"/>
          </p:nvPr>
        </p:nvSpPr>
        <p:spPr>
          <a:xfrm>
            <a:off x="5181600" y="2057400"/>
            <a:ext cx="3695700" cy="3276600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en-US" sz="3200" smtClean="0"/>
              <a:t>   “The Situational approach requires leaders to demonstrate a strong degree of flexibility.”</a:t>
            </a:r>
          </a:p>
        </p:txBody>
      </p:sp>
      <p:sp>
        <p:nvSpPr>
          <p:cNvPr id="24584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FAEAB09-3218-4750-B7BB-7FE1B956C221}" type="slidenum">
              <a:rPr lang="en-US"/>
              <a:pPr/>
              <a:t>14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Northouse - Leadership Theory and Practice, Sixth Edition © 2012 SAGE Publications, Inc.</a:t>
            </a:r>
          </a:p>
        </p:txBody>
      </p:sp>
      <p:sp>
        <p:nvSpPr>
          <p:cNvPr id="8" name="Rectangle 7"/>
          <p:cNvSpPr/>
          <p:nvPr/>
        </p:nvSpPr>
        <p:spPr>
          <a:xfrm>
            <a:off x="838200" y="1219200"/>
            <a:ext cx="114467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hangingPunct="0">
              <a:defRPr/>
            </a:pPr>
            <a:r>
              <a:rPr lang="en-US" sz="3200" b="1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Focus</a:t>
            </a:r>
            <a:endParaRPr lang="en-US" sz="3200" b="1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Rectangle 1068"/>
          <p:cNvSpPr>
            <a:spLocks noGrp="1" noChangeArrowheads="1"/>
          </p:cNvSpPr>
          <p:nvPr>
            <p:ph type="title"/>
          </p:nvPr>
        </p:nvSpPr>
        <p:spPr>
          <a:xfrm>
            <a:off x="152400" y="533400"/>
            <a:ext cx="8686800" cy="381000"/>
          </a:xfrm>
        </p:spPr>
        <p:txBody>
          <a:bodyPr/>
          <a:lstStyle/>
          <a:p>
            <a:pPr eaLnBrk="1" hangingPunct="1"/>
            <a:r>
              <a:rPr lang="en-US" sz="2400" b="1" smtClean="0"/>
              <a:t>How</a:t>
            </a:r>
            <a:r>
              <a:rPr lang="en-US" sz="2400" smtClean="0"/>
              <a:t> </a:t>
            </a:r>
            <a:r>
              <a:rPr lang="en-US" sz="2400" b="1" smtClean="0"/>
              <a:t>Does</a:t>
            </a:r>
            <a:r>
              <a:rPr lang="en-US" sz="2400" smtClean="0"/>
              <a:t> </a:t>
            </a:r>
            <a:r>
              <a:rPr lang="en-US" sz="2400" b="1" smtClean="0"/>
              <a:t>The</a:t>
            </a:r>
            <a:r>
              <a:rPr lang="en-US" sz="2400" smtClean="0"/>
              <a:t> </a:t>
            </a:r>
            <a:r>
              <a:rPr lang="en-US" sz="2400" b="1" smtClean="0"/>
              <a:t>Situational</a:t>
            </a:r>
            <a:r>
              <a:rPr lang="en-US" sz="2400" smtClean="0"/>
              <a:t> </a:t>
            </a:r>
            <a:r>
              <a:rPr lang="en-US" sz="2400" b="1" smtClean="0"/>
              <a:t>Approach Work?</a:t>
            </a:r>
          </a:p>
        </p:txBody>
      </p:sp>
      <p:sp>
        <p:nvSpPr>
          <p:cNvPr id="93211" name="Text Box 1051"/>
          <p:cNvSpPr txBox="1">
            <a:spLocks noChangeArrowheads="1"/>
          </p:cNvSpPr>
          <p:nvPr/>
        </p:nvSpPr>
        <p:spPr bwMode="auto">
          <a:xfrm>
            <a:off x="5257800" y="3429000"/>
            <a:ext cx="2276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endParaRPr lang="en-US">
              <a:solidFill>
                <a:srgbClr val="FFCC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5610" name="Text Box 1061"/>
          <p:cNvSpPr txBox="1">
            <a:spLocks noChangeArrowheads="1"/>
          </p:cNvSpPr>
          <p:nvPr/>
        </p:nvSpPr>
        <p:spPr bwMode="auto">
          <a:xfrm>
            <a:off x="228600" y="963613"/>
            <a:ext cx="8686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b="1">
                <a:latin typeface="Calibri" pitchFamily="34" charset="0"/>
                <a:ea typeface="Calibri" pitchFamily="34" charset="0"/>
                <a:cs typeface="Calibri" pitchFamily="34" charset="0"/>
              </a:rPr>
              <a:t>Using SLII model</a:t>
            </a:r>
            <a:r>
              <a:rPr lang="en-US">
                <a:latin typeface="Calibri" pitchFamily="34" charset="0"/>
                <a:ea typeface="Calibri" pitchFamily="34" charset="0"/>
                <a:cs typeface="Calibri" pitchFamily="34" charset="0"/>
              </a:rPr>
              <a:t> – </a:t>
            </a:r>
            <a:r>
              <a:rPr lang="en-US" b="1">
                <a:latin typeface="Calibri" pitchFamily="34" charset="0"/>
                <a:ea typeface="Calibri" pitchFamily="34" charset="0"/>
                <a:cs typeface="Calibri" pitchFamily="34" charset="0"/>
              </a:rPr>
              <a:t>In any given situation the Leader has 2 tasks:</a:t>
            </a:r>
          </a:p>
        </p:txBody>
      </p:sp>
      <p:sp>
        <p:nvSpPr>
          <p:cNvPr id="25614" name="Slide Number Placeholder 16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1B847EE-F494-4815-9595-49278BCF207E}" type="slidenum">
              <a:rPr lang="en-US"/>
              <a:pPr/>
              <a:t>15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Northouse - Leadership Theory and Practice, Sixth Edition © 2012 SAGE Publications, Inc.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752600" y="1447800"/>
            <a:ext cx="13572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hangingPunct="0">
              <a:defRPr/>
            </a:pPr>
            <a:r>
              <a:rPr lang="en-US" sz="2800" b="1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1st Task</a:t>
            </a:r>
            <a:endParaRPr lang="en-US" sz="2800" b="1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172200" y="1447800"/>
            <a:ext cx="14783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hangingPunct="0">
              <a:defRPr/>
            </a:pPr>
            <a:r>
              <a:rPr lang="en-US" sz="2800" b="1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2nd Task</a:t>
            </a:r>
            <a:endParaRPr lang="en-US" sz="2800" b="1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28600" y="2057400"/>
            <a:ext cx="4572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0" hangingPunct="0">
              <a:spcBef>
                <a:spcPts val="0"/>
              </a:spcBef>
              <a:spcAft>
                <a:spcPts val="600"/>
              </a:spcAft>
              <a:defRPr/>
            </a:pPr>
            <a:r>
              <a:rPr lang="en-US" b="1" dirty="0" smtClean="0">
                <a:latin typeface="Calibri" pitchFamily="34" charset="0"/>
                <a:cs typeface="Calibri" pitchFamily="34" charset="0"/>
              </a:rPr>
              <a:t>Diagnose the Situation</a:t>
            </a:r>
          </a:p>
          <a:p>
            <a:pPr eaLnBrk="0" hangingPunct="0"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Identify  the developmental level of employee</a:t>
            </a:r>
          </a:p>
          <a:p>
            <a:pPr eaLnBrk="0" hangingPunct="0">
              <a:spcBef>
                <a:spcPts val="0"/>
              </a:spcBef>
              <a:spcAft>
                <a:spcPts val="600"/>
              </a:spcAft>
              <a:defRPr/>
            </a:pPr>
            <a:r>
              <a:rPr lang="en-US" b="1" i="1" dirty="0" smtClean="0">
                <a:latin typeface="Calibri" pitchFamily="34" charset="0"/>
                <a:cs typeface="Calibri" pitchFamily="34" charset="0"/>
              </a:rPr>
              <a:t>Ask questions like</a:t>
            </a:r>
            <a:r>
              <a:rPr lang="en-US" b="1" dirty="0" smtClean="0">
                <a:latin typeface="Calibri" pitchFamily="34" charset="0"/>
                <a:cs typeface="Calibri" pitchFamily="34" charset="0"/>
              </a:rPr>
              <a:t>:</a:t>
            </a:r>
          </a:p>
          <a:p>
            <a:pPr marL="288925" lvl="1" indent="-168275" eaLnBrk="0" hangingPunct="0">
              <a:spcBef>
                <a:spcPts val="0"/>
              </a:spcBef>
              <a:spcAft>
                <a:spcPts val="600"/>
              </a:spcAft>
              <a:buSzPct val="90000"/>
              <a:buFontTx/>
              <a:buChar char="•"/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What is the task subordinates  are being asked to perform? </a:t>
            </a:r>
          </a:p>
          <a:p>
            <a:pPr marL="288925" lvl="1" indent="-168275" eaLnBrk="0" hangingPunct="0">
              <a:spcBef>
                <a:spcPts val="0"/>
              </a:spcBef>
              <a:spcAft>
                <a:spcPts val="600"/>
              </a:spcAft>
              <a:buSzPct val="90000"/>
              <a:buFontTx/>
              <a:buChar char="•"/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How complicated is it?</a:t>
            </a:r>
          </a:p>
          <a:p>
            <a:pPr marL="288925" lvl="1" indent="-168275" eaLnBrk="0" hangingPunct="0">
              <a:spcBef>
                <a:spcPts val="0"/>
              </a:spcBef>
              <a:spcAft>
                <a:spcPts val="600"/>
              </a:spcAft>
              <a:buSzPct val="90000"/>
              <a:buFontTx/>
              <a:buChar char="•"/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What is their skill set?</a:t>
            </a:r>
          </a:p>
          <a:p>
            <a:pPr marL="288925" lvl="1" indent="-168275" eaLnBrk="0" hangingPunct="0">
              <a:spcBef>
                <a:spcPts val="0"/>
              </a:spcBef>
              <a:spcAft>
                <a:spcPts val="600"/>
              </a:spcAft>
              <a:buSzPct val="90000"/>
              <a:buFontTx/>
              <a:buChar char="•"/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Do they have the desire to complete the job?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257800" y="2057400"/>
            <a:ext cx="3733800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spcAft>
                <a:spcPts val="1200"/>
              </a:spcAft>
              <a:defRPr/>
            </a:pPr>
            <a:r>
              <a:rPr lang="en-US" b="1" dirty="0" smtClean="0">
                <a:latin typeface="Calibri" pitchFamily="34" charset="0"/>
                <a:cs typeface="Calibri" pitchFamily="34" charset="0"/>
              </a:rPr>
              <a:t>Adapt their Style</a:t>
            </a:r>
          </a:p>
          <a:p>
            <a:pPr eaLnBrk="0" hangingPunct="0">
              <a:spcAft>
                <a:spcPts val="1200"/>
              </a:spcAft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To prescribed Leadership style in the SLII model</a:t>
            </a:r>
          </a:p>
          <a:p>
            <a:pPr marL="347663" lvl="1" indent="-169863" eaLnBrk="0" hangingPunct="0">
              <a:spcAft>
                <a:spcPts val="1200"/>
              </a:spcAft>
              <a:buSzPct val="90000"/>
              <a:buFont typeface="Arial" pitchFamily="34" charset="0"/>
              <a:buChar char="•"/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Leadership style must correspond to the employee’s development level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64"/>
          <p:cNvSpPr>
            <a:spLocks noGrp="1" noChangeArrowheads="1"/>
          </p:cNvSpPr>
          <p:nvPr>
            <p:ph type="title"/>
          </p:nvPr>
        </p:nvSpPr>
        <p:spPr>
          <a:xfrm>
            <a:off x="304800" y="533400"/>
            <a:ext cx="8610600" cy="304800"/>
          </a:xfrm>
        </p:spPr>
        <p:txBody>
          <a:bodyPr anchor="t"/>
          <a:lstStyle/>
          <a:p>
            <a:pPr eaLnBrk="1" hangingPunct="1"/>
            <a:r>
              <a:rPr lang="en-US" sz="2000" b="1" smtClean="0"/>
              <a:t>How Does The Situational Approach Work?</a:t>
            </a:r>
            <a:br>
              <a:rPr lang="en-US" sz="2000" b="1" smtClean="0"/>
            </a:br>
            <a:endParaRPr lang="en-US" sz="2000" b="1" smtClean="0"/>
          </a:p>
        </p:txBody>
      </p:sp>
      <p:sp>
        <p:nvSpPr>
          <p:cNvPr id="26633" name="Text Box 40"/>
          <p:cNvSpPr txBox="1">
            <a:spLocks noChangeArrowheads="1"/>
          </p:cNvSpPr>
          <p:nvPr/>
        </p:nvSpPr>
        <p:spPr bwMode="auto">
          <a:xfrm>
            <a:off x="5699125" y="21748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>
              <a:latin typeface="Arial" charset="0"/>
            </a:endParaRPr>
          </a:p>
        </p:txBody>
      </p:sp>
      <p:sp>
        <p:nvSpPr>
          <p:cNvPr id="26634" name="Text Box 46"/>
          <p:cNvSpPr txBox="1">
            <a:spLocks noChangeArrowheads="1"/>
          </p:cNvSpPr>
          <p:nvPr/>
        </p:nvSpPr>
        <p:spPr bwMode="auto">
          <a:xfrm>
            <a:off x="5257800" y="3429000"/>
            <a:ext cx="2276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n-US">
              <a:solidFill>
                <a:srgbClr val="FFCC66"/>
              </a:solidFill>
              <a:latin typeface="Arial" charset="0"/>
            </a:endParaRPr>
          </a:p>
        </p:txBody>
      </p:sp>
      <p:grpSp>
        <p:nvGrpSpPr>
          <p:cNvPr id="26635" name="Group 38"/>
          <p:cNvGrpSpPr>
            <a:grpSpLocks/>
          </p:cNvGrpSpPr>
          <p:nvPr/>
        </p:nvGrpSpPr>
        <p:grpSpPr bwMode="auto">
          <a:xfrm>
            <a:off x="571500" y="2119313"/>
            <a:ext cx="7807325" cy="708025"/>
            <a:chOff x="571500" y="2119178"/>
            <a:chExt cx="7807944" cy="707886"/>
          </a:xfrm>
        </p:grpSpPr>
        <p:sp>
          <p:nvSpPr>
            <p:cNvPr id="17415" name="Text Box 8"/>
            <p:cNvSpPr txBox="1">
              <a:spLocks noChangeArrowheads="1"/>
            </p:cNvSpPr>
            <p:nvPr/>
          </p:nvSpPr>
          <p:spPr bwMode="auto">
            <a:xfrm>
              <a:off x="571500" y="2273066"/>
              <a:ext cx="625475" cy="400110"/>
            </a:xfrm>
            <a:prstGeom prst="rect">
              <a:avLst/>
            </a:prstGeom>
            <a:ln>
              <a:noFill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 eaLnBrk="0" hangingPunct="0">
                <a:defRPr/>
              </a:pPr>
              <a:r>
                <a:rPr lang="en-US" sz="2000" b="1" i="1" dirty="0"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rPr>
                <a:t>D1</a:t>
              </a:r>
            </a:p>
          </p:txBody>
        </p:sp>
        <p:sp>
          <p:nvSpPr>
            <p:cNvPr id="26662" name="Text Box 9"/>
            <p:cNvSpPr txBox="1">
              <a:spLocks noChangeArrowheads="1"/>
            </p:cNvSpPr>
            <p:nvPr/>
          </p:nvSpPr>
          <p:spPr bwMode="auto">
            <a:xfrm>
              <a:off x="1676400" y="2119178"/>
              <a:ext cx="2139560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 b="1" i="1">
                  <a:solidFill>
                    <a:srgbClr val="006699"/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Low</a:t>
              </a:r>
              <a:r>
                <a:rPr lang="en-US" sz="2000" b="1" i="1">
                  <a:latin typeface="Calibri" pitchFamily="34" charset="0"/>
                  <a:ea typeface="Calibri" pitchFamily="34" charset="0"/>
                  <a:cs typeface="Calibri" pitchFamily="34" charset="0"/>
                </a:rPr>
                <a:t> Competence</a:t>
              </a:r>
            </a:p>
            <a:p>
              <a:pPr eaLnBrk="0" hangingPunct="0"/>
              <a:r>
                <a:rPr lang="en-US" sz="2000" b="1" i="1">
                  <a:solidFill>
                    <a:srgbClr val="C00000"/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High</a:t>
              </a:r>
              <a:r>
                <a:rPr lang="en-US" sz="2000" b="1" i="1">
                  <a:latin typeface="Calibri" pitchFamily="34" charset="0"/>
                  <a:ea typeface="Calibri" pitchFamily="34" charset="0"/>
                  <a:cs typeface="Calibri" pitchFamily="34" charset="0"/>
                </a:rPr>
                <a:t> Commitment</a:t>
              </a:r>
            </a:p>
          </p:txBody>
        </p:sp>
        <p:sp>
          <p:nvSpPr>
            <p:cNvPr id="26663" name="Text Box 45"/>
            <p:cNvSpPr txBox="1">
              <a:spLocks noChangeArrowheads="1"/>
            </p:cNvSpPr>
            <p:nvPr/>
          </p:nvSpPr>
          <p:spPr bwMode="auto">
            <a:xfrm rot="27737">
              <a:off x="5179149" y="2149956"/>
              <a:ext cx="3200295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1800" b="1">
                  <a:latin typeface="Calibri" pitchFamily="34" charset="0"/>
                  <a:ea typeface="Calibri" pitchFamily="34" charset="0"/>
                  <a:cs typeface="Calibri" pitchFamily="34" charset="0"/>
                </a:rPr>
                <a:t>S1 – Directing</a:t>
              </a:r>
            </a:p>
            <a:p>
              <a:pPr eaLnBrk="0" hangingPunct="0"/>
              <a:r>
                <a:rPr lang="en-US" sz="1800" b="1">
                  <a:latin typeface="Calibri" pitchFamily="34" charset="0"/>
                  <a:ea typeface="Calibri" pitchFamily="34" charset="0"/>
                  <a:cs typeface="Calibri" pitchFamily="34" charset="0"/>
                </a:rPr>
                <a:t>High Directive-Low Supportive</a:t>
              </a:r>
            </a:p>
          </p:txBody>
        </p:sp>
        <p:sp>
          <p:nvSpPr>
            <p:cNvPr id="17431" name="Line 60"/>
            <p:cNvSpPr>
              <a:spLocks noChangeShapeType="1"/>
            </p:cNvSpPr>
            <p:nvPr/>
          </p:nvSpPr>
          <p:spPr bwMode="auto">
            <a:xfrm>
              <a:off x="4267493" y="2473121"/>
              <a:ext cx="533442" cy="0"/>
            </a:xfrm>
            <a:prstGeom prst="line">
              <a:avLst/>
            </a:prstGeom>
            <a:ln>
              <a:headEnd type="triangle" w="med" len="med"/>
              <a:tailEnd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26636" name="Group 41"/>
          <p:cNvGrpSpPr>
            <a:grpSpLocks/>
          </p:cNvGrpSpPr>
          <p:nvPr/>
        </p:nvGrpSpPr>
        <p:grpSpPr bwMode="auto">
          <a:xfrm>
            <a:off x="571500" y="5437188"/>
            <a:ext cx="7769225" cy="708025"/>
            <a:chOff x="571500" y="5437257"/>
            <a:chExt cx="7768616" cy="707886"/>
          </a:xfrm>
        </p:grpSpPr>
        <p:sp>
          <p:nvSpPr>
            <p:cNvPr id="17421" name="Text Box 14"/>
            <p:cNvSpPr txBox="1">
              <a:spLocks noChangeArrowheads="1"/>
            </p:cNvSpPr>
            <p:nvPr/>
          </p:nvSpPr>
          <p:spPr bwMode="auto">
            <a:xfrm>
              <a:off x="571500" y="5591145"/>
              <a:ext cx="625475" cy="400110"/>
            </a:xfrm>
            <a:prstGeom prst="rect">
              <a:avLst/>
            </a:prstGeom>
            <a:ln>
              <a:noFill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 eaLnBrk="0" hangingPunct="0">
                <a:defRPr/>
              </a:pPr>
              <a:r>
                <a:rPr lang="en-US" sz="2000" b="1" i="1" dirty="0"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rPr>
                <a:t>D4</a:t>
              </a:r>
            </a:p>
          </p:txBody>
        </p:sp>
        <p:sp>
          <p:nvSpPr>
            <p:cNvPr id="26656" name="Text Box 15"/>
            <p:cNvSpPr txBox="1">
              <a:spLocks noChangeArrowheads="1"/>
            </p:cNvSpPr>
            <p:nvPr/>
          </p:nvSpPr>
          <p:spPr bwMode="auto">
            <a:xfrm>
              <a:off x="1676400" y="5437257"/>
              <a:ext cx="2121928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 b="1" i="1">
                  <a:solidFill>
                    <a:srgbClr val="C00000"/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High</a:t>
              </a:r>
              <a:r>
                <a:rPr lang="en-US" sz="2000" b="1" i="1">
                  <a:latin typeface="Calibri" pitchFamily="34" charset="0"/>
                  <a:ea typeface="Calibri" pitchFamily="34" charset="0"/>
                  <a:cs typeface="Calibri" pitchFamily="34" charset="0"/>
                </a:rPr>
                <a:t> Competence</a:t>
              </a:r>
            </a:p>
            <a:p>
              <a:pPr eaLnBrk="0" hangingPunct="0"/>
              <a:r>
                <a:rPr lang="en-US" sz="2000" b="1" i="1">
                  <a:solidFill>
                    <a:srgbClr val="C00000"/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High</a:t>
              </a:r>
              <a:r>
                <a:rPr lang="en-US" sz="2000" b="1" i="1">
                  <a:latin typeface="Calibri" pitchFamily="34" charset="0"/>
                  <a:ea typeface="Calibri" pitchFamily="34" charset="0"/>
                  <a:cs typeface="Calibri" pitchFamily="34" charset="0"/>
                </a:rPr>
                <a:t> Commitment</a:t>
              </a:r>
            </a:p>
          </p:txBody>
        </p:sp>
        <p:sp>
          <p:nvSpPr>
            <p:cNvPr id="26657" name="Text Box 50"/>
            <p:cNvSpPr txBox="1">
              <a:spLocks noChangeArrowheads="1"/>
            </p:cNvSpPr>
            <p:nvPr/>
          </p:nvSpPr>
          <p:spPr bwMode="auto">
            <a:xfrm rot="27737">
              <a:off x="5218477" y="5468035"/>
              <a:ext cx="3121639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1800" b="1">
                  <a:latin typeface="Calibri" pitchFamily="34" charset="0"/>
                  <a:ea typeface="Calibri" pitchFamily="34" charset="0"/>
                  <a:cs typeface="Calibri" pitchFamily="34" charset="0"/>
                </a:rPr>
                <a:t>S4 – Delegating</a:t>
              </a:r>
            </a:p>
            <a:p>
              <a:pPr eaLnBrk="0" hangingPunct="0"/>
              <a:r>
                <a:rPr lang="en-US" sz="1800" b="1">
                  <a:latin typeface="Calibri" pitchFamily="34" charset="0"/>
                  <a:ea typeface="Calibri" pitchFamily="34" charset="0"/>
                  <a:cs typeface="Calibri" pitchFamily="34" charset="0"/>
                </a:rPr>
                <a:t>Low Supportive-Low Directive</a:t>
              </a:r>
            </a:p>
          </p:txBody>
        </p:sp>
        <p:sp>
          <p:nvSpPr>
            <p:cNvPr id="17432" name="Line 61"/>
            <p:cNvSpPr>
              <a:spLocks noChangeShapeType="1"/>
            </p:cNvSpPr>
            <p:nvPr/>
          </p:nvSpPr>
          <p:spPr bwMode="auto">
            <a:xfrm>
              <a:off x="4266910" y="5791200"/>
              <a:ext cx="533358" cy="0"/>
            </a:xfrm>
            <a:prstGeom prst="line">
              <a:avLst/>
            </a:prstGeom>
            <a:ln>
              <a:headEnd type="triangle" w="med" len="med"/>
              <a:tailEnd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26637" name="Group 40"/>
          <p:cNvGrpSpPr>
            <a:grpSpLocks/>
          </p:cNvGrpSpPr>
          <p:nvPr/>
        </p:nvGrpSpPr>
        <p:grpSpPr bwMode="auto">
          <a:xfrm>
            <a:off x="571500" y="4330700"/>
            <a:ext cx="7769225" cy="708025"/>
            <a:chOff x="571500" y="4327602"/>
            <a:chExt cx="7768775" cy="707886"/>
          </a:xfrm>
        </p:grpSpPr>
        <p:sp>
          <p:nvSpPr>
            <p:cNvPr id="17419" name="Text Box 12"/>
            <p:cNvSpPr txBox="1">
              <a:spLocks noChangeArrowheads="1"/>
            </p:cNvSpPr>
            <p:nvPr/>
          </p:nvSpPr>
          <p:spPr bwMode="auto">
            <a:xfrm>
              <a:off x="571500" y="4481490"/>
              <a:ext cx="625475" cy="400110"/>
            </a:xfrm>
            <a:prstGeom prst="rect">
              <a:avLst/>
            </a:prstGeom>
            <a:ln>
              <a:noFill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 eaLnBrk="0" hangingPunct="0">
                <a:defRPr/>
              </a:pPr>
              <a:r>
                <a:rPr lang="en-US" sz="2000" b="1" i="1" dirty="0"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rPr>
                <a:t>D3</a:t>
              </a:r>
            </a:p>
          </p:txBody>
        </p:sp>
        <p:sp>
          <p:nvSpPr>
            <p:cNvPr id="26650" name="Text Box 13"/>
            <p:cNvSpPr txBox="1">
              <a:spLocks noChangeArrowheads="1"/>
            </p:cNvSpPr>
            <p:nvPr/>
          </p:nvSpPr>
          <p:spPr bwMode="auto">
            <a:xfrm>
              <a:off x="1676400" y="4327602"/>
              <a:ext cx="2620204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 b="1" i="1">
                  <a:solidFill>
                    <a:srgbClr val="C00000"/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Mod-High</a:t>
              </a:r>
              <a:r>
                <a:rPr lang="en-US" sz="2000" b="1" i="1">
                  <a:latin typeface="Calibri" pitchFamily="34" charset="0"/>
                  <a:ea typeface="Calibri" pitchFamily="34" charset="0"/>
                  <a:cs typeface="Calibri" pitchFamily="34" charset="0"/>
                </a:rPr>
                <a:t> Competence</a:t>
              </a:r>
            </a:p>
            <a:p>
              <a:pPr eaLnBrk="0" hangingPunct="0"/>
              <a:r>
                <a:rPr lang="en-US" sz="2000" b="1" i="1">
                  <a:solidFill>
                    <a:srgbClr val="006699"/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Low</a:t>
              </a:r>
              <a:r>
                <a:rPr lang="en-US" sz="2000" b="1" i="1">
                  <a:latin typeface="Calibri" pitchFamily="34" charset="0"/>
                  <a:ea typeface="Calibri" pitchFamily="34" charset="0"/>
                  <a:cs typeface="Calibri" pitchFamily="34" charset="0"/>
                </a:rPr>
                <a:t> Commitment</a:t>
              </a:r>
            </a:p>
          </p:txBody>
        </p:sp>
        <p:sp>
          <p:nvSpPr>
            <p:cNvPr id="26651" name="Text Box 49"/>
            <p:cNvSpPr txBox="1">
              <a:spLocks noChangeArrowheads="1"/>
            </p:cNvSpPr>
            <p:nvPr/>
          </p:nvSpPr>
          <p:spPr bwMode="auto">
            <a:xfrm rot="27737">
              <a:off x="5218317" y="4358380"/>
              <a:ext cx="3121958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1800" b="1">
                  <a:latin typeface="Calibri" pitchFamily="34" charset="0"/>
                  <a:ea typeface="Calibri" pitchFamily="34" charset="0"/>
                  <a:cs typeface="Calibri" pitchFamily="34" charset="0"/>
                </a:rPr>
                <a:t>S3 – Supporting</a:t>
              </a:r>
            </a:p>
            <a:p>
              <a:pPr eaLnBrk="0" hangingPunct="0"/>
              <a:r>
                <a:rPr lang="en-US" sz="1800" b="1">
                  <a:latin typeface="Calibri" pitchFamily="34" charset="0"/>
                  <a:ea typeface="Calibri" pitchFamily="34" charset="0"/>
                  <a:cs typeface="Calibri" pitchFamily="34" charset="0"/>
                </a:rPr>
                <a:t>High Supportive-Low Directive</a:t>
              </a:r>
            </a:p>
          </p:txBody>
        </p:sp>
        <p:sp>
          <p:nvSpPr>
            <p:cNvPr id="17433" name="Line 62"/>
            <p:cNvSpPr>
              <a:spLocks noChangeShapeType="1"/>
            </p:cNvSpPr>
            <p:nvPr/>
          </p:nvSpPr>
          <p:spPr bwMode="auto">
            <a:xfrm>
              <a:off x="4266986" y="4681545"/>
              <a:ext cx="533369" cy="0"/>
            </a:xfrm>
            <a:prstGeom prst="line">
              <a:avLst/>
            </a:prstGeom>
            <a:ln>
              <a:headEnd type="triangle" w="med" len="med"/>
              <a:tailEnd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26638" name="Group 39"/>
          <p:cNvGrpSpPr>
            <a:grpSpLocks/>
          </p:cNvGrpSpPr>
          <p:nvPr/>
        </p:nvGrpSpPr>
        <p:grpSpPr bwMode="auto">
          <a:xfrm>
            <a:off x="571500" y="3225800"/>
            <a:ext cx="7807325" cy="708025"/>
            <a:chOff x="571500" y="3190736"/>
            <a:chExt cx="7806874" cy="707886"/>
          </a:xfrm>
        </p:grpSpPr>
        <p:sp>
          <p:nvSpPr>
            <p:cNvPr id="17417" name="Text Box 10"/>
            <p:cNvSpPr txBox="1">
              <a:spLocks noChangeArrowheads="1"/>
            </p:cNvSpPr>
            <p:nvPr/>
          </p:nvSpPr>
          <p:spPr bwMode="auto">
            <a:xfrm>
              <a:off x="571500" y="3344624"/>
              <a:ext cx="625475" cy="400110"/>
            </a:xfrm>
            <a:prstGeom prst="rect">
              <a:avLst/>
            </a:prstGeom>
            <a:ln>
              <a:noFill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 eaLnBrk="0" hangingPunct="0">
                <a:defRPr/>
              </a:pPr>
              <a:r>
                <a:rPr lang="en-US" sz="2000" b="1" i="1" dirty="0"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rPr>
                <a:t>D2</a:t>
              </a:r>
            </a:p>
          </p:txBody>
        </p:sp>
        <p:sp>
          <p:nvSpPr>
            <p:cNvPr id="26644" name="Text Box 11"/>
            <p:cNvSpPr txBox="1">
              <a:spLocks noChangeArrowheads="1"/>
            </p:cNvSpPr>
            <p:nvPr/>
          </p:nvSpPr>
          <p:spPr bwMode="auto">
            <a:xfrm>
              <a:off x="1676400" y="3190736"/>
              <a:ext cx="2140907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 b="1" i="1">
                  <a:latin typeface="Calibri" pitchFamily="34" charset="0"/>
                  <a:ea typeface="Calibri" pitchFamily="34" charset="0"/>
                  <a:cs typeface="Calibri" pitchFamily="34" charset="0"/>
                </a:rPr>
                <a:t>Some Competence</a:t>
              </a:r>
            </a:p>
            <a:p>
              <a:pPr eaLnBrk="0" hangingPunct="0"/>
              <a:r>
                <a:rPr lang="en-US" sz="2000" b="1" i="1">
                  <a:solidFill>
                    <a:srgbClr val="006699"/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Low</a:t>
              </a:r>
              <a:r>
                <a:rPr lang="en-US" sz="2000" b="1" i="1">
                  <a:latin typeface="Calibri" pitchFamily="34" charset="0"/>
                  <a:ea typeface="Calibri" pitchFamily="34" charset="0"/>
                  <a:cs typeface="Calibri" pitchFamily="34" charset="0"/>
                </a:rPr>
                <a:t> Commitment</a:t>
              </a:r>
            </a:p>
          </p:txBody>
        </p:sp>
        <p:sp>
          <p:nvSpPr>
            <p:cNvPr id="26645" name="Text Box 48"/>
            <p:cNvSpPr txBox="1">
              <a:spLocks noChangeArrowheads="1"/>
            </p:cNvSpPr>
            <p:nvPr/>
          </p:nvSpPr>
          <p:spPr bwMode="auto">
            <a:xfrm rot="27737">
              <a:off x="5180218" y="3221514"/>
              <a:ext cx="3198156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1800" b="1">
                  <a:latin typeface="Calibri" pitchFamily="34" charset="0"/>
                  <a:ea typeface="Calibri" pitchFamily="34" charset="0"/>
                  <a:cs typeface="Calibri" pitchFamily="34" charset="0"/>
                </a:rPr>
                <a:t> S2 – Coaching</a:t>
              </a:r>
            </a:p>
            <a:p>
              <a:pPr eaLnBrk="0" hangingPunct="0"/>
              <a:r>
                <a:rPr lang="en-US" sz="1800" b="1">
                  <a:latin typeface="Calibri" pitchFamily="34" charset="0"/>
                  <a:ea typeface="Calibri" pitchFamily="34" charset="0"/>
                  <a:cs typeface="Calibri" pitchFamily="34" charset="0"/>
                </a:rPr>
                <a:t> High Directive-High Supportive</a:t>
              </a:r>
            </a:p>
          </p:txBody>
        </p:sp>
        <p:sp>
          <p:nvSpPr>
            <p:cNvPr id="17434" name="Line 63"/>
            <p:cNvSpPr>
              <a:spLocks noChangeShapeType="1"/>
            </p:cNvSpPr>
            <p:nvPr/>
          </p:nvSpPr>
          <p:spPr bwMode="auto">
            <a:xfrm>
              <a:off x="4266987" y="3544679"/>
              <a:ext cx="533369" cy="0"/>
            </a:xfrm>
            <a:prstGeom prst="line">
              <a:avLst/>
            </a:prstGeom>
            <a:ln>
              <a:headEnd type="triangle" w="med" len="med"/>
              <a:tailEnd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6639" name="Slide Number Placeholder 36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82E8FBB-4FC9-4FDD-AEC4-5EE8BAC908C3}" type="slidenum">
              <a:rPr lang="en-US"/>
              <a:pPr/>
              <a:t>16</a:t>
            </a:fld>
            <a:endParaRPr lang="en-US"/>
          </a:p>
        </p:txBody>
      </p:sp>
      <p:sp>
        <p:nvSpPr>
          <p:cNvPr id="38" name="Footer Placeholder 3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Northouse - Leadership Theory and Practice, Sixth Edition © 2012 SAGE Publications, Inc.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28600" y="1150203"/>
            <a:ext cx="43703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hangingPunct="0">
              <a:defRPr/>
            </a:pPr>
            <a:r>
              <a:rPr lang="en-US" b="1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Employee’s </a:t>
            </a:r>
          </a:p>
          <a:p>
            <a:pPr lvl="0" algn="ctr" eaLnBrk="0" hangingPunct="0">
              <a:defRPr/>
            </a:pPr>
            <a:r>
              <a:rPr lang="en-US" b="1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Developmental level</a:t>
            </a:r>
            <a:endParaRPr lang="en-US" b="1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105400" y="1150203"/>
            <a:ext cx="228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eaLnBrk="0" hangingPunct="0">
              <a:defRPr/>
            </a:pPr>
            <a:r>
              <a:rPr lang="en-US" b="1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Leader’s</a:t>
            </a:r>
          </a:p>
          <a:p>
            <a:pPr lvl="0" algn="ctr" eaLnBrk="0" hangingPunct="0">
              <a:defRPr/>
            </a:pPr>
            <a:r>
              <a:rPr lang="en-US" b="1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Leadership style</a:t>
            </a:r>
            <a:endParaRPr lang="en-US" b="1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7772400" cy="609600"/>
          </a:xfrm>
        </p:spPr>
        <p:txBody>
          <a:bodyPr/>
          <a:lstStyle/>
          <a:p>
            <a:pPr eaLnBrk="1" hangingPunct="1"/>
            <a:r>
              <a:rPr lang="en-US" sz="3200" b="1" smtClean="0"/>
              <a:t>Strengths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3000"/>
              </a:spcAft>
            </a:pPr>
            <a:r>
              <a:rPr lang="en-US" sz="2800" b="1" dirty="0" smtClean="0"/>
              <a:t>Marketplace approval</a:t>
            </a:r>
            <a:r>
              <a:rPr lang="en-US" sz="2800" dirty="0" smtClean="0"/>
              <a:t>. Situational leadership is perceived as providing a credible model for training employees to become effective leaders.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3000"/>
              </a:spcAft>
            </a:pPr>
            <a:r>
              <a:rPr lang="en-US" sz="2800" b="1" dirty="0" smtClean="0"/>
              <a:t>Practicality. </a:t>
            </a:r>
            <a:r>
              <a:rPr lang="en-US" sz="2800" dirty="0" smtClean="0"/>
              <a:t>Situational leadership is a straightforward approach that is easily understood and applied in a variety of settings.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3000"/>
              </a:spcAft>
            </a:pPr>
            <a:r>
              <a:rPr lang="en-US" sz="2800" b="1" dirty="0" smtClean="0"/>
              <a:t>Prescriptive value. </a:t>
            </a:r>
            <a:r>
              <a:rPr lang="en-US" sz="2800" dirty="0" smtClean="0"/>
              <a:t>Situational leadership clearly outlines what you should and should not do in various settings.</a:t>
            </a: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2D1305-FC79-4D7F-878A-3454F601B721}" type="slidenum">
              <a:rPr lang="en-US"/>
              <a:pPr/>
              <a:t>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Northouse - Leadership Theory and Practice, Sixth Edition © 2012 SAGE Publications, Inc.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09600"/>
            <a:ext cx="7772400" cy="533400"/>
          </a:xfrm>
        </p:spPr>
        <p:txBody>
          <a:bodyPr/>
          <a:lstStyle/>
          <a:p>
            <a:pPr eaLnBrk="1" hangingPunct="1"/>
            <a:r>
              <a:rPr lang="en-US" sz="3200" b="1" smtClean="0"/>
              <a:t>Strengths</a:t>
            </a:r>
            <a:r>
              <a:rPr lang="en-US" smtClean="0"/>
              <a:t>, </a:t>
            </a:r>
            <a:r>
              <a:rPr lang="en-US" sz="3200" b="1" smtClean="0"/>
              <a:t>cont’d</a:t>
            </a:r>
            <a:r>
              <a:rPr lang="en-US" smtClean="0"/>
              <a:t>.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524000"/>
            <a:ext cx="8229600" cy="4800600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ts val="2400"/>
              </a:spcAft>
            </a:pPr>
            <a:r>
              <a:rPr lang="en-US" b="1" dirty="0" smtClean="0"/>
              <a:t>Leader flexibility. </a:t>
            </a:r>
            <a:r>
              <a:rPr lang="en-US" dirty="0" smtClean="0"/>
              <a:t>Situational leadership stresses that effective leaders are those who can change their style based on task requirements and subordinate needs.</a:t>
            </a:r>
          </a:p>
          <a:p>
            <a:pPr eaLnBrk="1" hangingPunct="1">
              <a:spcBef>
                <a:spcPct val="0"/>
              </a:spcBef>
              <a:spcAft>
                <a:spcPts val="2400"/>
              </a:spcAft>
            </a:pPr>
            <a:r>
              <a:rPr lang="en-US" b="1" dirty="0" smtClean="0"/>
              <a:t>Differential treatment. </a:t>
            </a:r>
            <a:r>
              <a:rPr lang="en-US" dirty="0" smtClean="0"/>
              <a:t>Situational leadership is based on the premise that leaders need to treat each subordinate according to his/her unique needs.</a:t>
            </a:r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E6DACE6-4E55-4D2F-80B9-E11C83C8A49B}" type="slidenum">
              <a:rPr lang="en-US"/>
              <a:pPr/>
              <a:t>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Northouse - Leadership Theory and Practice, Sixth Edition © 2012 SAGE Publications, Inc.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09600"/>
            <a:ext cx="7772400" cy="457200"/>
          </a:xfrm>
        </p:spPr>
        <p:txBody>
          <a:bodyPr/>
          <a:lstStyle/>
          <a:p>
            <a:pPr eaLnBrk="1" hangingPunct="1"/>
            <a:r>
              <a:rPr lang="en-US" sz="3200" b="1" smtClean="0"/>
              <a:t>Criticisms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80772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</a:pPr>
            <a:r>
              <a:rPr lang="en-US" smtClean="0"/>
              <a:t>Lack of an empirical foundation raises theoretical considerations regarding the validity of the approach.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</a:pPr>
            <a:r>
              <a:rPr lang="en-US" smtClean="0"/>
              <a:t>Further research is required to determine how commitment and competence are conceptualized for each developmental level.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</a:pPr>
            <a:r>
              <a:rPr lang="en-US" smtClean="0"/>
              <a:t>Conceptualization of commitment itself and why it varies is very unclear.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</a:pPr>
            <a:r>
              <a:rPr lang="en-US" smtClean="0"/>
              <a:t>Replication studies fail to support basic prescriptions of situational leadership model.</a:t>
            </a: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87CD875-10CF-410A-A773-853AC3221E39}" type="slidenum">
              <a:rPr lang="en-US"/>
              <a:pPr/>
              <a:t>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Northouse - Leadership Theory and Practice, Sixth Edition © 2012 SAGE Publications, Inc.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762000" y="609600"/>
            <a:ext cx="6705600" cy="990600"/>
          </a:xfrm>
        </p:spPr>
        <p:txBody>
          <a:bodyPr/>
          <a:lstStyle/>
          <a:p>
            <a:pPr eaLnBrk="1" hangingPunct="1"/>
            <a:r>
              <a:rPr lang="en-US" smtClean="0"/>
              <a:t>Overview</a:t>
            </a:r>
          </a:p>
        </p:txBody>
      </p:sp>
      <p:sp>
        <p:nvSpPr>
          <p:cNvPr id="12291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685800" y="2057400"/>
            <a:ext cx="7772400" cy="3962400"/>
          </a:xfrm>
        </p:spPr>
        <p:txBody>
          <a:bodyPr/>
          <a:lstStyle/>
          <a:p>
            <a:pPr algn="l" eaLnBrk="1" hangingPunct="1">
              <a:spcBef>
                <a:spcPct val="0"/>
              </a:spcBef>
              <a:spcAft>
                <a:spcPts val="3000"/>
              </a:spcAft>
              <a:buFont typeface="Wingdings 2" pitchFamily="18" charset="2"/>
              <a:buChar char="÷"/>
            </a:pPr>
            <a:r>
              <a:rPr lang="en-US" dirty="0" smtClean="0">
                <a:solidFill>
                  <a:schemeClr val="tx1"/>
                </a:solidFill>
              </a:rPr>
              <a:t> Situational Approach Perspective </a:t>
            </a:r>
          </a:p>
          <a:p>
            <a:pPr algn="l" eaLnBrk="1" hangingPunct="1">
              <a:spcBef>
                <a:spcPct val="0"/>
              </a:spcBef>
              <a:spcAft>
                <a:spcPts val="3000"/>
              </a:spcAft>
              <a:buFont typeface="Wingdings 2" pitchFamily="18" charset="2"/>
              <a:buChar char="÷"/>
            </a:pPr>
            <a:r>
              <a:rPr lang="en-US" dirty="0" smtClean="0">
                <a:solidFill>
                  <a:schemeClr val="tx1"/>
                </a:solidFill>
              </a:rPr>
              <a:t> Leadership Styles</a:t>
            </a:r>
          </a:p>
          <a:p>
            <a:pPr algn="l" eaLnBrk="1" hangingPunct="1">
              <a:spcBef>
                <a:spcPct val="0"/>
              </a:spcBef>
              <a:spcAft>
                <a:spcPts val="3000"/>
              </a:spcAft>
              <a:buFont typeface="Wingdings 2" pitchFamily="18" charset="2"/>
              <a:buChar char="÷"/>
            </a:pPr>
            <a:r>
              <a:rPr lang="en-US" dirty="0" smtClean="0">
                <a:solidFill>
                  <a:schemeClr val="tx1"/>
                </a:solidFill>
              </a:rPr>
              <a:t> Developmental Levels</a:t>
            </a:r>
          </a:p>
          <a:p>
            <a:pPr algn="l" eaLnBrk="1" hangingPunct="1">
              <a:spcBef>
                <a:spcPct val="0"/>
              </a:spcBef>
              <a:spcAft>
                <a:spcPts val="3000"/>
              </a:spcAft>
              <a:buFont typeface="Wingdings 2" pitchFamily="18" charset="2"/>
              <a:buChar char="÷"/>
            </a:pPr>
            <a:r>
              <a:rPr lang="en-US" dirty="0" smtClean="0">
                <a:solidFill>
                  <a:schemeClr val="tx1"/>
                </a:solidFill>
              </a:rPr>
              <a:t> How Does the Situational Approach Work?</a:t>
            </a:r>
          </a:p>
        </p:txBody>
      </p:sp>
      <p:sp>
        <p:nvSpPr>
          <p:cNvPr id="4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457200" y="6356350"/>
            <a:ext cx="8229600" cy="365125"/>
          </a:xfrm>
        </p:spPr>
        <p:txBody>
          <a:bodyPr/>
          <a:lstStyle/>
          <a:p>
            <a:pPr>
              <a:defRPr/>
            </a:pPr>
            <a:r>
              <a:rPr lang="en-US"/>
              <a:t>Northouse - Leadership Theory and Practice, Sixth Edition © 2012 SAGE Publications, Inc.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 bwMode="auto">
          <a:xfrm>
            <a:off x="8686800" y="76200"/>
            <a:ext cx="38100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59FF67B-39EE-4D70-ADA8-06CDEB98F470}" type="slidenum">
              <a:rPr lang="en-US"/>
              <a:pPr/>
              <a:t>2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772400" cy="533400"/>
          </a:xfrm>
        </p:spPr>
        <p:txBody>
          <a:bodyPr/>
          <a:lstStyle/>
          <a:p>
            <a:pPr eaLnBrk="1" hangingPunct="1"/>
            <a:r>
              <a:rPr lang="en-US" sz="3200" b="1" smtClean="0"/>
              <a:t>Criticisms</a:t>
            </a:r>
            <a:r>
              <a:rPr lang="en-US" smtClean="0"/>
              <a:t>, </a:t>
            </a:r>
            <a:r>
              <a:rPr lang="en-US" sz="3200" b="1" smtClean="0"/>
              <a:t>cont’d</a:t>
            </a:r>
            <a:r>
              <a:rPr lang="en-US" smtClean="0"/>
              <a:t>.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371600"/>
            <a:ext cx="8077200" cy="4953000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ts val="2400"/>
              </a:spcAft>
            </a:pPr>
            <a:r>
              <a:rPr lang="en-US" smtClean="0"/>
              <a:t>Does not account for how particular demographics influence the leader-subordinate prescriptions of the model</a:t>
            </a:r>
          </a:p>
          <a:p>
            <a:pPr eaLnBrk="1" hangingPunct="1">
              <a:spcBef>
                <a:spcPct val="0"/>
              </a:spcBef>
              <a:spcAft>
                <a:spcPts val="2400"/>
              </a:spcAft>
            </a:pPr>
            <a:r>
              <a:rPr lang="en-US" smtClean="0"/>
              <a:t>Fails to adequately address the issue of one-to-one versus group leadership in an organizational setting</a:t>
            </a:r>
          </a:p>
          <a:p>
            <a:pPr eaLnBrk="1" hangingPunct="1">
              <a:spcBef>
                <a:spcPct val="0"/>
              </a:spcBef>
              <a:spcAft>
                <a:spcPts val="2400"/>
              </a:spcAft>
            </a:pPr>
            <a:r>
              <a:rPr lang="en-US" smtClean="0"/>
              <a:t>Questionnaires are biased in favor of situational leadership</a:t>
            </a: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1C7F08C-D68F-40A7-B40E-B0665025A422}" type="slidenum">
              <a:rPr lang="en-US"/>
              <a:pPr/>
              <a:t>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Northouse - Leadership Theory and Practice, Sixth Edition © 2012 SAGE Publications, Inc.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153400" cy="838200"/>
          </a:xfrm>
        </p:spPr>
        <p:txBody>
          <a:bodyPr/>
          <a:lstStyle/>
          <a:p>
            <a:pPr eaLnBrk="1" hangingPunct="1"/>
            <a:r>
              <a:rPr lang="en-US" sz="3200" b="1" smtClean="0"/>
              <a:t>Application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04800" y="1447800"/>
            <a:ext cx="8458200" cy="4800600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ts val="2400"/>
              </a:spcAft>
            </a:pPr>
            <a:r>
              <a:rPr lang="en-US" sz="3200" smtClean="0"/>
              <a:t>Often used in consulting because it’s easy to conceptualize and apply</a:t>
            </a:r>
          </a:p>
          <a:p>
            <a:pPr eaLnBrk="1" hangingPunct="1">
              <a:spcBef>
                <a:spcPct val="0"/>
              </a:spcBef>
              <a:spcAft>
                <a:spcPts val="2400"/>
              </a:spcAft>
            </a:pPr>
            <a:r>
              <a:rPr lang="en-US" sz="3200" smtClean="0"/>
              <a:t>Straightforward nature makes it practical for managers to apply</a:t>
            </a:r>
          </a:p>
          <a:p>
            <a:pPr eaLnBrk="1" hangingPunct="1">
              <a:spcBef>
                <a:spcPct val="0"/>
              </a:spcBef>
              <a:spcAft>
                <a:spcPts val="2400"/>
              </a:spcAft>
            </a:pPr>
            <a:r>
              <a:rPr lang="en-US" sz="3200" smtClean="0"/>
              <a:t>Breadth of situational approach facilitates its applicability in virtually all types of organizations and levels of management in organizations</a:t>
            </a: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F144F2C-69C4-49D1-B1DE-E6EDAD9B0021}" type="slidenum">
              <a:rPr lang="en-US"/>
              <a:pPr/>
              <a:t>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Northouse - Leadership Theory and Practice, Sixth Edition © 2012 SAGE Publications, Inc.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33400"/>
            <a:ext cx="8229600" cy="457200"/>
          </a:xfrm>
        </p:spPr>
        <p:txBody>
          <a:bodyPr/>
          <a:lstStyle/>
          <a:p>
            <a:pPr eaLnBrk="1" hangingPunct="1"/>
            <a:r>
              <a:rPr lang="en-US" sz="2400" b="1" smtClean="0"/>
              <a:t>Situational Approach Description   </a:t>
            </a:r>
            <a:r>
              <a:rPr lang="en-US" sz="1800" b="1" smtClean="0"/>
              <a:t>(Hersey &amp; Blanchard, 1969)</a:t>
            </a:r>
            <a:endParaRPr lang="en-US" sz="2400" b="1" smtClean="0">
              <a:solidFill>
                <a:srgbClr val="333399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2971800"/>
            <a:ext cx="7162800" cy="2971800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ts val="1800"/>
              </a:spcAft>
            </a:pPr>
            <a:r>
              <a:rPr lang="en-US" sz="2800" dirty="0" smtClean="0">
                <a:ea typeface="Calibri" pitchFamily="34" charset="0"/>
                <a:cs typeface="Calibri" pitchFamily="34" charset="0"/>
              </a:rPr>
              <a:t>Focuses on leadership in situations</a:t>
            </a:r>
            <a:endParaRPr lang="en-US" sz="2800" u="sng" dirty="0" smtClean="0">
              <a:ea typeface="Calibri" pitchFamily="34" charset="0"/>
              <a:cs typeface="Calibri" pitchFamily="34" charset="0"/>
            </a:endParaRPr>
          </a:p>
          <a:p>
            <a:pPr eaLnBrk="1" hangingPunct="1">
              <a:spcBef>
                <a:spcPct val="0"/>
              </a:spcBef>
              <a:spcAft>
                <a:spcPts val="1800"/>
              </a:spcAft>
            </a:pPr>
            <a:r>
              <a:rPr lang="en-US" sz="2800" dirty="0" smtClean="0">
                <a:ea typeface="Calibri" pitchFamily="34" charset="0"/>
                <a:cs typeface="Calibri" pitchFamily="34" charset="0"/>
              </a:rPr>
              <a:t>Emphasizes </a:t>
            </a:r>
            <a:r>
              <a:rPr lang="en-US" sz="2800" b="1" dirty="0" smtClean="0">
                <a:ea typeface="Calibri" pitchFamily="34" charset="0"/>
                <a:cs typeface="Calibri" pitchFamily="34" charset="0"/>
              </a:rPr>
              <a:t>adapting style </a:t>
            </a:r>
            <a:r>
              <a:rPr lang="en-US" sz="2800" dirty="0" smtClean="0">
                <a:ea typeface="Calibri" pitchFamily="34" charset="0"/>
                <a:cs typeface="Calibri" pitchFamily="34" charset="0"/>
              </a:rPr>
              <a:t>- different situations demand different kinds of leadership</a:t>
            </a:r>
          </a:p>
          <a:p>
            <a:pPr eaLnBrk="1" hangingPunct="1">
              <a:spcBef>
                <a:spcPct val="0"/>
              </a:spcBef>
              <a:spcAft>
                <a:spcPts val="1800"/>
              </a:spcAft>
            </a:pPr>
            <a:r>
              <a:rPr lang="en-US" sz="2800" dirty="0" smtClean="0">
                <a:ea typeface="Calibri" pitchFamily="34" charset="0"/>
                <a:cs typeface="Calibri" pitchFamily="34" charset="0"/>
              </a:rPr>
              <a:t>Used extensively in organizational leadership training and development</a:t>
            </a:r>
          </a:p>
        </p:txBody>
      </p:sp>
      <p:sp>
        <p:nvSpPr>
          <p:cNvPr id="13316" name="Rectangle 9"/>
          <p:cNvSpPr>
            <a:spLocks noChangeArrowheads="1"/>
          </p:cNvSpPr>
          <p:nvPr/>
        </p:nvSpPr>
        <p:spPr bwMode="auto">
          <a:xfrm>
            <a:off x="533400" y="1066800"/>
            <a:ext cx="7696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800" b="1" i="1" dirty="0"/>
              <a:t>“Leaders match their style to the competence and commitment of subordinates”</a:t>
            </a:r>
          </a:p>
        </p:txBody>
      </p:sp>
      <p:sp>
        <p:nvSpPr>
          <p:cNvPr id="13317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59FF67B-39EE-4D70-ADA8-06CDEB98F47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Northouse - Leadership Theory and Practice, Sixth Edition © 2012 SAGE Publications, Inc.</a:t>
            </a:r>
          </a:p>
        </p:txBody>
      </p:sp>
      <p:sp>
        <p:nvSpPr>
          <p:cNvPr id="9" name="Rectangle 8"/>
          <p:cNvSpPr/>
          <p:nvPr/>
        </p:nvSpPr>
        <p:spPr>
          <a:xfrm>
            <a:off x="1447800" y="2209800"/>
            <a:ext cx="214577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hangingPunct="0">
              <a:defRPr/>
            </a:pPr>
            <a:r>
              <a:rPr lang="en-US" sz="3200" b="1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Perspective</a:t>
            </a:r>
            <a:endParaRPr lang="en-US" sz="3200" b="1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763000" cy="685800"/>
          </a:xfrm>
        </p:spPr>
        <p:txBody>
          <a:bodyPr/>
          <a:lstStyle/>
          <a:p>
            <a:pPr eaLnBrk="1" hangingPunct="1"/>
            <a:r>
              <a:rPr lang="en-US" sz="2800" b="1" smtClean="0"/>
              <a:t>Situational Approach Description, cont’d </a:t>
            </a:r>
            <a:br>
              <a:rPr lang="en-US" sz="2800" b="1" smtClean="0"/>
            </a:br>
            <a:r>
              <a:rPr lang="en-US" sz="2000" smtClean="0"/>
              <a:t>(Hersey &amp; Blanchard, 1969)</a:t>
            </a:r>
            <a:endParaRPr lang="en-US" sz="2000" smtClean="0">
              <a:solidFill>
                <a:srgbClr val="333399"/>
              </a:solidFill>
            </a:endParaRPr>
          </a:p>
        </p:txBody>
      </p:sp>
      <p:sp>
        <p:nvSpPr>
          <p:cNvPr id="14339" name="Rectangle 9"/>
          <p:cNvSpPr>
            <a:spLocks noGrp="1" noChangeArrowheads="1"/>
          </p:cNvSpPr>
          <p:nvPr>
            <p:ph idx="1"/>
          </p:nvPr>
        </p:nvSpPr>
        <p:spPr>
          <a:xfrm>
            <a:off x="914400" y="2286000"/>
            <a:ext cx="7467600" cy="3962400"/>
          </a:xfrm>
        </p:spPr>
        <p:txBody>
          <a:bodyPr/>
          <a:lstStyle/>
          <a:p>
            <a:pPr>
              <a:spcBef>
                <a:spcPct val="0"/>
              </a:spcBef>
              <a:spcAft>
                <a:spcPts val="2400"/>
              </a:spcAft>
              <a:buClr>
                <a:srgbClr val="006666"/>
              </a:buClr>
            </a:pPr>
            <a:r>
              <a:rPr lang="en-US" sz="2800" b="1" dirty="0" smtClean="0"/>
              <a:t>Comprised of both a directive dimension &amp; supportive dimension:</a:t>
            </a:r>
          </a:p>
          <a:p>
            <a:pPr lvl="1">
              <a:spcBef>
                <a:spcPct val="0"/>
              </a:spcBef>
              <a:spcAft>
                <a:spcPts val="2400"/>
              </a:spcAft>
              <a:buClr>
                <a:srgbClr val="006666"/>
              </a:buClr>
            </a:pPr>
            <a:r>
              <a:rPr lang="en-US" dirty="0" smtClean="0">
                <a:solidFill>
                  <a:schemeClr val="tx1"/>
                </a:solidFill>
              </a:rPr>
              <a:t>Each dimension must be applied appropriately in a given situation</a:t>
            </a:r>
          </a:p>
          <a:p>
            <a:pPr lvl="1">
              <a:spcBef>
                <a:spcPct val="0"/>
              </a:spcBef>
              <a:spcAft>
                <a:spcPts val="2400"/>
              </a:spcAft>
              <a:buClr>
                <a:srgbClr val="006666"/>
              </a:buClr>
            </a:pPr>
            <a:r>
              <a:rPr lang="en-US" dirty="0" smtClean="0">
                <a:solidFill>
                  <a:schemeClr val="tx1"/>
                </a:solidFill>
              </a:rPr>
              <a:t>Leaders evaluate employees to assess their competence and commitment to perform a given task</a:t>
            </a:r>
            <a:endParaRPr lang="en-US" b="1" dirty="0" smtClean="0">
              <a:solidFill>
                <a:schemeClr val="tx1"/>
              </a:solidFill>
            </a:endParaRPr>
          </a:p>
        </p:txBody>
      </p:sp>
      <p:sp>
        <p:nvSpPr>
          <p:cNvPr id="14340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F4B9471-1867-4480-8A56-2C5CDAF898C1}" type="slidenum">
              <a:rPr lang="en-US"/>
              <a:pPr/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Northouse - Leadership Theory and Practice, Sixth Edition © 2012 SAGE Publications, Inc.</a:t>
            </a:r>
          </a:p>
        </p:txBody>
      </p:sp>
      <p:sp>
        <p:nvSpPr>
          <p:cNvPr id="8" name="Rectangle 7"/>
          <p:cNvSpPr/>
          <p:nvPr/>
        </p:nvSpPr>
        <p:spPr>
          <a:xfrm>
            <a:off x="1066800" y="1600200"/>
            <a:ext cx="18824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hangingPunct="0">
              <a:defRPr/>
            </a:pPr>
            <a:r>
              <a:rPr lang="en-US" sz="3200" b="1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Definition</a:t>
            </a:r>
            <a:endParaRPr lang="en-US" sz="3200" b="1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2"/>
          <p:cNvSpPr>
            <a:spLocks noGrp="1" noChangeArrowheads="1"/>
          </p:cNvSpPr>
          <p:nvPr>
            <p:ph type="title"/>
          </p:nvPr>
        </p:nvSpPr>
        <p:spPr>
          <a:xfrm>
            <a:off x="304800" y="609600"/>
            <a:ext cx="8534400" cy="457200"/>
          </a:xfrm>
        </p:spPr>
        <p:txBody>
          <a:bodyPr/>
          <a:lstStyle/>
          <a:p>
            <a:pPr eaLnBrk="1" hangingPunct="1"/>
            <a:r>
              <a:rPr lang="en-US" sz="3200" b="1" smtClean="0"/>
              <a:t>Leadership Styles</a:t>
            </a:r>
          </a:p>
        </p:txBody>
      </p:sp>
      <p:sp>
        <p:nvSpPr>
          <p:cNvPr id="6146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762000" y="2209800"/>
            <a:ext cx="7620000" cy="38100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/>
              <a:t>Leadership style - the behavior pattern of an individual who attempts to influence others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3200" b="1" dirty="0" smtClean="0"/>
              <a:t>	</a:t>
            </a:r>
            <a:r>
              <a:rPr lang="en-US" sz="3200" dirty="0" smtClean="0"/>
              <a:t>It includes both:</a:t>
            </a:r>
          </a:p>
          <a:p>
            <a:pPr lvl="1" eaLnBrk="1" hangingPunct="1"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Directive </a:t>
            </a:r>
            <a:r>
              <a:rPr lang="en-US" sz="2800" b="1" dirty="0" smtClean="0">
                <a:solidFill>
                  <a:schemeClr val="tx1"/>
                </a:solidFill>
              </a:rPr>
              <a:t>(task)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behaviors</a:t>
            </a:r>
            <a:endParaRPr lang="en-US" sz="2800" dirty="0" smtClean="0">
              <a:solidFill>
                <a:schemeClr val="tx1"/>
              </a:solidFill>
            </a:endParaRPr>
          </a:p>
          <a:p>
            <a:pPr lvl="1" eaLnBrk="1" hangingPunct="1"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Supportive </a:t>
            </a:r>
            <a:r>
              <a:rPr lang="en-US" sz="2800" b="1" dirty="0" smtClean="0">
                <a:solidFill>
                  <a:schemeClr val="tx1"/>
                </a:solidFill>
              </a:rPr>
              <a:t>(relationship)</a:t>
            </a:r>
            <a:r>
              <a:rPr lang="en-US" sz="2800" dirty="0" smtClean="0">
                <a:solidFill>
                  <a:schemeClr val="tx1"/>
                </a:solidFill>
              </a:rPr>
              <a:t> behaviors</a:t>
            </a:r>
          </a:p>
        </p:txBody>
      </p:sp>
      <p:sp>
        <p:nvSpPr>
          <p:cNvPr id="15364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AE45A3-15D0-4CE1-88FA-DE7E5777563A}" type="slidenum">
              <a:rPr lang="en-US"/>
              <a:pPr/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Northouse - Leadership Theory and Practice, Sixth Edition © 2012 SAGE Publications, Inc.</a:t>
            </a:r>
          </a:p>
        </p:txBody>
      </p:sp>
      <p:sp>
        <p:nvSpPr>
          <p:cNvPr id="8" name="Rectangle 7"/>
          <p:cNvSpPr/>
          <p:nvPr/>
        </p:nvSpPr>
        <p:spPr>
          <a:xfrm>
            <a:off x="1219200" y="1524000"/>
            <a:ext cx="18824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hangingPunct="0">
              <a:defRPr/>
            </a:pPr>
            <a:r>
              <a:rPr lang="en-US" sz="3200" b="1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Definition</a:t>
            </a:r>
            <a:endParaRPr lang="en-US" sz="3200" b="1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04800" y="609600"/>
            <a:ext cx="6705600" cy="533400"/>
          </a:xfrm>
        </p:spPr>
        <p:txBody>
          <a:bodyPr/>
          <a:lstStyle/>
          <a:p>
            <a:pPr eaLnBrk="1" hangingPunct="1"/>
            <a:r>
              <a:rPr lang="en-US" sz="3200" b="1" smtClean="0"/>
              <a:t>Leadership Styles – con’t</a:t>
            </a:r>
          </a:p>
        </p:txBody>
      </p:sp>
      <p:sp>
        <p:nvSpPr>
          <p:cNvPr id="16387" name="Rectangle 1030"/>
          <p:cNvSpPr>
            <a:spLocks noGrp="1" noChangeArrowheads="1"/>
          </p:cNvSpPr>
          <p:nvPr>
            <p:ph sz="half" idx="1"/>
          </p:nvPr>
        </p:nvSpPr>
        <p:spPr>
          <a:xfrm>
            <a:off x="838200" y="2209800"/>
            <a:ext cx="7543800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US" sz="3200" b="1" i="1" dirty="0" smtClean="0"/>
              <a:t>Directive behaviors</a:t>
            </a:r>
            <a:r>
              <a:rPr lang="en-US" sz="3200" b="1" dirty="0" smtClean="0"/>
              <a:t> </a:t>
            </a:r>
            <a:r>
              <a:rPr lang="en-US" sz="3200" dirty="0" smtClean="0"/>
              <a:t>- Help group members in goal achievement via </a:t>
            </a:r>
            <a:r>
              <a:rPr lang="en-US" sz="3200" i="1" dirty="0" smtClean="0"/>
              <a:t>one-way communication</a:t>
            </a:r>
            <a:r>
              <a:rPr lang="en-US" sz="3200" dirty="0" smtClean="0"/>
              <a:t> through:</a:t>
            </a: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US" sz="2800" dirty="0" smtClean="0">
                <a:solidFill>
                  <a:schemeClr val="tx1"/>
                </a:solidFill>
              </a:rPr>
              <a:t>Giving directions</a:t>
            </a: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US" sz="2800" dirty="0" smtClean="0">
                <a:solidFill>
                  <a:schemeClr val="tx1"/>
                </a:solidFill>
              </a:rPr>
              <a:t>Establishing goals &amp; how to achieve them</a:t>
            </a: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US" sz="2800" dirty="0" smtClean="0">
                <a:solidFill>
                  <a:schemeClr val="tx1"/>
                </a:solidFill>
              </a:rPr>
              <a:t>Methods of evaluation &amp; time lines</a:t>
            </a: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US" sz="2800" dirty="0" smtClean="0">
                <a:solidFill>
                  <a:schemeClr val="tx1"/>
                </a:solidFill>
              </a:rPr>
              <a:t>Defining roles</a:t>
            </a:r>
          </a:p>
        </p:txBody>
      </p:sp>
      <p:sp>
        <p:nvSpPr>
          <p:cNvPr id="16388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01F59D7-00F1-4D80-8A72-E33440E17993}" type="slidenum">
              <a:rPr lang="en-US"/>
              <a:pPr/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Northouse - Leadership Theory and Practice, Sixth Edition © 2012 SAGE Publications, Inc.</a:t>
            </a:r>
          </a:p>
        </p:txBody>
      </p:sp>
      <p:sp>
        <p:nvSpPr>
          <p:cNvPr id="8" name="Rectangle 7"/>
          <p:cNvSpPr/>
          <p:nvPr/>
        </p:nvSpPr>
        <p:spPr>
          <a:xfrm>
            <a:off x="304800" y="1524000"/>
            <a:ext cx="5486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hangingPunct="0">
              <a:defRPr/>
            </a:pPr>
            <a:r>
              <a:rPr lang="en-US" sz="3200" b="1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Dimension Definition</a:t>
            </a:r>
            <a:endParaRPr lang="en-US" sz="3200" b="1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6705600" cy="457200"/>
          </a:xfrm>
        </p:spPr>
        <p:txBody>
          <a:bodyPr/>
          <a:lstStyle/>
          <a:p>
            <a:pPr eaLnBrk="1" hangingPunct="1"/>
            <a:r>
              <a:rPr lang="en-US" sz="3200" b="1" dirty="0" smtClean="0"/>
              <a:t>Leadership Styles, cont’d.</a:t>
            </a:r>
          </a:p>
        </p:txBody>
      </p:sp>
      <p:sp>
        <p:nvSpPr>
          <p:cNvPr id="17411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838200" y="2362200"/>
            <a:ext cx="7543800" cy="3962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US" b="1" i="1" dirty="0" smtClean="0"/>
              <a:t>Supportive behaviors</a:t>
            </a:r>
            <a:r>
              <a:rPr lang="en-US" b="1" dirty="0" smtClean="0"/>
              <a:t> - Assist group members via </a:t>
            </a:r>
            <a:r>
              <a:rPr lang="en-US" b="1" i="1" dirty="0" smtClean="0"/>
              <a:t>two-way communication</a:t>
            </a:r>
            <a:r>
              <a:rPr lang="en-US" b="1" dirty="0" smtClean="0"/>
              <a:t> in feeling comfortable with themselves, co-workers, and situation</a:t>
            </a: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US" sz="2800" dirty="0" smtClean="0">
                <a:solidFill>
                  <a:schemeClr val="tx1"/>
                </a:solidFill>
              </a:rPr>
              <a:t>Asking for input</a:t>
            </a: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US" sz="2800" dirty="0" smtClean="0">
                <a:solidFill>
                  <a:schemeClr val="tx1"/>
                </a:solidFill>
              </a:rPr>
              <a:t>Problem solving </a:t>
            </a: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US" sz="2800" dirty="0" smtClean="0">
                <a:solidFill>
                  <a:schemeClr val="tx1"/>
                </a:solidFill>
              </a:rPr>
              <a:t>Praising, listening</a:t>
            </a:r>
          </a:p>
        </p:txBody>
      </p:sp>
      <p:sp>
        <p:nvSpPr>
          <p:cNvPr id="17415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F7B3C68-6140-4A13-A6DF-47FECDC1AA8A}" type="slidenum">
              <a:rPr lang="en-US"/>
              <a:pPr/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Northouse - Leadership Theory and Practice, Sixth Edition © 2012 SAGE Publications, Inc.</a:t>
            </a:r>
          </a:p>
        </p:txBody>
      </p:sp>
      <p:sp>
        <p:nvSpPr>
          <p:cNvPr id="7" name="Rectangle 6"/>
          <p:cNvSpPr/>
          <p:nvPr/>
        </p:nvSpPr>
        <p:spPr>
          <a:xfrm>
            <a:off x="1143000" y="1524000"/>
            <a:ext cx="573087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>
              <a:defRPr/>
            </a:pPr>
            <a:r>
              <a:rPr lang="en-US" sz="3200" b="1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Dimension Definitions</a:t>
            </a:r>
            <a:endParaRPr lang="en-US" sz="3200" b="1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28600" y="685800"/>
            <a:ext cx="5773738" cy="457200"/>
          </a:xfrm>
        </p:spPr>
        <p:txBody>
          <a:bodyPr/>
          <a:lstStyle/>
          <a:p>
            <a:pPr eaLnBrk="1" hangingPunct="1"/>
            <a:r>
              <a:rPr lang="en-US" sz="3200" b="1" smtClean="0"/>
              <a:t>S1 - Directing Style</a:t>
            </a:r>
          </a:p>
        </p:txBody>
      </p:sp>
      <p:sp>
        <p:nvSpPr>
          <p:cNvPr id="9219" name="Rectangle 1028"/>
          <p:cNvSpPr>
            <a:spLocks noGrp="1" noChangeArrowheads="1"/>
          </p:cNvSpPr>
          <p:nvPr>
            <p:ph type="body" sz="half" idx="2"/>
          </p:nvPr>
        </p:nvSpPr>
        <p:spPr>
          <a:xfrm>
            <a:off x="3962400" y="1937266"/>
            <a:ext cx="4495800" cy="3431709"/>
          </a:xfr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>
              <a:spcBef>
                <a:spcPct val="0"/>
              </a:spcBef>
              <a:spcAft>
                <a:spcPts val="3000"/>
              </a:spcAft>
              <a:defRPr/>
            </a:pPr>
            <a:r>
              <a:rPr lang="en-US" dirty="0" smtClean="0">
                <a:cs typeface="Calibri" pitchFamily="34" charset="0"/>
              </a:rPr>
              <a:t>Leader focuses communication on goal achievement</a:t>
            </a:r>
          </a:p>
          <a:p>
            <a:pPr>
              <a:spcBef>
                <a:spcPct val="0"/>
              </a:spcBef>
              <a:spcAft>
                <a:spcPts val="3000"/>
              </a:spcAft>
              <a:defRPr/>
            </a:pPr>
            <a:r>
              <a:rPr lang="en-US" dirty="0" smtClean="0">
                <a:cs typeface="Calibri" pitchFamily="34" charset="0"/>
              </a:rPr>
              <a:t>Spends LESS time using supportive behaviors</a:t>
            </a:r>
          </a:p>
        </p:txBody>
      </p:sp>
      <p:sp>
        <p:nvSpPr>
          <p:cNvPr id="9221" name="Text Box 1042"/>
          <p:cNvSpPr txBox="1">
            <a:spLocks noChangeArrowheads="1"/>
          </p:cNvSpPr>
          <p:nvPr/>
        </p:nvSpPr>
        <p:spPr bwMode="auto">
          <a:xfrm rot="27737">
            <a:off x="775363" y="1991127"/>
            <a:ext cx="2881090" cy="3323987"/>
          </a:xfrm>
          <a:prstGeom prst="rect">
            <a:avLst/>
          </a:prstGeom>
          <a:ln>
            <a:noFill/>
            <a:headEnd/>
            <a:tailEnd/>
          </a:ln>
          <a:effectLst>
            <a:outerShdw blurRad="292100" dist="38100" dir="5400000" sx="103000" sy="103000" algn="t" rotWithShape="0">
              <a:schemeClr val="accent4">
                <a:lumMod val="75000"/>
                <a:alpha val="19000"/>
              </a:scheme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r" eaLnBrk="0" hangingPunct="0">
              <a:defRPr/>
            </a:pPr>
            <a:r>
              <a:rPr lang="en-US" sz="32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 1</a:t>
            </a:r>
          </a:p>
          <a:p>
            <a:pPr algn="ctr" eaLnBrk="0" hangingPunct="0">
              <a:defRPr/>
            </a:pPr>
            <a:r>
              <a:rPr lang="en-US" sz="32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Directing</a:t>
            </a:r>
          </a:p>
          <a:p>
            <a:pPr algn="ctr" eaLnBrk="0" hangingPunct="0">
              <a:defRPr/>
            </a:pPr>
            <a:endParaRPr lang="en-US" sz="3200" b="1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ctr" eaLnBrk="0" hangingPunct="0">
              <a:lnSpc>
                <a:spcPct val="150000"/>
              </a:lnSpc>
              <a:defRPr/>
            </a:pPr>
            <a:r>
              <a:rPr lang="en-US" sz="32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High Directive</a:t>
            </a:r>
          </a:p>
          <a:p>
            <a:pPr algn="ctr" eaLnBrk="0" hangingPunct="0">
              <a:lnSpc>
                <a:spcPct val="150000"/>
              </a:lnSpc>
              <a:defRPr/>
            </a:pPr>
            <a:r>
              <a:rPr lang="en-US" sz="32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Low Supportive</a:t>
            </a:r>
            <a:endParaRPr lang="en-US" sz="1100" b="1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ctr" eaLnBrk="0" hangingPunct="0">
              <a:lnSpc>
                <a:spcPct val="150000"/>
              </a:lnSpc>
              <a:defRPr/>
            </a:pPr>
            <a:endParaRPr lang="en-US" sz="1100" b="1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441" name="Slide Number Placeholder 9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EE4546-18F0-4BE9-87C0-29687DA47F55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Northouse - Leadership Theory and Practice, Sixth Edition © 2012 SAGE Publications, Inc.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09600"/>
            <a:ext cx="8534400" cy="533400"/>
          </a:xfrm>
        </p:spPr>
        <p:txBody>
          <a:bodyPr/>
          <a:lstStyle/>
          <a:p>
            <a:pPr eaLnBrk="1" hangingPunct="1"/>
            <a:r>
              <a:rPr lang="en-US" sz="3200" b="1" smtClean="0"/>
              <a:t>S2 - Coaching Style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810000" y="1417052"/>
            <a:ext cx="5105400" cy="4755148"/>
          </a:xfr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0"/>
              </a:spcBef>
              <a:spcAft>
                <a:spcPts val="1800"/>
              </a:spcAft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Leader focuses communication on BOTH goal achievement and supporting subordinates’ socioemotional needs</a:t>
            </a:r>
          </a:p>
          <a:p>
            <a:pPr>
              <a:spcBef>
                <a:spcPct val="0"/>
              </a:spcBef>
              <a:spcAft>
                <a:spcPts val="1800"/>
              </a:spcAft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Requires leader involvement through encouragement and soliciting subordinate input</a:t>
            </a:r>
          </a:p>
        </p:txBody>
      </p:sp>
      <p:sp>
        <p:nvSpPr>
          <p:cNvPr id="55316" name="Text Box 20"/>
          <p:cNvSpPr txBox="1">
            <a:spLocks noChangeArrowheads="1"/>
          </p:cNvSpPr>
          <p:nvPr/>
        </p:nvSpPr>
        <p:spPr bwMode="auto">
          <a:xfrm rot="27737">
            <a:off x="547629" y="1901800"/>
            <a:ext cx="3008969" cy="3785652"/>
          </a:xfrm>
          <a:prstGeom prst="rect">
            <a:avLst/>
          </a:prstGeom>
          <a:ln>
            <a:noFill/>
          </a:ln>
          <a:effectLst>
            <a:outerShdw blurRad="165100" dir="5400000" sx="104000" sy="104000" algn="t" rotWithShape="0">
              <a:srgbClr val="00B050">
                <a:alpha val="17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>
            <a:ext uri="{909E8E84-426E-40DD-AFC4-6F175D3DCCD1}"/>
            <a:ext uri="{91240B29-F687-4F45-9708-019B960494DF}"/>
            <a:ext uri="{AF507438-7753-43E0-B8FC-AC1667EBCBE1}"/>
          </a:ex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r" eaLnBrk="0" hangingPunct="0">
              <a:defRPr/>
            </a:pPr>
            <a:r>
              <a:rPr lang="en-US" sz="2800" b="1" dirty="0"/>
              <a:t>S 2</a:t>
            </a:r>
          </a:p>
          <a:p>
            <a:pPr algn="ctr" eaLnBrk="0" hangingPunct="0">
              <a:lnSpc>
                <a:spcPct val="200000"/>
              </a:lnSpc>
              <a:defRPr/>
            </a:pPr>
            <a:r>
              <a:rPr lang="en-US" sz="3200" b="1" dirty="0">
                <a:latin typeface="Calibri" pitchFamily="34" charset="0"/>
                <a:cs typeface="Calibri" pitchFamily="34" charset="0"/>
              </a:rPr>
              <a:t>Coaching</a:t>
            </a:r>
          </a:p>
          <a:p>
            <a:pPr algn="ctr" eaLnBrk="0" hangingPunct="0">
              <a:lnSpc>
                <a:spcPct val="200000"/>
              </a:lnSpc>
              <a:defRPr/>
            </a:pPr>
            <a:r>
              <a:rPr lang="en-US" sz="3200" b="1" dirty="0">
                <a:latin typeface="Calibri" pitchFamily="34" charset="0"/>
                <a:cs typeface="Calibri" pitchFamily="34" charset="0"/>
              </a:rPr>
              <a:t>High Directive</a:t>
            </a:r>
          </a:p>
          <a:p>
            <a:pPr algn="ctr" eaLnBrk="0" hangingPunct="0">
              <a:lnSpc>
                <a:spcPct val="150000"/>
              </a:lnSpc>
              <a:defRPr/>
            </a:pPr>
            <a:r>
              <a:rPr lang="en-US" sz="3200" b="1" dirty="0">
                <a:latin typeface="Calibri" pitchFamily="34" charset="0"/>
                <a:cs typeface="Calibri" pitchFamily="34" charset="0"/>
              </a:rPr>
              <a:t>High Supportive</a:t>
            </a:r>
            <a:endParaRPr lang="en-US" sz="3200" dirty="0">
              <a:latin typeface="Calibri" pitchFamily="34" charset="0"/>
              <a:cs typeface="Calibri" pitchFamily="34" charset="0"/>
            </a:endParaRPr>
          </a:p>
          <a:p>
            <a:pPr algn="ctr" eaLnBrk="0" hangingPunct="0">
              <a:defRPr/>
            </a:pPr>
            <a:endParaRPr lang="en-US" sz="32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465" name="Slide Number Placeholder 9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E5F1E1-3259-4227-8719-5D56A3220A46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Northouse - Leadership Theory and Practice, Sixth Edition © 2012 SAGE Publications, Inc.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1_Custom Design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2538</TotalTime>
  <Words>1221</Words>
  <Application>Microsoft Office PowerPoint</Application>
  <PresentationFormat>On-screen Show (4:3)</PresentationFormat>
  <Paragraphs>226</Paragraphs>
  <Slides>21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1_Custom Design</vt:lpstr>
      <vt:lpstr>Situational Approach</vt:lpstr>
      <vt:lpstr>Overview</vt:lpstr>
      <vt:lpstr>Situational Approach Description   (Hersey &amp; Blanchard, 1969)</vt:lpstr>
      <vt:lpstr>Situational Approach Description, cont’d  (Hersey &amp; Blanchard, 1969)</vt:lpstr>
      <vt:lpstr>Leadership Styles</vt:lpstr>
      <vt:lpstr>Leadership Styles – con’t</vt:lpstr>
      <vt:lpstr>Leadership Styles, cont’d.</vt:lpstr>
      <vt:lpstr>S1 - Directing Style</vt:lpstr>
      <vt:lpstr>S2 - Coaching Style</vt:lpstr>
      <vt:lpstr>S3 - Supporting Style</vt:lpstr>
      <vt:lpstr>S4 - Delegating Style</vt:lpstr>
      <vt:lpstr>Development Levels</vt:lpstr>
      <vt:lpstr>Slide 13</vt:lpstr>
      <vt:lpstr>Situational Approach</vt:lpstr>
      <vt:lpstr>How Does The Situational Approach Work?</vt:lpstr>
      <vt:lpstr>How Does The Situational Approach Work? </vt:lpstr>
      <vt:lpstr>Strengths</vt:lpstr>
      <vt:lpstr>Strengths, cont’d.</vt:lpstr>
      <vt:lpstr>Criticisms</vt:lpstr>
      <vt:lpstr>Criticisms, cont’d.</vt:lpstr>
      <vt:lpstr>Application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Virginia Gregory</dc:creator>
  <cp:lastModifiedBy>MaryAnn</cp:lastModifiedBy>
  <cp:revision>198</cp:revision>
  <dcterms:created xsi:type="dcterms:W3CDTF">2000-11-13T21:29:08Z</dcterms:created>
  <dcterms:modified xsi:type="dcterms:W3CDTF">2012-02-15T06:22:43Z</dcterms:modified>
</cp:coreProperties>
</file>